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1" r:id="rId3"/>
    <p:sldId id="262" r:id="rId4"/>
    <p:sldId id="263" r:id="rId5"/>
    <p:sldId id="279" r:id="rId6"/>
    <p:sldId id="278" r:id="rId7"/>
    <p:sldId id="277" r:id="rId8"/>
    <p:sldId id="264" r:id="rId9"/>
    <p:sldId id="265" r:id="rId10"/>
    <p:sldId id="266" r:id="rId11"/>
    <p:sldId id="268" r:id="rId12"/>
    <p:sldId id="269" r:id="rId13"/>
    <p:sldId id="270" r:id="rId14"/>
    <p:sldId id="282" r:id="rId15"/>
    <p:sldId id="271" r:id="rId16"/>
    <p:sldId id="280" r:id="rId17"/>
    <p:sldId id="276" r:id="rId18"/>
    <p:sldId id="275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90" autoAdjust="0"/>
  </p:normalViewPr>
  <p:slideViewPr>
    <p:cSldViewPr>
      <p:cViewPr varScale="1">
        <p:scale>
          <a:sx n="69" d="100"/>
          <a:sy n="69" d="100"/>
        </p:scale>
        <p:origin x="-2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73AD7-E1C7-42DB-BAC2-354EF6370A15}" type="datetimeFigureOut">
              <a:rPr lang="zh-CN" altLang="en-US" smtClean="0"/>
              <a:t>2016/9/3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075D1-B2A8-42EE-8DE0-E206021634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726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Left: Whole</a:t>
            </a:r>
            <a:r>
              <a:rPr lang="en-US" altLang="zh-CN" baseline="0" dirty="0" smtClean="0"/>
              <a:t> accelerator complex; Right: injector chain of 4 acceleration stages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BFCC8-EAFA-4882-B2A8-77E1435323B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460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BC86-B5EC-4346-85C4-7BB152AAF154}" type="datetimeFigureOut">
              <a:rPr lang="zh-CN" altLang="en-US" smtClean="0"/>
              <a:t>2016/9/3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279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BC86-B5EC-4346-85C4-7BB152AAF154}" type="datetimeFigureOut">
              <a:rPr lang="zh-CN" altLang="en-US" smtClean="0"/>
              <a:t>2016/9/3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50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BC86-B5EC-4346-85C4-7BB152AAF154}" type="datetimeFigureOut">
              <a:rPr lang="zh-CN" altLang="en-US" smtClean="0"/>
              <a:t>2016/9/3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22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BC86-B5EC-4346-85C4-7BB152AAF154}" type="datetimeFigureOut">
              <a:rPr lang="zh-CN" altLang="en-US" smtClean="0"/>
              <a:t>2016/9/3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04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BC86-B5EC-4346-85C4-7BB152AAF154}" type="datetimeFigureOut">
              <a:rPr lang="zh-CN" altLang="en-US" smtClean="0"/>
              <a:t>2016/9/3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92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BC86-B5EC-4346-85C4-7BB152AAF154}" type="datetimeFigureOut">
              <a:rPr lang="zh-CN" altLang="en-US" smtClean="0"/>
              <a:t>2016/9/3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77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BC86-B5EC-4346-85C4-7BB152AAF154}" type="datetimeFigureOut">
              <a:rPr lang="zh-CN" altLang="en-US" smtClean="0"/>
              <a:t>2016/9/3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662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BC86-B5EC-4346-85C4-7BB152AAF154}" type="datetimeFigureOut">
              <a:rPr lang="zh-CN" altLang="en-US" smtClean="0"/>
              <a:t>2016/9/3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4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BC86-B5EC-4346-85C4-7BB152AAF154}" type="datetimeFigureOut">
              <a:rPr lang="zh-CN" altLang="en-US" smtClean="0"/>
              <a:t>2016/9/3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926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BC86-B5EC-4346-85C4-7BB152AAF154}" type="datetimeFigureOut">
              <a:rPr lang="zh-CN" altLang="en-US" smtClean="0"/>
              <a:t>2016/9/3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18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BC86-B5EC-4346-85C4-7BB152AAF154}" type="datetimeFigureOut">
              <a:rPr lang="zh-CN" altLang="en-US" smtClean="0"/>
              <a:t>2016/9/3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457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BBC86-B5EC-4346-85C4-7BB152AAF154}" type="datetimeFigureOut">
              <a:rPr lang="zh-CN" altLang="en-US" smtClean="0"/>
              <a:t>2016/9/3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42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Summary  on SPPC Accelerators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872808" cy="1705744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Tang Jingyu for SPPC group</a:t>
            </a:r>
          </a:p>
          <a:p>
            <a:r>
              <a:rPr lang="en-US" altLang="zh-CN" dirty="0" smtClean="0"/>
              <a:t>September 2-3, 2016, </a:t>
            </a:r>
          </a:p>
          <a:p>
            <a:r>
              <a:rPr lang="en-US" altLang="zh-CN" dirty="0" smtClean="0"/>
              <a:t>CEPC-SPPC Symposium, </a:t>
            </a:r>
            <a:r>
              <a:rPr lang="en-US" altLang="zh-CN" dirty="0" err="1" smtClean="0"/>
              <a:t>Beihang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49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Impedance and Instabilities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3773016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sz="2800" dirty="0" smtClean="0"/>
              <a:t>Analysis on key impedance contributions: beam screens and collimators</a:t>
            </a:r>
          </a:p>
          <a:p>
            <a:r>
              <a:rPr lang="en-US" altLang="zh-CN" sz="2800" dirty="0"/>
              <a:t>Study on </a:t>
            </a:r>
            <a:r>
              <a:rPr lang="en-US" altLang="zh-CN" sz="2800" dirty="0" smtClean="0"/>
              <a:t>wall </a:t>
            </a:r>
            <a:r>
              <a:rPr lang="en-US" altLang="zh-CN" sz="2800" dirty="0"/>
              <a:t>impedance for multilayer </a:t>
            </a:r>
            <a:r>
              <a:rPr lang="en-US" altLang="zh-CN" sz="2800" dirty="0" smtClean="0"/>
              <a:t>chamber: analytical and simulations</a:t>
            </a:r>
            <a:endParaRPr lang="en-US" altLang="zh-CN" sz="2800" dirty="0"/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zh-CN" sz="2200" dirty="0"/>
              <a:t>Beam screen: stainless steel (0.6mm) with coating copper (50um</a:t>
            </a:r>
            <a:r>
              <a:rPr lang="en-US" altLang="zh-CN" sz="2200" dirty="0" smtClean="0"/>
              <a:t>), now also HTS </a:t>
            </a:r>
            <a:endParaRPr lang="en-US" altLang="zh-CN" sz="2200" dirty="0"/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altLang="zh-CN" sz="2200" dirty="0"/>
              <a:t>Injection protection collimator: </a:t>
            </a:r>
            <a:r>
              <a:rPr lang="en-US" altLang="zh-CN" sz="2200" dirty="0" err="1"/>
              <a:t>hBN</a:t>
            </a:r>
            <a:r>
              <a:rPr lang="en-US" altLang="zh-CN" sz="2200" dirty="0"/>
              <a:t> (hexagonal boron nitride, </a:t>
            </a:r>
            <a:r>
              <a:rPr lang="zh-CN" altLang="en-US" sz="2200" dirty="0"/>
              <a:t>六方氮化硼</a:t>
            </a:r>
            <a:r>
              <a:rPr lang="en-US" altLang="zh-CN" sz="2200" dirty="0"/>
              <a:t>) coating with </a:t>
            </a:r>
            <a:r>
              <a:rPr lang="en-US" altLang="zh-CN" sz="2200" dirty="0" err="1"/>
              <a:t>Ti</a:t>
            </a:r>
            <a:r>
              <a:rPr lang="zh-CN" altLang="en-US" sz="2200" dirty="0"/>
              <a:t>（</a:t>
            </a:r>
            <a:r>
              <a:rPr lang="en-US" altLang="zh-CN" sz="2200" dirty="0"/>
              <a:t>5um</a:t>
            </a:r>
            <a:r>
              <a:rPr lang="zh-CN" altLang="en-US" sz="2200" dirty="0"/>
              <a:t>）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zh-CN" sz="2200" dirty="0" smtClean="0"/>
              <a:t>Others</a:t>
            </a:r>
            <a:endParaRPr lang="zh-CN" altLang="en-US" sz="2200" dirty="0"/>
          </a:p>
          <a:p>
            <a:r>
              <a:rPr lang="en-US" altLang="zh-CN" sz="2800" dirty="0" smtClean="0"/>
              <a:t>Electron cloud study in different sections; </a:t>
            </a:r>
          </a:p>
          <a:p>
            <a:pPr marL="0" indent="0">
              <a:buNone/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    characteristics measurements (with a NSFC fund)</a:t>
            </a:r>
            <a:endParaRPr lang="en-US" altLang="zh-CN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056036" y="764704"/>
            <a:ext cx="3836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 smtClean="0">
                <a:solidFill>
                  <a:srgbClr val="0070C0"/>
                </a:solidFill>
              </a:rPr>
              <a:t>Liu 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Yudong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17"/>
          <a:stretch>
            <a:fillRect/>
          </a:stretch>
        </p:blipFill>
        <p:spPr>
          <a:xfrm>
            <a:off x="467544" y="4869160"/>
            <a:ext cx="2016125" cy="1954213"/>
          </a:xfrm>
          <a:prstGeom prst="rect">
            <a:avLst/>
          </a:prstGeom>
          <a:noFill/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3"/>
          <a:stretch>
            <a:fillRect/>
          </a:stretch>
        </p:blipFill>
        <p:spPr bwMode="auto">
          <a:xfrm rot="16200000">
            <a:off x="6655244" y="4237035"/>
            <a:ext cx="2818608" cy="194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0" r="6764"/>
          <a:stretch>
            <a:fillRect/>
          </a:stretch>
        </p:blipFill>
        <p:spPr bwMode="auto">
          <a:xfrm>
            <a:off x="3707904" y="4965834"/>
            <a:ext cx="2880320" cy="168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38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Injection/extraction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2232248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600" dirty="0" smtClean="0"/>
              <a:t>Injection is important for </a:t>
            </a:r>
            <a:r>
              <a:rPr lang="en-US" altLang="zh-CN" sz="2600" dirty="0" smtClean="0"/>
              <a:t>SPPC </a:t>
            </a:r>
            <a:r>
              <a:rPr lang="en-US" altLang="zh-CN" sz="2600" dirty="0" smtClean="0"/>
              <a:t>turnaround time</a:t>
            </a:r>
          </a:p>
          <a:p>
            <a:r>
              <a:rPr lang="en-US" altLang="zh-CN" sz="2600" dirty="0" smtClean="0"/>
              <a:t>Extraction is key for machine protection</a:t>
            </a:r>
          </a:p>
          <a:p>
            <a:r>
              <a:rPr lang="en-US" altLang="zh-CN" sz="2600" dirty="0" smtClean="0"/>
              <a:t>The </a:t>
            </a:r>
            <a:r>
              <a:rPr lang="en-US" altLang="zh-CN" sz="2600" dirty="0" smtClean="0"/>
              <a:t>talk: reviewed the challenges of the injection (e.g. </a:t>
            </a:r>
            <a:r>
              <a:rPr lang="en-US" altLang="zh-CN" sz="2600" dirty="0" smtClean="0"/>
              <a:t>power limit - 5 MJ for each injection) </a:t>
            </a:r>
            <a:r>
              <a:rPr lang="en-US" altLang="zh-CN" sz="2600" dirty="0" smtClean="0"/>
              <a:t>and the injection schemes at FCC-</a:t>
            </a:r>
            <a:r>
              <a:rPr lang="en-US" altLang="zh-CN" sz="2600" dirty="0" err="1" smtClean="0"/>
              <a:t>hh</a:t>
            </a:r>
            <a:r>
              <a:rPr lang="en-US" altLang="zh-CN" sz="2600" dirty="0" smtClean="0"/>
              <a:t>; dumping system (extraction) challenges and design concept at SPPC and FCC-</a:t>
            </a:r>
            <a:r>
              <a:rPr lang="en-US" altLang="zh-CN" sz="2600" dirty="0" err="1" smtClean="0"/>
              <a:t>hh</a:t>
            </a:r>
            <a:r>
              <a:rPr lang="en-US" altLang="zh-CN" sz="2600" dirty="0" smtClean="0"/>
              <a:t>; lattice considerations</a:t>
            </a:r>
            <a:endParaRPr lang="zh-CN" alt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5056036" y="1196752"/>
            <a:ext cx="3836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 smtClean="0">
                <a:solidFill>
                  <a:srgbClr val="0070C0"/>
                </a:solidFill>
              </a:rPr>
              <a:t>Li </a:t>
            </a:r>
            <a:r>
              <a:rPr lang="en-US" altLang="zh-CN" sz="2000" dirty="0" err="1">
                <a:solidFill>
                  <a:srgbClr val="0070C0"/>
                </a:solidFill>
              </a:rPr>
              <a:t>G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uangrui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pic>
        <p:nvPicPr>
          <p:cNvPr id="7" name="图片 10"/>
          <p:cNvPicPr/>
          <p:nvPr/>
        </p:nvPicPr>
        <p:blipFill>
          <a:blip r:embed="rId2"/>
          <a:stretch>
            <a:fillRect/>
          </a:stretch>
        </p:blipFill>
        <p:spPr>
          <a:xfrm>
            <a:off x="4578825" y="3861049"/>
            <a:ext cx="4457671" cy="2160240"/>
          </a:xfrm>
          <a:prstGeom prst="rect">
            <a:avLst/>
          </a:prstGeom>
        </p:spPr>
      </p:pic>
      <p:pic>
        <p:nvPicPr>
          <p:cNvPr id="8" name="图片 46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3840266"/>
            <a:ext cx="4434809" cy="173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1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15" r="-4397" b="24195"/>
          <a:stretch/>
        </p:blipFill>
        <p:spPr>
          <a:xfrm>
            <a:off x="4283968" y="4698927"/>
            <a:ext cx="4680520" cy="204244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94012"/>
          </a:xfrm>
        </p:spPr>
        <p:txBody>
          <a:bodyPr>
            <a:normAutofit fontScale="90000"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Injector Chain General and p-RCS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416049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2000"/>
              </a:lnSpc>
              <a:spcBef>
                <a:spcPts val="0"/>
              </a:spcBef>
            </a:pPr>
            <a:r>
              <a:rPr lang="en-US" altLang="zh-CN" sz="2800" dirty="0"/>
              <a:t>Injector chain by itself is a very complicated and powerful accelerator system, large enough by a single stage </a:t>
            </a:r>
            <a:endParaRPr lang="en-US" altLang="zh-CN" sz="2800" dirty="0" smtClean="0"/>
          </a:p>
          <a:p>
            <a:pPr>
              <a:lnSpc>
                <a:spcPct val="112000"/>
              </a:lnSpc>
              <a:spcBef>
                <a:spcPts val="0"/>
              </a:spcBef>
            </a:pPr>
            <a:r>
              <a:rPr lang="en-US" altLang="zh-CN" sz="2800" dirty="0" smtClean="0"/>
              <a:t>Rich </a:t>
            </a:r>
            <a:r>
              <a:rPr lang="en-US" altLang="zh-CN" sz="2800" dirty="0"/>
              <a:t>physics programs </a:t>
            </a:r>
            <a:r>
              <a:rPr lang="en-US" altLang="zh-CN" sz="2800" dirty="0" smtClean="0"/>
              <a:t>for </a:t>
            </a:r>
            <a:r>
              <a:rPr lang="en-US" altLang="zh-CN" sz="2800" dirty="0"/>
              <a:t>each </a:t>
            </a:r>
            <a:r>
              <a:rPr lang="en-US" altLang="zh-CN" sz="2800" dirty="0" smtClean="0"/>
              <a:t>stage</a:t>
            </a:r>
          </a:p>
          <a:p>
            <a:pPr>
              <a:lnSpc>
                <a:spcPct val="112000"/>
              </a:lnSpc>
              <a:spcBef>
                <a:spcPts val="0"/>
              </a:spcBef>
            </a:pPr>
            <a:r>
              <a:rPr lang="en-US" altLang="zh-CN" sz="2800" dirty="0" smtClean="0"/>
              <a:t>No </a:t>
            </a:r>
            <a:r>
              <a:rPr lang="en-US" altLang="zh-CN" sz="2800" dirty="0"/>
              <a:t>close reference accelerators (scaled up by large factors) </a:t>
            </a:r>
          </a:p>
          <a:p>
            <a:pPr lvl="1">
              <a:lnSpc>
                <a:spcPct val="112000"/>
              </a:lnSpc>
              <a:spcBef>
                <a:spcPts val="0"/>
              </a:spcBef>
            </a:pPr>
            <a:r>
              <a:rPr lang="en-US" altLang="zh-CN" sz="2400" dirty="0">
                <a:solidFill>
                  <a:srgbClr val="FF0000"/>
                </a:solidFill>
              </a:rPr>
              <a:t>Totally new, different from LHC or </a:t>
            </a:r>
            <a:r>
              <a:rPr lang="en-US" altLang="zh-CN" sz="2400" dirty="0" err="1">
                <a:solidFill>
                  <a:srgbClr val="FF0000"/>
                </a:solidFill>
              </a:rPr>
              <a:t>Tevatron</a:t>
            </a:r>
            <a:r>
              <a:rPr lang="en-US" altLang="zh-CN" sz="2400" dirty="0">
                <a:solidFill>
                  <a:srgbClr val="FF0000"/>
                </a:solidFill>
              </a:rPr>
              <a:t> (building-up by steps)</a:t>
            </a:r>
          </a:p>
          <a:p>
            <a:pPr>
              <a:lnSpc>
                <a:spcPct val="112000"/>
              </a:lnSpc>
              <a:spcBef>
                <a:spcPts val="0"/>
              </a:spcBef>
            </a:pPr>
            <a:r>
              <a:rPr lang="en-US" altLang="zh-CN" sz="2800" dirty="0" smtClean="0"/>
              <a:t>Design work on each accelerator started: scheme, lattice and even more details </a:t>
            </a:r>
            <a:r>
              <a:rPr lang="en-US" altLang="zh-CN" sz="2800" dirty="0" smtClean="0">
                <a:solidFill>
                  <a:srgbClr val="0070C0"/>
                </a:solidFill>
              </a:rPr>
              <a:t>(not only feeding the collider but also independent physics program)</a:t>
            </a:r>
            <a:endParaRPr lang="en-US" altLang="zh-CN" sz="2800" dirty="0">
              <a:solidFill>
                <a:srgbClr val="0070C0"/>
              </a:solidFill>
            </a:endParaRPr>
          </a:p>
          <a:p>
            <a:pPr>
              <a:lnSpc>
                <a:spcPct val="112000"/>
              </a:lnSpc>
              <a:spcBef>
                <a:spcPts val="0"/>
              </a:spcBef>
            </a:pPr>
            <a:r>
              <a:rPr lang="en-US" altLang="zh-CN" sz="2800" dirty="0" smtClean="0"/>
              <a:t>Key </a:t>
            </a:r>
            <a:r>
              <a:rPr lang="en-US" altLang="zh-CN" sz="2800" dirty="0"/>
              <a:t>technical challenges should be identified, so </a:t>
            </a:r>
            <a:r>
              <a:rPr lang="en-US" altLang="zh-CN" sz="2800" dirty="0" smtClean="0"/>
              <a:t>needed </a:t>
            </a:r>
            <a:r>
              <a:rPr lang="en-US" altLang="zh-CN" sz="2800" dirty="0"/>
              <a:t>R&amp;D program can be pursued.</a:t>
            </a:r>
          </a:p>
          <a:p>
            <a:pPr>
              <a:lnSpc>
                <a:spcPct val="112000"/>
              </a:lnSpc>
              <a:spcBef>
                <a:spcPts val="0"/>
              </a:spcBef>
            </a:pPr>
            <a:r>
              <a:rPr lang="en-US" altLang="zh-CN" sz="2800" dirty="0">
                <a:solidFill>
                  <a:srgbClr val="C00000"/>
                </a:solidFill>
              </a:rPr>
              <a:t>Some more details about </a:t>
            </a:r>
            <a:r>
              <a:rPr lang="en-US" altLang="zh-CN" sz="2800" dirty="0" smtClean="0">
                <a:solidFill>
                  <a:srgbClr val="C00000"/>
                </a:solidFill>
              </a:rPr>
              <a:t>p-RCS and i-RCS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6036" y="620688"/>
            <a:ext cx="3836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 smtClean="0">
                <a:solidFill>
                  <a:srgbClr val="0070C0"/>
                </a:solidFill>
              </a:rPr>
              <a:t>Tang Jingyu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085184"/>
            <a:ext cx="2448272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</a:rPr>
              <a:t>p-</a:t>
            </a:r>
            <a:r>
              <a:rPr lang="en-US" altLang="zh-CN" sz="2400" dirty="0" err="1" smtClean="0">
                <a:solidFill>
                  <a:srgbClr val="0070C0"/>
                </a:solidFill>
              </a:rPr>
              <a:t>linac</a:t>
            </a:r>
            <a:r>
              <a:rPr lang="en-US" altLang="zh-CN" sz="2400" dirty="0" smtClean="0">
                <a:solidFill>
                  <a:srgbClr val="0070C0"/>
                </a:solidFill>
              </a:rPr>
              <a:t>: 1.63 MW</a:t>
            </a:r>
          </a:p>
          <a:p>
            <a:r>
              <a:rPr lang="en-US" altLang="zh-CN" sz="2400" dirty="0" smtClean="0">
                <a:solidFill>
                  <a:srgbClr val="0070C0"/>
                </a:solidFill>
              </a:rPr>
              <a:t>p-RCS: 3.4 MW</a:t>
            </a:r>
          </a:p>
          <a:p>
            <a:r>
              <a:rPr lang="en-US" altLang="zh-CN" sz="2400" dirty="0" smtClean="0">
                <a:solidFill>
                  <a:srgbClr val="0070C0"/>
                </a:solidFill>
              </a:rPr>
              <a:t>MSS: 3.7 MW</a:t>
            </a:r>
          </a:p>
          <a:p>
            <a:r>
              <a:rPr lang="en-US" altLang="zh-CN" sz="2400" dirty="0" smtClean="0">
                <a:solidFill>
                  <a:srgbClr val="0070C0"/>
                </a:solidFill>
              </a:rPr>
              <a:t>SS: 90 MJ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4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p-</a:t>
            </a:r>
            <a:r>
              <a:rPr lang="en-US" altLang="zh-CN" dirty="0" err="1" smtClean="0">
                <a:solidFill>
                  <a:srgbClr val="FF0000"/>
                </a:solidFill>
              </a:rPr>
              <a:t>linac</a:t>
            </a:r>
            <a:r>
              <a:rPr lang="en-US" altLang="zh-CN" dirty="0" smtClean="0">
                <a:solidFill>
                  <a:srgbClr val="FF0000"/>
                </a:solidFill>
              </a:rPr>
              <a:t> and i-</a:t>
            </a:r>
            <a:r>
              <a:rPr lang="en-US" altLang="zh-CN" dirty="0" err="1" smtClean="0">
                <a:solidFill>
                  <a:srgbClr val="FF0000"/>
                </a:solidFill>
              </a:rPr>
              <a:t>linac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zh-CN" sz="2600" dirty="0" smtClean="0"/>
              <a:t>Different proton and ion reference </a:t>
            </a:r>
            <a:r>
              <a:rPr lang="en-US" altLang="zh-CN" sz="2600" dirty="0" err="1" smtClean="0"/>
              <a:t>linacs</a:t>
            </a:r>
            <a:r>
              <a:rPr lang="en-US" altLang="zh-CN" sz="2600" dirty="0" smtClean="0"/>
              <a:t> around the world are reviewed</a:t>
            </a:r>
          </a:p>
          <a:p>
            <a:pPr>
              <a:spcBef>
                <a:spcPts val="0"/>
              </a:spcBef>
            </a:pPr>
            <a:r>
              <a:rPr lang="en-US" altLang="zh-CN" sz="2600" dirty="0" smtClean="0"/>
              <a:t>First design for the low-energy parts of proton (RFQ, CH-DTL) and ion </a:t>
            </a:r>
            <a:r>
              <a:rPr lang="en-US" altLang="zh-CN" sz="2600" dirty="0" err="1" smtClean="0"/>
              <a:t>linacs</a:t>
            </a:r>
            <a:r>
              <a:rPr lang="en-US" altLang="zh-CN" sz="2600" dirty="0" smtClean="0"/>
              <a:t> </a:t>
            </a:r>
            <a:r>
              <a:rPr lang="en-US" altLang="zh-CN" sz="2600" dirty="0"/>
              <a:t>(RFQ, </a:t>
            </a:r>
            <a:r>
              <a:rPr lang="en-US" altLang="zh-CN" sz="2600" dirty="0" smtClean="0"/>
              <a:t>IH-DTL), simulation results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56036" y="1156682"/>
            <a:ext cx="3836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 smtClean="0">
                <a:solidFill>
                  <a:srgbClr val="0070C0"/>
                </a:solidFill>
              </a:rPr>
              <a:t>Lu 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Yuanrong</a:t>
            </a:r>
            <a:r>
              <a:rPr lang="en-US" altLang="zh-CN" sz="2000" dirty="0" smtClean="0">
                <a:solidFill>
                  <a:srgbClr val="0070C0"/>
                </a:solidFill>
              </a:rPr>
              <a:t> 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9"/>
          <a:stretch/>
        </p:blipFill>
        <p:spPr bwMode="auto">
          <a:xfrm>
            <a:off x="323528" y="3933056"/>
            <a:ext cx="4299892" cy="210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08"/>
          <a:stretch/>
        </p:blipFill>
        <p:spPr bwMode="auto">
          <a:xfrm>
            <a:off x="4902072" y="3429000"/>
            <a:ext cx="413442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49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SS – Super Synchrotron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7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Layout and preliminary lattice design</a:t>
            </a:r>
          </a:p>
          <a:p>
            <a:r>
              <a:rPr lang="en-US" altLang="zh-CN" dirty="0" smtClean="0"/>
              <a:t>Dynamic aperture calculations</a:t>
            </a:r>
          </a:p>
          <a:p>
            <a:r>
              <a:rPr lang="en-US" altLang="zh-CN" dirty="0" smtClean="0"/>
              <a:t>Injection and extraction considerations</a:t>
            </a:r>
          </a:p>
          <a:p>
            <a:pPr>
              <a:lnSpc>
                <a:spcPct val="120000"/>
              </a:lnSpc>
            </a:pPr>
            <a:r>
              <a:rPr lang="en-US" altLang="zh-CN" dirty="0" smtClean="0"/>
              <a:t>Fast ramping issue: 30 cycle, 8-10 ramping time, 8-9 T SC magnet, very challenging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56036" y="1156682"/>
            <a:ext cx="3836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 smtClean="0">
                <a:solidFill>
                  <a:srgbClr val="0070C0"/>
                </a:solidFill>
              </a:rPr>
              <a:t>Wang 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Xiangqi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60" y="3933056"/>
            <a:ext cx="4916620" cy="27363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889" y="3717032"/>
            <a:ext cx="3533575" cy="280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93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High-field Superconducting Magnets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168777"/>
            <a:ext cx="8229600" cy="370038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sz="3800" dirty="0"/>
              <a:t>High-field superconducting magnets are the most challenging and costly part of the SPPC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sz="3800" dirty="0" smtClean="0"/>
              <a:t>Work is focused on: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sz="3200" dirty="0" smtClean="0">
                <a:solidFill>
                  <a:srgbClr val="0070C0"/>
                </a:solidFill>
              </a:rPr>
              <a:t>Design </a:t>
            </a:r>
            <a:r>
              <a:rPr lang="en-US" altLang="zh-CN" sz="3200" dirty="0">
                <a:solidFill>
                  <a:srgbClr val="0070C0"/>
                </a:solidFill>
              </a:rPr>
              <a:t>Study of the SPPC Dipole Magnet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sz="3200" dirty="0">
                <a:solidFill>
                  <a:srgbClr val="0070C0"/>
                </a:solidFill>
              </a:rPr>
              <a:t>R&amp;D Steps for the SPPC Dipole Magnet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sz="3200" dirty="0">
                <a:solidFill>
                  <a:srgbClr val="0070C0"/>
                </a:solidFill>
              </a:rPr>
              <a:t>Development of Nb3Sn Rutherford Cable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sz="3200" dirty="0">
                <a:solidFill>
                  <a:srgbClr val="0070C0"/>
                </a:solidFill>
              </a:rPr>
              <a:t>R&amp;D of High Field </a:t>
            </a:r>
            <a:r>
              <a:rPr lang="en-US" altLang="zh-CN" sz="3200" dirty="0" err="1">
                <a:solidFill>
                  <a:srgbClr val="0070C0"/>
                </a:solidFill>
              </a:rPr>
              <a:t>ReBCO</a:t>
            </a:r>
            <a:r>
              <a:rPr lang="en-US" altLang="zh-CN" sz="3200" dirty="0">
                <a:solidFill>
                  <a:srgbClr val="0070C0"/>
                </a:solidFill>
              </a:rPr>
              <a:t> Tape by SSTC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sz="3200" dirty="0">
                <a:solidFill>
                  <a:srgbClr val="0070C0"/>
                </a:solidFill>
              </a:rPr>
              <a:t>R&amp;D of Bi-2212 Superconductor by NIN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sz="3200" dirty="0">
                <a:solidFill>
                  <a:srgbClr val="0070C0"/>
                </a:solidFill>
              </a:rPr>
              <a:t>Preparation for the Model Magnet </a:t>
            </a:r>
            <a:r>
              <a:rPr lang="en-US" altLang="zh-CN" sz="3200" dirty="0" smtClean="0">
                <a:solidFill>
                  <a:srgbClr val="0070C0"/>
                </a:solidFill>
              </a:rPr>
              <a:t>R&amp;D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sz="3800" dirty="0"/>
              <a:t>Very slow building-up of infrastructure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sz="3800" dirty="0" smtClean="0"/>
              <a:t>Domestic and international collaborations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altLang="zh-CN" sz="3800" dirty="0"/>
          </a:p>
        </p:txBody>
      </p:sp>
      <p:sp>
        <p:nvSpPr>
          <p:cNvPr id="4" name="TextBox 3"/>
          <p:cNvSpPr txBox="1"/>
          <p:nvPr/>
        </p:nvSpPr>
        <p:spPr>
          <a:xfrm>
            <a:off x="5056036" y="188640"/>
            <a:ext cx="3836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 smtClean="0">
                <a:solidFill>
                  <a:srgbClr val="0070C0"/>
                </a:solidFill>
              </a:rPr>
              <a:t>Xu </a:t>
            </a:r>
            <a:r>
              <a:rPr lang="en-US" altLang="zh-CN" sz="2000" dirty="0" smtClean="0">
                <a:solidFill>
                  <a:srgbClr val="0070C0"/>
                </a:solidFill>
              </a:rPr>
              <a:t>Qingjin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pic>
        <p:nvPicPr>
          <p:cNvPr id="6" name="Picture 2" descr="20-T Magnet coil layou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/>
          <a:stretch/>
        </p:blipFill>
        <p:spPr bwMode="auto">
          <a:xfrm>
            <a:off x="6156176" y="1556792"/>
            <a:ext cx="2637968" cy="293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78124"/>
            <a:ext cx="2664296" cy="172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671" y="4753119"/>
            <a:ext cx="2059473" cy="189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74841"/>
            <a:ext cx="2748383" cy="185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003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47774"/>
            <a:ext cx="5472608" cy="387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 txBox="1">
            <a:spLocks/>
          </p:cNvSpPr>
          <p:nvPr/>
        </p:nvSpPr>
        <p:spPr>
          <a:xfrm>
            <a:off x="395536" y="476673"/>
            <a:ext cx="8229600" cy="2160239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800" dirty="0" smtClean="0"/>
              <a:t>Workshop on HTS Materials and Applications on April 28-29 </a:t>
            </a:r>
          </a:p>
          <a:p>
            <a:pPr lvl="1">
              <a:lnSpc>
                <a:spcPct val="120000"/>
              </a:lnSpc>
            </a:pPr>
            <a:r>
              <a:rPr lang="en-US" altLang="zh-CN" sz="3400" dirty="0" smtClean="0"/>
              <a:t>Almost key figures in the field attended</a:t>
            </a:r>
          </a:p>
          <a:p>
            <a:pPr lvl="1">
              <a:lnSpc>
                <a:spcPct val="120000"/>
              </a:lnSpc>
            </a:pPr>
            <a:r>
              <a:rPr lang="en-US" altLang="zh-CN" sz="3400" dirty="0" smtClean="0"/>
              <a:t>Try to find our own way to develop HFM for SPPC, and also boost technology development and applications in China</a:t>
            </a:r>
            <a:endParaRPr lang="en-US" altLang="zh-CN" sz="3400" dirty="0"/>
          </a:p>
        </p:txBody>
      </p:sp>
    </p:spTree>
    <p:extLst>
      <p:ext uri="{BB962C8B-B14F-4D97-AF65-F5344CB8AC3E}">
        <p14:creationId xmlns:p14="http://schemas.microsoft.com/office/powerpoint/2010/main" val="1057127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Discussions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On key problems (accelerator physics, techniques)</a:t>
            </a:r>
          </a:p>
          <a:p>
            <a:r>
              <a:rPr lang="en-US" altLang="zh-CN" sz="2800" dirty="0" smtClean="0"/>
              <a:t>On work organization</a:t>
            </a:r>
          </a:p>
          <a:p>
            <a:r>
              <a:rPr lang="en-US" altLang="zh-CN" sz="2800" dirty="0" smtClean="0"/>
              <a:t>On future collaboration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87842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241446"/>
            <a:ext cx="68407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00B0F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Thanks to all the speakers and contributors for the nice work and presentations!</a:t>
            </a:r>
            <a:endParaRPr lang="zh-CN" altLang="en-US" sz="4400" b="1" dirty="0">
              <a:solidFill>
                <a:srgbClr val="00B0F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8335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Talks on SPPC Accelerators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lnSpcReduction="10000"/>
          </a:bodyPr>
          <a:lstStyle/>
          <a:p>
            <a:r>
              <a:rPr lang="en-US" altLang="zh-CN" sz="2800" dirty="0" smtClean="0"/>
              <a:t>12 talks, 19 attendees in the parallel sessions</a:t>
            </a:r>
          </a:p>
          <a:p>
            <a:pPr lvl="1"/>
            <a:r>
              <a:rPr lang="en-US" altLang="zh-CN" sz="2400" dirty="0" smtClean="0">
                <a:solidFill>
                  <a:srgbClr val="0070C0"/>
                </a:solidFill>
              </a:rPr>
              <a:t>IHEP, USTC, PKU, THU, SINAP</a:t>
            </a:r>
          </a:p>
          <a:p>
            <a:r>
              <a:rPr lang="en-US" altLang="zh-CN" sz="2800" dirty="0"/>
              <a:t>Young generation </a:t>
            </a:r>
            <a:r>
              <a:rPr lang="en-US" altLang="zh-CN" sz="2800" dirty="0" smtClean="0"/>
              <a:t>(students/postdocs) is </a:t>
            </a:r>
            <a:r>
              <a:rPr lang="en-US" altLang="zh-CN" sz="2800" dirty="0"/>
              <a:t>playing a very important role </a:t>
            </a:r>
            <a:r>
              <a:rPr lang="en-US" altLang="zh-CN" sz="2800" dirty="0" smtClean="0"/>
              <a:t>(7/12 </a:t>
            </a:r>
            <a:r>
              <a:rPr lang="en-US" altLang="zh-CN" sz="2800" dirty="0"/>
              <a:t>talks), especially in accelerator physics studies</a:t>
            </a:r>
            <a:r>
              <a:rPr lang="en-US" altLang="zh-CN" sz="2800" dirty="0" smtClean="0"/>
              <a:t>.</a:t>
            </a:r>
          </a:p>
          <a:p>
            <a:pPr lvl="1"/>
            <a:r>
              <a:rPr lang="en-US" altLang="zh-CN" sz="2400" dirty="0" smtClean="0">
                <a:solidFill>
                  <a:srgbClr val="0070C0"/>
                </a:solidFill>
              </a:rPr>
              <a:t>Prof. </a:t>
            </a:r>
            <a:r>
              <a:rPr lang="en-US" altLang="zh-CN" sz="2400" dirty="0" err="1" smtClean="0">
                <a:solidFill>
                  <a:srgbClr val="0070C0"/>
                </a:solidFill>
              </a:rPr>
              <a:t>Xiangqi</a:t>
            </a:r>
            <a:r>
              <a:rPr lang="en-US" altLang="zh-CN" sz="2400" dirty="0" smtClean="0">
                <a:solidFill>
                  <a:srgbClr val="0070C0"/>
                </a:solidFill>
              </a:rPr>
              <a:t> Wang (&gt;70) also gave a talk</a:t>
            </a:r>
            <a:endParaRPr lang="en-US" altLang="zh-CN" sz="2400" dirty="0">
              <a:solidFill>
                <a:srgbClr val="0070C0"/>
              </a:solidFill>
            </a:endParaRPr>
          </a:p>
          <a:p>
            <a:r>
              <a:rPr lang="en-US" altLang="zh-CN" sz="2800" dirty="0" smtClean="0"/>
              <a:t>We reported the design work on the accelerator physics for both the collider and injector accelerators, and also technical issues</a:t>
            </a:r>
          </a:p>
          <a:p>
            <a:r>
              <a:rPr lang="en-US" altLang="zh-CN" sz="2800" dirty="0" smtClean="0"/>
              <a:t>Good discussions about the key accelerator physics problems  and key technical issues</a:t>
            </a:r>
          </a:p>
        </p:txBody>
      </p:sp>
    </p:spTree>
    <p:extLst>
      <p:ext uri="{BB962C8B-B14F-4D97-AF65-F5344CB8AC3E}">
        <p14:creationId xmlns:p14="http://schemas.microsoft.com/office/powerpoint/2010/main" val="2184938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</p:spPr>
        <p:txBody>
          <a:bodyPr>
            <a:no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General Progress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021378"/>
            <a:ext cx="8363272" cy="5647982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altLang="zh-CN" sz="2600" dirty="0" smtClean="0"/>
              <a:t>More young people (especially students) joined the study team</a:t>
            </a:r>
          </a:p>
          <a:p>
            <a:pPr>
              <a:spcBef>
                <a:spcPts val="600"/>
              </a:spcBef>
            </a:pPr>
            <a:r>
              <a:rPr lang="en-US" altLang="zh-CN" sz="2600" dirty="0" smtClean="0"/>
              <a:t>Maintaining regular monthly meetings </a:t>
            </a:r>
            <a:endParaRPr lang="en-US" altLang="zh-CN" sz="2600" dirty="0"/>
          </a:p>
          <a:p>
            <a:pPr>
              <a:spcBef>
                <a:spcPts val="600"/>
              </a:spcBef>
            </a:pPr>
            <a:r>
              <a:rPr lang="en-US" altLang="zh-CN" sz="2600" dirty="0" smtClean="0"/>
              <a:t>Accelerator Physics studies</a:t>
            </a:r>
          </a:p>
          <a:p>
            <a:pPr lvl="1">
              <a:spcBef>
                <a:spcPts val="600"/>
              </a:spcBef>
            </a:pPr>
            <a:r>
              <a:rPr lang="en-US" altLang="zh-CN" sz="2200" dirty="0" smtClean="0">
                <a:solidFill>
                  <a:srgbClr val="0070C0"/>
                </a:solidFill>
              </a:rPr>
              <a:t>Good progress on the major problems in the collider:  lattice, collimation, beam-beam effects, instabilities, injection and extraction, luminosity leveling etc.</a:t>
            </a:r>
          </a:p>
          <a:p>
            <a:pPr lvl="1">
              <a:spcBef>
                <a:spcPts val="600"/>
              </a:spcBef>
            </a:pPr>
            <a:r>
              <a:rPr lang="en-US" altLang="zh-CN" sz="2200" dirty="0" smtClean="0">
                <a:solidFill>
                  <a:srgbClr val="0070C0"/>
                </a:solidFill>
              </a:rPr>
              <a:t>Schematic design on the </a:t>
            </a:r>
            <a:r>
              <a:rPr lang="en-US" altLang="zh-CN" sz="2200" dirty="0">
                <a:solidFill>
                  <a:srgbClr val="0070C0"/>
                </a:solidFill>
              </a:rPr>
              <a:t>injector </a:t>
            </a:r>
            <a:r>
              <a:rPr lang="en-US" altLang="zh-CN" sz="2200" dirty="0" smtClean="0">
                <a:solidFill>
                  <a:srgbClr val="0070C0"/>
                </a:solidFill>
              </a:rPr>
              <a:t>accelerators: main </a:t>
            </a:r>
            <a:r>
              <a:rPr lang="en-US" altLang="zh-CN" sz="2200" dirty="0">
                <a:solidFill>
                  <a:srgbClr val="0070C0"/>
                </a:solidFill>
              </a:rPr>
              <a:t>parameters, </a:t>
            </a:r>
            <a:r>
              <a:rPr lang="en-US" altLang="zh-CN" sz="2200" dirty="0" smtClean="0">
                <a:solidFill>
                  <a:srgbClr val="0070C0"/>
                </a:solidFill>
              </a:rPr>
              <a:t>stage </a:t>
            </a:r>
            <a:r>
              <a:rPr lang="en-US" altLang="zh-CN" sz="2200" dirty="0">
                <a:solidFill>
                  <a:srgbClr val="0070C0"/>
                </a:solidFill>
              </a:rPr>
              <a:t>schemes, lattice and layout, </a:t>
            </a:r>
            <a:r>
              <a:rPr lang="en-US" altLang="zh-CN" sz="2200" dirty="0" err="1" smtClean="0">
                <a:solidFill>
                  <a:srgbClr val="0070C0"/>
                </a:solidFill>
              </a:rPr>
              <a:t>etc</a:t>
            </a:r>
            <a:endParaRPr lang="en-US" altLang="zh-CN" sz="220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zh-CN" sz="2600" dirty="0"/>
              <a:t>Key </a:t>
            </a:r>
            <a:r>
              <a:rPr lang="en-US" altLang="zh-CN" sz="2600" dirty="0" smtClean="0"/>
              <a:t>technology studies</a:t>
            </a:r>
          </a:p>
          <a:p>
            <a:pPr lvl="1">
              <a:spcBef>
                <a:spcPts val="0"/>
              </a:spcBef>
            </a:pPr>
            <a:r>
              <a:rPr lang="en-US" altLang="zh-CN" sz="2200" dirty="0" smtClean="0">
                <a:solidFill>
                  <a:srgbClr val="0070C0"/>
                </a:solidFill>
              </a:rPr>
              <a:t>Design and R&amp;D on high-field superconducting magnets</a:t>
            </a:r>
          </a:p>
          <a:p>
            <a:pPr lvl="1">
              <a:spcBef>
                <a:spcPts val="0"/>
              </a:spcBef>
            </a:pPr>
            <a:r>
              <a:rPr lang="en-US" altLang="zh-CN" sz="2200" dirty="0" smtClean="0">
                <a:solidFill>
                  <a:srgbClr val="0070C0"/>
                </a:solidFill>
              </a:rPr>
              <a:t>Study on beam screen and cryogenic vacuum</a:t>
            </a:r>
          </a:p>
          <a:p>
            <a:pPr lvl="1">
              <a:spcBef>
                <a:spcPts val="0"/>
              </a:spcBef>
            </a:pPr>
            <a:r>
              <a:rPr lang="en-US" altLang="zh-CN" sz="2200" dirty="0" smtClean="0">
                <a:solidFill>
                  <a:srgbClr val="0070C0"/>
                </a:solidFill>
              </a:rPr>
              <a:t>Identifying other key technical challenges: beam dump, collimators etc.</a:t>
            </a:r>
          </a:p>
          <a:p>
            <a:pPr>
              <a:spcBef>
                <a:spcPts val="0"/>
              </a:spcBef>
            </a:pPr>
            <a:r>
              <a:rPr lang="en-US" altLang="zh-CN" sz="2600" dirty="0"/>
              <a:t>A paper </a:t>
            </a:r>
            <a:r>
              <a:rPr lang="en-US" altLang="zh-CN" sz="2600" dirty="0" smtClean="0"/>
              <a:t>on general SPPC design submitted </a:t>
            </a:r>
            <a:r>
              <a:rPr lang="en-US" altLang="zh-CN" sz="2600" dirty="0"/>
              <a:t>to PRAB is under revision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35789" y="692696"/>
            <a:ext cx="1256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B0F0"/>
                </a:solidFill>
              </a:rPr>
              <a:t>Tang Jingyu</a:t>
            </a:r>
            <a:endParaRPr lang="zh-CN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95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5" name="内容占位符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100" r="-4397" b="27042"/>
          <a:stretch/>
        </p:blipFill>
        <p:spPr>
          <a:xfrm>
            <a:off x="4067944" y="4585475"/>
            <a:ext cx="4877970" cy="2011877"/>
          </a:xfrm>
          <a:prstGeom prst="rect">
            <a:avLst/>
          </a:prstGeom>
        </p:spPr>
      </p:pic>
      <p:graphicFrame>
        <p:nvGraphicFramePr>
          <p:cNvPr id="9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791731"/>
              </p:ext>
            </p:extLst>
          </p:nvPr>
        </p:nvGraphicFramePr>
        <p:xfrm>
          <a:off x="179512" y="116632"/>
          <a:ext cx="4464496" cy="4828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1224136"/>
                <a:gridCol w="936104"/>
              </a:tblGrid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Parameter</a:t>
                      </a:r>
                      <a:endParaRPr lang="zh-CN" sz="24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Value</a:t>
                      </a:r>
                      <a:endParaRPr lang="zh-CN" sz="24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Unit</a:t>
                      </a:r>
                      <a:endParaRPr lang="zh-CN" sz="24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54.3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km</a:t>
                      </a:r>
                      <a:endParaRPr lang="zh-CN" sz="2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energy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35.3 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TeV</a:t>
                      </a:r>
                      <a:endParaRPr lang="zh-CN" sz="2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Dipole field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20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</a:t>
                      </a:r>
                      <a:endParaRPr lang="zh-CN" sz="2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Injection energy 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 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TeV</a:t>
                      </a:r>
                      <a:endParaRPr lang="zh-CN" sz="2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2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CN" sz="2400" kern="100">
                        <a:effectLst/>
                        <a:latin typeface="Calibri"/>
                      </a:endParaRPr>
                    </a:p>
                  </a:txBody>
                  <a:tcPr marL="36000" marR="36000" marT="0" marB="0" anchor="ctr"/>
                </a:tc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Peak </a:t>
                      </a:r>
                      <a:r>
                        <a:rPr lang="en-US" sz="2400" kern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sz="2400" kern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./IP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1.2E+35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2400" kern="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2400" kern="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endParaRPr lang="zh-CN" sz="2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Beta*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0.75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</a:t>
                      </a:r>
                      <a:r>
                        <a:rPr lang="en-US" sz="2400" kern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. current 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1.0 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A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separation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25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ns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population</a:t>
                      </a:r>
                      <a:endParaRPr lang="zh-CN" sz="2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2.0E+11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CN" sz="2400" kern="100" dirty="0">
                        <a:effectLst/>
                        <a:latin typeface="Calibri"/>
                      </a:endParaRPr>
                    </a:p>
                  </a:txBody>
                  <a:tcPr marL="36000" marR="36000" marT="0" marB="0" anchor="ctr"/>
                </a:tc>
              </a:tr>
              <a:tr h="369608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Arc SR heat load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56.7 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W/m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9"/>
          <a:stretch/>
        </p:blipFill>
        <p:spPr>
          <a:xfrm>
            <a:off x="4788024" y="620688"/>
            <a:ext cx="4241335" cy="379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6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Key technological </a:t>
            </a:r>
            <a:r>
              <a:rPr lang="en-US" altLang="zh-CN" dirty="0" smtClean="0">
                <a:solidFill>
                  <a:srgbClr val="FF0000"/>
                </a:solidFill>
              </a:rPr>
              <a:t>issues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sz="3400" dirty="0" smtClean="0"/>
              <a:t>High-field superconducting magnets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dirty="0" smtClean="0">
                <a:solidFill>
                  <a:srgbClr val="0070C0"/>
                </a:solidFill>
              </a:rPr>
              <a:t>Continuous efforts by Xu Qingjin and his group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dirty="0" smtClean="0">
                <a:solidFill>
                  <a:srgbClr val="0070C0"/>
                </a:solidFill>
              </a:rPr>
              <a:t>International collaborations (recent visit of </a:t>
            </a:r>
            <a:r>
              <a:rPr lang="en-US" altLang="zh-CN" dirty="0" err="1" smtClean="0">
                <a:solidFill>
                  <a:srgbClr val="0070C0"/>
                </a:solidFill>
              </a:rPr>
              <a:t>Tiina</a:t>
            </a:r>
            <a:r>
              <a:rPr lang="en-US" altLang="zh-CN" dirty="0" smtClean="0">
                <a:solidFill>
                  <a:srgbClr val="0070C0"/>
                </a:solidFill>
              </a:rPr>
              <a:t> </a:t>
            </a:r>
            <a:r>
              <a:rPr lang="en-US" altLang="zh-CN" dirty="0" err="1" smtClean="0">
                <a:solidFill>
                  <a:srgbClr val="0070C0"/>
                </a:solidFill>
              </a:rPr>
              <a:t>Salmi</a:t>
            </a:r>
            <a:r>
              <a:rPr lang="en-US" altLang="zh-CN" dirty="0" smtClean="0">
                <a:solidFill>
                  <a:srgbClr val="0070C0"/>
                </a:solidFill>
              </a:rPr>
              <a:t>, Finland) 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dirty="0" smtClean="0">
                <a:solidFill>
                  <a:srgbClr val="0070C0"/>
                </a:solidFill>
              </a:rPr>
              <a:t>Domestic collaboration: </a:t>
            </a:r>
            <a:r>
              <a:rPr lang="en-US" altLang="zh-CN" dirty="0" smtClean="0">
                <a:solidFill>
                  <a:srgbClr val="C00000"/>
                </a:solidFill>
              </a:rPr>
              <a:t>Workshop </a:t>
            </a:r>
            <a:r>
              <a:rPr lang="en-US" altLang="zh-CN" dirty="0">
                <a:solidFill>
                  <a:srgbClr val="C00000"/>
                </a:solidFill>
              </a:rPr>
              <a:t>on High-Temperature and High-Field Superconducting Materials and Application Technology </a:t>
            </a:r>
            <a:r>
              <a:rPr lang="en-US" altLang="zh-CN" dirty="0" smtClean="0">
                <a:solidFill>
                  <a:srgbClr val="C00000"/>
                </a:solidFill>
              </a:rPr>
              <a:t>was </a:t>
            </a:r>
            <a:r>
              <a:rPr lang="en-US" altLang="zh-CN" dirty="0">
                <a:solidFill>
                  <a:srgbClr val="C00000"/>
                </a:solidFill>
              </a:rPr>
              <a:t>held on April 28-29, 2016 in </a:t>
            </a:r>
            <a:r>
              <a:rPr lang="en-US" altLang="zh-CN" dirty="0" smtClean="0">
                <a:solidFill>
                  <a:srgbClr val="C00000"/>
                </a:solidFill>
              </a:rPr>
              <a:t>Shanghai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sz="3400" dirty="0"/>
              <a:t>Beam screen and vacuum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sz="2900" dirty="0">
                <a:solidFill>
                  <a:srgbClr val="0070C0"/>
                </a:solidFill>
              </a:rPr>
              <a:t>Zhu Kun and </a:t>
            </a:r>
            <a:r>
              <a:rPr lang="en-US" altLang="zh-CN" sz="2900" dirty="0" err="1">
                <a:solidFill>
                  <a:srgbClr val="0070C0"/>
                </a:solidFill>
              </a:rPr>
              <a:t>Gan</a:t>
            </a:r>
            <a:r>
              <a:rPr lang="en-US" altLang="zh-CN" sz="2900" dirty="0">
                <a:solidFill>
                  <a:srgbClr val="0070C0"/>
                </a:solidFill>
              </a:rPr>
              <a:t> </a:t>
            </a:r>
            <a:r>
              <a:rPr lang="en-US" altLang="zh-CN" sz="2900" dirty="0" err="1">
                <a:solidFill>
                  <a:srgbClr val="0070C0"/>
                </a:solidFill>
              </a:rPr>
              <a:t>Pingping</a:t>
            </a:r>
            <a:r>
              <a:rPr lang="en-US" altLang="zh-CN" sz="2900" dirty="0">
                <a:solidFill>
                  <a:srgbClr val="0070C0"/>
                </a:solidFill>
              </a:rPr>
              <a:t> continue to study new schemes; recent discussion about strip-like structure looks interesting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sz="2900" dirty="0">
                <a:solidFill>
                  <a:srgbClr val="0070C0"/>
                </a:solidFill>
              </a:rPr>
              <a:t>Wang Yong (and students) studying SEY for different materials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sz="3400" dirty="0"/>
              <a:t>RF systems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sz="2900" dirty="0">
                <a:solidFill>
                  <a:srgbClr val="0070C0"/>
                </a:solidFill>
              </a:rPr>
              <a:t>Dai </a:t>
            </a:r>
            <a:r>
              <a:rPr lang="en-US" altLang="zh-CN" sz="2900" dirty="0" err="1">
                <a:solidFill>
                  <a:srgbClr val="0070C0"/>
                </a:solidFill>
              </a:rPr>
              <a:t>Jianping</a:t>
            </a:r>
            <a:r>
              <a:rPr lang="en-US" altLang="zh-CN" sz="2900" dirty="0">
                <a:solidFill>
                  <a:srgbClr val="0070C0"/>
                </a:solidFill>
              </a:rPr>
              <a:t> is focusing on the high-Q ferrite-loaded RF systems for the injector accelerators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sz="3400" dirty="0"/>
              <a:t>Other technical issues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sz="2900" dirty="0">
                <a:solidFill>
                  <a:srgbClr val="0070C0"/>
                </a:solidFill>
              </a:rPr>
              <a:t>Needing motivation and funds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534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R&amp;D efforts and preparation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/>
          </a:bodyPr>
          <a:lstStyle/>
          <a:p>
            <a:r>
              <a:rPr lang="en-US" altLang="zh-CN" sz="2800" dirty="0" smtClean="0"/>
              <a:t>We need long-term R&amp;D efforts to meet the requirements for building SPPC; some of key technologies are extremely challenging. </a:t>
            </a:r>
          </a:p>
          <a:p>
            <a:r>
              <a:rPr lang="en-US" altLang="zh-CN" sz="2800" dirty="0" smtClean="0"/>
              <a:t>Both funds and manpower are needed</a:t>
            </a:r>
          </a:p>
          <a:p>
            <a:r>
              <a:rPr lang="en-US" altLang="zh-CN" sz="2800" dirty="0" smtClean="0"/>
              <a:t>The CEPC project obtained the first R&amp;D fund from </a:t>
            </a:r>
            <a:r>
              <a:rPr lang="en-US" altLang="zh-CN" sz="2800" dirty="0" err="1" smtClean="0"/>
              <a:t>MoST</a:t>
            </a:r>
            <a:r>
              <a:rPr lang="en-US" altLang="zh-CN" sz="2800" dirty="0" smtClean="0"/>
              <a:t>, while SPPC should try more efforts from NSFC </a:t>
            </a:r>
            <a:r>
              <a:rPr lang="en-US" altLang="zh-CN" sz="2800" dirty="0" smtClean="0"/>
              <a:t>(Tang Jingyu in 2015 and Xu Qingjin in 2016).</a:t>
            </a:r>
            <a:endParaRPr lang="en-US" altLang="zh-CN" sz="2800" dirty="0" smtClean="0"/>
          </a:p>
          <a:p>
            <a:r>
              <a:rPr lang="en-US" altLang="zh-CN" sz="2800" dirty="0" smtClean="0"/>
              <a:t>Paper work on key issues should be pursued, to learn the technical progress and tendency around the world; to provide evidence support for the future R&amp;D applications 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226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About team and collaboration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There are a few new students and also international experts joined the study</a:t>
            </a:r>
          </a:p>
          <a:p>
            <a:r>
              <a:rPr lang="en-US" altLang="zh-CN" sz="2800" dirty="0" smtClean="0"/>
              <a:t>Collaboration on beam collimation with </a:t>
            </a:r>
            <a:r>
              <a:rPr lang="en-US" altLang="zh-CN" sz="2800" dirty="0" smtClean="0"/>
              <a:t>LAL (France) and LHC </a:t>
            </a:r>
            <a:r>
              <a:rPr lang="en-US" altLang="zh-CN" sz="2800" dirty="0" smtClean="0"/>
              <a:t>established; on High-Field Magnets with US labs and others; will </a:t>
            </a:r>
            <a:r>
              <a:rPr lang="en-US" altLang="zh-CN" sz="2800" dirty="0" smtClean="0"/>
              <a:t>seek further collaboration </a:t>
            </a:r>
            <a:r>
              <a:rPr lang="en-US" altLang="zh-CN" sz="2800" dirty="0" smtClean="0"/>
              <a:t>partners</a:t>
            </a:r>
          </a:p>
          <a:p>
            <a:r>
              <a:rPr lang="en-US" altLang="zh-CN" sz="2800" dirty="0"/>
              <a:t>CEPC-SPPC is discussing to form an international collaboration structure. We will fit us within the frame</a:t>
            </a:r>
          </a:p>
          <a:p>
            <a:endParaRPr lang="en-US" altLang="zh-CN" sz="2800" dirty="0" smtClean="0"/>
          </a:p>
          <a:p>
            <a:endParaRPr lang="en-US" altLang="zh-CN" sz="2800" dirty="0" smtClean="0"/>
          </a:p>
          <a:p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2780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Collider Lattice Design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5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altLang="zh-CN" dirty="0" smtClean="0"/>
              <a:t>Design work in parallel</a:t>
            </a:r>
          </a:p>
          <a:p>
            <a:pPr lvl="1">
              <a:spcBef>
                <a:spcPts val="300"/>
              </a:spcBef>
            </a:pPr>
            <a:r>
              <a:rPr lang="en-US" altLang="zh-CN" sz="2400" dirty="0" smtClean="0">
                <a:solidFill>
                  <a:srgbClr val="0070C0"/>
                </a:solidFill>
              </a:rPr>
              <a:t>Useful lattice versions have been obtained, also used for other studies</a:t>
            </a:r>
          </a:p>
          <a:p>
            <a:pPr lvl="1">
              <a:spcBef>
                <a:spcPts val="300"/>
              </a:spcBef>
            </a:pPr>
            <a:r>
              <a:rPr lang="en-US" altLang="zh-CN" sz="2400" dirty="0" smtClean="0">
                <a:solidFill>
                  <a:srgbClr val="0070C0"/>
                </a:solidFill>
              </a:rPr>
              <a:t>Two lattice designs for 70 </a:t>
            </a:r>
            <a:r>
              <a:rPr lang="en-US" altLang="zh-CN" sz="2400" dirty="0" err="1" smtClean="0">
                <a:solidFill>
                  <a:srgbClr val="0070C0"/>
                </a:solidFill>
              </a:rPr>
              <a:t>TeV</a:t>
            </a:r>
            <a:r>
              <a:rPr lang="en-US" altLang="zh-CN" sz="2400" dirty="0" smtClean="0">
                <a:solidFill>
                  <a:srgbClr val="0070C0"/>
                </a:solidFill>
              </a:rPr>
              <a:t> and one for 100 </a:t>
            </a:r>
            <a:r>
              <a:rPr lang="en-US" altLang="zh-CN" sz="2400" dirty="0" err="1" smtClean="0">
                <a:solidFill>
                  <a:srgbClr val="0070C0"/>
                </a:solidFill>
              </a:rPr>
              <a:t>TeV</a:t>
            </a:r>
            <a:endParaRPr lang="en-US" altLang="zh-CN" sz="2400" dirty="0" smtClean="0">
              <a:solidFill>
                <a:srgbClr val="0070C0"/>
              </a:solidFill>
            </a:endParaRPr>
          </a:p>
          <a:p>
            <a:pPr lvl="1">
              <a:spcBef>
                <a:spcPts val="300"/>
              </a:spcBef>
            </a:pPr>
            <a:r>
              <a:rPr lang="en-US" altLang="zh-CN" sz="2400" dirty="0" smtClean="0">
                <a:solidFill>
                  <a:srgbClr val="0070C0"/>
                </a:solidFill>
              </a:rPr>
              <a:t>Compatible with CEPC partial double ring (3.5 km LSS) </a:t>
            </a:r>
          </a:p>
          <a:p>
            <a:pPr lvl="1">
              <a:spcBef>
                <a:spcPts val="300"/>
              </a:spcBef>
            </a:pPr>
            <a:r>
              <a:rPr lang="en-US" altLang="zh-CN" sz="2400" dirty="0" smtClean="0">
                <a:solidFill>
                  <a:srgbClr val="0070C0"/>
                </a:solidFill>
              </a:rPr>
              <a:t>Dynamic aperture calculations (</a:t>
            </a:r>
            <a:r>
              <a:rPr lang="en-US" altLang="zh-CN" sz="2400" dirty="0" err="1" smtClean="0">
                <a:solidFill>
                  <a:srgbClr val="0070C0"/>
                </a:solidFill>
              </a:rPr>
              <a:t>Sixtrack</a:t>
            </a:r>
            <a:r>
              <a:rPr lang="en-US" altLang="zh-CN" sz="2400" dirty="0" smtClean="0">
                <a:solidFill>
                  <a:srgbClr val="0070C0"/>
                </a:solidFill>
              </a:rPr>
              <a:t>) show reasonable designs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6036" y="1196752"/>
            <a:ext cx="3836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70C0"/>
                </a:solidFill>
              </a:rPr>
              <a:t>Su Feng, Chen 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Yukai</a:t>
            </a:r>
            <a:r>
              <a:rPr lang="en-US" altLang="zh-CN" sz="2000" dirty="0" smtClean="0">
                <a:solidFill>
                  <a:srgbClr val="0070C0"/>
                </a:solidFill>
              </a:rPr>
              <a:t>, Zhang 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Linhao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45135"/>
            <a:ext cx="2410610" cy="215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94002"/>
            <a:ext cx="2664296" cy="203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4002"/>
            <a:ext cx="3132138" cy="220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080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Beam Collimation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396808"/>
            <a:ext cx="8229600" cy="5157136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altLang="zh-CN" sz="2800" dirty="0" smtClean="0"/>
              <a:t>Beam collimation is extremely important and difficult for SPPC (</a:t>
            </a:r>
            <a:r>
              <a:rPr lang="en-US" altLang="zh-CN" sz="2800" dirty="0" smtClean="0">
                <a:solidFill>
                  <a:srgbClr val="FF0000"/>
                </a:solidFill>
              </a:rPr>
              <a:t>Stored energy: 6.3 GJ</a:t>
            </a:r>
            <a:r>
              <a:rPr lang="en-US" altLang="zh-CN" sz="2800" dirty="0" smtClean="0"/>
              <a:t>)</a:t>
            </a:r>
          </a:p>
          <a:p>
            <a:pPr lvl="1">
              <a:spcBef>
                <a:spcPts val="300"/>
              </a:spcBef>
            </a:pPr>
            <a:r>
              <a:rPr lang="en-US" altLang="zh-CN" sz="2200" dirty="0" smtClean="0"/>
              <a:t>Heavy beam losses: </a:t>
            </a:r>
            <a:r>
              <a:rPr lang="en-US" altLang="zh-CN" sz="2200" dirty="0"/>
              <a:t>beam-beam interactions, transverse and longitudinal diffusion, residual gas scattering, instabilities and so </a:t>
            </a:r>
            <a:r>
              <a:rPr lang="en-US" altLang="zh-CN" sz="2200" dirty="0" smtClean="0"/>
              <a:t>on (</a:t>
            </a:r>
            <a:r>
              <a:rPr lang="en-US" altLang="zh-CN" sz="2200" dirty="0" smtClean="0">
                <a:solidFill>
                  <a:srgbClr val="FF0000"/>
                </a:solidFill>
              </a:rPr>
              <a:t>peak loss: MW level</a:t>
            </a:r>
            <a:r>
              <a:rPr lang="en-US" altLang="zh-CN" sz="2200" dirty="0" smtClean="0"/>
              <a:t>)</a:t>
            </a:r>
            <a:endParaRPr lang="en-US" altLang="zh-CN" sz="2200" dirty="0"/>
          </a:p>
          <a:p>
            <a:pPr lvl="1">
              <a:spcBef>
                <a:spcPts val="300"/>
              </a:spcBef>
            </a:pPr>
            <a:r>
              <a:rPr lang="en-US" altLang="zh-CN" sz="2200" dirty="0" smtClean="0"/>
              <a:t>Quench protection of SC magnets</a:t>
            </a:r>
          </a:p>
          <a:p>
            <a:pPr lvl="1">
              <a:spcBef>
                <a:spcPts val="300"/>
              </a:spcBef>
            </a:pPr>
            <a:r>
              <a:rPr lang="en-US" altLang="zh-CN" sz="2200" dirty="0" smtClean="0"/>
              <a:t>Machine protection  </a:t>
            </a:r>
          </a:p>
          <a:p>
            <a:pPr lvl="1">
              <a:spcBef>
                <a:spcPts val="300"/>
              </a:spcBef>
            </a:pPr>
            <a:r>
              <a:rPr lang="en-US" altLang="zh-CN" sz="2200" dirty="0" smtClean="0"/>
              <a:t>Hands-on maintenance</a:t>
            </a:r>
          </a:p>
          <a:p>
            <a:pPr lvl="1">
              <a:spcBef>
                <a:spcPts val="300"/>
              </a:spcBef>
            </a:pPr>
            <a:r>
              <a:rPr lang="en-US" altLang="zh-CN" sz="2200" dirty="0" smtClean="0"/>
              <a:t>Cleaning </a:t>
            </a:r>
            <a:r>
              <a:rPr lang="en-US" altLang="zh-CN" sz="2200" dirty="0"/>
              <a:t>of physics </a:t>
            </a:r>
            <a:r>
              <a:rPr lang="en-US" altLang="zh-CN" sz="2200" dirty="0" smtClean="0"/>
              <a:t>debris</a:t>
            </a:r>
          </a:p>
          <a:p>
            <a:pPr lvl="1">
              <a:spcBef>
                <a:spcPts val="300"/>
              </a:spcBef>
            </a:pPr>
            <a:r>
              <a:rPr lang="en-US" altLang="zh-CN" sz="2200" dirty="0" smtClean="0"/>
              <a:t>Reducing experiment background</a:t>
            </a:r>
          </a:p>
          <a:p>
            <a:pPr>
              <a:spcBef>
                <a:spcPts val="300"/>
              </a:spcBef>
            </a:pPr>
            <a:r>
              <a:rPr lang="en-US" altLang="zh-CN" sz="2600" dirty="0" smtClean="0"/>
              <a:t>Key issues: lattice, methods, materials </a:t>
            </a:r>
          </a:p>
          <a:p>
            <a:pPr>
              <a:spcBef>
                <a:spcPts val="300"/>
              </a:spcBef>
            </a:pPr>
            <a:r>
              <a:rPr lang="en-US" altLang="zh-CN" sz="2600" dirty="0" smtClean="0"/>
              <a:t>New idea: </a:t>
            </a:r>
            <a:r>
              <a:rPr lang="en-US" altLang="zh-CN" sz="2200" dirty="0" smtClean="0">
                <a:solidFill>
                  <a:srgbClr val="0070C0"/>
                </a:solidFill>
              </a:rPr>
              <a:t>Transverse and longitudinal collimation in the same LSS almost proved by simulations (FCC is also studying the scheme)</a:t>
            </a:r>
            <a:endParaRPr lang="en-US" altLang="zh-CN" sz="22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6036" y="980728"/>
            <a:ext cx="3836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 smtClean="0">
                <a:solidFill>
                  <a:srgbClr val="0070C0"/>
                </a:solidFill>
              </a:rPr>
              <a:t>Zou Ye, Yang Jianquan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4365104"/>
            <a:ext cx="274933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内容占位符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037" y="2996952"/>
            <a:ext cx="3286435" cy="134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2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2300</TotalTime>
  <Words>1164</Words>
  <Application>Microsoft Office PowerPoint</Application>
  <PresentationFormat>全屏显示(4:3)</PresentationFormat>
  <Paragraphs>160</Paragraphs>
  <Slides>18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主题​​</vt:lpstr>
      <vt:lpstr>Summary  on SPPC Accelerators</vt:lpstr>
      <vt:lpstr>Talks on SPPC Accelerators</vt:lpstr>
      <vt:lpstr>General Progress</vt:lpstr>
      <vt:lpstr>PowerPoint 演示文稿</vt:lpstr>
      <vt:lpstr>Key technological issues</vt:lpstr>
      <vt:lpstr>R&amp;D efforts and preparation</vt:lpstr>
      <vt:lpstr>About team and collaboration</vt:lpstr>
      <vt:lpstr>Collider Lattice Design</vt:lpstr>
      <vt:lpstr>Beam Collimation</vt:lpstr>
      <vt:lpstr>Impedance and Instabilities</vt:lpstr>
      <vt:lpstr>Injection/extraction</vt:lpstr>
      <vt:lpstr>Injector Chain General and p-RCS</vt:lpstr>
      <vt:lpstr>p-linac and i-linac</vt:lpstr>
      <vt:lpstr>SS – Super Synchrotron</vt:lpstr>
      <vt:lpstr>High-field Superconducting Magnets </vt:lpstr>
      <vt:lpstr>PowerPoint 演示文稿</vt:lpstr>
      <vt:lpstr>Discussions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SppC组会报告</dc:title>
  <dc:creator>J.Y.Tang</dc:creator>
  <cp:lastModifiedBy>J. Y. Tang</cp:lastModifiedBy>
  <cp:revision>60</cp:revision>
  <dcterms:created xsi:type="dcterms:W3CDTF">2014-06-04T01:38:39Z</dcterms:created>
  <dcterms:modified xsi:type="dcterms:W3CDTF">2016-09-02T22:52:00Z</dcterms:modified>
</cp:coreProperties>
</file>