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23" r:id="rId4"/>
  </p:sldMasterIdLst>
  <p:sldIdLst>
    <p:sldId id="256" r:id="rId5"/>
    <p:sldId id="257" r:id="rId6"/>
    <p:sldId id="259" r:id="rId7"/>
    <p:sldId id="290" r:id="rId8"/>
    <p:sldId id="291" r:id="rId9"/>
    <p:sldId id="292" r:id="rId10"/>
    <p:sldId id="293" r:id="rId11"/>
    <p:sldId id="294" r:id="rId12"/>
    <p:sldId id="268" r:id="rId13"/>
    <p:sldId id="278" r:id="rId14"/>
    <p:sldId id="280" r:id="rId15"/>
    <p:sldId id="285" r:id="rId16"/>
    <p:sldId id="296" r:id="rId17"/>
    <p:sldId id="277" r:id="rId18"/>
    <p:sldId id="284" r:id="rId19"/>
    <p:sldId id="283" r:id="rId20"/>
    <p:sldId id="297" r:id="rId21"/>
    <p:sldId id="288" r:id="rId22"/>
    <p:sldId id="286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14" y="-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ACFF-210F-4659-BAAD-54B22BCA9CE5}" type="datetimeFigureOut">
              <a:rPr lang="zh-CN" altLang="en-US" smtClean="0"/>
              <a:pPr/>
              <a:t>2016/9/2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F22C-AA83-44C7-8C31-2488894CE7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073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ACFF-210F-4659-BAAD-54B22BCA9CE5}" type="datetimeFigureOut">
              <a:rPr lang="zh-CN" altLang="en-US" smtClean="0"/>
              <a:pPr/>
              <a:t>2016/9/2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F22C-AA83-44C7-8C31-2488894CE7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748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ACFF-210F-4659-BAAD-54B22BCA9CE5}" type="datetimeFigureOut">
              <a:rPr lang="zh-CN" altLang="en-US" smtClean="0"/>
              <a:pPr/>
              <a:t>2016/9/2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F22C-AA83-44C7-8C31-2488894CE7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644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14E-F628-4837-83A7-17755FCE18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2F91-2A9E-4BA7-B795-233166C10F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18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14E-F628-4837-83A7-17755FCE18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2F91-2A9E-4BA7-B795-233166C10F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937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14E-F628-4837-83A7-17755FCE18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2F91-2A9E-4BA7-B795-233166C10F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68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14E-F628-4837-83A7-17755FCE18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2F91-2A9E-4BA7-B795-233166C10F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33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14E-F628-4837-83A7-17755FCE18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2F91-2A9E-4BA7-B795-233166C10F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11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14E-F628-4837-83A7-17755FCE18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2F91-2A9E-4BA7-B795-233166C10F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78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14E-F628-4837-83A7-17755FCE18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2F91-2A9E-4BA7-B795-233166C10F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60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14E-F628-4837-83A7-17755FCE18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2F91-2A9E-4BA7-B795-233166C10F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ACFF-210F-4659-BAAD-54B22BCA9CE5}" type="datetimeFigureOut">
              <a:rPr lang="zh-CN" altLang="en-US" smtClean="0"/>
              <a:pPr/>
              <a:t>2016/9/2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F22C-AA83-44C7-8C31-2488894CE7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452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14E-F628-4837-83A7-17755FCE18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2F91-2A9E-4BA7-B795-233166C10F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16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14E-F628-4837-83A7-17755FCE18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2F91-2A9E-4BA7-B795-233166C10F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95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5014E-F628-4837-83A7-17755FCE18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92F91-2A9E-4BA7-B795-233166C10F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2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9D46-B9DB-4FA7-A840-A42494FA6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566-978B-4FBC-9659-E6D70DAFEE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56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9D46-B9DB-4FA7-A840-A42494FA6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566-978B-4FBC-9659-E6D70DAFEE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63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9D46-B9DB-4FA7-A840-A42494FA6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566-978B-4FBC-9659-E6D70DAFEE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76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9D46-B9DB-4FA7-A840-A42494FA6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566-978B-4FBC-9659-E6D70DAFEE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2183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9D46-B9DB-4FA7-A840-A42494FA6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566-978B-4FBC-9659-E6D70DAFEE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60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9D46-B9DB-4FA7-A840-A42494FA6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566-978B-4FBC-9659-E6D70DAFEE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9D46-B9DB-4FA7-A840-A42494FA6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566-978B-4FBC-9659-E6D70DAFEE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72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ACFF-210F-4659-BAAD-54B22BCA9CE5}" type="datetimeFigureOut">
              <a:rPr lang="zh-CN" altLang="en-US" smtClean="0"/>
              <a:pPr/>
              <a:t>2016/9/2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F22C-AA83-44C7-8C31-2488894CE7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421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9D46-B9DB-4FA7-A840-A42494FA6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566-978B-4FBC-9659-E6D70DAFEE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5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9D46-B9DB-4FA7-A840-A42494FA6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566-978B-4FBC-9659-E6D70DAFEE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009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9D46-B9DB-4FA7-A840-A42494FA6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566-978B-4FBC-9659-E6D70DAFEE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99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9D46-B9DB-4FA7-A840-A42494FA6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37566-978B-4FBC-9659-E6D70DAFEE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63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5CD790-DBE0-41D6-BBDC-DC989193DFD9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09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C8443-5D14-4C36-9D77-427862960C0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67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DABEC-2DEC-4587-A8B3-80519F9C5B6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727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CB137-F15C-4445-9AE4-D21BAE9661D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078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063CA-A43D-4A00-8AFF-88E0A0F7233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665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2A951-9DAF-47C8-AD8D-409B7D6BDA8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6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ACFF-210F-4659-BAAD-54B22BCA9CE5}" type="datetimeFigureOut">
              <a:rPr lang="zh-CN" altLang="en-US" smtClean="0"/>
              <a:pPr/>
              <a:t>2016/9/2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F22C-AA83-44C7-8C31-2488894CE7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3519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DDECC-A211-415E-B619-A55B56B15081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470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46456-E006-49E4-9165-580B44ACA34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673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F429DC-2709-4B56-A21A-CF178A79E970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76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1A3B3-23FB-48B0-A583-808EBEA09505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19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2C5A3B-B053-4AFE-A3F1-5CA494440CB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4617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01A4F9D-B6A8-46A4-89ED-1E131309CD6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98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ACFF-210F-4659-BAAD-54B22BCA9CE5}" type="datetimeFigureOut">
              <a:rPr lang="zh-CN" altLang="en-US" smtClean="0"/>
              <a:pPr/>
              <a:t>2016/9/2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F22C-AA83-44C7-8C31-2488894CE7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54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ACFF-210F-4659-BAAD-54B22BCA9CE5}" type="datetimeFigureOut">
              <a:rPr lang="zh-CN" altLang="en-US" smtClean="0"/>
              <a:pPr/>
              <a:t>2016/9/2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F22C-AA83-44C7-8C31-2488894CE7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712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ACFF-210F-4659-BAAD-54B22BCA9CE5}" type="datetimeFigureOut">
              <a:rPr lang="zh-CN" altLang="en-US" smtClean="0"/>
              <a:pPr/>
              <a:t>2016/9/2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F22C-AA83-44C7-8C31-2488894CE7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76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ACFF-210F-4659-BAAD-54B22BCA9CE5}" type="datetimeFigureOut">
              <a:rPr lang="zh-CN" altLang="en-US" smtClean="0"/>
              <a:pPr/>
              <a:t>2016/9/2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F22C-AA83-44C7-8C31-2488894CE7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478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ACFF-210F-4659-BAAD-54B22BCA9CE5}" type="datetimeFigureOut">
              <a:rPr lang="zh-CN" altLang="en-US" smtClean="0"/>
              <a:pPr/>
              <a:t>2016/9/2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CF22C-AA83-44C7-8C31-2488894CE7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57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FACFF-210F-4659-BAAD-54B22BCA9CE5}" type="datetimeFigureOut">
              <a:rPr lang="zh-CN" altLang="en-US" smtClean="0"/>
              <a:pPr/>
              <a:t>2016/9/2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CF22C-AA83-44C7-8C31-2488894CE78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10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5014E-F628-4837-83A7-17755FCE182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92F91-2A9E-4BA7-B795-233166C10F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5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E9D46-B9DB-4FA7-A840-A42494FA68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37566-978B-4FBC-9659-E6D70DAFEE0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8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905929-14C1-435F-9559-EAEFAE368AA8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2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Progress of CEPC Detector Magnet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 err="1" smtClean="0"/>
              <a:t>Feipeng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Ning</a:t>
            </a:r>
            <a:endParaRPr lang="en-US" altLang="zh-CN" b="1" dirty="0" smtClean="0"/>
          </a:p>
          <a:p>
            <a:r>
              <a:rPr lang="en-US" altLang="zh-CN" b="1" dirty="0" err="1" smtClean="0"/>
              <a:t>Zian</a:t>
            </a:r>
            <a:r>
              <a:rPr lang="en-US" altLang="zh-CN" b="1" dirty="0" smtClean="0"/>
              <a:t> Zhu</a:t>
            </a:r>
            <a:r>
              <a:rPr lang="en-US" altLang="zh-CN" dirty="0"/>
              <a:t>/</a:t>
            </a:r>
            <a:r>
              <a:rPr lang="en-US" altLang="zh-CN" dirty="0" smtClean="0"/>
              <a:t> Ling Zhao/</a:t>
            </a:r>
            <a:r>
              <a:rPr lang="en-US" altLang="zh-CN" dirty="0" err="1" smtClean="0"/>
              <a:t>Meifen</a:t>
            </a:r>
            <a:r>
              <a:rPr lang="en-US" altLang="zh-CN" dirty="0" smtClean="0"/>
              <a:t> Wang/</a:t>
            </a:r>
            <a:r>
              <a:rPr lang="en-US" altLang="zh-CN" dirty="0" err="1" smtClean="0"/>
              <a:t>Zhilong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Hou</a:t>
            </a:r>
            <a:r>
              <a:rPr lang="en-US" altLang="zh-CN" dirty="0" smtClean="0"/>
              <a:t>/Wei Zhao/</a:t>
            </a:r>
            <a:r>
              <a:rPr lang="en-US" altLang="zh-CN" dirty="0" err="1" smtClean="0"/>
              <a:t>Guoqing</a:t>
            </a:r>
            <a:r>
              <a:rPr lang="en-US" altLang="zh-CN" dirty="0" smtClean="0"/>
              <a:t> Zhang</a:t>
            </a:r>
          </a:p>
          <a:p>
            <a:r>
              <a:rPr lang="en-US" altLang="zh-CN" dirty="0" smtClean="0"/>
              <a:t>Institute of High Energy Physics</a:t>
            </a:r>
          </a:p>
          <a:p>
            <a:r>
              <a:rPr lang="en-US" altLang="zh-CN" dirty="0" smtClean="0"/>
              <a:t>2016.9.2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0554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New design without iron yoke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P</a:t>
            </a:r>
            <a:r>
              <a:rPr lang="en-US" altLang="zh-CN" dirty="0" smtClean="0"/>
              <a:t>rinciple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en-US" altLang="zh-CN" dirty="0" smtClean="0"/>
              <a:t>The inner coil is the main coil, and the outer coil is the shielding coil, which generates a reverse field.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838200" y="4320988"/>
            <a:ext cx="3195918" cy="17929"/>
          </a:xfrm>
          <a:prstGeom prst="line">
            <a:avLst/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856129" y="5800166"/>
            <a:ext cx="3177989" cy="139"/>
          </a:xfrm>
          <a:prstGeom prst="line">
            <a:avLst/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1344704" y="4715436"/>
            <a:ext cx="215152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344704" y="5432613"/>
            <a:ext cx="215152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4782673" y="4316716"/>
            <a:ext cx="3195918" cy="17929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4800602" y="5795894"/>
            <a:ext cx="3177989" cy="139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5289177" y="4711164"/>
            <a:ext cx="2151529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289177" y="5428341"/>
            <a:ext cx="2151529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8541124" y="4312304"/>
            <a:ext cx="3195918" cy="17929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8559053" y="5791482"/>
            <a:ext cx="3177989" cy="139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9047628" y="4706752"/>
            <a:ext cx="215152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9047628" y="5423929"/>
            <a:ext cx="215152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2008094" y="5109882"/>
            <a:ext cx="53788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H="1">
            <a:off x="1828800" y="4509249"/>
            <a:ext cx="313764" cy="44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H="1">
            <a:off x="5943599" y="5136776"/>
            <a:ext cx="53788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H="1" flipV="1">
            <a:off x="5423645" y="4516180"/>
            <a:ext cx="295837" cy="20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>
            <a:off x="9672918" y="5121064"/>
            <a:ext cx="53788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H="1">
            <a:off x="9493624" y="4520431"/>
            <a:ext cx="313764" cy="44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10363200" y="4952110"/>
            <a:ext cx="69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3.5</a:t>
            </a:r>
            <a:r>
              <a:rPr lang="zh-CN" altLang="en-US" dirty="0" smtClean="0">
                <a:solidFill>
                  <a:prstClr val="black"/>
                </a:solidFill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</a:rPr>
              <a:t>T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917206" y="4351229"/>
            <a:ext cx="69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3.5</a:t>
            </a:r>
            <a:r>
              <a:rPr lang="zh-CN" altLang="en-US" dirty="0" smtClean="0">
                <a:solidFill>
                  <a:prstClr val="black"/>
                </a:solidFill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</a:rPr>
              <a:t>T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2691652" y="4925216"/>
            <a:ext cx="69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5.5</a:t>
            </a:r>
            <a:r>
              <a:rPr lang="zh-CN" altLang="en-US" dirty="0" smtClean="0">
                <a:solidFill>
                  <a:prstClr val="black"/>
                </a:solidFill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</a:rPr>
              <a:t>T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573371" y="4925216"/>
            <a:ext cx="69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2</a:t>
            </a:r>
            <a:r>
              <a:rPr lang="zh-CN" altLang="en-US" dirty="0" smtClean="0">
                <a:solidFill>
                  <a:prstClr val="black"/>
                </a:solidFill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</a:rPr>
              <a:t>T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2299444" y="4372108"/>
            <a:ext cx="69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1.2</a:t>
            </a:r>
            <a:r>
              <a:rPr lang="zh-CN" altLang="en-US" dirty="0" smtClean="0">
                <a:solidFill>
                  <a:prstClr val="black"/>
                </a:solidFill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</a:rPr>
              <a:t>T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927912" y="4351229"/>
            <a:ext cx="69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2.3</a:t>
            </a:r>
            <a:r>
              <a:rPr lang="zh-CN" altLang="en-US" dirty="0" smtClean="0">
                <a:solidFill>
                  <a:prstClr val="black"/>
                </a:solidFill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</a:rPr>
              <a:t>T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" name="加号 7"/>
          <p:cNvSpPr/>
          <p:nvPr/>
        </p:nvSpPr>
        <p:spPr>
          <a:xfrm>
            <a:off x="4166792" y="4864836"/>
            <a:ext cx="477821" cy="42971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等于号 9"/>
          <p:cNvSpPr/>
          <p:nvPr/>
        </p:nvSpPr>
        <p:spPr>
          <a:xfrm>
            <a:off x="7978591" y="4876191"/>
            <a:ext cx="562533" cy="36933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744339" y="-4207"/>
            <a:ext cx="17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Wei Zhao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16663" y="3741778"/>
            <a:ext cx="4173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/>
            <a:r>
              <a:rPr lang="en-US" altLang="zh-CN" dirty="0" smtClean="0">
                <a:solidFill>
                  <a:prstClr val="black"/>
                </a:solidFill>
              </a:rPr>
              <a:t>Inner coil contributes </a:t>
            </a:r>
            <a:r>
              <a:rPr lang="en-US" altLang="zh-CN" dirty="0">
                <a:solidFill>
                  <a:prstClr val="black"/>
                </a:solidFill>
              </a:rPr>
              <a:t>the central field </a:t>
            </a:r>
            <a:r>
              <a:rPr lang="en-US" altLang="zh-CN" dirty="0" smtClean="0">
                <a:solidFill>
                  <a:prstClr val="black"/>
                </a:solidFill>
              </a:rPr>
              <a:t>5.5T</a:t>
            </a:r>
            <a:endParaRPr lang="en-US" altLang="zh-CN" dirty="0">
              <a:solidFill>
                <a:prstClr val="black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388065" y="3769985"/>
            <a:ext cx="4116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/>
            <a:r>
              <a:rPr lang="en-US" altLang="zh-CN" dirty="0" smtClean="0">
                <a:solidFill>
                  <a:prstClr val="black"/>
                </a:solidFill>
              </a:rPr>
              <a:t>Outer coil contributes </a:t>
            </a:r>
            <a:r>
              <a:rPr lang="en-US" altLang="zh-CN" dirty="0">
                <a:solidFill>
                  <a:prstClr val="black"/>
                </a:solidFill>
              </a:rPr>
              <a:t>the central field </a:t>
            </a:r>
            <a:r>
              <a:rPr lang="en-US" altLang="zh-CN" dirty="0" smtClean="0">
                <a:solidFill>
                  <a:prstClr val="black"/>
                </a:solidFill>
              </a:rPr>
              <a:t>-2T</a:t>
            </a:r>
            <a:endParaRPr lang="en-US" altLang="zh-CN" dirty="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28217" y="3760351"/>
            <a:ext cx="1977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/>
            <a:r>
              <a:rPr lang="en-US" altLang="zh-CN" dirty="0">
                <a:solidFill>
                  <a:prstClr val="black"/>
                </a:solidFill>
              </a:rPr>
              <a:t>Central field is </a:t>
            </a:r>
            <a:r>
              <a:rPr lang="en-US" altLang="zh-CN" dirty="0" smtClean="0">
                <a:solidFill>
                  <a:prstClr val="black"/>
                </a:solidFill>
              </a:rPr>
              <a:t>3.5T</a:t>
            </a:r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792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/>
          <a:srcRect l="26454" t="36505" r="28934" b="23483"/>
          <a:stretch/>
        </p:blipFill>
        <p:spPr>
          <a:xfrm>
            <a:off x="7752941" y="4041840"/>
            <a:ext cx="4335063" cy="26998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4811" y="248213"/>
            <a:ext cx="10515600" cy="1325563"/>
          </a:xfrm>
        </p:spPr>
        <p:txBody>
          <a:bodyPr/>
          <a:lstStyle/>
          <a:p>
            <a:r>
              <a:rPr lang="en-US" altLang="zh-CN" dirty="0"/>
              <a:t>Preliminary </a:t>
            </a:r>
            <a:r>
              <a:rPr lang="en-US" altLang="zh-CN" dirty="0" smtClean="0"/>
              <a:t>result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347667" y="1859417"/>
            <a:ext cx="361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simulation </a:t>
            </a:r>
            <a:r>
              <a:rPr lang="en-US" altLang="zh-CN" dirty="0"/>
              <a:t>model 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3" name="内容占位符 12"/>
          <p:cNvSpPr txBox="1">
            <a:spLocks noGrp="1"/>
          </p:cNvSpPr>
          <p:nvPr>
            <p:ph idx="1"/>
          </p:nvPr>
        </p:nvSpPr>
        <p:spPr>
          <a:xfrm>
            <a:off x="4132454" y="2289496"/>
            <a:ext cx="3635115" cy="3752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altLang="zh-CN" sz="2200" dirty="0" smtClean="0">
                <a:solidFill>
                  <a:prstClr val="black"/>
                </a:solidFill>
              </a:rPr>
              <a:t>Inner </a:t>
            </a:r>
            <a:r>
              <a:rPr lang="en-US" altLang="zh-CN" sz="2200" dirty="0">
                <a:solidFill>
                  <a:prstClr val="black"/>
                </a:solidFill>
              </a:rPr>
              <a:t>coil: length </a:t>
            </a:r>
            <a:r>
              <a:rPr lang="en-US" altLang="zh-CN" sz="2200" dirty="0" smtClean="0">
                <a:solidFill>
                  <a:srgbClr val="FF0000"/>
                </a:solidFill>
              </a:rPr>
              <a:t>12</a:t>
            </a:r>
            <a:r>
              <a:rPr lang="en-US" altLang="zh-CN" sz="2200" dirty="0" smtClean="0">
                <a:solidFill>
                  <a:prstClr val="black"/>
                </a:solidFill>
              </a:rPr>
              <a:t>m</a:t>
            </a:r>
            <a:r>
              <a:rPr lang="en-US" altLang="zh-CN" sz="2200" dirty="0">
                <a:solidFill>
                  <a:prstClr val="black"/>
                </a:solidFill>
              </a:rPr>
              <a:t>, inner radius 3.6m,</a:t>
            </a:r>
            <a:r>
              <a:rPr lang="zh-CN" altLang="en-US" sz="2200" dirty="0">
                <a:solidFill>
                  <a:prstClr val="black"/>
                </a:solidFill>
              </a:rPr>
              <a:t> </a:t>
            </a:r>
            <a:endParaRPr lang="en-US" altLang="zh-CN" sz="2200" dirty="0" smtClean="0">
              <a:solidFill>
                <a:prstClr val="black"/>
              </a:solidFill>
            </a:endParaRPr>
          </a:p>
          <a:p>
            <a:pPr marL="285750" indent="-285750"/>
            <a:r>
              <a:rPr lang="en-US" altLang="zh-CN" sz="2200" dirty="0" smtClean="0">
                <a:solidFill>
                  <a:prstClr val="black"/>
                </a:solidFill>
              </a:rPr>
              <a:t>Outer </a:t>
            </a:r>
            <a:r>
              <a:rPr lang="en-US" altLang="zh-CN" sz="2200" dirty="0">
                <a:solidFill>
                  <a:prstClr val="black"/>
                </a:solidFill>
              </a:rPr>
              <a:t>coil:</a:t>
            </a:r>
            <a:r>
              <a:rPr lang="zh-CN" altLang="en-US" sz="2200" dirty="0">
                <a:solidFill>
                  <a:prstClr val="black"/>
                </a:solidFill>
              </a:rPr>
              <a:t> </a:t>
            </a:r>
            <a:r>
              <a:rPr lang="en-US" altLang="zh-CN" sz="2200" dirty="0">
                <a:solidFill>
                  <a:prstClr val="black"/>
                </a:solidFill>
              </a:rPr>
              <a:t>length </a:t>
            </a:r>
            <a:r>
              <a:rPr lang="en-US" altLang="zh-CN" sz="2200" dirty="0" smtClean="0">
                <a:solidFill>
                  <a:srgbClr val="FF0000"/>
                </a:solidFill>
              </a:rPr>
              <a:t>16</a:t>
            </a:r>
            <a:r>
              <a:rPr lang="en-US" altLang="zh-CN" sz="2200" dirty="0" smtClean="0">
                <a:solidFill>
                  <a:prstClr val="black"/>
                </a:solidFill>
              </a:rPr>
              <a:t>m</a:t>
            </a:r>
            <a:r>
              <a:rPr lang="zh-CN" altLang="en-US" sz="2200" dirty="0">
                <a:solidFill>
                  <a:prstClr val="black"/>
                </a:solidFill>
              </a:rPr>
              <a:t>，</a:t>
            </a:r>
            <a:r>
              <a:rPr lang="en-US" altLang="zh-CN" sz="2200" dirty="0">
                <a:solidFill>
                  <a:prstClr val="black"/>
                </a:solidFill>
              </a:rPr>
              <a:t>inner radius </a:t>
            </a:r>
            <a:r>
              <a:rPr lang="en-US" altLang="zh-CN" sz="2200" dirty="0" smtClean="0">
                <a:solidFill>
                  <a:prstClr val="black"/>
                </a:solidFill>
              </a:rPr>
              <a:t>5.8m</a:t>
            </a:r>
            <a:r>
              <a:rPr lang="zh-CN" altLang="en-US" sz="2200" dirty="0">
                <a:solidFill>
                  <a:prstClr val="black"/>
                </a:solidFill>
              </a:rPr>
              <a:t>， </a:t>
            </a:r>
            <a:endParaRPr lang="en-US" altLang="zh-CN" sz="2200" dirty="0" smtClean="0">
              <a:solidFill>
                <a:prstClr val="black"/>
              </a:solidFill>
            </a:endParaRPr>
          </a:p>
          <a:p>
            <a:pPr marL="285750" indent="-285750"/>
            <a:r>
              <a:rPr lang="en-US" altLang="zh-CN" sz="2200" dirty="0" smtClean="0">
                <a:solidFill>
                  <a:prstClr val="black"/>
                </a:solidFill>
              </a:rPr>
              <a:t>Central </a:t>
            </a:r>
            <a:r>
              <a:rPr lang="en-US" altLang="zh-CN" sz="2200" dirty="0">
                <a:solidFill>
                  <a:prstClr val="black"/>
                </a:solidFill>
              </a:rPr>
              <a:t>field is </a:t>
            </a:r>
            <a:r>
              <a:rPr lang="en-US" altLang="zh-CN" sz="2200" dirty="0" smtClean="0">
                <a:solidFill>
                  <a:prstClr val="black"/>
                </a:solidFill>
              </a:rPr>
              <a:t>3.5T</a:t>
            </a:r>
            <a:r>
              <a:rPr lang="en-US" altLang="zh-CN" sz="2200" dirty="0">
                <a:solidFill>
                  <a:prstClr val="black"/>
                </a:solidFill>
              </a:rPr>
              <a:t>.</a:t>
            </a:r>
          </a:p>
          <a:p>
            <a:pPr marL="285750" indent="-285750"/>
            <a:r>
              <a:rPr lang="en-US" altLang="zh-CN" sz="2000" dirty="0">
                <a:solidFill>
                  <a:prstClr val="black"/>
                </a:solidFill>
              </a:rPr>
              <a:t>the</a:t>
            </a:r>
            <a:r>
              <a:rPr lang="en-US" altLang="zh-CN" sz="2000" dirty="0"/>
              <a:t> Peak-peak field percent deviation </a:t>
            </a:r>
            <a:r>
              <a:rPr lang="en-US" altLang="zh-CN" sz="2000" dirty="0">
                <a:solidFill>
                  <a:prstClr val="black"/>
                </a:solidFill>
              </a:rPr>
              <a:t>of TV is </a:t>
            </a:r>
            <a:r>
              <a:rPr lang="en-US" altLang="zh-CN" sz="2000" dirty="0" smtClean="0">
                <a:solidFill>
                  <a:srgbClr val="FF0000"/>
                </a:solidFill>
              </a:rPr>
              <a:t>7.9%</a:t>
            </a:r>
            <a:r>
              <a:rPr lang="en-US" altLang="zh-CN" sz="2200" dirty="0">
                <a:solidFill>
                  <a:prstClr val="black"/>
                </a:solidFill>
              </a:rPr>
              <a:t>.</a:t>
            </a:r>
            <a:endParaRPr lang="en-US" altLang="zh-CN" sz="2200" dirty="0" smtClean="0">
              <a:solidFill>
                <a:prstClr val="black"/>
              </a:solidFill>
            </a:endParaRPr>
          </a:p>
          <a:p>
            <a:pPr marL="285750" indent="-285750"/>
            <a:r>
              <a:rPr lang="en-US" altLang="zh-CN" sz="2200" dirty="0" smtClean="0">
                <a:solidFill>
                  <a:srgbClr val="FF0000"/>
                </a:solidFill>
              </a:rPr>
              <a:t>Max </a:t>
            </a:r>
            <a:r>
              <a:rPr lang="en-US" altLang="zh-CN" sz="2200" dirty="0">
                <a:solidFill>
                  <a:srgbClr val="FF0000"/>
                </a:solidFill>
              </a:rPr>
              <a:t>field  is </a:t>
            </a:r>
            <a:r>
              <a:rPr lang="en-US" altLang="zh-CN" sz="2200" dirty="0" smtClean="0">
                <a:solidFill>
                  <a:srgbClr val="FF0000"/>
                </a:solidFill>
              </a:rPr>
              <a:t>3.69T </a:t>
            </a:r>
            <a:r>
              <a:rPr lang="en-US" altLang="zh-CN" sz="2200" dirty="0">
                <a:solidFill>
                  <a:srgbClr val="FF0000"/>
                </a:solidFill>
              </a:rPr>
              <a:t>on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altLang="zh-CN" sz="2200" dirty="0">
                <a:solidFill>
                  <a:srgbClr val="FF0000"/>
                </a:solidFill>
              </a:rPr>
              <a:t>the inner coil</a:t>
            </a:r>
            <a:r>
              <a:rPr lang="zh-CN" altLang="en-US" sz="2200" dirty="0">
                <a:solidFill>
                  <a:prstClr val="black"/>
                </a:solidFill>
              </a:rPr>
              <a:t>。</a:t>
            </a:r>
          </a:p>
          <a:p>
            <a:pPr marL="285750" indent="-285750"/>
            <a:endParaRPr lang="zh-CN" altLang="en-US" sz="22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4" t="50602" r="30131" b="24472"/>
          <a:stretch/>
        </p:blipFill>
        <p:spPr>
          <a:xfrm>
            <a:off x="7831213" y="1077639"/>
            <a:ext cx="4219308" cy="242371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86379" y="2583591"/>
            <a:ext cx="3489105" cy="2416493"/>
            <a:chOff x="393319" y="2120107"/>
            <a:chExt cx="3489105" cy="241649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868" y="2120107"/>
              <a:ext cx="3366230" cy="2416493"/>
            </a:xfrm>
            <a:prstGeom prst="rect">
              <a:avLst/>
            </a:prstGeom>
          </p:spPr>
        </p:pic>
        <p:cxnSp>
          <p:nvCxnSpPr>
            <p:cNvPr id="6" name="直接箭头连接符 5"/>
            <p:cNvCxnSpPr/>
            <p:nvPr/>
          </p:nvCxnSpPr>
          <p:spPr>
            <a:xfrm flipH="1">
              <a:off x="1707588" y="3111249"/>
              <a:ext cx="17196" cy="1420339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/>
          </p:nvCxnSpPr>
          <p:spPr>
            <a:xfrm>
              <a:off x="1098518" y="2239711"/>
              <a:ext cx="8573" cy="2291877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518844" y="3042057"/>
              <a:ext cx="6905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prstClr val="black"/>
                  </a:solidFill>
                </a:rPr>
                <a:t>5.8</a:t>
              </a:r>
              <a:r>
                <a:rPr lang="en-US" altLang="zh-CN" sz="1600" b="1" dirty="0">
                  <a:solidFill>
                    <a:prstClr val="black"/>
                  </a:solidFill>
                </a:rPr>
                <a:t>m</a:t>
              </a:r>
              <a:endParaRPr lang="zh-CN" alt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724784" y="3037870"/>
              <a:ext cx="6704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prstClr val="black"/>
                  </a:solidFill>
                </a:rPr>
                <a:t>3.6</a:t>
              </a:r>
              <a:r>
                <a:rPr lang="en-US" altLang="zh-CN" sz="1600" b="1" dirty="0">
                  <a:solidFill>
                    <a:prstClr val="black"/>
                  </a:solidFill>
                </a:rPr>
                <a:t>m</a:t>
              </a:r>
              <a:endParaRPr lang="zh-CN" alt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40436" y="2192077"/>
              <a:ext cx="7259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prstClr val="black"/>
                  </a:solidFill>
                  <a:latin typeface="宋体" panose="02010600030101010101" pitchFamily="2" charset="-122"/>
                </a:rPr>
                <a:t>8</a:t>
              </a:r>
              <a:r>
                <a:rPr lang="en-US" altLang="zh-CN" sz="1600" b="1" dirty="0" smtClean="0">
                  <a:solidFill>
                    <a:prstClr val="black"/>
                  </a:solidFill>
                  <a:latin typeface="宋体" panose="02010600030101010101" pitchFamily="2" charset="-122"/>
                </a:rPr>
                <a:t>m</a:t>
              </a:r>
              <a:endParaRPr lang="zh-CN" altLang="en-US" sz="1600" b="1" dirty="0">
                <a:solidFill>
                  <a:prstClr val="black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248164" y="2574521"/>
              <a:ext cx="7259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prstClr val="black"/>
                  </a:solidFill>
                  <a:latin typeface="宋体" panose="02010600030101010101" pitchFamily="2" charset="-122"/>
                </a:rPr>
                <a:t>6m</a:t>
              </a:r>
              <a:endParaRPr lang="zh-CN" altLang="en-US" sz="1600" b="1" dirty="0">
                <a:solidFill>
                  <a:prstClr val="black"/>
                </a:solidFill>
                <a:latin typeface="宋体" panose="02010600030101010101" pitchFamily="2" charset="-122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 flipH="1">
              <a:off x="393319" y="4531588"/>
              <a:ext cx="3489105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9"/>
          <p:cNvSpPr txBox="1"/>
          <p:nvPr/>
        </p:nvSpPr>
        <p:spPr>
          <a:xfrm>
            <a:off x="7886790" y="3708597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</a:rPr>
              <a:t>Magnetic</a:t>
            </a:r>
            <a:r>
              <a:rPr lang="en-US" altLang="zh-CN" b="1" dirty="0" smtClean="0">
                <a:solidFill>
                  <a:prstClr val="black"/>
                </a:solidFill>
              </a:rPr>
              <a:t> </a:t>
            </a:r>
            <a:r>
              <a:rPr lang="en-US" altLang="zh-CN" b="1" dirty="0">
                <a:solidFill>
                  <a:prstClr val="black"/>
                </a:solidFill>
              </a:rPr>
              <a:t>field distribution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744339" y="-4207"/>
            <a:ext cx="17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Wei Zhao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8394477" y="6092789"/>
            <a:ext cx="28937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</a:rPr>
              <a:t>Stray field distribution</a:t>
            </a:r>
            <a:endParaRPr lang="zh-CN" altLang="en-US" dirty="0">
              <a:solidFill>
                <a:prstClr val="black"/>
              </a:solidFill>
            </a:endParaRPr>
          </a:p>
          <a:p>
            <a:r>
              <a:rPr lang="en-US" altLang="zh-CN" dirty="0" smtClean="0">
                <a:solidFill>
                  <a:prstClr val="black"/>
                </a:solidFill>
              </a:rPr>
              <a:t>50Gauss </a:t>
            </a:r>
            <a:r>
              <a:rPr lang="en-US" altLang="zh-CN" dirty="0">
                <a:solidFill>
                  <a:prstClr val="black"/>
                </a:solidFill>
              </a:rPr>
              <a:t>line: </a:t>
            </a:r>
            <a:r>
              <a:rPr lang="en-US" altLang="zh-CN" dirty="0" smtClean="0">
                <a:solidFill>
                  <a:prstClr val="black"/>
                </a:solidFill>
              </a:rPr>
              <a:t>R 19m</a:t>
            </a:r>
            <a:r>
              <a:rPr lang="zh-CN" altLang="en-US" dirty="0" smtClean="0">
                <a:solidFill>
                  <a:prstClr val="black"/>
                </a:solidFill>
              </a:rPr>
              <a:t>，</a:t>
            </a:r>
            <a:r>
              <a:rPr lang="en-US" altLang="zh-CN" dirty="0">
                <a:solidFill>
                  <a:prstClr val="black"/>
                </a:solidFill>
              </a:rPr>
              <a:t>Z</a:t>
            </a:r>
            <a:r>
              <a:rPr lang="zh-CN" altLang="en-US" dirty="0" smtClean="0">
                <a:solidFill>
                  <a:prstClr val="black"/>
                </a:solidFill>
              </a:rPr>
              <a:t> </a:t>
            </a:r>
            <a:r>
              <a:rPr lang="en-US" altLang="zh-CN" dirty="0">
                <a:solidFill>
                  <a:prstClr val="black"/>
                </a:solidFill>
              </a:rPr>
              <a:t>28m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535300" y="3099758"/>
            <a:ext cx="104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Main coil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1523205" y="2384920"/>
            <a:ext cx="1415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Shielding coil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787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9547" y="396883"/>
            <a:ext cx="10515600" cy="1325563"/>
          </a:xfrm>
        </p:spPr>
        <p:txBody>
          <a:bodyPr/>
          <a:lstStyle/>
          <a:p>
            <a:r>
              <a:rPr lang="en-US" altLang="zh-CN" dirty="0"/>
              <a:t>Progress </a:t>
            </a:r>
            <a:r>
              <a:rPr lang="en-US" altLang="zh-CN" dirty="0" smtClean="0"/>
              <a:t>of </a:t>
            </a:r>
            <a:r>
              <a:rPr lang="en-US" altLang="zh-CN" dirty="0"/>
              <a:t>the Rutherford cable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29227" y="835764"/>
            <a:ext cx="3641465" cy="27310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0186" y="1614507"/>
            <a:ext cx="4072413" cy="30543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29226" y="3666915"/>
            <a:ext cx="3641465" cy="273109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7751" y="4798923"/>
            <a:ext cx="7303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2015.6</a:t>
            </a:r>
            <a:r>
              <a:rPr lang="zh-CN" altLang="en-US" sz="2400" dirty="0" smtClean="0"/>
              <a:t>，</a:t>
            </a:r>
            <a:r>
              <a:rPr lang="en-US" altLang="zh-CN" sz="2400" dirty="0"/>
              <a:t>C</a:t>
            </a:r>
            <a:r>
              <a:rPr lang="en-US" altLang="zh-CN" sz="2400" dirty="0" smtClean="0"/>
              <a:t>ooperation agreement with </a:t>
            </a:r>
            <a:r>
              <a:rPr lang="en-US" altLang="zh-CN" sz="2400" dirty="0" err="1" smtClean="0"/>
              <a:t>Toly</a:t>
            </a:r>
            <a:r>
              <a:rPr lang="en-US" altLang="zh-CN" sz="2400" dirty="0" smtClean="0"/>
              <a:t> Electric and began the development of Rutherford cable.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 </a:t>
            </a:r>
            <a:r>
              <a:rPr lang="en-US" altLang="zh-CN" sz="2400" dirty="0" smtClean="0"/>
              <a:t>New cabling machine  and tension control system of strands  were put into use this year.</a:t>
            </a:r>
            <a:endParaRPr lang="zh-CN" altLang="en-US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/>
          <a:srcRect l="23611" t="9533" r="28625" b="28428"/>
          <a:stretch/>
        </p:blipFill>
        <p:spPr>
          <a:xfrm>
            <a:off x="107751" y="1614508"/>
            <a:ext cx="4055807" cy="329235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744339" y="-4207"/>
            <a:ext cx="17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Ling Zhao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1628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r="16675"/>
          <a:stretch/>
        </p:blipFill>
        <p:spPr bwMode="auto">
          <a:xfrm>
            <a:off x="2354717" y="1287375"/>
            <a:ext cx="1234132" cy="307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116117" y="4353697"/>
            <a:ext cx="22783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Number of strands 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Strand diameter 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0.727mm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Materiel :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Nb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Complete time:2015.7</a:t>
            </a:r>
            <a:endParaRPr lang="zh-CN" alt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99"/>
          <a:stretch/>
        </p:blipFill>
        <p:spPr bwMode="auto">
          <a:xfrm>
            <a:off x="417317" y="1295034"/>
            <a:ext cx="1127364" cy="307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77053" y="4361140"/>
            <a:ext cx="26894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Number of strands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Strand diameter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1.0mm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Materiel: Copper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Complete time:2015.5</a:t>
            </a:r>
            <a:endParaRPr lang="zh-CN" alt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48879" y="4337757"/>
            <a:ext cx="30011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Number of strands 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Strand diameter 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0.727mm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Materiel :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Nb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Complete time:2015.8</a:t>
            </a:r>
            <a:endParaRPr lang="zh-CN" alt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3" r="960" b="22286"/>
          <a:stretch/>
        </p:blipFill>
        <p:spPr>
          <a:xfrm rot="5400000">
            <a:off x="3389457" y="2274573"/>
            <a:ext cx="3072556" cy="1072708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2029710" y="135841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Progress </a:t>
            </a:r>
            <a:r>
              <a:rPr lang="en-US" altLang="zh-CN" dirty="0" smtClean="0"/>
              <a:t>of </a:t>
            </a:r>
            <a:r>
              <a:rPr lang="en-US" altLang="zh-CN" dirty="0"/>
              <a:t>the </a:t>
            </a:r>
            <a:r>
              <a:rPr lang="en-US" altLang="zh-CN" dirty="0" smtClean="0"/>
              <a:t>Rutherford cable</a:t>
            </a:r>
            <a:endParaRPr lang="zh-CN" altLang="en-US" dirty="0"/>
          </a:p>
        </p:txBody>
      </p:sp>
      <p:sp>
        <p:nvSpPr>
          <p:cNvPr id="5" name="右箭头 4"/>
          <p:cNvSpPr/>
          <p:nvPr/>
        </p:nvSpPr>
        <p:spPr>
          <a:xfrm>
            <a:off x="1544946" y="2870680"/>
            <a:ext cx="792087" cy="270077"/>
          </a:xfrm>
          <a:prstGeom prst="rightArrow">
            <a:avLst/>
          </a:prstGeo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3667418" y="2893245"/>
            <a:ext cx="720079" cy="270077"/>
          </a:xfrm>
          <a:prstGeom prst="rightArrow">
            <a:avLst/>
          </a:prstGeo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/>
          <a:srcRect l="14245" r="5163"/>
          <a:stretch/>
        </p:blipFill>
        <p:spPr>
          <a:xfrm>
            <a:off x="6182169" y="1274649"/>
            <a:ext cx="3259568" cy="303456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549101" y="4309218"/>
            <a:ext cx="30011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Number of strands 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Strand diameter 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1.2mm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Materiel :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Nb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Complete time:2016.2</a:t>
            </a:r>
            <a:endParaRPr lang="zh-CN" alt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5462090" y="2899901"/>
            <a:ext cx="720079" cy="270077"/>
          </a:xfrm>
          <a:prstGeom prst="rightArrow">
            <a:avLst/>
          </a:prstGeo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9536696" y="2846212"/>
            <a:ext cx="253324" cy="224141"/>
          </a:xfrm>
          <a:prstGeom prst="rightArrow">
            <a:avLst/>
          </a:prstGeo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917154" y="4269364"/>
            <a:ext cx="207773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Number of strands </a:t>
            </a:r>
            <a:r>
              <a:rPr lang="zh-CN" alt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endParaRPr lang="en-US" altLang="zh-CN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Strand diameter 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1.2mm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Materiel :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Nb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Tangle</a:t>
            </a:r>
            <a:r>
              <a:rPr lang="zh-CN" alt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17.32</a:t>
            </a:r>
          </a:p>
          <a:p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zh-CN" alt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》100m</a:t>
            </a:r>
          </a:p>
          <a:p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RRR</a:t>
            </a:r>
            <a:r>
              <a:rPr lang="zh-CN" alt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》100</a:t>
            </a:r>
            <a:endParaRPr lang="en-US" altLang="zh-CN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Complete </a:t>
            </a:r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time:2016.5</a:t>
            </a:r>
            <a:endParaRPr lang="zh-CN" alt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767" y="1248431"/>
            <a:ext cx="2299243" cy="298557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0744339" y="-4207"/>
            <a:ext cx="17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Ling Zhao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15123" t="31604" r="29889" b="30192"/>
          <a:stretch/>
        </p:blipFill>
        <p:spPr>
          <a:xfrm>
            <a:off x="89396" y="5719281"/>
            <a:ext cx="1940314" cy="7582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/>
          <a:srcRect t="31115" r="11408" b="23807"/>
          <a:stretch/>
        </p:blipFill>
        <p:spPr>
          <a:xfrm>
            <a:off x="2137835" y="5719281"/>
            <a:ext cx="3779243" cy="108166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5943345" y="5483653"/>
            <a:ext cx="36771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Number of strands </a:t>
            </a:r>
            <a:r>
              <a:rPr lang="zh-CN" alt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endParaRPr lang="en-US" altLang="zh-CN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Strand diameter 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1.2mm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Materiel </a:t>
            </a:r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COPPER+Al</a:t>
            </a:r>
            <a:endParaRPr lang="en-US" altLang="zh-CN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zh-CN" alt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Complete </a:t>
            </a:r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time:2016.8</a:t>
            </a:r>
          </a:p>
          <a:p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Shear strength</a:t>
            </a:r>
            <a:r>
              <a:rPr lang="zh-CN" alt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copper &amp;Al</a:t>
            </a:r>
            <a:r>
              <a:rPr lang="zh-CN" alt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）：</a:t>
            </a:r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8.85MPa</a:t>
            </a:r>
            <a:endParaRPr lang="zh-CN" alt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直角上箭头 13"/>
          <p:cNvSpPr/>
          <p:nvPr/>
        </p:nvSpPr>
        <p:spPr>
          <a:xfrm rot="16200000" flipH="1">
            <a:off x="9432384" y="5743486"/>
            <a:ext cx="602166" cy="72482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0203981" y="5945318"/>
            <a:ext cx="1988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FF0000"/>
                </a:solidFill>
                <a:effectLst/>
              </a:rPr>
              <a:t>Cable research has made great progress!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49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2032" y="87212"/>
            <a:ext cx="10515600" cy="928318"/>
          </a:xfrm>
        </p:spPr>
        <p:txBody>
          <a:bodyPr/>
          <a:lstStyle/>
          <a:p>
            <a:r>
              <a:rPr lang="en-US" altLang="zh-CN" dirty="0" smtClean="0"/>
              <a:t>Insert progress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032" y="1140270"/>
            <a:ext cx="9887173" cy="1651076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dirty="0"/>
              <a:t>Completed </a:t>
            </a:r>
            <a:r>
              <a:rPr lang="en-US" altLang="zh-CN" dirty="0" smtClean="0"/>
              <a:t>two </a:t>
            </a:r>
            <a:r>
              <a:rPr lang="en-US" altLang="zh-CN" dirty="0"/>
              <a:t>rounds of </a:t>
            </a:r>
            <a:r>
              <a:rPr lang="en-US" altLang="zh-CN" dirty="0" smtClean="0"/>
              <a:t>insert process: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 Hollow </a:t>
            </a:r>
            <a:r>
              <a:rPr lang="en-US" altLang="zh-CN" dirty="0"/>
              <a:t>aluminum </a:t>
            </a:r>
            <a:r>
              <a:rPr lang="en-US" altLang="zh-CN" dirty="0" smtClean="0"/>
              <a:t>alloy,</a:t>
            </a:r>
            <a:r>
              <a:rPr lang="en-US" altLang="zh-CN" dirty="0"/>
              <a:t> Aluminum alloy + copper cable</a:t>
            </a:r>
          </a:p>
          <a:p>
            <a:r>
              <a:rPr lang="en-US" altLang="zh-CN" dirty="0" smtClean="0"/>
              <a:t>Result: Depression </a:t>
            </a:r>
            <a:r>
              <a:rPr lang="en-US" altLang="zh-CN" dirty="0"/>
              <a:t>in the middle </a:t>
            </a:r>
            <a:r>
              <a:rPr lang="en-US" altLang="zh-CN" dirty="0" smtClean="0"/>
              <a:t>and the tooling </a:t>
            </a:r>
            <a:r>
              <a:rPr lang="en-US" altLang="zh-CN" dirty="0"/>
              <a:t>needs to be </a:t>
            </a:r>
            <a:r>
              <a:rPr lang="en-US" altLang="zh-CN" dirty="0" smtClean="0"/>
              <a:t>improved.(2016.4)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             The strands of the cable are separate after the tooling improvement.</a:t>
            </a:r>
          </a:p>
          <a:p>
            <a:r>
              <a:rPr lang="en-US" altLang="zh-CN" dirty="0" smtClean="0"/>
              <a:t>There is a </a:t>
            </a:r>
            <a:r>
              <a:rPr lang="en-US" altLang="zh-CN" dirty="0"/>
              <a:t>great </a:t>
            </a:r>
            <a:r>
              <a:rPr lang="en-US" altLang="zh-CN" dirty="0" smtClean="0"/>
              <a:t>improvement from the </a:t>
            </a:r>
            <a:r>
              <a:rPr lang="en-US" altLang="zh-CN" dirty="0"/>
              <a:t>result of last </a:t>
            </a:r>
            <a:r>
              <a:rPr lang="en-US" altLang="zh-CN" dirty="0" smtClean="0"/>
              <a:t>month.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3936" t="18080" r="21954" b="45908"/>
          <a:stretch/>
        </p:blipFill>
        <p:spPr bwMode="auto">
          <a:xfrm>
            <a:off x="232032" y="2865658"/>
            <a:ext cx="2388198" cy="283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/>
          <a:srcRect l="22893" t="36846" r="26298" b="34898"/>
          <a:stretch/>
        </p:blipFill>
        <p:spPr>
          <a:xfrm>
            <a:off x="3194709" y="3063421"/>
            <a:ext cx="2140772" cy="8928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/>
          <a:srcRect l="13552" t="31440" r="6956" b="14735"/>
          <a:stretch/>
        </p:blipFill>
        <p:spPr>
          <a:xfrm>
            <a:off x="3133493" y="4208124"/>
            <a:ext cx="3431689" cy="1742739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2620230" y="4208124"/>
            <a:ext cx="513263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54106" y="5943908"/>
            <a:ext cx="2599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2016.1</a:t>
            </a:r>
          </a:p>
          <a:p>
            <a:r>
              <a:rPr lang="en-US" altLang="zh-CN" dirty="0" smtClean="0"/>
              <a:t>Hollow </a:t>
            </a:r>
            <a:r>
              <a:rPr lang="en-US" altLang="zh-CN" dirty="0"/>
              <a:t>aluminum </a:t>
            </a:r>
            <a:r>
              <a:rPr lang="en-US" altLang="zh-CN" dirty="0" smtClean="0"/>
              <a:t>alloy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076537" y="6131276"/>
            <a:ext cx="306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2016.2</a:t>
            </a:r>
            <a:r>
              <a:rPr lang="en-US" altLang="zh-CN" dirty="0"/>
              <a:t> </a:t>
            </a:r>
            <a:endParaRPr lang="zh-CN" altLang="en-US" dirty="0"/>
          </a:p>
          <a:p>
            <a:r>
              <a:rPr lang="en-US" altLang="zh-CN" dirty="0" smtClean="0"/>
              <a:t>Aluminum alloy + copper cable</a:t>
            </a:r>
          </a:p>
        </p:txBody>
      </p:sp>
      <p:sp>
        <p:nvSpPr>
          <p:cNvPr id="5" name="椭圆 4"/>
          <p:cNvSpPr/>
          <p:nvPr/>
        </p:nvSpPr>
        <p:spPr>
          <a:xfrm>
            <a:off x="3966921" y="2938680"/>
            <a:ext cx="596348" cy="10890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859282" y="5869262"/>
            <a:ext cx="2452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2016.5~6</a:t>
            </a:r>
            <a:r>
              <a:rPr lang="zh-CN" altLang="en-US" b="1" dirty="0" smtClean="0"/>
              <a:t>：</a:t>
            </a:r>
            <a:endParaRPr lang="en-US" altLang="zh-CN" b="1" dirty="0" smtClean="0"/>
          </a:p>
          <a:p>
            <a:r>
              <a:rPr lang="en-US" altLang="zh-CN" dirty="0"/>
              <a:t>Aluminum alloy + copper </a:t>
            </a:r>
            <a:r>
              <a:rPr lang="en-US" altLang="zh-CN" dirty="0" smtClean="0"/>
              <a:t>cable</a:t>
            </a:r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/>
          <a:srcRect l="30992" t="30548" r="20211" b="12076"/>
          <a:stretch/>
        </p:blipFill>
        <p:spPr>
          <a:xfrm>
            <a:off x="6736832" y="2865658"/>
            <a:ext cx="1920242" cy="3010444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7517296" y="3668213"/>
            <a:ext cx="347559" cy="1398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0744339" y="-4207"/>
            <a:ext cx="17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Ling Zhao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/>
          <a:srcRect l="15123" t="31604" r="29889" b="30192"/>
          <a:stretch/>
        </p:blipFill>
        <p:spPr>
          <a:xfrm rot="5400000">
            <a:off x="8738812" y="3713119"/>
            <a:ext cx="2192679" cy="8569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/>
          <a:srcRect t="31115" r="11408" b="23807"/>
          <a:stretch/>
        </p:blipFill>
        <p:spPr>
          <a:xfrm rot="16200000">
            <a:off x="8943001" y="3279940"/>
            <a:ext cx="4433692" cy="126898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100882" y="6220573"/>
            <a:ext cx="3091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/>
              <a:t>2016.8</a:t>
            </a:r>
            <a:r>
              <a:rPr lang="zh-CN" altLang="en-US" b="1" dirty="0" smtClean="0"/>
              <a:t>：</a:t>
            </a:r>
            <a:endParaRPr lang="en-US" altLang="zh-CN" b="1" dirty="0"/>
          </a:p>
          <a:p>
            <a:r>
              <a:rPr lang="en-US" altLang="zh-CN" dirty="0"/>
              <a:t>Aluminum alloy + copper cable</a:t>
            </a:r>
          </a:p>
        </p:txBody>
      </p:sp>
    </p:spTree>
    <p:extLst>
      <p:ext uri="{BB962C8B-B14F-4D97-AF65-F5344CB8AC3E}">
        <p14:creationId xmlns:p14="http://schemas.microsoft.com/office/powerpoint/2010/main" val="3720445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Cable test results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57" y="1690688"/>
            <a:ext cx="6012143" cy="2990911"/>
          </a:xfrm>
          <a:prstGeom prst="rect">
            <a:avLst/>
          </a:prstGeom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83857" y="5355405"/>
            <a:ext cx="5705065" cy="1697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dirty="0" smtClean="0">
                <a:solidFill>
                  <a:prstClr val="black"/>
                </a:solidFill>
              </a:rPr>
              <a:t>1. </a:t>
            </a:r>
            <a:r>
              <a:rPr lang="en-US" altLang="zh-CN" sz="2000" dirty="0"/>
              <a:t>RRR value declined by about 1/3 after the stranding process</a:t>
            </a:r>
            <a:endParaRPr lang="en-US" altLang="zh-CN" sz="2000" dirty="0" smtClean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000" dirty="0" smtClean="0">
                <a:solidFill>
                  <a:prstClr val="black"/>
                </a:solidFill>
              </a:rPr>
              <a:t>2.Less affected by larger twist pitch of strands.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93631" y="4681598"/>
            <a:ext cx="259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Test by WTS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6403" y="1690687"/>
            <a:ext cx="5361460" cy="299091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476403" y="5355404"/>
            <a:ext cx="5361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/>
              <a:t>The </a:t>
            </a:r>
            <a:r>
              <a:rPr lang="en-US" altLang="zh-CN" sz="2000" dirty="0"/>
              <a:t>decrease of the critical current is less than </a:t>
            </a:r>
            <a:r>
              <a:rPr lang="en-US" altLang="zh-CN" sz="2000" dirty="0" smtClean="0"/>
              <a:t>7% after the stranding process.</a:t>
            </a:r>
            <a:endParaRPr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10744339" y="-4207"/>
            <a:ext cx="17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Ling Zhao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7536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Development of testing device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20063" y="2379203"/>
            <a:ext cx="3423932" cy="22640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434" y="2638744"/>
            <a:ext cx="1723551" cy="30236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413" y="1551852"/>
            <a:ext cx="3270396" cy="284613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788998" y="4658061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RRR</a:t>
            </a:r>
            <a:r>
              <a:rPr lang="zh-CN" altLang="en-US" dirty="0"/>
              <a:t> </a:t>
            </a:r>
            <a:r>
              <a:rPr lang="en-US" altLang="zh-CN" dirty="0" smtClean="0"/>
              <a:t>value test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838200" y="5662369"/>
            <a:ext cx="3023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Ic</a:t>
            </a:r>
            <a:r>
              <a:rPr lang="en-US" altLang="zh-CN" dirty="0" smtClean="0"/>
              <a:t> test by induction method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87046" y="1551852"/>
            <a:ext cx="2666545" cy="474052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64072" y="6292543"/>
            <a:ext cx="3763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Testing device is based on a small refrigerator.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8231877" y="5534561"/>
            <a:ext cx="3420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Testing device based on small refrigerator for </a:t>
            </a:r>
            <a:r>
              <a:rPr lang="en-US" altLang="zh-CN" sz="2000" b="1" dirty="0" err="1" smtClean="0"/>
              <a:t>Ic</a:t>
            </a:r>
            <a:r>
              <a:rPr lang="en-US" altLang="zh-CN" sz="2000" b="1" dirty="0" smtClean="0"/>
              <a:t> and RRR value have put into use.</a:t>
            </a:r>
            <a:endParaRPr lang="zh-CN" altLang="en-US" sz="20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10744339" y="-4207"/>
            <a:ext cx="17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Ling Zhao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4296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Progress </a:t>
            </a:r>
            <a:r>
              <a:rPr lang="en-US" altLang="zh-CN" dirty="0"/>
              <a:t>of cooling </a:t>
            </a:r>
            <a:r>
              <a:rPr lang="en-US" altLang="zh-CN" dirty="0" smtClean="0"/>
              <a:t>system</a:t>
            </a:r>
            <a:endParaRPr lang="zh-CN" altLang="en-US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410" y="2009729"/>
            <a:ext cx="3144590" cy="46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34200" y="2471648"/>
            <a:ext cx="36893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The coils are cooled by conductive method.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A </a:t>
            </a:r>
            <a:r>
              <a:rPr lang="en-US" altLang="zh-CN" sz="2400" dirty="0"/>
              <a:t>thermal siphon principle experiment platform was built based on liquid nitrogen</a:t>
            </a:r>
            <a:r>
              <a:rPr lang="en-US" altLang="zh-CN" sz="2400" dirty="0" smtClean="0"/>
              <a:t>. The next plan </a:t>
            </a:r>
            <a:r>
              <a:rPr lang="en-US" altLang="zh-CN" sz="2400" dirty="0" smtClean="0"/>
              <a:t>will be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based on liquid </a:t>
            </a:r>
            <a:r>
              <a:rPr lang="en-US" altLang="zh-CN" sz="2400" dirty="0" smtClean="0"/>
              <a:t>helium.</a:t>
            </a:r>
            <a:endParaRPr lang="en-US" altLang="zh-CN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10370634" y="46084"/>
            <a:ext cx="17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Meifen</a:t>
            </a:r>
            <a:r>
              <a:rPr lang="en-US" altLang="zh-CN" dirty="0" smtClean="0"/>
              <a:t> Wang</a:t>
            </a:r>
            <a:endParaRPr lang="zh-CN" altLang="en-US" dirty="0"/>
          </a:p>
        </p:txBody>
      </p:sp>
      <p:pic>
        <p:nvPicPr>
          <p:cNvPr id="7" name="图片 2" descr="虹吸回路图示-中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837" y="1383446"/>
            <a:ext cx="4358463" cy="522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8036461" y="4105275"/>
            <a:ext cx="15119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 smtClean="0"/>
              <a:t>Liquid helium line</a:t>
            </a:r>
            <a:endParaRPr lang="zh-CN" altLang="en-US" sz="14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4232989" y="3152775"/>
            <a:ext cx="18630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 smtClean="0"/>
              <a:t>Liquid/Gas helium line</a:t>
            </a:r>
            <a:endParaRPr lang="zh-CN" altLang="en-US" sz="1400" b="1" dirty="0"/>
          </a:p>
        </p:txBody>
      </p:sp>
      <p:sp>
        <p:nvSpPr>
          <p:cNvPr id="10" name="矩形 9"/>
          <p:cNvSpPr/>
          <p:nvPr/>
        </p:nvSpPr>
        <p:spPr>
          <a:xfrm>
            <a:off x="4280277" y="1890207"/>
            <a:ext cx="138114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2B2B2B"/>
                </a:solidFill>
                <a:ea typeface="宋体" panose="02010600030101010101" pitchFamily="2" charset="-122"/>
              </a:rPr>
              <a:t>phase separator</a:t>
            </a:r>
            <a:endParaRPr lang="zh-CN" altLang="en-US" sz="1400" b="1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8290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26" y="4415969"/>
            <a:ext cx="4049382" cy="237986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5439" y="1021533"/>
            <a:ext cx="11005712" cy="916704"/>
          </a:xfrm>
        </p:spPr>
        <p:txBody>
          <a:bodyPr>
            <a:noAutofit/>
          </a:bodyPr>
          <a:lstStyle/>
          <a:p>
            <a:r>
              <a:rPr lang="en-US" altLang="zh-CN" sz="1800" dirty="0"/>
              <a:t>The magnetization curves of different materials were measured. </a:t>
            </a:r>
            <a:endParaRPr lang="en-US" altLang="zh-CN" sz="1800" dirty="0" smtClean="0"/>
          </a:p>
          <a:p>
            <a:r>
              <a:rPr lang="en-US" altLang="zh-CN" sz="1800" dirty="0"/>
              <a:t>C</a:t>
            </a:r>
            <a:r>
              <a:rPr lang="en-US" altLang="zh-CN" sz="1800" dirty="0" smtClean="0"/>
              <a:t>ooperation is on discussion </a:t>
            </a:r>
            <a:r>
              <a:rPr lang="en-US" altLang="zh-CN" sz="1800" dirty="0"/>
              <a:t>in </a:t>
            </a:r>
            <a:r>
              <a:rPr lang="en-US" altLang="zh-CN" sz="1800" dirty="0" smtClean="0"/>
              <a:t>the research </a:t>
            </a:r>
            <a:r>
              <a:rPr lang="en-US" altLang="zh-CN" sz="1800" dirty="0"/>
              <a:t>of </a:t>
            </a:r>
            <a:r>
              <a:rPr lang="en-US" altLang="zh-CN" sz="1800" dirty="0" smtClean="0"/>
              <a:t>large, thick plate with high </a:t>
            </a:r>
            <a:r>
              <a:rPr lang="en-US" altLang="zh-CN" sz="1800" b="1" dirty="0"/>
              <a:t>magnetic </a:t>
            </a:r>
            <a:r>
              <a:rPr lang="en-US" altLang="zh-CN" sz="1800" b="1" dirty="0" smtClean="0"/>
              <a:t>conductivity with </a:t>
            </a:r>
            <a:r>
              <a:rPr lang="en-US" altLang="zh-CN" sz="1800" b="1" dirty="0"/>
              <a:t>Anshan </a:t>
            </a:r>
            <a:r>
              <a:rPr lang="en-US" altLang="zh-CN" sz="1800" b="1" dirty="0" smtClean="0"/>
              <a:t>Steel co.</a:t>
            </a:r>
            <a:endParaRPr lang="zh-CN" altLang="zh-CN" sz="1800" b="1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719363" y="132039"/>
            <a:ext cx="10721788" cy="656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/>
              <a:t>R</a:t>
            </a:r>
            <a:r>
              <a:rPr lang="en-US" altLang="zh-CN" sz="3200" dirty="0" smtClean="0"/>
              <a:t>esearch on iron yoke</a:t>
            </a:r>
            <a:endParaRPr lang="zh-CN" altLang="en-US" sz="3200" dirty="0"/>
          </a:p>
        </p:txBody>
      </p:sp>
      <p:pic>
        <p:nvPicPr>
          <p:cNvPr id="2051" name="Picture 3" descr="E:\briefcase\成果转化项目\CEPC-SppC\2014-12-20CEPC探测器实验厅需求\杨欢-示意图\轭铁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1" t="25116" r="29276" b="10277"/>
          <a:stretch/>
        </p:blipFill>
        <p:spPr bwMode="auto">
          <a:xfrm>
            <a:off x="860612" y="1968139"/>
            <a:ext cx="4206240" cy="436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内容占位符 2"/>
          <p:cNvSpPr txBox="1">
            <a:spLocks/>
          </p:cNvSpPr>
          <p:nvPr/>
        </p:nvSpPr>
        <p:spPr>
          <a:xfrm>
            <a:off x="-433613" y="6367315"/>
            <a:ext cx="6554758" cy="428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dirty="0"/>
              <a:t>The multilayer structure of the yoke </a:t>
            </a:r>
            <a:endParaRPr lang="en-US" altLang="zh-CN" sz="18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788" y="1915752"/>
            <a:ext cx="2687892" cy="20076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873" y="1915201"/>
            <a:ext cx="2726322" cy="203632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386393" y="3963155"/>
            <a:ext cx="31306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  <a:latin typeface="Calibri" panose="020F0502020204030204"/>
              </a:rPr>
              <a:t>Raw material for magnetization curves measurement from Anshan Steel Co.</a:t>
            </a:r>
            <a:endParaRPr lang="zh-CN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373517" y="3967683"/>
            <a:ext cx="965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  <a:latin typeface="Calibri" panose="020F0502020204030204"/>
              </a:rPr>
              <a:t>Samples</a:t>
            </a:r>
            <a:endParaRPr lang="zh-CN" alt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744339" y="-4207"/>
            <a:ext cx="17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Zhilong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Hou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6136247" y="5763627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Measured result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3890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</a:t>
            </a:r>
            <a:r>
              <a:rPr lang="en-US" altLang="zh-CN" dirty="0" smtClean="0"/>
              <a:t>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Several designs </a:t>
            </a:r>
            <a:r>
              <a:rPr lang="en-US" altLang="zh-CN" dirty="0" smtClean="0"/>
              <a:t>have </a:t>
            </a:r>
            <a:r>
              <a:rPr lang="en-US" altLang="zh-CN" dirty="0" smtClean="0"/>
              <a:t>completed on the requirements of different central field and different thickness of yokes, compared the key parameters such as homogeneity /stray field /cost etc</a:t>
            </a:r>
            <a:r>
              <a:rPr lang="en-US" altLang="zh-CN" dirty="0"/>
              <a:t>.</a:t>
            </a:r>
            <a:endParaRPr lang="en-US" altLang="zh-CN" dirty="0" smtClean="0"/>
          </a:p>
          <a:p>
            <a:r>
              <a:rPr lang="en-US" altLang="zh-CN" dirty="0" smtClean="0"/>
              <a:t>Stress analysis on the different position of </a:t>
            </a:r>
            <a:r>
              <a:rPr lang="en-US" altLang="zh-CN" smtClean="0"/>
              <a:t>superconducting </a:t>
            </a:r>
            <a:r>
              <a:rPr lang="en-US" altLang="zh-CN" smtClean="0"/>
              <a:t>cables offers </a:t>
            </a:r>
            <a:r>
              <a:rPr lang="en-US" altLang="zh-CN" dirty="0" smtClean="0"/>
              <a:t>reference for designs.</a:t>
            </a:r>
          </a:p>
          <a:p>
            <a:r>
              <a:rPr lang="en-US" altLang="zh-CN" dirty="0"/>
              <a:t>Significant progress </a:t>
            </a:r>
            <a:r>
              <a:rPr lang="en-US" altLang="zh-CN" dirty="0" smtClean="0"/>
              <a:t>in the development of cables: RRR value and </a:t>
            </a:r>
            <a:r>
              <a:rPr lang="en-US" altLang="zh-CN" dirty="0" err="1" smtClean="0"/>
              <a:t>Ic</a:t>
            </a:r>
            <a:r>
              <a:rPr lang="en-US" altLang="zh-CN" dirty="0" smtClean="0"/>
              <a:t> meet the requirements. Began the insert process from this year.</a:t>
            </a:r>
          </a:p>
          <a:p>
            <a:r>
              <a:rPr lang="en-US" altLang="zh-CN" dirty="0" smtClean="0"/>
              <a:t>Cooperation is on discussion about the yokes with Anshan Steel Co.</a:t>
            </a:r>
          </a:p>
        </p:txBody>
      </p:sp>
      <p:sp>
        <p:nvSpPr>
          <p:cNvPr id="4" name="矩形 3"/>
          <p:cNvSpPr/>
          <p:nvPr/>
        </p:nvSpPr>
        <p:spPr>
          <a:xfrm>
            <a:off x="4274967" y="5388570"/>
            <a:ext cx="2214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Thanks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816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General requirements</a:t>
            </a:r>
          </a:p>
          <a:p>
            <a:r>
              <a:rPr lang="en-US" altLang="zh-CN" dirty="0" smtClean="0"/>
              <a:t>Progress of field design</a:t>
            </a:r>
          </a:p>
          <a:p>
            <a:r>
              <a:rPr lang="en-US" altLang="zh-CN" dirty="0" smtClean="0"/>
              <a:t>Progress of Rutherford cable</a:t>
            </a:r>
          </a:p>
          <a:p>
            <a:r>
              <a:rPr lang="en-US" altLang="zh-CN" dirty="0" smtClean="0"/>
              <a:t>Progress of cooling system</a:t>
            </a:r>
          </a:p>
          <a:p>
            <a:r>
              <a:rPr lang="en-US" altLang="zh-CN" dirty="0" smtClean="0"/>
              <a:t>Research on iron yokes</a:t>
            </a:r>
          </a:p>
          <a:p>
            <a:r>
              <a:rPr lang="en-US" altLang="zh-CN" dirty="0" smtClean="0"/>
              <a:t>Summary</a:t>
            </a:r>
          </a:p>
          <a:p>
            <a:pPr marL="0" indent="0">
              <a:buNone/>
            </a:pPr>
            <a:endParaRPr lang="en-US" altLang="zh-CN" dirty="0" smtClean="0"/>
          </a:p>
          <a:p>
            <a:endParaRPr lang="en-US" altLang="zh-CN" dirty="0" smtClean="0"/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6759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860612" y="53752"/>
            <a:ext cx="10721788" cy="656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b="1" dirty="0" smtClean="0">
                <a:latin typeface="宋体" panose="02010600030101010101" pitchFamily="2" charset="-122"/>
              </a:rPr>
              <a:t>General requirements</a:t>
            </a:r>
            <a:endParaRPr lang="zh-CN" altLang="en-US" sz="4000" b="1" dirty="0"/>
          </a:p>
        </p:txBody>
      </p:sp>
      <p:sp>
        <p:nvSpPr>
          <p:cNvPr id="10" name="矩形 9"/>
          <p:cNvSpPr/>
          <p:nvPr/>
        </p:nvSpPr>
        <p:spPr>
          <a:xfrm>
            <a:off x="215152" y="753948"/>
            <a:ext cx="57534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Requirements</a:t>
            </a:r>
            <a:r>
              <a:rPr lang="zh-CN" altLang="en-US" b="1" dirty="0" smtClean="0">
                <a:solidFill>
                  <a:srgbClr val="FF0000"/>
                </a:solidFill>
              </a:rPr>
              <a:t>：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Provide an axial magnetic field to deflect the charged particles.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Carrying all sub-detectors.</a:t>
            </a:r>
            <a:endParaRPr lang="en-US" altLang="zh-CN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Absorber of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.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Magnetic field shielding .</a:t>
            </a:r>
            <a:endParaRPr lang="en-US" altLang="zh-CN" b="1" dirty="0">
              <a:solidFill>
                <a:prstClr val="black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644" y="3176145"/>
            <a:ext cx="5764250" cy="327043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968645" y="1087884"/>
            <a:ext cx="60171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altLang="zh-CN" b="1" dirty="0" smtClean="0">
                <a:solidFill>
                  <a:srgbClr val="FF0000"/>
                </a:solidFill>
              </a:rPr>
              <a:t>General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02060"/>
                </a:solidFill>
              </a:rPr>
              <a:t>Inner  diameter:6.8m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02060"/>
                </a:solidFill>
              </a:rPr>
              <a:t>Length:8.05m</a:t>
            </a:r>
            <a:endParaRPr lang="en-US" altLang="zh-CN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02060"/>
                </a:solidFill>
              </a:rPr>
              <a:t>Tracking volume (TV): diameter 3.62m,length 4.7m</a:t>
            </a:r>
            <a:r>
              <a:rPr lang="zh-CN" altLang="en-US" b="1" dirty="0" smtClean="0">
                <a:solidFill>
                  <a:srgbClr val="002060"/>
                </a:solidFill>
              </a:rPr>
              <a:t>，</a:t>
            </a:r>
            <a:endParaRPr lang="en-US" altLang="zh-CN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prstClr val="black"/>
                </a:solidFill>
              </a:rPr>
              <a:t>Central field:3.5Tesla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02060"/>
                </a:solidFill>
              </a:rPr>
              <a:t>By reference to the design of ILC-ILD </a:t>
            </a:r>
            <a:r>
              <a:rPr lang="en-US" altLang="zh-CN" b="1" dirty="0">
                <a:solidFill>
                  <a:srgbClr val="002060"/>
                </a:solidFill>
              </a:rPr>
              <a:t>&amp;</a:t>
            </a:r>
            <a:r>
              <a:rPr lang="en-US" altLang="zh-CN" b="1" dirty="0" smtClean="0">
                <a:solidFill>
                  <a:srgbClr val="002060"/>
                </a:solidFill>
              </a:rPr>
              <a:t>LHC-CMS magnet</a:t>
            </a:r>
            <a:endParaRPr lang="en-US" altLang="zh-CN" b="1" dirty="0">
              <a:solidFill>
                <a:srgbClr val="002060"/>
              </a:solidFill>
            </a:endParaRPr>
          </a:p>
        </p:txBody>
      </p:sp>
      <p:sp>
        <p:nvSpPr>
          <p:cNvPr id="16" name="文本框 4"/>
          <p:cNvSpPr txBox="1"/>
          <p:nvPr/>
        </p:nvSpPr>
        <p:spPr>
          <a:xfrm>
            <a:off x="7058755" y="6446575"/>
            <a:ext cx="4927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2D layout of CEPC magnet(mm</a:t>
            </a:r>
            <a:r>
              <a:rPr lang="en-US" altLang="zh-CN" b="1" dirty="0">
                <a:solidFill>
                  <a:prstClr val="black"/>
                </a:solidFill>
              </a:rPr>
              <a:t>)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129" y="2588628"/>
            <a:ext cx="4861391" cy="426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Progress of  field design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17" y="2545550"/>
            <a:ext cx="5148772" cy="3872336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1094141" y="6417886"/>
            <a:ext cx="381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Magnetic field distribution(unit</a:t>
            </a:r>
            <a:r>
              <a:rPr lang="zh-CN" altLang="en-US" b="1" dirty="0" smtClean="0">
                <a:solidFill>
                  <a:prstClr val="black"/>
                </a:solidFill>
              </a:rPr>
              <a:t>：</a:t>
            </a:r>
            <a:r>
              <a:rPr lang="en-US" altLang="zh-CN" b="1" dirty="0">
                <a:solidFill>
                  <a:prstClr val="black"/>
                </a:solidFill>
              </a:rPr>
              <a:t>T)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8234" y="1447164"/>
            <a:ext cx="5407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Magnetic field distribution</a:t>
            </a:r>
            <a:r>
              <a:rPr lang="zh-CN" altLang="en-US" sz="2400" dirty="0" smtClean="0">
                <a:solidFill>
                  <a:prstClr val="black"/>
                </a:solidFill>
              </a:rPr>
              <a:t>：</a:t>
            </a:r>
            <a:r>
              <a:rPr lang="en-US" altLang="zh-CN" sz="2400" dirty="0" smtClean="0">
                <a:solidFill>
                  <a:prstClr val="black"/>
                </a:solidFill>
              </a:rPr>
              <a:t>central </a:t>
            </a:r>
            <a:r>
              <a:rPr lang="en-US" altLang="zh-CN" sz="2400" dirty="0" smtClean="0">
                <a:solidFill>
                  <a:prstClr val="black"/>
                </a:solidFill>
              </a:rPr>
              <a:t>field </a:t>
            </a:r>
            <a:r>
              <a:rPr lang="en-US" altLang="zh-CN" sz="2400" dirty="0" smtClean="0">
                <a:solidFill>
                  <a:prstClr val="black"/>
                </a:solidFill>
              </a:rPr>
              <a:t>3.5T</a:t>
            </a:r>
            <a:r>
              <a:rPr lang="zh-CN" altLang="en-US" sz="2400" dirty="0" smtClean="0">
                <a:solidFill>
                  <a:prstClr val="black"/>
                </a:solidFill>
              </a:rPr>
              <a:t>，</a:t>
            </a:r>
            <a:r>
              <a:rPr lang="en-US" altLang="zh-CN" sz="2400" dirty="0" smtClean="0">
                <a:solidFill>
                  <a:prstClr val="black"/>
                </a:solidFill>
              </a:rPr>
              <a:t>the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Peak-peak field percent deviation </a:t>
            </a:r>
            <a:r>
              <a:rPr lang="en-US" altLang="zh-CN" sz="2400" dirty="0" smtClean="0">
                <a:solidFill>
                  <a:prstClr val="black"/>
                </a:solidFill>
              </a:rPr>
              <a:t>of TV is 10.1</a:t>
            </a:r>
            <a:r>
              <a:rPr lang="en-US" altLang="zh-CN" sz="2400" dirty="0">
                <a:solidFill>
                  <a:prstClr val="black"/>
                </a:solidFill>
              </a:rPr>
              <a:t>%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89" y="2419669"/>
            <a:ext cx="6704963" cy="341686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257816" y="6208873"/>
            <a:ext cx="51634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prstClr val="black"/>
                </a:solidFill>
                <a:latin typeface="Century Gothic" panose="020B0502020202020204"/>
                <a:ea typeface="幼圆" panose="02010509060101010101" pitchFamily="49" charset="-122"/>
              </a:rPr>
              <a:t>Stray field distribution outside the magnet </a:t>
            </a:r>
            <a:endParaRPr lang="en-US" altLang="zh-CN" sz="1600" b="1" dirty="0">
              <a:solidFill>
                <a:prstClr val="black"/>
              </a:solidFill>
              <a:latin typeface="Century Gothic" panose="020B0502020202020204"/>
              <a:ea typeface="幼圆" panose="02010509060101010101" pitchFamily="49" charset="-122"/>
            </a:endParaRPr>
          </a:p>
          <a:p>
            <a:pPr algn="ctr"/>
            <a:r>
              <a:rPr lang="zh-CN" altLang="en-US" sz="1600" b="1" dirty="0">
                <a:solidFill>
                  <a:prstClr val="black"/>
                </a:solidFill>
                <a:latin typeface="Century Gothic" panose="020B0502020202020204"/>
                <a:ea typeface="幼圆" panose="02010509060101010101" pitchFamily="49" charset="-122"/>
              </a:rPr>
              <a:t>(the field is given in T)</a:t>
            </a:r>
          </a:p>
        </p:txBody>
      </p:sp>
      <p:sp>
        <p:nvSpPr>
          <p:cNvPr id="16" name="矩形 15"/>
          <p:cNvSpPr/>
          <p:nvPr/>
        </p:nvSpPr>
        <p:spPr>
          <a:xfrm>
            <a:off x="5466486" y="143957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n-US" altLang="zh-CN" sz="1600" b="1" dirty="0">
                <a:latin typeface="Century Gothic" panose="020B0502020202020204"/>
                <a:ea typeface="幼圆" panose="02010509060101010101" pitchFamily="49" charset="-122"/>
              </a:rPr>
              <a:t>The 50 G line is at 14.8 m radial distance and 17.2 m axial distance with a total thickness of iron of 2.44 m both in the barrel and the two end-caps with the 3.5 T central field.</a:t>
            </a:r>
            <a:endParaRPr lang="zh-CN" altLang="en-US" sz="1600" b="1" dirty="0">
              <a:latin typeface="Century Gothic" panose="020B0502020202020204"/>
              <a:ea typeface="幼圆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696212" y="77631"/>
            <a:ext cx="17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Feipeng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Ning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663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07" y="2655122"/>
            <a:ext cx="5588271" cy="420287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839969" y="1618907"/>
            <a:ext cx="6129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solidFill>
                  <a:prstClr val="black"/>
                </a:solidFill>
              </a:rPr>
              <a:t>Magnetic field distribution of the conductor</a:t>
            </a:r>
            <a:r>
              <a:rPr lang="zh-CN" altLang="en-US" sz="2200" dirty="0" smtClean="0">
                <a:solidFill>
                  <a:prstClr val="black"/>
                </a:solidFill>
              </a:rPr>
              <a:t>，</a:t>
            </a:r>
            <a:r>
              <a:rPr lang="en-US" altLang="zh-CN" sz="2200" dirty="0" smtClean="0">
                <a:solidFill>
                  <a:prstClr val="black"/>
                </a:solidFill>
              </a:rPr>
              <a:t>Maximum field is on the pure Aluminum stabilizer, it is 4.14 T</a:t>
            </a:r>
            <a:r>
              <a:rPr lang="zh-CN" altLang="en-US" sz="2200" dirty="0" smtClean="0">
                <a:solidFill>
                  <a:prstClr val="black"/>
                </a:solidFill>
              </a:rPr>
              <a:t>，</a:t>
            </a:r>
            <a:r>
              <a:rPr lang="en-US" altLang="zh-CN" sz="2200" dirty="0" smtClean="0">
                <a:solidFill>
                  <a:prstClr val="black"/>
                </a:solidFill>
              </a:rPr>
              <a:t>maximum field on </a:t>
            </a:r>
            <a:r>
              <a:rPr lang="en-US" altLang="zh-CN" sz="2200" dirty="0" err="1" smtClean="0">
                <a:solidFill>
                  <a:prstClr val="black"/>
                </a:solidFill>
              </a:rPr>
              <a:t>NbTi</a:t>
            </a:r>
            <a:r>
              <a:rPr lang="en-US" altLang="zh-CN" sz="2200" dirty="0" smtClean="0">
                <a:solidFill>
                  <a:prstClr val="black"/>
                </a:solidFill>
              </a:rPr>
              <a:t> cable is 4 T</a:t>
            </a:r>
            <a:r>
              <a:rPr lang="en-US" altLang="zh-CN" sz="2200" dirty="0">
                <a:solidFill>
                  <a:prstClr val="black"/>
                </a:solidFill>
              </a:rPr>
              <a:t>.</a:t>
            </a:r>
            <a:endParaRPr lang="zh-CN" altLang="en-US" sz="2200" dirty="0">
              <a:solidFill>
                <a:prstClr val="black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</a:t>
            </a:r>
            <a:r>
              <a:rPr lang="en-US" altLang="zh-CN" dirty="0" smtClean="0"/>
              <a:t>Progress </a:t>
            </a:r>
            <a:r>
              <a:rPr lang="en-US" altLang="zh-CN" dirty="0"/>
              <a:t>of </a:t>
            </a:r>
            <a:r>
              <a:rPr lang="en-US" altLang="zh-CN" dirty="0" smtClean="0"/>
              <a:t>field </a:t>
            </a:r>
            <a:r>
              <a:rPr lang="en-US" altLang="zh-CN" dirty="0"/>
              <a:t>design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2655122"/>
            <a:ext cx="5447916" cy="4097319"/>
          </a:xfrm>
        </p:spPr>
      </p:pic>
      <p:sp>
        <p:nvSpPr>
          <p:cNvPr id="6" name="文本框 5"/>
          <p:cNvSpPr txBox="1"/>
          <p:nvPr/>
        </p:nvSpPr>
        <p:spPr>
          <a:xfrm>
            <a:off x="259492" y="1742017"/>
            <a:ext cx="4519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solidFill>
                  <a:prstClr val="black"/>
                </a:solidFill>
              </a:rPr>
              <a:t>Magnetic field distribution of the iron, Maximum field is 3.55T.</a:t>
            </a:r>
            <a:endParaRPr lang="zh-CN" altLang="en-US" sz="2200" dirty="0">
              <a:solidFill>
                <a:prstClr val="black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696212" y="77631"/>
            <a:ext cx="17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Feipeng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Ning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3160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Stress analysis of SC coil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2834" y="1422464"/>
            <a:ext cx="10515600" cy="4351338"/>
          </a:xfrm>
        </p:spPr>
        <p:txBody>
          <a:bodyPr/>
          <a:lstStyle/>
          <a:p>
            <a:pPr lvl="1"/>
            <a:r>
              <a:rPr lang="en-US" altLang="zh-CN" sz="2800" dirty="0"/>
              <a:t>thermal mechanical force  caused </a:t>
            </a:r>
            <a:r>
              <a:rPr lang="en-US" altLang="zh-CN" sz="2800" dirty="0" smtClean="0"/>
              <a:t>by inconsistent of the </a:t>
            </a:r>
            <a:r>
              <a:rPr lang="en-US" altLang="zh-CN" sz="2800" dirty="0"/>
              <a:t>material </a:t>
            </a:r>
            <a:r>
              <a:rPr lang="en-US" altLang="zh-CN" sz="2800" dirty="0" smtClean="0"/>
              <a:t>expansion coefficient</a:t>
            </a:r>
            <a:r>
              <a:rPr lang="zh-CN" altLang="zh-CN" sz="2800" dirty="0" smtClean="0"/>
              <a:t>；</a:t>
            </a:r>
            <a:endParaRPr lang="zh-CN" altLang="zh-CN" sz="2800" dirty="0"/>
          </a:p>
          <a:p>
            <a:pPr lvl="1"/>
            <a:r>
              <a:rPr lang="en-US" altLang="zh-CN" sz="2800" dirty="0" smtClean="0"/>
              <a:t>The magnetic force</a:t>
            </a:r>
            <a:endParaRPr lang="zh-CN" altLang="zh-CN" sz="2800" dirty="0"/>
          </a:p>
          <a:p>
            <a:pPr marL="0" indent="0">
              <a:buNone/>
            </a:pPr>
            <a:r>
              <a:rPr lang="en-US" altLang="zh-CN" sz="2400" dirty="0" smtClean="0"/>
              <a:t>Material properties</a:t>
            </a:r>
            <a:r>
              <a:rPr lang="zh-CN" altLang="en-US" sz="2400" dirty="0" smtClean="0"/>
              <a:t>：</a:t>
            </a:r>
            <a:endParaRPr lang="zh-CN" altLang="en-US" sz="2400" dirty="0"/>
          </a:p>
        </p:txBody>
      </p:sp>
      <p:pic>
        <p:nvPicPr>
          <p:cNvPr id="4" name="图片 3" descr="F:\CEPC\超导电缆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34" y="3229116"/>
            <a:ext cx="3441850" cy="34534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4328818" y="2775173"/>
          <a:ext cx="7322946" cy="16459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22912"/>
                <a:gridCol w="1716910"/>
                <a:gridCol w="1652387"/>
                <a:gridCol w="1830737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Material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</a:rPr>
                        <a:t>Temperature(</a:t>
                      </a:r>
                      <a:r>
                        <a:rPr lang="en-US" sz="1800" kern="100" dirty="0" smtClean="0">
                          <a:effectLst/>
                        </a:rPr>
                        <a:t>K</a:t>
                      </a:r>
                      <a:r>
                        <a:rPr lang="en-US" sz="1800" kern="100" dirty="0">
                          <a:effectLst/>
                        </a:rPr>
                        <a:t>)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</a:rPr>
                        <a:t>Young’s Modulus(</a:t>
                      </a:r>
                      <a:r>
                        <a:rPr lang="en-US" sz="1800" kern="100" dirty="0" err="1" smtClean="0">
                          <a:effectLst/>
                        </a:rPr>
                        <a:t>Gpa</a:t>
                      </a:r>
                      <a:r>
                        <a:rPr lang="en-US" sz="1800" kern="100" dirty="0" smtClean="0">
                          <a:effectLst/>
                        </a:rPr>
                        <a:t>)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</a:rPr>
                        <a:t>Poisson’s ratio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Al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4.2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r>
                        <a:rPr lang="en-US" sz="1800" kern="100" dirty="0" smtClean="0">
                          <a:effectLst/>
                        </a:rPr>
                        <a:t>0.8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0.49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Al-Alloy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4.2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77.7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0.327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Sc strand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4.2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130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0.3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Fibre</a:t>
                      </a:r>
                      <a:r>
                        <a:rPr lang="en-US" sz="1800" kern="100" dirty="0">
                          <a:effectLst/>
                        </a:rPr>
                        <a:t> glass epoxy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4.2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12.5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0.21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5130552" y="4636581"/>
          <a:ext cx="5267960" cy="21945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33980"/>
                <a:gridCol w="2633980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</a:rPr>
                        <a:t>Material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</a:rPr>
                        <a:t>Mean</a:t>
                      </a:r>
                      <a:r>
                        <a:rPr lang="en-US" altLang="zh-CN" sz="1800" kern="100" baseline="0" dirty="0" smtClean="0">
                          <a:effectLst/>
                        </a:rPr>
                        <a:t> integral thermal expansion coefficient</a:t>
                      </a:r>
                      <a:endParaRPr lang="zh-CN" sz="1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293K—4.2K</a:t>
                      </a:r>
                      <a:endParaRPr lang="zh-CN" sz="18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K</a:t>
                      </a:r>
                      <a:r>
                        <a:rPr lang="en-US" sz="1800" kern="100" baseline="30000" dirty="0">
                          <a:effectLst/>
                        </a:rPr>
                        <a:t>-1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Aluminium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14.23e-6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Al-alloy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14.16e-6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6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Sc</a:t>
                      </a:r>
                      <a:r>
                        <a:rPr lang="en-US" sz="1800" kern="100" dirty="0">
                          <a:effectLst/>
                        </a:rPr>
                        <a:t> strand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8.79e-6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</a:rPr>
                        <a:t>Fibre</a:t>
                      </a:r>
                      <a:r>
                        <a:rPr lang="en-US" sz="1800" kern="100" dirty="0">
                          <a:effectLst/>
                        </a:rPr>
                        <a:t> glass epoxy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25.5e-6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0696212" y="77631"/>
            <a:ext cx="17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Feipeng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Ning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3108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3600538"/>
            <a:ext cx="4046660" cy="304344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Stress analysis of SC coil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2422" y="1631833"/>
            <a:ext cx="6275913" cy="1089582"/>
          </a:xfrm>
        </p:spPr>
        <p:txBody>
          <a:bodyPr>
            <a:noAutofit/>
          </a:bodyPr>
          <a:lstStyle/>
          <a:p>
            <a:r>
              <a:rPr lang="en-US" altLang="zh-CN" sz="2400" b="1" dirty="0"/>
              <a:t>Stress analysis is divided into two </a:t>
            </a:r>
            <a:r>
              <a:rPr lang="en-US" altLang="zh-CN" sz="2400" b="1" dirty="0" smtClean="0"/>
              <a:t>conditions:</a:t>
            </a:r>
          </a:p>
          <a:p>
            <a:pPr lvl="1"/>
            <a:r>
              <a:rPr lang="en-US" altLang="zh-CN" sz="2000" b="1" dirty="0" smtClean="0"/>
              <a:t> coil at 4.2 K</a:t>
            </a:r>
          </a:p>
          <a:p>
            <a:pPr lvl="1"/>
            <a:r>
              <a:rPr lang="en-US" altLang="zh-CN" sz="2000" b="1" dirty="0" smtClean="0"/>
              <a:t>Coil at 4.2 K, energized</a:t>
            </a:r>
            <a:endParaRPr lang="en-US" altLang="zh-CN" sz="2000" dirty="0" smtClean="0"/>
          </a:p>
          <a:p>
            <a:pPr marL="0" indent="0">
              <a:buNone/>
            </a:pPr>
            <a:r>
              <a:rPr lang="en-US" altLang="zh-CN" sz="2000" dirty="0" smtClean="0"/>
              <a:t>Maximum Von </a:t>
            </a:r>
            <a:r>
              <a:rPr lang="en-US" altLang="zh-CN" sz="2000" dirty="0" err="1" smtClean="0"/>
              <a:t>Mise</a:t>
            </a:r>
            <a:r>
              <a:rPr lang="en-US" altLang="zh-CN" sz="2000" dirty="0" smtClean="0"/>
              <a:t> of conductors.</a:t>
            </a:r>
            <a:endParaRPr lang="zh-CN" altLang="zh-CN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6105327" y="2176624"/>
            <a:ext cx="21658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Coil at 4.2 K, Von </a:t>
            </a:r>
            <a:r>
              <a:rPr lang="en-US" altLang="zh-CN" dirty="0" err="1" smtClean="0">
                <a:solidFill>
                  <a:prstClr val="black"/>
                </a:solidFill>
              </a:rPr>
              <a:t>Mise</a:t>
            </a:r>
            <a:r>
              <a:rPr lang="en-US" altLang="zh-CN" dirty="0" smtClean="0">
                <a:solidFill>
                  <a:prstClr val="black"/>
                </a:solidFill>
              </a:rPr>
              <a:t> distribution of the end coil pure Aluminum and Aluminum alloy</a:t>
            </a:r>
            <a:r>
              <a:rPr lang="zh-CN" altLang="en-US" dirty="0" smtClean="0">
                <a:solidFill>
                  <a:prstClr val="black"/>
                </a:solidFill>
              </a:rPr>
              <a:t>：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64806" y="4563556"/>
            <a:ext cx="2320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Coil at 4.2 K</a:t>
            </a:r>
            <a:r>
              <a:rPr lang="en-US" altLang="zh-CN" dirty="0" smtClean="0">
                <a:solidFill>
                  <a:prstClr val="black"/>
                </a:solidFill>
              </a:rPr>
              <a:t>, energized, </a:t>
            </a:r>
            <a:r>
              <a:rPr lang="en-US" altLang="zh-CN" dirty="0">
                <a:solidFill>
                  <a:prstClr val="black"/>
                </a:solidFill>
              </a:rPr>
              <a:t>Von </a:t>
            </a:r>
            <a:r>
              <a:rPr lang="en-US" altLang="zh-CN" dirty="0" err="1">
                <a:solidFill>
                  <a:prstClr val="black"/>
                </a:solidFill>
              </a:rPr>
              <a:t>Mise</a:t>
            </a:r>
            <a:r>
              <a:rPr lang="en-US" altLang="zh-CN" dirty="0">
                <a:solidFill>
                  <a:prstClr val="black"/>
                </a:solidFill>
              </a:rPr>
              <a:t> distribution of the end coil pure Aluminum and Aluminum alloy</a:t>
            </a:r>
            <a:r>
              <a:rPr lang="zh-CN" altLang="en-US" dirty="0">
                <a:solidFill>
                  <a:prstClr val="black"/>
                </a:solidFill>
              </a:rPr>
              <a:t>：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295116"/>
              </p:ext>
            </p:extLst>
          </p:nvPr>
        </p:nvGraphicFramePr>
        <p:xfrm>
          <a:off x="212193" y="3175686"/>
          <a:ext cx="5607840" cy="35661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22264"/>
                <a:gridCol w="1511714"/>
                <a:gridCol w="1186931"/>
                <a:gridCol w="1186931"/>
              </a:tblGrid>
              <a:tr h="10008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Material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Von </a:t>
                      </a:r>
                      <a:r>
                        <a:rPr lang="en-US" sz="1800" kern="100" dirty="0" err="1">
                          <a:effectLst/>
                        </a:rPr>
                        <a:t>Mises</a:t>
                      </a:r>
                      <a:r>
                        <a:rPr lang="en-US" sz="1800" kern="100" dirty="0">
                          <a:effectLst/>
                        </a:rPr>
                        <a:t> stress, </a:t>
                      </a:r>
                      <a:endParaRPr lang="en-US" sz="18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err="1" smtClean="0">
                          <a:effectLst/>
                        </a:rPr>
                        <a:t>MPa</a:t>
                      </a:r>
                      <a:endParaRPr lang="zh-CN" sz="18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</a:rPr>
                        <a:t>End coil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</a:rPr>
                        <a:t>Von </a:t>
                      </a:r>
                      <a:r>
                        <a:rPr lang="en-US" altLang="zh-CN" sz="1800" kern="100" dirty="0" err="1" smtClean="0">
                          <a:effectLst/>
                        </a:rPr>
                        <a:t>Mises</a:t>
                      </a:r>
                      <a:r>
                        <a:rPr lang="en-US" altLang="zh-CN" sz="1800" kern="100" dirty="0" smtClean="0">
                          <a:effectLst/>
                        </a:rPr>
                        <a:t> stress,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err="1" smtClean="0">
                          <a:effectLst/>
                        </a:rPr>
                        <a:t>MPa</a:t>
                      </a:r>
                      <a:endParaRPr lang="zh-CN" altLang="zh-CN" sz="1800" b="1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</a:rPr>
                        <a:t>Middle coil</a:t>
                      </a:r>
                      <a:endParaRPr lang="zh-CN" altLang="zh-CN" sz="18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</a:rPr>
                        <a:t>Von </a:t>
                      </a:r>
                      <a:r>
                        <a:rPr lang="en-US" altLang="zh-CN" sz="1800" kern="100" dirty="0" err="1" smtClean="0">
                          <a:effectLst/>
                        </a:rPr>
                        <a:t>Mises</a:t>
                      </a:r>
                      <a:r>
                        <a:rPr lang="en-US" altLang="zh-CN" sz="1800" kern="100" dirty="0" smtClean="0">
                          <a:effectLst/>
                        </a:rPr>
                        <a:t> stress,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err="1" smtClean="0">
                          <a:effectLst/>
                        </a:rPr>
                        <a:t>MPa</a:t>
                      </a:r>
                      <a:endParaRPr lang="zh-CN" altLang="zh-CN" sz="1800" b="1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</a:rPr>
                        <a:t>End coil</a:t>
                      </a:r>
                      <a:endParaRPr lang="zh-CN" altLang="zh-CN" sz="18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150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Coil at 4.2 K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515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Pure Aluminum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r>
                        <a:rPr lang="en-US" sz="1800" kern="100" dirty="0" smtClean="0">
                          <a:effectLst/>
                        </a:rPr>
                        <a:t>0-7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0-7</a:t>
                      </a: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0-7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15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SC cable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189</a:t>
                      </a:r>
                      <a:r>
                        <a:rPr lang="zh-CN" sz="1800" kern="100" dirty="0" smtClean="0">
                          <a:effectLst/>
                        </a:rPr>
                        <a:t>—</a:t>
                      </a:r>
                      <a:r>
                        <a:rPr lang="en-US" sz="1800" kern="100" dirty="0" smtClean="0">
                          <a:effectLst/>
                        </a:rPr>
                        <a:t>205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189-200</a:t>
                      </a:r>
                      <a:endParaRPr lang="zh-CN" alt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190</a:t>
                      </a:r>
                      <a:r>
                        <a:rPr lang="zh-CN" sz="1800" kern="100" dirty="0" smtClean="0">
                          <a:effectLst/>
                        </a:rPr>
                        <a:t>—</a:t>
                      </a:r>
                      <a:r>
                        <a:rPr lang="en-US" sz="1800" kern="100" dirty="0" smtClean="0">
                          <a:effectLst/>
                        </a:rPr>
                        <a:t>201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15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Al alloy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2</a:t>
                      </a:r>
                      <a:r>
                        <a:rPr lang="zh-CN" sz="1800" kern="100" dirty="0" smtClean="0">
                          <a:effectLst/>
                        </a:rPr>
                        <a:t>—</a:t>
                      </a:r>
                      <a:r>
                        <a:rPr lang="en-US" altLang="zh-CN" sz="1800" kern="100" dirty="0" smtClean="0">
                          <a:effectLst/>
                        </a:rPr>
                        <a:t>44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5-43</a:t>
                      </a:r>
                      <a:endParaRPr lang="zh-CN" alt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5</a:t>
                      </a:r>
                      <a:r>
                        <a:rPr lang="zh-CN" sz="1800" kern="100" dirty="0" smtClean="0">
                          <a:effectLst/>
                        </a:rPr>
                        <a:t>—</a:t>
                      </a:r>
                      <a:r>
                        <a:rPr lang="en-US" altLang="zh-CN" sz="1800" kern="100" dirty="0" smtClean="0">
                          <a:effectLst/>
                        </a:rPr>
                        <a:t>39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150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</a:rPr>
                        <a:t>Coil at 4.2 K, energized</a:t>
                      </a: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515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Pure Aluminum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0</a:t>
                      </a:r>
                      <a:r>
                        <a:rPr lang="zh-CN" sz="1800" kern="100" dirty="0" smtClean="0">
                          <a:effectLst/>
                        </a:rPr>
                        <a:t>—</a:t>
                      </a:r>
                      <a:r>
                        <a:rPr lang="en-US" altLang="zh-CN" sz="1800" kern="100" dirty="0" smtClean="0">
                          <a:effectLst/>
                        </a:rPr>
                        <a:t>10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effectLst/>
                        </a:rPr>
                        <a:t>0</a:t>
                      </a:r>
                      <a:r>
                        <a:rPr lang="zh-CN" altLang="zh-CN" sz="1800" kern="100" dirty="0" smtClean="0">
                          <a:effectLst/>
                        </a:rPr>
                        <a:t>—</a:t>
                      </a:r>
                      <a:r>
                        <a:rPr lang="en-US" altLang="zh-CN" sz="1800" kern="100" dirty="0" smtClean="0">
                          <a:effectLst/>
                        </a:rPr>
                        <a:t>10</a:t>
                      </a:r>
                      <a:endParaRPr lang="zh-CN" altLang="zh-CN" sz="18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0</a:t>
                      </a:r>
                      <a:r>
                        <a:rPr lang="zh-CN" sz="1800" kern="100" dirty="0" smtClean="0">
                          <a:effectLst/>
                        </a:rPr>
                        <a:t>—</a:t>
                      </a:r>
                      <a:r>
                        <a:rPr lang="en-US" altLang="zh-CN" sz="1800" kern="100" dirty="0" smtClean="0">
                          <a:effectLst/>
                        </a:rPr>
                        <a:t>9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15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SC cable</a:t>
                      </a:r>
                      <a:endParaRPr lang="zh-CN" sz="1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46</a:t>
                      </a:r>
                      <a:r>
                        <a:rPr lang="zh-CN" sz="1800" kern="100" dirty="0">
                          <a:effectLst/>
                        </a:rPr>
                        <a:t>—</a:t>
                      </a:r>
                      <a:r>
                        <a:rPr lang="en-US" sz="1800" kern="100" dirty="0" smtClean="0">
                          <a:effectLst/>
                        </a:rPr>
                        <a:t>121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effectLst/>
                        </a:rPr>
                        <a:t>20</a:t>
                      </a:r>
                      <a:r>
                        <a:rPr lang="zh-CN" altLang="zh-CN" sz="1800" kern="100" dirty="0" smtClean="0">
                          <a:effectLst/>
                        </a:rPr>
                        <a:t>—</a:t>
                      </a:r>
                      <a:r>
                        <a:rPr lang="en-US" altLang="zh-CN" sz="1800" kern="100" dirty="0" smtClean="0">
                          <a:effectLst/>
                        </a:rPr>
                        <a:t>78</a:t>
                      </a:r>
                      <a:endParaRPr lang="zh-CN" altLang="zh-CN" sz="18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</a:rPr>
                        <a:t>14</a:t>
                      </a:r>
                      <a:r>
                        <a:rPr lang="zh-CN" sz="1800" kern="100" dirty="0" smtClean="0">
                          <a:effectLst/>
                        </a:rPr>
                        <a:t>—</a:t>
                      </a:r>
                      <a:r>
                        <a:rPr lang="en-US" altLang="zh-CN" sz="1800" kern="100" dirty="0" smtClean="0">
                          <a:effectLst/>
                        </a:rPr>
                        <a:t>69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15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Al alloy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54</a:t>
                      </a:r>
                      <a:r>
                        <a:rPr lang="zh-CN" sz="1800" kern="100" dirty="0">
                          <a:effectLst/>
                        </a:rPr>
                        <a:t>—</a:t>
                      </a:r>
                      <a:r>
                        <a:rPr lang="en-US" sz="1800" kern="100" dirty="0" smtClean="0">
                          <a:effectLst/>
                        </a:rPr>
                        <a:t>119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88-132</a:t>
                      </a:r>
                      <a:endParaRPr lang="zh-CN" alt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</a:rPr>
                        <a:t>100</a:t>
                      </a:r>
                      <a:r>
                        <a:rPr lang="zh-CN" sz="1800" kern="100" dirty="0" smtClean="0">
                          <a:effectLst/>
                        </a:rPr>
                        <a:t>—</a:t>
                      </a:r>
                      <a:r>
                        <a:rPr lang="en-US" sz="1800" kern="100" dirty="0" smtClean="0">
                          <a:effectLst/>
                        </a:rPr>
                        <a:t>134</a:t>
                      </a:r>
                      <a:endParaRPr lang="zh-CN" sz="1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5" y="461107"/>
            <a:ext cx="4046660" cy="304344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696212" y="77631"/>
            <a:ext cx="17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Feipeng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Ning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2024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Stress analysis of SC coil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6859" y="1690688"/>
            <a:ext cx="10515600" cy="4351338"/>
          </a:xfrm>
        </p:spPr>
        <p:txBody>
          <a:bodyPr/>
          <a:lstStyle/>
          <a:p>
            <a:r>
              <a:rPr lang="en-US" altLang="zh-CN" dirty="0" smtClean="0"/>
              <a:t>Shear stress of the insulation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marL="457200" lvl="1" indent="0">
              <a:buNone/>
            </a:pPr>
            <a:r>
              <a:rPr lang="en-US" altLang="zh-CN" dirty="0" smtClean="0"/>
              <a:t>Maximum shear stress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522573" y="2943027"/>
            <a:ext cx="21347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Shear stress distribution of the central coil insulation</a:t>
            </a:r>
            <a:r>
              <a:rPr lang="zh-CN" altLang="en-US" sz="2400" dirty="0" smtClean="0">
                <a:solidFill>
                  <a:prstClr val="black"/>
                </a:solidFill>
              </a:rPr>
              <a:t>：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/>
          </p:nvPr>
        </p:nvGraphicFramePr>
        <p:xfrm>
          <a:off x="536833" y="2558777"/>
          <a:ext cx="3849816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886"/>
                <a:gridCol w="22489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Coil</a:t>
                      </a:r>
                      <a:r>
                        <a:rPr lang="en-US" altLang="zh-CN" baseline="0" dirty="0" smtClean="0"/>
                        <a:t> at 4.2K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Shear Stress</a:t>
                      </a:r>
                    </a:p>
                    <a:p>
                      <a:pPr algn="ctr"/>
                      <a:r>
                        <a:rPr lang="en-US" altLang="zh-CN" dirty="0" err="1" smtClean="0"/>
                        <a:t>MPa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Central coil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10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Middle coil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13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End coil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12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/>
          </p:nvPr>
        </p:nvGraphicFramePr>
        <p:xfrm>
          <a:off x="528595" y="4539977"/>
          <a:ext cx="3870410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6767"/>
                <a:gridCol w="22736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Coil</a:t>
                      </a:r>
                      <a:r>
                        <a:rPr lang="en-US" altLang="zh-CN" baseline="0" dirty="0" smtClean="0"/>
                        <a:t> at 4.2K,</a:t>
                      </a:r>
                    </a:p>
                    <a:p>
                      <a:pPr algn="ctr"/>
                      <a:r>
                        <a:rPr lang="en-US" altLang="zh-CN" baseline="0" dirty="0" smtClean="0"/>
                        <a:t>energized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Shear Stress</a:t>
                      </a:r>
                    </a:p>
                    <a:p>
                      <a:pPr algn="ctr"/>
                      <a:r>
                        <a:rPr lang="en-US" altLang="zh-CN" dirty="0" err="1" smtClean="0"/>
                        <a:t>MPa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Central coil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10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Middle</a:t>
                      </a:r>
                      <a:r>
                        <a:rPr lang="en-US" altLang="zh-CN" baseline="0" dirty="0" smtClean="0"/>
                        <a:t> coil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13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End</a:t>
                      </a:r>
                      <a:r>
                        <a:rPr lang="en-US" altLang="zh-CN" baseline="0" dirty="0" smtClean="0"/>
                        <a:t> coil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13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64" y="3488682"/>
            <a:ext cx="4363068" cy="32814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64" y="104910"/>
            <a:ext cx="4373365" cy="3289160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6714764" y="930739"/>
            <a:ext cx="605481" cy="757394"/>
          </a:xfrm>
          <a:prstGeom prst="round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7017504" y="1728434"/>
            <a:ext cx="980602" cy="23284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0696212" y="77631"/>
            <a:ext cx="17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Feipeng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Ning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388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7" r="28383"/>
          <a:stretch/>
        </p:blipFill>
        <p:spPr>
          <a:xfrm>
            <a:off x="202257" y="1417638"/>
            <a:ext cx="5893743" cy="3351078"/>
          </a:xfrm>
        </p:spPr>
      </p:pic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483878"/>
              </p:ext>
            </p:extLst>
          </p:nvPr>
        </p:nvGraphicFramePr>
        <p:xfrm>
          <a:off x="-373193" y="4465010"/>
          <a:ext cx="7184625" cy="1900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Graph" r:id="rId4" imgW="10972800" imgH="2901600" progId="">
                  <p:embed/>
                </p:oleObj>
              </mc:Choice>
              <mc:Fallback>
                <p:oleObj name="Graph" r:id="rId4" imgW="10972800" imgH="2901600" progId="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73193" y="4465010"/>
                        <a:ext cx="7184625" cy="19009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内容占位符 3"/>
          <p:cNvPicPr>
            <a:picLocks noGrp="1"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42"/>
          <a:stretch/>
        </p:blipFill>
        <p:spPr>
          <a:xfrm>
            <a:off x="6211166" y="1417638"/>
            <a:ext cx="5938327" cy="3512214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90673" y="4422914"/>
            <a:ext cx="6358820" cy="184857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427453" y="6390043"/>
            <a:ext cx="3330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Anti-Solenoid</a:t>
            </a:r>
            <a:endParaRPr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1792238" y="6408038"/>
            <a:ext cx="3737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Anti-Solenoid</a:t>
            </a:r>
            <a:endParaRPr lang="zh-CN" altLang="en-US" sz="2800" dirty="0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Influence of the Anti-Solenoid at interaction region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239859" y="6167235"/>
            <a:ext cx="428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Magnetic field distribution on Axis direction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947763" y="6134051"/>
            <a:ext cx="428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Magnetic field distribution on Axis direction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91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2860</TotalTime>
  <Words>1172</Words>
  <Application>Microsoft Office PowerPoint</Application>
  <PresentationFormat>自定义</PresentationFormat>
  <Paragraphs>261</Paragraphs>
  <Slides>19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4" baseType="lpstr">
      <vt:lpstr>Office 主题</vt:lpstr>
      <vt:lpstr>1_Office 主题</vt:lpstr>
      <vt:lpstr>Office 主题​​</vt:lpstr>
      <vt:lpstr>3_默认设计模板</vt:lpstr>
      <vt:lpstr>Graph</vt:lpstr>
      <vt:lpstr>Progress of CEPC Detector Magnet</vt:lpstr>
      <vt:lpstr>Outline</vt:lpstr>
      <vt:lpstr>PowerPoint 演示文稿</vt:lpstr>
      <vt:lpstr>Progress of  field design</vt:lpstr>
      <vt:lpstr> Progress of field design</vt:lpstr>
      <vt:lpstr>Stress analysis of SC coil</vt:lpstr>
      <vt:lpstr>Stress analysis of SC coil</vt:lpstr>
      <vt:lpstr>Stress analysis of SC coil</vt:lpstr>
      <vt:lpstr>Influence of the Anti-Solenoid at interaction region</vt:lpstr>
      <vt:lpstr>New design without iron yoke</vt:lpstr>
      <vt:lpstr>Preliminary result</vt:lpstr>
      <vt:lpstr>Progress of the Rutherford cable</vt:lpstr>
      <vt:lpstr>Progress of the Rutherford cable</vt:lpstr>
      <vt:lpstr>Insert progress </vt:lpstr>
      <vt:lpstr>Cable test results</vt:lpstr>
      <vt:lpstr>Development of testing device </vt:lpstr>
      <vt:lpstr>Progress of cooling system</vt:lpstr>
      <vt:lpstr>PowerPoint 演示文稿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CEPC探测器超导磁铁预研进展</dc:title>
  <dc:creator>unknown</dc:creator>
  <cp:lastModifiedBy>ning</cp:lastModifiedBy>
  <cp:revision>138</cp:revision>
  <dcterms:created xsi:type="dcterms:W3CDTF">2016-06-15T02:07:54Z</dcterms:created>
  <dcterms:modified xsi:type="dcterms:W3CDTF">2016-09-02T02:51:04Z</dcterms:modified>
</cp:coreProperties>
</file>