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21"/>
  </p:notesMasterIdLst>
  <p:sldIdLst>
    <p:sldId id="256" r:id="rId2"/>
    <p:sldId id="270" r:id="rId3"/>
    <p:sldId id="271" r:id="rId4"/>
    <p:sldId id="273" r:id="rId5"/>
    <p:sldId id="272" r:id="rId6"/>
    <p:sldId id="274" r:id="rId7"/>
    <p:sldId id="275" r:id="rId8"/>
    <p:sldId id="279" r:id="rId9"/>
    <p:sldId id="280" r:id="rId10"/>
    <p:sldId id="281" r:id="rId11"/>
    <p:sldId id="283" r:id="rId12"/>
    <p:sldId id="282" r:id="rId13"/>
    <p:sldId id="276" r:id="rId14"/>
    <p:sldId id="267" r:id="rId15"/>
    <p:sldId id="277" r:id="rId16"/>
    <p:sldId id="284" r:id="rId17"/>
    <p:sldId id="285" r:id="rId18"/>
    <p:sldId id="268" r:id="rId19"/>
    <p:sldId id="28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93C4F-5802-4FC6-9A2D-C308706AFC4E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6E965-4FB4-49EF-ACAF-A8191D260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05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BDE-FE3A-464D-AE84-BDF13AE9C012}" type="datetime1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4"/>
          <a:stretch/>
        </p:blipFill>
        <p:spPr>
          <a:xfrm>
            <a:off x="214690" y="72424"/>
            <a:ext cx="1189568" cy="7322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1770" y="72424"/>
            <a:ext cx="1237056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7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FD8D-1FB2-47DA-AC35-263C177C9AE4}" type="datetime1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4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A5BE-4C83-43ED-BF9C-26909193A9C6}" type="datetime1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58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D439-F077-4B2D-B6CB-B9FE5EF58E12}" type="datetime1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31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9DC-8449-46F9-AB5D-A17BD99D4B30}" type="datetime1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81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0E3-F679-40F0-81F3-8C4F67E9046C}" type="datetime1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4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0CE-836B-4325-8709-D2C0F20B3103}" type="datetime1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39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2A47-EFF7-425F-B275-7CA4EAD452B4}" type="datetime1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44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62DF-CF74-4A82-AC72-2C2F9954D7DD}" type="datetime1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17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7FA-BE0D-45BC-B57C-59843FF6996D}" type="datetime1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2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649C-DCF2-4D6E-9A13-BFB680CBC4EA}" type="datetime1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40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060F6-0F5F-4768-AED0-7199E90F148A}" type="datetime1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98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1436" y="1876493"/>
            <a:ext cx="7501128" cy="1341529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Waveguide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5-cell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2-cell Cavity Study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EP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028758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J. Gao, Z.C. Liu, 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H.J. Zhen, J. Y.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T. X. Zhao</a:t>
            </a:r>
          </a:p>
          <a:p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CEPC-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SppC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Study Group Meeting,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Beijing, Sept.</a:t>
            </a:r>
            <a:r>
              <a:rPr lang="en-US" altLang="zh-CN" sz="2000" dirty="0"/>
              <a:t> 2-3 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41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Mechanical Performance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83" y="1690689"/>
            <a:ext cx="7886700" cy="4351338"/>
          </a:xfrm>
        </p:spPr>
        <p:txBody>
          <a:bodyPr/>
          <a:lstStyle/>
          <a:p>
            <a:r>
              <a:rPr lang="en-US" altLang="zh-CN" dirty="0" smtClean="0"/>
              <a:t>For such a heavy cavity, mechanical performance is another risk.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42" y="2493005"/>
            <a:ext cx="2617100" cy="2063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313" y="2493005"/>
            <a:ext cx="2621982" cy="2063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567" y="2493005"/>
            <a:ext cx="2531726" cy="2063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3796" y="4870379"/>
            <a:ext cx="22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v. M. stress at vacuum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360717" y="4852384"/>
            <a:ext cx="242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v. M. stress at gradient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062569" y="4852384"/>
            <a:ext cx="262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Displacement </a:t>
            </a:r>
            <a:r>
              <a:rPr lang="en-US" altLang="zh-CN" smtClean="0"/>
              <a:t>at </a:t>
            </a:r>
            <a:r>
              <a:rPr lang="en-US" altLang="zh-CN" smtClean="0"/>
              <a:t>gravity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24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5829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Other risks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55054"/>
            <a:ext cx="7886700" cy="456587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Fields leaking </a:t>
            </a:r>
            <a:r>
              <a:rPr lang="en-US" altLang="zh-CN" dirty="0" smtClean="0"/>
              <a:t>at interface between beam tube and extensions (indium).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Stiffener: 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We </a:t>
            </a:r>
            <a:r>
              <a:rPr lang="en-US" altLang="zh-CN" dirty="0"/>
              <a:t>need consider the </a:t>
            </a:r>
            <a:r>
              <a:rPr lang="en-US" altLang="zh-CN" dirty="0" err="1"/>
              <a:t>df</a:t>
            </a:r>
            <a:r>
              <a:rPr lang="en-US" altLang="zh-CN" dirty="0"/>
              <a:t>/</a:t>
            </a:r>
            <a:r>
              <a:rPr lang="en-US" altLang="zh-CN" dirty="0" err="1"/>
              <a:t>dp</a:t>
            </a:r>
            <a:r>
              <a:rPr lang="en-US" altLang="zh-CN" dirty="0"/>
              <a:t>, Lorenz detuning to check whether a stiffener structure is needed.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Flanges: sealing and material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Sealing: rectangle is much harder for sealing than round one, especially at cool status. The location of screw hole will pay a importance effect. The flange design need experiments for test.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The material for the flanges. Niobium or Ti55Nb.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HPR. 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altLang="zh-CN" dirty="0" smtClean="0"/>
              <a:t>It is important since there is very little experience. As we know for ILC 1.3GHz, the nozzle are carefully designed including water pressure, nozzle holes and so on.</a:t>
            </a:r>
          </a:p>
          <a:p>
            <a:pPr marL="171450" lvl="1">
              <a:lnSpc>
                <a:spcPct val="160000"/>
              </a:lnSpc>
              <a:spcBef>
                <a:spcPts val="750"/>
              </a:spcBef>
            </a:pPr>
            <a:r>
              <a:rPr lang="en-US" altLang="zh-CN" sz="2100" dirty="0" smtClean="0">
                <a:solidFill>
                  <a:srgbClr val="FF0000"/>
                </a:solidFill>
              </a:rPr>
              <a:t>Multipacting.  </a:t>
            </a:r>
            <a:endParaRPr lang="zh-CN" altLang="en-US" sz="21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4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Status and schedule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33739"/>
            <a:ext cx="7886700" cy="4351338"/>
          </a:xfrm>
        </p:spPr>
        <p:txBody>
          <a:bodyPr/>
          <a:lstStyle/>
          <a:p>
            <a:r>
              <a:rPr lang="en-US" altLang="zh-CN" dirty="0" smtClean="0"/>
              <a:t>Now we have finished the administrative procedure of calling for bids.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Besides studies shows in </a:t>
            </a:r>
            <a:r>
              <a:rPr lang="en-US" altLang="zh-CN" dirty="0"/>
              <a:t>previous </a:t>
            </a:r>
            <a:r>
              <a:rPr lang="en-US" altLang="zh-CN" dirty="0" smtClean="0"/>
              <a:t>page, we need to mainly focus on the condition and technology preparing for fabrication and treatment.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Schedule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606" t="14883" r="16571" b="2434"/>
          <a:stretch/>
        </p:blipFill>
        <p:spPr>
          <a:xfrm>
            <a:off x="2852601" y="2020389"/>
            <a:ext cx="4210049" cy="200297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2317" r="531" b="-1"/>
          <a:stretch/>
        </p:blipFill>
        <p:spPr>
          <a:xfrm>
            <a:off x="628650" y="5617620"/>
            <a:ext cx="7714162" cy="9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0288" y="2535302"/>
            <a:ext cx="7735062" cy="1325563"/>
          </a:xfrm>
        </p:spPr>
        <p:txBody>
          <a:bodyPr/>
          <a:lstStyle/>
          <a:p>
            <a:pPr algn="ctr"/>
            <a:r>
              <a:rPr lang="en-US" altLang="zh-CN" sz="3600" b="1" dirty="0" smtClean="0"/>
              <a:t>Electropolishing Facility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4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2528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50848"/>
            <a:ext cx="7374527" cy="4726115"/>
          </a:xfrm>
        </p:spPr>
        <p:txBody>
          <a:bodyPr>
            <a:normAutofit/>
          </a:bodyPr>
          <a:lstStyle/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PreCDR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CEPC-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SppC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Qo of 4E10  for main ring SRF cavities is required. </a:t>
            </a:r>
          </a:p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this goal, a new technique called nitrogen-doping, as one of most important candidate technologies for SRF cavities, will be developed.</a:t>
            </a:r>
          </a:p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for the best of our knowledge, only after nitrogen-doping, SRF cavities cannot obtain a high quality factor unless another technology, electropolishing, is used following it.</a:t>
            </a:r>
          </a:p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present, systematically studies on electropolishing for SRF cavities are nearly blank in China. So,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firstly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build a electropolishing facility.</a:t>
            </a:r>
          </a:p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facility will also benefit the studies on  high accelerating gradient SRF cavities, such as ILC cavities.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994"/>
          </a:xfrm>
        </p:spPr>
        <p:txBody>
          <a:bodyPr/>
          <a:lstStyle/>
          <a:p>
            <a:r>
              <a:rPr lang="en-US" altLang="zh-CN" dirty="0" smtClean="0"/>
              <a:t>Main EP facilities in the world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098" y="1341121"/>
            <a:ext cx="7586799" cy="475782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5098" y="5164183"/>
            <a:ext cx="368372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 would like to choose horizontal EP technology.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75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Critical Units for EP facility 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50" y="1315241"/>
            <a:ext cx="6270689" cy="5107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84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8245"/>
          </a:xfrm>
        </p:spPr>
        <p:txBody>
          <a:bodyPr/>
          <a:lstStyle/>
          <a:p>
            <a:r>
              <a:rPr lang="en-US" altLang="zh-CN" dirty="0" smtClean="0"/>
              <a:t>Layout Design for EP Facility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41"/>
          <a:stretch/>
        </p:blipFill>
        <p:spPr>
          <a:xfrm>
            <a:off x="452844" y="1418080"/>
            <a:ext cx="7132322" cy="53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9016" y="156883"/>
            <a:ext cx="7886700" cy="95161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9667" y="1301007"/>
            <a:ext cx="5817843" cy="3061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Time Points: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Oct. 2016: Finish the Conceptual Design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2016: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 Review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for choosing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Feb. 2017: Finish Engineering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Oct. 2017: Finish Critical Units fabrication or Purchase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Dec. 2017: Finish Assembly 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Apr. 2018: Finish Commissioning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Acceptance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1" t="2839" r="640" b="2965"/>
          <a:stretch/>
        </p:blipFill>
        <p:spPr>
          <a:xfrm>
            <a:off x="599667" y="4362069"/>
            <a:ext cx="7915683" cy="1204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38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5248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7200" dirty="0" smtClean="0"/>
              <a:t>Thanks!</a:t>
            </a:r>
            <a:endParaRPr lang="zh-CN" altLang="en-US" sz="7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4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039" y="1847851"/>
            <a:ext cx="720035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Waveguide HOM SRF Cavities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EP Facility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Summary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8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529689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 smtClean="0"/>
              <a:t>CEPC Pre-CDR was published in Mar. 2015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/>
              <a:t>On this background, a project called Study on SRF Accelerator for Large Colliders (ILC and CEPC) was applied by Prof. </a:t>
            </a:r>
            <a:r>
              <a:rPr lang="en-US" altLang="zh-CN" sz="2000" dirty="0" err="1" smtClean="0"/>
              <a:t>Jie</a:t>
            </a:r>
            <a:r>
              <a:rPr lang="en-US" altLang="zh-CN" sz="2000" dirty="0" smtClean="0"/>
              <a:t> GAO and his  group in August, 2015 to Beijing Municipal Science &amp; Technology Commission.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/>
              <a:t>Then the project was approved and the funding was available in May, this year of 2016.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/>
              <a:t>The project mainly includes 650MHz Cavity, EP facility, T-Mapping and Cavity Repair setups.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/>
              <a:t>In this presentation, we will report the progress of the studies of </a:t>
            </a:r>
            <a:r>
              <a:rPr lang="en-US" altLang="zh-CN" sz="2000" b="1" dirty="0" smtClean="0"/>
              <a:t>SRF cavities </a:t>
            </a:r>
            <a:r>
              <a:rPr lang="en-US" altLang="zh-CN" sz="2000" dirty="0" smtClean="0"/>
              <a:t>and </a:t>
            </a:r>
            <a:r>
              <a:rPr lang="en-US" altLang="zh-CN" sz="2000" b="1" dirty="0" smtClean="0"/>
              <a:t>EP facility</a:t>
            </a:r>
            <a:r>
              <a:rPr lang="en-US" altLang="zh-CN" sz="2000" dirty="0" smtClean="0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 smtClean="0"/>
          </a:p>
          <a:p>
            <a:pPr>
              <a:lnSpc>
                <a:spcPct val="100000"/>
              </a:lnSpc>
            </a:pP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545" y="1912711"/>
            <a:ext cx="2814170" cy="39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0288" y="2535302"/>
            <a:ext cx="7735062" cy="1325563"/>
          </a:xfrm>
        </p:spPr>
        <p:txBody>
          <a:bodyPr/>
          <a:lstStyle/>
          <a:p>
            <a:pPr algn="ctr"/>
            <a:r>
              <a:rPr lang="en-US" altLang="zh-CN" sz="3600" b="1" dirty="0"/>
              <a:t>CEPC Waveguide HOM </a:t>
            </a:r>
            <a:r>
              <a:rPr lang="en-US" altLang="zh-CN" sz="3600" b="1" dirty="0" smtClean="0"/>
              <a:t>5-Cell </a:t>
            </a:r>
            <a:r>
              <a:rPr lang="en-US" altLang="zh-CN" sz="3600" b="1" dirty="0"/>
              <a:t>and </a:t>
            </a:r>
            <a:r>
              <a:rPr lang="en-US" altLang="zh-CN" sz="3600" b="1" dirty="0" smtClean="0"/>
              <a:t>2-Cell Cavities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40703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History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1808" y="1419309"/>
            <a:ext cx="7886700" cy="810085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In Pre-CDR,  due to a high HOM power of 3.6 kW per cavity, a 5-cell SRF cavity with waveguide HOM coupler was designed for main ring of CEPC*. 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8650" y="6073135"/>
            <a:ext cx="810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*</a:t>
            </a:r>
            <a:r>
              <a:rPr lang="en-US" altLang="zh-CN" sz="1400" dirty="0" err="1" smtClean="0"/>
              <a:t>Hongjuan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Zhen,et</a:t>
            </a:r>
            <a:r>
              <a:rPr lang="en-US" altLang="zh-CN" sz="1400" dirty="0" smtClean="0"/>
              <a:t>. al., CEPC Main Ring Cavity Design with HOM couplers. </a:t>
            </a:r>
            <a:r>
              <a:rPr lang="en-US" altLang="zh-CN" sz="1400" dirty="0"/>
              <a:t>CEPC-SPPC Study Group </a:t>
            </a:r>
            <a:r>
              <a:rPr lang="en-US" altLang="zh-CN" sz="1400" dirty="0" smtClean="0"/>
              <a:t>Meeting, Sept. 11-12, 2015.</a:t>
            </a:r>
            <a:endParaRPr lang="zh-CN" altLang="en-US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49" y="2450130"/>
            <a:ext cx="3785584" cy="19963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90" y="2291592"/>
            <a:ext cx="2760657" cy="23134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3222" y="4729724"/>
            <a:ext cx="7882128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cell cavity with waveguide HOM coupler can meet the damping requirements.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trap mode until 2GHz.</a:t>
            </a:r>
          </a:p>
        </p:txBody>
      </p:sp>
    </p:spTree>
    <p:extLst>
      <p:ext uri="{BB962C8B-B14F-4D97-AF65-F5344CB8AC3E}">
        <p14:creationId xmlns:p14="http://schemas.microsoft.com/office/powerpoint/2010/main" val="22606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719328"/>
            <a:ext cx="7886700" cy="5457635"/>
          </a:xfrm>
        </p:spPr>
        <p:txBody>
          <a:bodyPr/>
          <a:lstStyle/>
          <a:p>
            <a:r>
              <a:rPr lang="en-US" altLang="zh-CN" dirty="0" smtClean="0"/>
              <a:t>In the other hand, with the progress of cavity optimization and proposal of Partial Double Ring (RDR), a 2-cell SRF cavity was designed. *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42950" y="5481827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*</a:t>
            </a:r>
            <a:r>
              <a:rPr lang="en-US" altLang="zh-CN" sz="1400" dirty="0" err="1"/>
              <a:t>Hongjuan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Zhen,et</a:t>
            </a:r>
            <a:r>
              <a:rPr lang="en-US" altLang="zh-CN" sz="1400" dirty="0"/>
              <a:t>. al</a:t>
            </a:r>
            <a:r>
              <a:rPr lang="en-US" altLang="zh-CN" sz="1400" dirty="0" smtClean="0"/>
              <a:t>., SRF Cavity Design for CEPC PDR Scheme,  </a:t>
            </a:r>
            <a:r>
              <a:rPr lang="zh-CN" altLang="en-US" sz="1400" dirty="0" smtClean="0"/>
              <a:t>CEPC</a:t>
            </a:r>
            <a:r>
              <a:rPr lang="zh-CN" altLang="en-US" sz="1400" dirty="0"/>
              <a:t>-SPPC Symposium, April 8-9, 2016. IHEP, Beijing</a:t>
            </a:r>
            <a:r>
              <a:rPr lang="zh-CN" altLang="en-US" sz="1400" dirty="0" smtClean="0"/>
              <a:t>.</a:t>
            </a:r>
            <a:endParaRPr lang="en-US" altLang="zh-CN" sz="1400" dirty="0" smtClean="0"/>
          </a:p>
          <a:p>
            <a:r>
              <a:rPr lang="en-US" altLang="zh-CN" sz="1400" dirty="0" smtClean="0"/>
              <a:t>**</a:t>
            </a:r>
            <a:r>
              <a:rPr lang="en-US" altLang="zh-CN" sz="1400" dirty="0" smtClean="0">
                <a:sym typeface="Calibri" panose="020F0502020204030204" pitchFamily="34" charset="0"/>
              </a:rPr>
              <a:t>J</a:t>
            </a:r>
            <a:r>
              <a:rPr lang="en-US" altLang="zh-CN" sz="1400" dirty="0">
                <a:sym typeface="Calibri" panose="020F0502020204030204" pitchFamily="34" charset="0"/>
              </a:rPr>
              <a:t>. Gao, CEPC Accelerator Status After Pre-CDR, For the CEPC Accelerator Group, CEPC-</a:t>
            </a:r>
            <a:r>
              <a:rPr lang="en-US" altLang="zh-CN" sz="1400" dirty="0" err="1">
                <a:sym typeface="Calibri" panose="020F0502020204030204" pitchFamily="34" charset="0"/>
              </a:rPr>
              <a:t>SppC</a:t>
            </a:r>
            <a:r>
              <a:rPr lang="en-US" altLang="zh-CN" sz="1400" dirty="0">
                <a:sym typeface="Calibri" panose="020F0502020204030204" pitchFamily="34" charset="0"/>
              </a:rPr>
              <a:t> Symposium, April 8-9, 2016, IHEP</a:t>
            </a:r>
          </a:p>
          <a:p>
            <a:endParaRPr lang="zh-CN" altLang="en-US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3477"/>
          <a:stretch/>
        </p:blipFill>
        <p:spPr>
          <a:xfrm rot="5400000">
            <a:off x="5094060" y="2939118"/>
            <a:ext cx="3094163" cy="1306294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15026"/>
              </p:ext>
            </p:extLst>
          </p:nvPr>
        </p:nvGraphicFramePr>
        <p:xfrm>
          <a:off x="885825" y="1612706"/>
          <a:ext cx="4610100" cy="3869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362"/>
                <a:gridCol w="930869"/>
                <a:gridCol w="930869"/>
              </a:tblGrid>
              <a:tr h="4320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Parameters**</a:t>
                      </a:r>
                      <a:endParaRPr lang="zh-CN" alt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(Pre-CDR)</a:t>
                      </a:r>
                      <a:endParaRPr lang="zh-CN" altLang="en-US" sz="12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  <a:p>
                      <a:pPr algn="ctr"/>
                      <a:r>
                        <a:rPr lang="en-US" altLang="zh-CN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(Low P)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</a:tr>
              <a:tr h="196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MHz cavity</a:t>
                      </a: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(bulk </a:t>
                      </a:r>
                      <a:r>
                        <a:rPr lang="en-US" altLang="zh-CN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5-cell</a:t>
                      </a: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2-cell</a:t>
                      </a:r>
                      <a:endParaRPr lang="en-US" altLang="zh-CN" sz="14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</a:tr>
              <a:tr h="196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number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zh-CN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</a:tr>
              <a:tr h="196390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4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14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GeV)</a:t>
                      </a:r>
                      <a:endParaRPr lang="zh-CN" altLang="en-US" sz="1400" b="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3.56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</a:tr>
              <a:tr h="196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400" b="0" baseline="-25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</a:t>
                      </a:r>
                      <a:r>
                        <a:rPr lang="en-US" altLang="zh-CN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(MV/m)</a:t>
                      </a:r>
                      <a:endParaRPr lang="zh-CN" altLang="en-US" sz="14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</a:t>
                      </a:r>
                      <a:endParaRPr lang="zh-CN" altLang="en-US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</a:t>
                      </a:r>
                      <a:endParaRPr lang="zh-CN" altLang="en-US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</a:tr>
              <a:tr h="19639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sz="1400" b="0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altLang="zh-CN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 2 K</a:t>
                      </a:r>
                      <a:endParaRPr lang="zh-CN" altLang="en-US" sz="14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4E10</a:t>
                      </a:r>
                      <a:endParaRPr lang="zh-CN" altLang="en-US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2E10</a:t>
                      </a:r>
                      <a:endParaRPr lang="zh-CN" altLang="en-US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</a:tr>
              <a:tr h="19639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Cryomodule number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zh-CN" altLang="en-US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</a:tr>
              <a:tr h="19639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</a:t>
                      </a: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cav. </a:t>
                      </a: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(MW)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0.28</a:t>
                      </a:r>
                      <a:endParaRPr lang="zh-CN" altLang="en-US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</a:tr>
              <a:tr h="196390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power / cav.</a:t>
                      </a:r>
                      <a:r>
                        <a:rPr lang="en-US" altLang="zh-CN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(kW)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276</a:t>
                      </a:r>
                      <a:endParaRPr lang="zh-CN" altLang="en-US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587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</a:tr>
              <a:tr h="196390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 power /</a:t>
                      </a: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cav. 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(kW)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</a:t>
                      </a:r>
                      <a:endParaRPr lang="zh-CN" altLang="en-US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</a:tr>
              <a:tr h="196390">
                <a:tc>
                  <a:txBody>
                    <a:bodyPr/>
                    <a:lstStyle/>
                    <a:p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RF power </a:t>
                      </a:r>
                      <a:r>
                        <a:rPr lang="en-US" altLang="zh-CN" sz="14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(MW)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  <a:endParaRPr lang="zh-CN" altLang="en-US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225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</a:tr>
              <a:tr h="333881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av. wall loss</a:t>
                      </a: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@4.5K eq.</a:t>
                      </a:r>
                      <a:r>
                        <a:rPr lang="en-US" altLang="zh-CN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(kW)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22.2</a:t>
                      </a:r>
                      <a:endParaRPr lang="zh-CN" altLang="en-US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28.5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0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6220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Mechanical Structure of Cavities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b="15126"/>
          <a:stretch/>
        </p:blipFill>
        <p:spPr>
          <a:xfrm>
            <a:off x="1252537" y="1049338"/>
            <a:ext cx="6467475" cy="19240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05012" y="3000375"/>
            <a:ext cx="513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3D model of  5-cell and 2-cell SRF cavities</a:t>
            </a:r>
            <a:endParaRPr lang="zh-CN" altLang="en-US" dirty="0"/>
          </a:p>
        </p:txBody>
      </p:sp>
      <p:pic>
        <p:nvPicPr>
          <p:cNvPr id="103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3617953"/>
            <a:ext cx="50101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2398" y="3705882"/>
            <a:ext cx="3221833" cy="183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1423986" y="5786520"/>
            <a:ext cx="513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Key dimensions of  5-cell and 2-cell SRF cavities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04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5" y="111643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Characteristics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4825" y="1028672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</a:rPr>
              <a:t>Characteristics: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dirty="0" smtClean="0"/>
              <a:t>Big aperture for HOM waveguide and beam tubes.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dirty="0" smtClean="0"/>
              <a:t>Large dimension and weight , especially  for 5-cell cavity, which will be more than 120 kg , and near 2 m long.  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504825" y="2796454"/>
            <a:ext cx="80486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</a:rPr>
              <a:t>Risks: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dirty="0" smtClean="0"/>
              <a:t>Need long waveguide and beam tube to avoid field leaking, which can lower the Qo of the cavity.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dirty="0" smtClean="0"/>
              <a:t>Large dimension may bring difficulties for later fabrication such as annealing, HPR et. al.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6111" y="5059269"/>
            <a:ext cx="7935414" cy="1135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dirty="0" smtClean="0">
                <a:solidFill>
                  <a:srgbClr val="FF0000"/>
                </a:solidFill>
              </a:rPr>
              <a:t>For example:</a:t>
            </a:r>
          </a:p>
          <a:p>
            <a:pPr>
              <a:lnSpc>
                <a:spcPct val="100000"/>
              </a:lnSpc>
            </a:pPr>
            <a:r>
              <a:rPr lang="en-US" altLang="zh-CN" sz="1600" dirty="0" smtClean="0"/>
              <a:t>After simulation*, if we would like </a:t>
            </a:r>
            <a:r>
              <a:rPr lang="en-US" altLang="zh-CN" sz="1600" dirty="0" err="1" smtClean="0"/>
              <a:t>Qext</a:t>
            </a:r>
            <a:r>
              <a:rPr lang="en-US" altLang="zh-CN" sz="1600" dirty="0" smtClean="0"/>
              <a:t> high than 1E11, each of the 5 waveguides will be near 1m.</a:t>
            </a:r>
          </a:p>
          <a:p>
            <a:pPr>
              <a:lnSpc>
                <a:spcPct val="100000"/>
              </a:lnSpc>
            </a:pPr>
            <a:r>
              <a:rPr lang="en-US" altLang="zh-CN" sz="1600" dirty="0" smtClean="0"/>
              <a:t>For the beam tube, the length of  each one should be 400mm, related to which </a:t>
            </a:r>
            <a:r>
              <a:rPr lang="en-US" altLang="zh-CN" sz="1600" dirty="0" err="1" smtClean="0"/>
              <a:t>Qext</a:t>
            </a:r>
            <a:r>
              <a:rPr lang="en-US" altLang="zh-CN" sz="1600" dirty="0" smtClean="0"/>
              <a:t> will be 4.2E11 and 3.8E11 for each side.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504825" y="6581001"/>
            <a:ext cx="3090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* The simulation was done by </a:t>
            </a:r>
            <a:r>
              <a:rPr lang="en-US" altLang="zh-CN" sz="1200" dirty="0" err="1"/>
              <a:t>Hongjuan</a:t>
            </a:r>
            <a:r>
              <a:rPr lang="en-US" altLang="zh-CN" sz="1200" dirty="0"/>
              <a:t> ZHEN.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014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0761"/>
          </a:xfrm>
        </p:spPr>
        <p:txBody>
          <a:bodyPr/>
          <a:lstStyle/>
          <a:p>
            <a:r>
              <a:rPr lang="en-US" altLang="zh-CN" dirty="0" smtClean="0"/>
              <a:t>Solutions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00074" y="1375326"/>
            <a:ext cx="42593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way to resolve the problem in other Labs.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However, for our cases, if we also add a extensions of 60mm to waveguide, the </a:t>
            </a:r>
            <a:r>
              <a:rPr lang="en-US" altLang="zh-CN" sz="2000" dirty="0" err="1" smtClean="0"/>
              <a:t>Qext</a:t>
            </a:r>
            <a:r>
              <a:rPr lang="en-US" altLang="zh-CN" sz="2000" dirty="0" smtClean="0"/>
              <a:t> only  3E8. Paying attention, we also need consider it cannot be too large to  vertical test. So, this way cannot work well.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At last, we would like to use niobium or Ti55Nb flange put on the waveguide.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But for beam tube, we will use a same size extensions to avoid the 5-cell cavity is to long.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05" y="126569"/>
            <a:ext cx="4014788" cy="34707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25" y="3766256"/>
            <a:ext cx="2743901" cy="24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10471</TotalTime>
  <Words>1080</Words>
  <Application>Microsoft Office PowerPoint</Application>
  <PresentationFormat>全屏显示(4:3)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Times New Roman</vt:lpstr>
      <vt:lpstr>Office 主题</vt:lpstr>
      <vt:lpstr>CEPC Waveguide HOM 5-cell and 2-cell Cavity Study and EP Facility</vt:lpstr>
      <vt:lpstr>Outline</vt:lpstr>
      <vt:lpstr>Introduction</vt:lpstr>
      <vt:lpstr>CEPC Waveguide HOM 5-Cell and 2-Cell Cavities</vt:lpstr>
      <vt:lpstr>History</vt:lpstr>
      <vt:lpstr>PowerPoint 演示文稿</vt:lpstr>
      <vt:lpstr>Mechanical Structure of Cavities</vt:lpstr>
      <vt:lpstr>Characteristics</vt:lpstr>
      <vt:lpstr>Solutions</vt:lpstr>
      <vt:lpstr>Mechanical Performance </vt:lpstr>
      <vt:lpstr>Other risks </vt:lpstr>
      <vt:lpstr>Status and schedule </vt:lpstr>
      <vt:lpstr>Electropolishing Facility</vt:lpstr>
      <vt:lpstr>Introduction</vt:lpstr>
      <vt:lpstr>Main EP facilities in the world</vt:lpstr>
      <vt:lpstr>Critical Units for EP facility  </vt:lpstr>
      <vt:lpstr>Layout Design for EP Facility </vt:lpstr>
      <vt:lpstr>Schedule</vt:lpstr>
      <vt:lpstr>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CEPC水平电抛光设备研制 前期工作</dc:title>
  <dc:creator>Song Jin</dc:creator>
  <cp:lastModifiedBy>Song Jin</cp:lastModifiedBy>
  <cp:revision>121</cp:revision>
  <dcterms:created xsi:type="dcterms:W3CDTF">2016-04-19T01:52:38Z</dcterms:created>
  <dcterms:modified xsi:type="dcterms:W3CDTF">2016-09-02T05:36:33Z</dcterms:modified>
</cp:coreProperties>
</file>