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74" r:id="rId3"/>
    <p:sldId id="275" r:id="rId4"/>
    <p:sldId id="257" r:id="rId5"/>
    <p:sldId id="273" r:id="rId6"/>
    <p:sldId id="270" r:id="rId7"/>
    <p:sldId id="265" r:id="rId8"/>
    <p:sldId id="276" r:id="rId9"/>
    <p:sldId id="269" r:id="rId10"/>
    <p:sldId id="272" r:id="rId11"/>
    <p:sldId id="266" r:id="rId12"/>
    <p:sldId id="271" r:id="rId13"/>
    <p:sldId id="267" r:id="rId14"/>
    <p:sldId id="268" r:id="rId15"/>
    <p:sldId id="260" r:id="rId16"/>
    <p:sldId id="261" r:id="rId17"/>
    <p:sldId id="262" r:id="rId18"/>
    <p:sldId id="263" r:id="rId19"/>
    <p:sldId id="264" r:id="rId20"/>
    <p:sldId id="277" r:id="rId21"/>
    <p:sldId id="278" r:id="rId22"/>
    <p:sldId id="279" r:id="rId23"/>
    <p:sldId id="309" r:id="rId24"/>
    <p:sldId id="310" r:id="rId25"/>
    <p:sldId id="293" r:id="rId26"/>
    <p:sldId id="284" r:id="rId27"/>
    <p:sldId id="289" r:id="rId28"/>
    <p:sldId id="290" r:id="rId29"/>
    <p:sldId id="291" r:id="rId30"/>
    <p:sldId id="292" r:id="rId31"/>
    <p:sldId id="294" r:id="rId32"/>
    <p:sldId id="311" r:id="rId33"/>
    <p:sldId id="295" r:id="rId34"/>
    <p:sldId id="296" r:id="rId35"/>
    <p:sldId id="297" r:id="rId36"/>
    <p:sldId id="298" r:id="rId37"/>
    <p:sldId id="299" r:id="rId38"/>
    <p:sldId id="300" r:id="rId39"/>
    <p:sldId id="301" r:id="rId40"/>
    <p:sldId id="312" r:id="rId41"/>
    <p:sldId id="302" r:id="rId42"/>
    <p:sldId id="303" r:id="rId43"/>
    <p:sldId id="304" r:id="rId44"/>
    <p:sldId id="305" r:id="rId45"/>
    <p:sldId id="306" r:id="rId46"/>
    <p:sldId id="307" r:id="rId47"/>
    <p:sldId id="288" r:id="rId48"/>
    <p:sldId id="313" r:id="rId49"/>
    <p:sldId id="314" r:id="rId50"/>
    <p:sldId id="315" r:id="rId51"/>
    <p:sldId id="280" r:id="rId52"/>
    <p:sldId id="281" r:id="rId53"/>
    <p:sldId id="308" r:id="rId54"/>
    <p:sldId id="282" r:id="rId5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ibili" initials="b" lastIdx="2" clrIdx="0">
    <p:extLst>
      <p:ext uri="{19B8F6BF-5375-455C-9EA6-DF929625EA0E}">
        <p15:presenceInfo xmlns:p15="http://schemas.microsoft.com/office/powerpoint/2012/main" userId="bilibi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189" autoAdjust="0"/>
  </p:normalViewPr>
  <p:slideViewPr>
    <p:cSldViewPr snapToGrid="0" showGuides="1">
      <p:cViewPr varScale="1">
        <p:scale>
          <a:sx n="63" d="100"/>
          <a:sy n="63" d="100"/>
        </p:scale>
        <p:origin x="1407"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5CD1C-27B8-46C8-821D-99113F49512C}" type="datetimeFigureOut">
              <a:rPr lang="zh-CN" altLang="en-US" smtClean="0"/>
              <a:pPr/>
              <a:t>2016/9/3</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87021-D47B-4E17-A786-E733C31CE592}" type="slidenum">
              <a:rPr lang="zh-CN" altLang="en-US" smtClean="0"/>
              <a:pPr/>
              <a:t>‹#›</a:t>
            </a:fld>
            <a:endParaRPr lang="zh-CN" altLang="en-US"/>
          </a:p>
        </p:txBody>
      </p:sp>
    </p:spTree>
    <p:extLst>
      <p:ext uri="{BB962C8B-B14F-4D97-AF65-F5344CB8AC3E}">
        <p14:creationId xmlns:p14="http://schemas.microsoft.com/office/powerpoint/2010/main" val="352836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587021-D47B-4E17-A786-E733C31CE592}" type="slidenum">
              <a:rPr lang="zh-CN" altLang="en-US" smtClean="0"/>
              <a:pPr/>
              <a:t>1</a:t>
            </a:fld>
            <a:endParaRPr lang="zh-CN" altLang="en-US"/>
          </a:p>
        </p:txBody>
      </p:sp>
    </p:spTree>
    <p:extLst>
      <p:ext uri="{BB962C8B-B14F-4D97-AF65-F5344CB8AC3E}">
        <p14:creationId xmlns:p14="http://schemas.microsoft.com/office/powerpoint/2010/main" val="228313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质子静止能量：</a:t>
            </a:r>
            <a:r>
              <a:rPr lang="en-US" altLang="zh-CN" dirty="0" smtClean="0"/>
              <a:t>938.2720813</a:t>
            </a:r>
            <a:r>
              <a:rPr lang="zh-CN" altLang="en-US" dirty="0" smtClean="0"/>
              <a:t>（</a:t>
            </a:r>
            <a:r>
              <a:rPr lang="en-US" altLang="zh-CN" dirty="0" smtClean="0"/>
              <a:t>58</a:t>
            </a:r>
            <a:r>
              <a:rPr lang="zh-CN" altLang="en-US" dirty="0" smtClean="0"/>
              <a:t>）</a:t>
            </a:r>
            <a:r>
              <a:rPr lang="en-US" altLang="zh-CN" dirty="0" smtClean="0"/>
              <a:t>MeV</a:t>
            </a:r>
            <a:r>
              <a:rPr lang="zh-CN" altLang="en-US" dirty="0" smtClean="0"/>
              <a:t>。</a:t>
            </a:r>
            <a:r>
              <a:rPr lang="en-US" altLang="zh-CN" dirty="0" smtClean="0"/>
              <a:t>299792428.1.</a:t>
            </a:r>
          </a:p>
          <a:p>
            <a:r>
              <a:rPr lang="en-US" altLang="zh-CN" dirty="0" smtClean="0"/>
              <a:t>5.22650677 kHz</a:t>
            </a:r>
            <a:r>
              <a:rPr lang="zh-CN" altLang="en-US" dirty="0" smtClean="0"/>
              <a:t>，</a:t>
            </a:r>
            <a:r>
              <a:rPr lang="en-US" altLang="zh-CN" dirty="0" smtClean="0"/>
              <a:t>38272 Bunch</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3362BA2A-A54F-48D4-AB87-D078AAF93C75}" type="slidenum">
              <a:rPr lang="zh-CN" altLang="en-US" smtClean="0"/>
              <a:pPr/>
              <a:t>6</a:t>
            </a:fld>
            <a:endParaRPr lang="zh-CN" altLang="en-US"/>
          </a:p>
        </p:txBody>
      </p:sp>
    </p:spTree>
    <p:extLst>
      <p:ext uri="{BB962C8B-B14F-4D97-AF65-F5344CB8AC3E}">
        <p14:creationId xmlns:p14="http://schemas.microsoft.com/office/powerpoint/2010/main" val="365166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4804/2=2402, </a:t>
            </a:r>
            <a:r>
              <a:rPr lang="zh-CN" altLang="en-US" dirty="0" smtClean="0"/>
              <a:t>注入质子速度</a:t>
            </a:r>
            <a:r>
              <a:rPr lang="en-US" altLang="zh-CN" dirty="0" smtClean="0"/>
              <a:t>299788427.2</a:t>
            </a:r>
            <a:r>
              <a:rPr lang="zh-CN" altLang="en-US" dirty="0" smtClean="0"/>
              <a:t>，</a:t>
            </a:r>
            <a:r>
              <a:rPr lang="en-US" altLang="zh-CN" dirty="0" smtClean="0"/>
              <a:t>200.02550 MHz</a:t>
            </a:r>
            <a:r>
              <a:rPr lang="zh-CN" altLang="en-US" dirty="0" smtClean="0"/>
              <a:t>，根据</a:t>
            </a:r>
            <a:r>
              <a:rPr lang="en-US" altLang="zh-CN" dirty="0" smtClean="0"/>
              <a:t>1</a:t>
            </a:r>
            <a:r>
              <a:rPr lang="zh-CN" altLang="en-US" dirty="0" smtClean="0"/>
              <a:t>月</a:t>
            </a:r>
            <a:r>
              <a:rPr lang="en-US" altLang="zh-CN" dirty="0" smtClean="0"/>
              <a:t>25</a:t>
            </a:r>
            <a:r>
              <a:rPr lang="zh-CN" altLang="en-US" dirty="0" smtClean="0"/>
              <a:t>日下午视频会议讨论调整为５</a:t>
            </a:r>
            <a:r>
              <a:rPr lang="en-US" altLang="zh-CN" dirty="0" err="1" smtClean="0"/>
              <a:t>ps</a:t>
            </a:r>
            <a:r>
              <a:rPr lang="zh-CN" altLang="en-US" dirty="0" smtClean="0"/>
              <a:t>。</a:t>
            </a:r>
            <a:endParaRPr lang="en-US" altLang="zh-CN" dirty="0" smtClean="0"/>
          </a:p>
          <a:p>
            <a:r>
              <a:rPr lang="en-US" altLang="zh-CN" dirty="0" smtClean="0"/>
              <a:t>C/299788427.2=T=f</a:t>
            </a:r>
            <a:r>
              <a:rPr lang="en-US" altLang="zh-CN" baseline="30000" dirty="0" smtClean="0"/>
              <a:t>-1</a:t>
            </a:r>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fld id="{3362BA2A-A54F-48D4-AB87-D078AAF93C75}" type="slidenum">
              <a:rPr lang="zh-CN" altLang="en-US" smtClean="0"/>
              <a:pPr/>
              <a:t>9</a:t>
            </a:fld>
            <a:endParaRPr lang="zh-CN" altLang="en-US"/>
          </a:p>
        </p:txBody>
      </p:sp>
    </p:spTree>
    <p:extLst>
      <p:ext uri="{BB962C8B-B14F-4D97-AF65-F5344CB8AC3E}">
        <p14:creationId xmlns:p14="http://schemas.microsoft.com/office/powerpoint/2010/main" val="1068514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Tc,ss</a:t>
            </a:r>
            <a:r>
              <a:rPr lang="en-US" altLang="zh-CN" dirty="0" smtClean="0"/>
              <a:t>=24.01662</a:t>
            </a:r>
            <a:r>
              <a:rPr lang="en-US" altLang="zh-CN" baseline="0" dirty="0" smtClean="0"/>
              <a:t> micro second, and 23.91655 micro second.  </a:t>
            </a:r>
            <a:r>
              <a:rPr lang="en-US" altLang="zh-CN" baseline="0" dirty="0" err="1" smtClean="0"/>
              <a:t>Tc,sppc</a:t>
            </a:r>
            <a:r>
              <a:rPr lang="en-US" altLang="zh-CN" baseline="0" dirty="0" smtClean="0"/>
              <a:t>=191.33238409 micro second. </a:t>
            </a:r>
            <a:endParaRPr lang="en-US" altLang="zh-CN" dirty="0" smtClean="0"/>
          </a:p>
          <a:p>
            <a:r>
              <a:rPr lang="zh-CN" altLang="en-US" dirty="0" smtClean="0"/>
              <a:t>引出不需要长时间，微秒级；</a:t>
            </a:r>
            <a:r>
              <a:rPr lang="zh-CN" altLang="en-US" u="sng" dirty="0" smtClean="0"/>
              <a:t>引出时间必须长于</a:t>
            </a:r>
            <a:r>
              <a:rPr lang="en-US" altLang="zh-CN" u="sng" dirty="0" smtClean="0"/>
              <a:t>23.917 micro</a:t>
            </a:r>
            <a:r>
              <a:rPr lang="en-US" altLang="zh-CN" u="sng" baseline="0" dirty="0" smtClean="0"/>
              <a:t> second</a:t>
            </a:r>
            <a:r>
              <a:rPr lang="zh-CN" altLang="en-US" u="sng" baseline="0" dirty="0" smtClean="0"/>
              <a:t>。</a:t>
            </a:r>
            <a:endParaRPr lang="en-US" altLang="zh-CN" u="sng" dirty="0" smtClean="0"/>
          </a:p>
          <a:p>
            <a:r>
              <a:rPr lang="zh-CN" altLang="en-US" dirty="0" smtClean="0"/>
              <a:t>注入磁铁不需要长时间，</a:t>
            </a:r>
            <a:r>
              <a:rPr lang="en-US" altLang="zh-CN" dirty="0" smtClean="0"/>
              <a:t>1</a:t>
            </a:r>
            <a:r>
              <a:rPr lang="zh-CN" altLang="en-US" dirty="0" smtClean="0"/>
              <a:t>微秒左右；</a:t>
            </a:r>
            <a:r>
              <a:rPr lang="zh-CN" altLang="en-US" u="sng" dirty="0" smtClean="0"/>
              <a:t>注入时间必须长于</a:t>
            </a:r>
            <a:r>
              <a:rPr lang="en-US" altLang="zh-CN" u="sng" dirty="0" smtClean="0"/>
              <a:t>0.5</a:t>
            </a:r>
            <a:r>
              <a:rPr lang="zh-CN" altLang="en-US" u="sng" dirty="0" smtClean="0"/>
              <a:t>倍的</a:t>
            </a:r>
            <a:r>
              <a:rPr lang="en-US" altLang="zh-CN" u="sng" dirty="0" smtClean="0"/>
              <a:t>23.917</a:t>
            </a:r>
            <a:r>
              <a:rPr lang="en-US" altLang="zh-CN" u="sng" baseline="0" dirty="0" smtClean="0"/>
              <a:t> </a:t>
            </a:r>
            <a:r>
              <a:rPr lang="en-US" altLang="zh-CN" u="sng" dirty="0" smtClean="0"/>
              <a:t>micro</a:t>
            </a:r>
            <a:r>
              <a:rPr lang="en-US" altLang="zh-CN" u="sng" baseline="0" dirty="0" smtClean="0"/>
              <a:t> second</a:t>
            </a:r>
            <a:r>
              <a:rPr lang="zh-CN" altLang="en-US" u="sng" baseline="0" dirty="0" smtClean="0"/>
              <a:t>，等于</a:t>
            </a:r>
            <a:r>
              <a:rPr lang="en-US" altLang="zh-CN" u="sng" baseline="0" dirty="0" smtClean="0"/>
              <a:t>11.9959 </a:t>
            </a:r>
            <a:r>
              <a:rPr lang="en-US" altLang="zh-CN" u="sng" dirty="0" smtClean="0"/>
              <a:t>micro</a:t>
            </a:r>
            <a:r>
              <a:rPr lang="en-US" altLang="zh-CN" u="sng" baseline="0" dirty="0" smtClean="0"/>
              <a:t> second</a:t>
            </a:r>
            <a:r>
              <a:rPr lang="zh-CN" altLang="en-US" baseline="0" dirty="0" smtClean="0"/>
              <a:t>。</a:t>
            </a:r>
            <a:endParaRPr lang="en-US" altLang="zh-CN" baseline="0" dirty="0" smtClean="0"/>
          </a:p>
          <a:p>
            <a:r>
              <a:rPr lang="en-US" altLang="zh-CN" dirty="0" smtClean="0"/>
              <a:t>SS</a:t>
            </a:r>
            <a:r>
              <a:rPr lang="zh-CN" altLang="en-US" dirty="0" smtClean="0"/>
              <a:t>周期的主要时间是</a:t>
            </a:r>
            <a:r>
              <a:rPr lang="en-US" altLang="zh-CN" dirty="0" err="1" smtClean="0"/>
              <a:t>RampingUp</a:t>
            </a:r>
            <a:r>
              <a:rPr lang="zh-CN" altLang="en-US" dirty="0" smtClean="0"/>
              <a:t>时间，其次是</a:t>
            </a:r>
            <a:r>
              <a:rPr lang="en-US" altLang="zh-CN" dirty="0" err="1" smtClean="0"/>
              <a:t>RampingDown</a:t>
            </a:r>
            <a:r>
              <a:rPr lang="zh-CN" altLang="en-US" dirty="0" smtClean="0"/>
              <a:t>时间，再其次是注入。</a:t>
            </a:r>
            <a:endParaRPr lang="zh-CN" altLang="en-US" dirty="0"/>
          </a:p>
        </p:txBody>
      </p:sp>
      <p:sp>
        <p:nvSpPr>
          <p:cNvPr id="4" name="灯片编号占位符 3"/>
          <p:cNvSpPr>
            <a:spLocks noGrp="1"/>
          </p:cNvSpPr>
          <p:nvPr>
            <p:ph type="sldNum" sz="quarter" idx="10"/>
          </p:nvPr>
        </p:nvSpPr>
        <p:spPr/>
        <p:txBody>
          <a:bodyPr/>
          <a:lstStyle/>
          <a:p>
            <a:fld id="{3362BA2A-A54F-48D4-AB87-D078AAF93C75}" type="slidenum">
              <a:rPr lang="zh-CN" altLang="en-US" smtClean="0"/>
              <a:pPr/>
              <a:t>12</a:t>
            </a:fld>
            <a:endParaRPr lang="zh-CN" altLang="en-US"/>
          </a:p>
        </p:txBody>
      </p:sp>
    </p:spTree>
    <p:extLst>
      <p:ext uri="{BB962C8B-B14F-4D97-AF65-F5344CB8AC3E}">
        <p14:creationId xmlns:p14="http://schemas.microsoft.com/office/powerpoint/2010/main" val="51643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587021-D47B-4E17-A786-E733C31CE592}" type="slidenum">
              <a:rPr lang="zh-CN" altLang="en-US" smtClean="0"/>
              <a:pPr/>
              <a:t>19</a:t>
            </a:fld>
            <a:endParaRPr lang="zh-CN" altLang="en-US"/>
          </a:p>
        </p:txBody>
      </p:sp>
    </p:spTree>
    <p:extLst>
      <p:ext uri="{BB962C8B-B14F-4D97-AF65-F5344CB8AC3E}">
        <p14:creationId xmlns:p14="http://schemas.microsoft.com/office/powerpoint/2010/main" val="89936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9DEA14A-E5D2-4FBC-9492-6C7C4BA7EFFD}" type="datetime1">
              <a:rPr lang="zh-CN" altLang="en-US" smtClean="0"/>
              <a:pPr/>
              <a:t>2016/9/3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122606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F46DEE9-2EB7-4B31-BD27-BD1191B3322B}" type="datetime1">
              <a:rPr lang="zh-CN" altLang="en-US" smtClean="0"/>
              <a:pPr/>
              <a:t>2016/9/3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400184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0F1789E-5590-4DA1-9D1B-FAA829CE4B60}" type="datetime1">
              <a:rPr lang="zh-CN" altLang="en-US" smtClean="0"/>
              <a:pPr/>
              <a:t>2016/9/3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94187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3F9FB4B-8861-4D42-9A35-F96B39AC357E}" type="datetime1">
              <a:rPr lang="zh-CN" altLang="en-US" smtClean="0"/>
              <a:pPr/>
              <a:t>2016/9/3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243988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859BB30-8A6B-46B5-8FEB-ECDA736B8B5B}" type="datetime1">
              <a:rPr lang="zh-CN" altLang="en-US" smtClean="0"/>
              <a:pPr/>
              <a:t>2016/9/3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514867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F156D81D-9990-4DEF-B404-C63F06769257}" type="datetime1">
              <a:rPr lang="zh-CN" altLang="en-US" smtClean="0"/>
              <a:pPr/>
              <a:t>2016/9/3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408605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51F299C-F417-4443-9E7B-8323D7FAC2CE}" type="datetime1">
              <a:rPr lang="zh-CN" altLang="en-US" smtClean="0"/>
              <a:pPr/>
              <a:t>2016/9/3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351082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50ABFD23-04A8-4672-8522-BC5EEF12D908}" type="datetime1">
              <a:rPr lang="zh-CN" altLang="en-US" smtClean="0"/>
              <a:pPr/>
              <a:t>2016/9/3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3131564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311404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D77CF1B-A519-460C-AE8E-1ABF4514D2AE}" type="datetime1">
              <a:rPr lang="zh-CN" altLang="en-US" smtClean="0"/>
              <a:pPr/>
              <a:t>2016/9/3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301915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E0A227A5-50B6-4918-9292-AC7D732B665D}" type="datetime1">
              <a:rPr lang="zh-CN" altLang="en-US" smtClean="0"/>
              <a:pPr/>
              <a:t>2016/9/3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248250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2678C-FF08-4440-BFC0-002500256D5D}" type="datetime1">
              <a:rPr lang="zh-CN" altLang="en-US" smtClean="0"/>
              <a:pPr/>
              <a:t>2016/9/3</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ADFFE-FE19-4973-A44F-2269C9AAE40F}" type="slidenum">
              <a:rPr lang="zh-CN" altLang="en-US" smtClean="0"/>
              <a:pPr/>
              <a:t>‹#›</a:t>
            </a:fld>
            <a:endParaRPr lang="zh-CN" altLang="en-US"/>
          </a:p>
        </p:txBody>
      </p:sp>
    </p:spTree>
    <p:extLst>
      <p:ext uri="{BB962C8B-B14F-4D97-AF65-F5344CB8AC3E}">
        <p14:creationId xmlns:p14="http://schemas.microsoft.com/office/powerpoint/2010/main" val="3199796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4.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095316" y="2094085"/>
            <a:ext cx="4788412" cy="646331"/>
          </a:xfrm>
          <a:prstGeom prst="rect">
            <a:avLst/>
          </a:prstGeom>
          <a:noFill/>
        </p:spPr>
        <p:txBody>
          <a:bodyPr wrap="square" rtlCol="0">
            <a:spAutoFit/>
          </a:bodyPr>
          <a:lstStyle/>
          <a:p>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SS Conceptual design</a:t>
            </a:r>
          </a:p>
        </p:txBody>
      </p:sp>
      <p:sp>
        <p:nvSpPr>
          <p:cNvPr id="5" name="副标题 2"/>
          <p:cNvSpPr>
            <a:spLocks noGrp="1"/>
          </p:cNvSpPr>
          <p:nvPr>
            <p:ph type="subTitle" idx="1"/>
          </p:nvPr>
        </p:nvSpPr>
        <p:spPr>
          <a:xfrm>
            <a:off x="740227" y="3063240"/>
            <a:ext cx="7663544" cy="2286965"/>
          </a:xfrm>
        </p:spPr>
        <p:txBody>
          <a:bodyPr>
            <a:normAutofit/>
          </a:bodyPr>
          <a:lstStyle/>
          <a:p>
            <a:pPr algn="just">
              <a:lnSpc>
                <a:spcPct val="100000"/>
              </a:lnSpc>
              <a:spcBef>
                <a:spcPts val="0"/>
              </a:spcBef>
            </a:pP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USTC Group: </a:t>
            </a:r>
            <a:r>
              <a:rPr lang="en-US" altLang="zh-CN" sz="1800" u="sng"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Xiangqi</a:t>
            </a:r>
            <a:r>
              <a:rPr lang="en-US" altLang="zh-CN" sz="1800" u="sng"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WANG</a:t>
            </a:r>
            <a:r>
              <a:rPr lang="en-US" altLang="zh-CN"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Yang </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HONG, </a:t>
            </a:r>
            <a:r>
              <a:rPr lang="en-US" altLang="zh-CN" sz="1800" u="sng"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Ershuai</a:t>
            </a:r>
            <a:r>
              <a:rPr lang="en-US" altLang="zh-CN" sz="1800" u="sng"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KONG</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u="sng"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Linbo</a:t>
            </a:r>
            <a:r>
              <a:rPr lang="en-US" altLang="zh-CN" sz="1800" u="sng"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LIANG</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Jiawen</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LI, </a:t>
            </a:r>
            <a:r>
              <a:rPr lang="en-US" altLang="zh-CN" sz="1800"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Zhiliang</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REN, Bin SUN, Kai </a:t>
            </a:r>
            <a:r>
              <a:rPr lang="en-US" altLang="zh-CN"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XIE, </a:t>
            </a:r>
            <a:r>
              <a:rPr lang="en-US" altLang="zh-CN" sz="1800" u="sng"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Hongliang</a:t>
            </a:r>
            <a:r>
              <a:rPr lang="en-US" altLang="zh-CN" sz="1800" u="sng"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u="sng"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XU</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Jiayang YAN, </a:t>
            </a:r>
            <a:r>
              <a:rPr lang="en-US" altLang="zh-CN" sz="1800"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Penghui</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YANG, </a:t>
            </a:r>
            <a:r>
              <a:rPr lang="en-US" altLang="zh-CN" sz="1800" u="sng"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Yuangji</a:t>
            </a:r>
            <a:r>
              <a:rPr lang="en-US" altLang="zh-CN" sz="1800" u="sng"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PEI</a:t>
            </a:r>
          </a:p>
          <a:p>
            <a:pPr algn="just">
              <a:lnSpc>
                <a:spcPct val="100000"/>
              </a:lnSpc>
              <a:spcBef>
                <a:spcPts val="0"/>
              </a:spcBef>
            </a:pPr>
            <a:endPar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just">
              <a:lnSpc>
                <a:spcPct val="100000"/>
              </a:lnSpc>
              <a:spcBef>
                <a:spcPts val="0"/>
              </a:spcBef>
            </a:pP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IHEP Group: </a:t>
            </a:r>
            <a:r>
              <a:rPr lang="en-US" altLang="zh-CN" sz="1800" u="sng"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Feng SU</a:t>
            </a:r>
            <a:r>
              <a:rPr lang="en-US" altLang="zh-CN"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Jiangping</a:t>
            </a:r>
            <a:r>
              <a:rPr lang="en-US" altLang="zh-CN"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DAI, </a:t>
            </a:r>
            <a:r>
              <a:rPr lang="en-US" altLang="zh-CN" sz="1800" u="sng"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Jingyu</a:t>
            </a:r>
            <a:r>
              <a:rPr lang="en-US" altLang="zh-CN" sz="1800" u="sng"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TANG</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Qingjin</a:t>
            </a:r>
            <a:r>
              <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XU , </a:t>
            </a:r>
            <a:r>
              <a:rPr lang="en-US" altLang="zh-CN" sz="1800" u="sng" dirty="0" err="1">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Linhao</a:t>
            </a:r>
            <a:r>
              <a:rPr lang="en-US" altLang="zh-CN" sz="1800" u="sng"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1800" u="sng"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ZHANG</a:t>
            </a:r>
          </a:p>
          <a:p>
            <a:pPr algn="just">
              <a:lnSpc>
                <a:spcPct val="100000"/>
              </a:lnSpc>
              <a:spcBef>
                <a:spcPts val="0"/>
              </a:spcBef>
            </a:pPr>
            <a:endParaRPr lang="en-US" altLang="zh-CN" sz="18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algn="just">
              <a:lnSpc>
                <a:spcPct val="100000"/>
              </a:lnSpc>
              <a:spcBef>
                <a:spcPts val="0"/>
              </a:spcBef>
            </a:pPr>
            <a:endParaRPr lang="zh-CN" altLang="en-US" sz="18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2915136" y="5771576"/>
            <a:ext cx="3313728" cy="584775"/>
          </a:xfrm>
          <a:prstGeom prst="rect">
            <a:avLst/>
          </a:prstGeom>
          <a:noFill/>
        </p:spPr>
        <p:txBody>
          <a:bodyPr wrap="none" rtlCol="0">
            <a:spAutoFit/>
          </a:bodyPr>
          <a:lstStyle/>
          <a:p>
            <a:pPr algn="ctr"/>
            <a:r>
              <a:rPr lang="en-US" altLang="zh-CN" sz="1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CEPC-SPPC </a:t>
            </a:r>
            <a:r>
              <a:rPr lang="en-US" altLang="zh-CN" sz="1600" dirty="0" err="1"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Beihang</a:t>
            </a:r>
            <a:r>
              <a:rPr lang="en-US" altLang="zh-CN" sz="1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Symposium</a:t>
            </a:r>
          </a:p>
          <a:p>
            <a:pPr algn="ctr"/>
            <a:r>
              <a:rPr lang="en-US" altLang="zh-CN" sz="1600" dirty="0" smtClean="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Sep. 02-03, 2016, IHEP, Beijing</a:t>
            </a:r>
            <a:endParaRPr lang="zh-CN" alt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日期占位符 6"/>
          <p:cNvSpPr>
            <a:spLocks noGrp="1"/>
          </p:cNvSpPr>
          <p:nvPr>
            <p:ph type="dt" sz="half" idx="10"/>
          </p:nvPr>
        </p:nvSpPr>
        <p:spPr/>
        <p:txBody>
          <a:bodyPr/>
          <a:lstStyle/>
          <a:p>
            <a:fld id="{22328D60-5D52-4C3B-88FE-82CBEA9D2A83}" type="datetime1">
              <a:rPr lang="zh-CN" altLang="en-US" smtClean="0"/>
              <a:pPr/>
              <a:t>2016/9/3</a:t>
            </a:fld>
            <a:endParaRPr lang="zh-CN" altLang="en-US"/>
          </a:p>
        </p:txBody>
      </p:sp>
      <p:sp>
        <p:nvSpPr>
          <p:cNvPr id="8" name="灯片编号占位符 7"/>
          <p:cNvSpPr>
            <a:spLocks noGrp="1"/>
          </p:cNvSpPr>
          <p:nvPr>
            <p:ph type="sldNum" sz="quarter" idx="12"/>
          </p:nvPr>
        </p:nvSpPr>
        <p:spPr/>
        <p:txBody>
          <a:bodyPr/>
          <a:lstStyle/>
          <a:p>
            <a:fld id="{861ADFFE-FE19-4973-A44F-2269C9AAE40F}" type="slidenum">
              <a:rPr lang="zh-CN" altLang="en-US" smtClean="0"/>
              <a:pPr/>
              <a:t>1</a:t>
            </a:fld>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27" y="465271"/>
            <a:ext cx="3669853" cy="523212"/>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4528" y="465271"/>
            <a:ext cx="2695575" cy="509047"/>
          </a:xfrm>
          <a:prstGeom prst="rect">
            <a:avLst/>
          </a:prstGeom>
        </p:spPr>
      </p:pic>
    </p:spTree>
    <p:extLst>
      <p:ext uri="{BB962C8B-B14F-4D97-AF65-F5344CB8AC3E}">
        <p14:creationId xmlns:p14="http://schemas.microsoft.com/office/powerpoint/2010/main" val="356097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3997D30-51DA-4D71-8B9A-7FC8A3193203}" type="datetime1">
              <a:rPr lang="zh-CN" altLang="en-US" smtClean="0"/>
              <a:pPr/>
              <a:t>2016/9/3</a:t>
            </a:fld>
            <a:endParaRPr lang="zh-CN" altLang="en-US"/>
          </a:p>
        </p:txBody>
      </p:sp>
      <p:sp>
        <p:nvSpPr>
          <p:cNvPr id="5" name="灯片编号占位符 4"/>
          <p:cNvSpPr>
            <a:spLocks noGrp="1"/>
          </p:cNvSpPr>
          <p:nvPr>
            <p:ph type="sldNum" sz="quarter" idx="12"/>
          </p:nvPr>
        </p:nvSpPr>
        <p:spPr/>
        <p:txBody>
          <a:bodyPr/>
          <a:lstStyle/>
          <a:p>
            <a:fld id="{861ADFFE-FE19-4973-A44F-2269C9AAE40F}" type="slidenum">
              <a:rPr lang="zh-CN" altLang="en-US" smtClean="0"/>
              <a:pPr/>
              <a:t>10</a:t>
            </a:fld>
            <a:endParaRPr lang="zh-CN" altLang="en-US"/>
          </a:p>
        </p:txBody>
      </p:sp>
      <p:pic>
        <p:nvPicPr>
          <p:cNvPr id="6" name="图片 5" descr="C:\Users\pdsp2014\Documents\Tencent Files\172383554\Image\Group\Image1\5]){BE2~_)PD`PUKI4F51YU.png"/>
          <p:cNvPicPr/>
          <p:nvPr/>
        </p:nvPicPr>
        <p:blipFill>
          <a:blip r:embed="rId2">
            <a:extLst>
              <a:ext uri="{28A0092B-C50C-407E-A947-70E740481C1C}">
                <a14:useLocalDpi xmlns:a14="http://schemas.microsoft.com/office/drawing/2010/main" val="0"/>
              </a:ext>
            </a:extLst>
          </a:blip>
          <a:srcRect/>
          <a:stretch>
            <a:fillRect/>
          </a:stretch>
        </p:blipFill>
        <p:spPr bwMode="auto">
          <a:xfrm>
            <a:off x="1834485" y="1165239"/>
            <a:ext cx="5475030" cy="4119279"/>
          </a:xfrm>
          <a:prstGeom prst="rect">
            <a:avLst/>
          </a:prstGeom>
          <a:noFill/>
          <a:ln>
            <a:noFill/>
          </a:ln>
        </p:spPr>
      </p:pic>
      <p:sp>
        <p:nvSpPr>
          <p:cNvPr id="7" name="文本框 6"/>
          <p:cNvSpPr txBox="1"/>
          <p:nvPr/>
        </p:nvSpPr>
        <p:spPr>
          <a:xfrm>
            <a:off x="1332170" y="535140"/>
            <a:ext cx="6479659" cy="523220"/>
          </a:xfrm>
          <a:prstGeom prst="rect">
            <a:avLst/>
          </a:prstGeom>
          <a:noFill/>
        </p:spPr>
        <p:txBody>
          <a:bodyPr wrap="none" rtlCol="0">
            <a:spAutoFit/>
          </a:bodyPr>
          <a:lstStyle/>
          <a:p>
            <a:r>
              <a:rPr lang="en-US" altLang="zh-CN" sz="28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Kicker magnetic field wave form of LHC</a:t>
            </a:r>
            <a:endParaRPr lang="zh-CN" altLang="en-US" sz="2800"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 name="文本框 1"/>
          <p:cNvSpPr txBox="1"/>
          <p:nvPr/>
        </p:nvSpPr>
        <p:spPr>
          <a:xfrm>
            <a:off x="1092529" y="5391397"/>
            <a:ext cx="7117654" cy="707886"/>
          </a:xfrm>
          <a:prstGeom prst="rect">
            <a:avLst/>
          </a:prstGeom>
          <a:noFill/>
        </p:spPr>
        <p:txBody>
          <a:bodyPr wrap="none" rtlCol="0">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leading edge (from 10% to 90%) of kicker magnetic field </a:t>
            </a:r>
          </a:p>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wave is about 2-2.5 micro seconds.</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709788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BDEE71-7134-4AA6-A4F2-F4B0EC0674B5}"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11</a:t>
            </a:fld>
            <a:endParaRPr lang="zh-CN" altLang="en-US"/>
          </a:p>
        </p:txBody>
      </p:sp>
      <p:sp>
        <p:nvSpPr>
          <p:cNvPr id="5" name="文本框 4"/>
          <p:cNvSpPr txBox="1"/>
          <p:nvPr/>
        </p:nvSpPr>
        <p:spPr>
          <a:xfrm>
            <a:off x="2136878" y="903572"/>
            <a:ext cx="4870244" cy="584775"/>
          </a:xfrm>
          <a:prstGeom prst="rect">
            <a:avLst/>
          </a:prstGeom>
          <a:noFill/>
        </p:spPr>
        <p:txBody>
          <a:bodyPr wrap="none" rtlCol="0">
            <a:sp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Requirement for injection</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402429" y="1852552"/>
            <a:ext cx="8444941" cy="3554819"/>
          </a:xfrm>
          <a:prstGeom prst="rect">
            <a:avLst/>
          </a:prstGeom>
          <a:noFill/>
        </p:spPr>
        <p:txBody>
          <a:bodyPr wrap="none" rtlCol="0">
            <a:spAutoFit/>
          </a:bodyPr>
          <a:lstStyle/>
          <a:p>
            <a:pPr marL="342900" indent="-34290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Bump orbit injection scheme is considered for SS injection operation.</a:t>
            </a:r>
          </a:p>
          <a:p>
            <a:pPr marL="342900" indent="-34290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For a 180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GeV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beam, proton cyclotron time in SS is 24.0169 micro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seconds while in MSS it is11.6749 micro seconds.</a:t>
            </a:r>
          </a:p>
          <a:p>
            <a:pPr marL="342900" indent="-34290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Twice injection from MSS to SS is needed to fill the whole SS ring. </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the length for each  beam bunch string in MSS is at least 11 micro</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seconds.</a:t>
            </a:r>
          </a:p>
          <a:p>
            <a:pPr marL="342900" indent="-34290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In order to reduce the difficulty of kicker design, large beam </a:t>
            </a:r>
          </a:p>
          <a:p>
            <a:pPr>
              <a:lnSpc>
                <a:spcPts val="3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envelop in the injection as well as extraction long straight section is</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required.</a:t>
            </a:r>
          </a:p>
        </p:txBody>
      </p:sp>
    </p:spTree>
    <p:extLst>
      <p:ext uri="{BB962C8B-B14F-4D97-AF65-F5344CB8AC3E}">
        <p14:creationId xmlns:p14="http://schemas.microsoft.com/office/powerpoint/2010/main" val="1189831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584829"/>
            <a:ext cx="8229600" cy="994172"/>
          </a:xfrm>
        </p:spPr>
        <p:txBody>
          <a:bodyPr>
            <a:norm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Operation process of SS</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2"/>
          <p:cNvSpPr>
            <a:spLocks noGrp="1"/>
          </p:cNvSpPr>
          <p:nvPr>
            <p:ph idx="1"/>
          </p:nvPr>
        </p:nvSpPr>
        <p:spPr>
          <a:xfrm>
            <a:off x="515556" y="1714121"/>
            <a:ext cx="8112885" cy="3263504"/>
          </a:xfrm>
        </p:spPr>
        <p:txBody>
          <a:bodyPr>
            <a:noAutofit/>
          </a:bodyPr>
          <a:lstStyle/>
          <a:p>
            <a:pPr marL="514350" indent="-514350">
              <a:lnSpc>
                <a:spcPts val="2400"/>
              </a:lnSpc>
              <a:buFont typeface="+mj-lt"/>
              <a:buAutoNum type="arabicPeriod"/>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To set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working parameters of the injected magnetic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field, about 3 s</a:t>
            </a:r>
          </a:p>
          <a:p>
            <a:pPr marL="514350" indent="-514350">
              <a:lnSpc>
                <a:spcPts val="2400"/>
              </a:lnSpc>
              <a:buFont typeface="+mj-lt"/>
              <a:buAutoNum type="arabicPeriod"/>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Two partial injection, bunch to bunch from the MSS, time piece is about 2 s  </a:t>
            </a:r>
          </a:p>
          <a:p>
            <a:pPr marL="514350" indent="-514350">
              <a:lnSpc>
                <a:spcPts val="2400"/>
              </a:lnSpc>
              <a:buFont typeface="+mj-lt"/>
              <a:buAutoNum type="arabicPeriod"/>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Ramping Up, about 8 s up to 2.1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TeV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marL="514350" indent="-514350">
              <a:lnSpc>
                <a:spcPts val="2400"/>
              </a:lnSpc>
              <a:buFont typeface="+mj-lt"/>
              <a:buAutoNum type="arabicPeriod"/>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Extraction from the SS ring into the SPPC, about 50 micro seconds</a:t>
            </a:r>
          </a:p>
          <a:p>
            <a:pPr marL="514350" indent="-514350">
              <a:lnSpc>
                <a:spcPts val="2400"/>
              </a:lnSpc>
              <a:buFont typeface="+mj-lt"/>
              <a:buAutoNum type="arabicPeriod"/>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Ramping Down, about 8 s </a:t>
            </a:r>
          </a:p>
          <a:p>
            <a:pPr marL="514350" indent="-514350">
              <a:lnSpc>
                <a:spcPts val="2400"/>
              </a:lnSpc>
              <a:buFont typeface="+mj-lt"/>
              <a:buAutoNum type="arabicPeriod"/>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Once again to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set working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parameters of the injected magnetic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field, and so on.  </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文本框 3"/>
          <p:cNvSpPr txBox="1"/>
          <p:nvPr/>
        </p:nvSpPr>
        <p:spPr>
          <a:xfrm>
            <a:off x="928212" y="5439588"/>
            <a:ext cx="7287572" cy="461665"/>
          </a:xfrm>
          <a:prstGeom prst="rect">
            <a:avLst/>
          </a:prstGeom>
          <a:noFill/>
        </p:spPr>
        <p:txBody>
          <a:bodyPr wrap="non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Repetition period of operation process of SS is 30 s!</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日期占位符 4"/>
          <p:cNvSpPr>
            <a:spLocks noGrp="1"/>
          </p:cNvSpPr>
          <p:nvPr>
            <p:ph type="dt" sz="half" idx="10"/>
          </p:nvPr>
        </p:nvSpPr>
        <p:spPr/>
        <p:txBody>
          <a:bodyPr/>
          <a:lstStyle/>
          <a:p>
            <a:fld id="{CE226E9E-4608-4086-9FA6-7DFD3EF799C1}" type="datetime1">
              <a:rPr lang="zh-CN" altLang="en-US" smtClean="0"/>
              <a:pPr/>
              <a:t>2016/9/3</a:t>
            </a:fld>
            <a:endParaRPr lang="zh-CN" altLang="en-US"/>
          </a:p>
        </p:txBody>
      </p:sp>
      <p:sp>
        <p:nvSpPr>
          <p:cNvPr id="6" name="灯片编号占位符 5"/>
          <p:cNvSpPr>
            <a:spLocks noGrp="1"/>
          </p:cNvSpPr>
          <p:nvPr>
            <p:ph type="sldNum" sz="quarter" idx="12"/>
          </p:nvPr>
        </p:nvSpPr>
        <p:spPr/>
        <p:txBody>
          <a:bodyPr/>
          <a:lstStyle/>
          <a:p>
            <a:fld id="{861ADFFE-FE19-4973-A44F-2269C9AAE40F}" type="slidenum">
              <a:rPr lang="zh-CN" altLang="en-US" smtClean="0"/>
              <a:pPr/>
              <a:t>12</a:t>
            </a:fld>
            <a:endParaRPr lang="zh-CN" altLang="en-US"/>
          </a:p>
        </p:txBody>
      </p:sp>
    </p:spTree>
    <p:extLst>
      <p:ext uri="{BB962C8B-B14F-4D97-AF65-F5344CB8AC3E}">
        <p14:creationId xmlns:p14="http://schemas.microsoft.com/office/powerpoint/2010/main" val="2776553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AF2ECD-BD28-4251-A57D-343A21C401E6}" type="datetime1">
              <a:rPr lang="zh-CN" altLang="en-US" smtClean="0">
                <a:solidFill>
                  <a:schemeClr val="accent5">
                    <a:lumMod val="75000"/>
                  </a:schemeClr>
                </a:solidFill>
              </a:rPr>
              <a:pPr/>
              <a:t>2016/9/3</a:t>
            </a:fld>
            <a:endParaRPr lang="zh-CN" altLang="en-US">
              <a:solidFill>
                <a:schemeClr val="accent5">
                  <a:lumMod val="75000"/>
                </a:schemeClr>
              </a:solidFill>
            </a:endParaRPr>
          </a:p>
        </p:txBody>
      </p:sp>
      <p:sp>
        <p:nvSpPr>
          <p:cNvPr id="3" name="灯片编号占位符 2"/>
          <p:cNvSpPr>
            <a:spLocks noGrp="1"/>
          </p:cNvSpPr>
          <p:nvPr>
            <p:ph type="sldNum" sz="quarter" idx="12"/>
          </p:nvPr>
        </p:nvSpPr>
        <p:spPr/>
        <p:txBody>
          <a:bodyPr/>
          <a:lstStyle/>
          <a:p>
            <a:fld id="{861ADFFE-FE19-4973-A44F-2269C9AAE40F}" type="slidenum">
              <a:rPr lang="zh-CN" altLang="en-US" smtClean="0">
                <a:solidFill>
                  <a:schemeClr val="accent5">
                    <a:lumMod val="75000"/>
                  </a:schemeClr>
                </a:solidFill>
              </a:rPr>
              <a:pPr/>
              <a:t>13</a:t>
            </a:fld>
            <a:endParaRPr lang="zh-CN" altLang="en-US">
              <a:solidFill>
                <a:schemeClr val="accent5">
                  <a:lumMod val="75000"/>
                </a:schemeClr>
              </a:solidFill>
            </a:endParaRPr>
          </a:p>
        </p:txBody>
      </p:sp>
      <p:sp>
        <p:nvSpPr>
          <p:cNvPr id="4" name="文本框 3"/>
          <p:cNvSpPr txBox="1"/>
          <p:nvPr/>
        </p:nvSpPr>
        <p:spPr>
          <a:xfrm>
            <a:off x="2504767" y="2840710"/>
            <a:ext cx="4134465" cy="1200329"/>
          </a:xfrm>
          <a:prstGeom prst="rect">
            <a:avLst/>
          </a:prstGeom>
          <a:noFill/>
        </p:spPr>
        <p:txBody>
          <a:bodyPr wrap="none" rtlCol="0">
            <a:spAutoFit/>
          </a:bodyPr>
          <a:lstStyle/>
          <a:p>
            <a:pPr algn="ctr"/>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Preliminary </a:t>
            </a:r>
          </a:p>
          <a:p>
            <a:pPr algn="ctr"/>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lattice design result</a:t>
            </a:r>
            <a:endParaRPr lang="zh-CN" altLang="en-US" sz="36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761450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190143-C934-442A-98A7-53CE0CA7B1EB}"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14</a:t>
            </a:fld>
            <a:endParaRPr lang="zh-CN" altLang="en-US"/>
          </a:p>
        </p:txBody>
      </p:sp>
      <p:sp>
        <p:nvSpPr>
          <p:cNvPr id="4" name="文本框 3"/>
          <p:cNvSpPr txBox="1"/>
          <p:nvPr/>
        </p:nvSpPr>
        <p:spPr>
          <a:xfrm>
            <a:off x="3158792" y="855025"/>
            <a:ext cx="2826415" cy="584775"/>
          </a:xfrm>
          <a:prstGeom prst="rect">
            <a:avLst/>
          </a:prstGeom>
          <a:noFill/>
        </p:spPr>
        <p:txBody>
          <a:bodyPr wrap="none" rtlCol="0">
            <a:spAutoFit/>
          </a:bodyPr>
          <a:lstStyle/>
          <a:p>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Dipole magnet</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628650" y="1590231"/>
            <a:ext cx="5753498" cy="286232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Maximum magnetic field strength is 9.0319 T</a:t>
            </a:r>
          </a:p>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Minimum magnetic field strength is 0.7778 T</a:t>
            </a:r>
          </a:p>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Effective curvature radius of arc is 775.9122 m</a:t>
            </a:r>
          </a:p>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Number of dipole magnets is 352</a:t>
            </a:r>
          </a:p>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Effective length of dipole magnets is 13.85 m</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Magnet gap is 50 mm</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810256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310EA9-A334-4DEA-A471-A42C05BCF83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15</a:t>
            </a:fld>
            <a:endParaRPr lang="zh-CN" altLang="en-US"/>
          </a:p>
        </p:txBody>
      </p:sp>
      <p:sp>
        <p:nvSpPr>
          <p:cNvPr id="4" name="文本框 3"/>
          <p:cNvSpPr txBox="1"/>
          <p:nvPr/>
        </p:nvSpPr>
        <p:spPr>
          <a:xfrm>
            <a:off x="1337781" y="902525"/>
            <a:ext cx="6468437" cy="584775"/>
          </a:xfrm>
          <a:prstGeom prst="rect">
            <a:avLst/>
          </a:prstGeom>
          <a:noFill/>
        </p:spPr>
        <p:txBody>
          <a:bodyPr wrap="none" rtlCol="0">
            <a:sp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Quadrupole and sextupole magnet</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矩形 5"/>
          <p:cNvSpPr/>
          <p:nvPr/>
        </p:nvSpPr>
        <p:spPr>
          <a:xfrm>
            <a:off x="628650" y="1736582"/>
            <a:ext cx="8129031" cy="424731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Effective length is 4.0 m.</a:t>
            </a:r>
          </a:p>
          <a:p>
            <a:pPr marL="342900" indent="-34290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Effective aperture is 50 mm. </a:t>
            </a:r>
          </a:p>
          <a:p>
            <a:pPr marL="342900" indent="-34290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Maximum magnetic field 10 T, so maximum gradient magnetic field is 400 T·m</a:t>
            </a:r>
            <a:r>
              <a:rPr lang="en-US" altLang="zh-CN" sz="2000" baseline="30000"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p>
          <a:p>
            <a:pPr marL="342900" indent="-34290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Maximum focus intensity is equal to  0.0057 m</a:t>
            </a:r>
            <a:r>
              <a:rPr lang="en-US" altLang="zh-CN" sz="2000" baseline="30000" dirty="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(the gradient magnetic field is less than 400 T·m</a:t>
            </a:r>
            <a:r>
              <a:rPr lang="en-US" altLang="zh-CN" sz="2000" baseline="30000" dirty="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integration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of other high order fields is less than 10</a:t>
            </a:r>
            <a:r>
              <a:rPr lang="en-US" altLang="zh-CN" sz="2000" baseline="30000" dirty="0">
                <a:latin typeface="Arial Unicode MS" panose="020B0604020202020204" pitchFamily="34" charset="-122"/>
                <a:ea typeface="Arial Unicode MS" panose="020B0604020202020204" pitchFamily="34" charset="-122"/>
                <a:cs typeface="Arial Unicode MS" panose="020B0604020202020204" pitchFamily="34" charset="-122"/>
              </a:rPr>
              <a:t>-4</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times of  quadrupole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field. </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nSpc>
                <a:spcPct val="150000"/>
              </a:lnSpc>
              <a:buFont typeface="Arial" panose="020B0604020202020204" pitchFamily="34" charset="0"/>
              <a:buChar char="•"/>
            </a:pP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The parameters of sextupole magnet is under research.</a:t>
            </a:r>
            <a:endParaRPr lang="en-US" altLang="zh-CN"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4262615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19DDCD-15B4-459D-AF75-13F8F05EB37D}"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16</a:t>
            </a:fld>
            <a:endParaRPr lang="zh-CN" altLang="en-US"/>
          </a:p>
        </p:txBody>
      </p:sp>
      <p:sp>
        <p:nvSpPr>
          <p:cNvPr id="5" name="文本框 4"/>
          <p:cNvSpPr txBox="1"/>
          <p:nvPr/>
        </p:nvSpPr>
        <p:spPr>
          <a:xfrm>
            <a:off x="2011846" y="783771"/>
            <a:ext cx="5120312" cy="584775"/>
          </a:xfrm>
          <a:prstGeom prst="rect">
            <a:avLst/>
          </a:prstGeom>
          <a:noFill/>
        </p:spPr>
        <p:txBody>
          <a:bodyPr wrap="none" rtlCol="0">
            <a:sp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Structure of the bare lattice</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628650" y="1348412"/>
            <a:ext cx="7635424" cy="101566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length of a single super periodic structure is 3600.0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meters</a:t>
            </a:r>
          </a:p>
          <a:p>
            <a:pPr marL="285750" indent="-28575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Structure of a superperiod:</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1902674" y="2522989"/>
            <a:ext cx="533865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half of LSS1 + DSPL + ARC +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DSPR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LSS2+DSPL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ARC + DSPR + half of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LSS1</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826422" y="3247289"/>
            <a:ext cx="7491153" cy="2400657"/>
          </a:xfrm>
          <a:prstGeom prst="rect">
            <a:avLst/>
          </a:prstGeom>
          <a:noFill/>
        </p:spPr>
        <p:txBody>
          <a:bodyPr wrap="none" rtlCol="0">
            <a:spAutoFit/>
          </a:bodyPr>
          <a:lstStyle/>
          <a:p>
            <a:pPr>
              <a:lnSpc>
                <a:spcPct val="15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LSS1: long straight section for injection or extraction</a:t>
            </a:r>
          </a:p>
          <a:p>
            <a:pPr>
              <a:lnSpc>
                <a:spcPct val="15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DSPL: dispersion suppressor at the upstream of arc</a:t>
            </a:r>
          </a:p>
          <a:p>
            <a:pPr>
              <a:lnSpc>
                <a:spcPct val="15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DSPR: dispersion suppressor at the downstream of arc</a:t>
            </a:r>
          </a:p>
          <a:p>
            <a:pPr>
              <a:lnSpc>
                <a:spcPct val="15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LSS2: long straight section for RF cavities and other equipment</a:t>
            </a:r>
          </a:p>
          <a:p>
            <a:pPr>
              <a:lnSpc>
                <a:spcPct val="15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ARC: consisting of 9 ARC FODOs</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380229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DF0504-8E08-4B45-9B70-D5F80D411A97}"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17</a:t>
            </a:fld>
            <a:endParaRPr lang="zh-CN" altLang="en-US"/>
          </a:p>
        </p:txBody>
      </p:sp>
      <p:sp>
        <p:nvSpPr>
          <p:cNvPr id="4" name="文本框 3"/>
          <p:cNvSpPr txBox="1"/>
          <p:nvPr/>
        </p:nvSpPr>
        <p:spPr>
          <a:xfrm>
            <a:off x="3396838" y="676893"/>
            <a:ext cx="2350323" cy="584775"/>
          </a:xfrm>
          <a:prstGeom prst="rect">
            <a:avLst/>
          </a:prstGeom>
          <a:noFill/>
        </p:spPr>
        <p:txBody>
          <a:bodyPr wrap="none" rtlCol="0">
            <a:spAutoFit/>
          </a:bodyPr>
          <a:lstStyle/>
          <a:p>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ARC FODO</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61" y="1596550"/>
            <a:ext cx="4476365" cy="3581092"/>
          </a:xfrm>
          <a:prstGeom prst="rect">
            <a:avLst/>
          </a:prstGeom>
        </p:spPr>
      </p:pic>
      <p:sp>
        <p:nvSpPr>
          <p:cNvPr id="6" name="文本框 5"/>
          <p:cNvSpPr txBox="1"/>
          <p:nvPr/>
        </p:nvSpPr>
        <p:spPr>
          <a:xfrm>
            <a:off x="4742495" y="1493318"/>
            <a:ext cx="4200189" cy="400110"/>
          </a:xfrm>
          <a:prstGeom prst="rect">
            <a:avLst/>
          </a:prstGeom>
          <a:noFill/>
        </p:spPr>
        <p:txBody>
          <a:bodyPr wrap="none" rtlCol="0">
            <a:spAutoFit/>
          </a:bodyPr>
          <a:lstStyle/>
          <a:p>
            <a:r>
              <a:rPr lang="en-US" altLang="zh-CN" sz="2000"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Parameters of quadrupole magnets</a:t>
            </a:r>
            <a:endParaRPr lang="zh-CN" altLang="en-US" sz="2000"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2527808384"/>
              </p:ext>
            </p:extLst>
          </p:nvPr>
        </p:nvGraphicFramePr>
        <p:xfrm>
          <a:off x="4837497" y="2002681"/>
          <a:ext cx="4034764" cy="1112520"/>
        </p:xfrm>
        <a:graphic>
          <a:graphicData uri="http://schemas.openxmlformats.org/drawingml/2006/table">
            <a:tbl>
              <a:tblPr firstRow="1" bandRow="1">
                <a:tableStyleId>{5940675A-B579-460E-94D1-54222C63F5DA}</a:tableStyleId>
              </a:tblPr>
              <a:tblGrid>
                <a:gridCol w="628444"/>
                <a:gridCol w="1161883"/>
                <a:gridCol w="2244437"/>
              </a:tblGrid>
              <a:tr h="370840">
                <a:tc>
                  <a:txBody>
                    <a:bodyPr/>
                    <a:lstStyle/>
                    <a:p>
                      <a:pPr algn="ct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Length [m]</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Focusing</a:t>
                      </a:r>
                      <a:r>
                        <a:rPr lang="en-US" altLang="zh-CN" sz="16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 strength [m</a:t>
                      </a:r>
                      <a:r>
                        <a:rPr lang="en-US" altLang="zh-CN" sz="16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1600" baseline="0"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r>
              <a:tr h="370840">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QF</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0.00463</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r>
              <a:tr h="370840">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QD</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c>
                  <a:txBody>
                    <a:bodyPr/>
                    <a:lstStyle/>
                    <a:p>
                      <a:pPr algn="ctr"/>
                      <a:r>
                        <a:rPr lang="en-US" altLang="zh-CN" sz="1600" dirty="0" smtClean="0">
                          <a:latin typeface="Arial Unicode MS" panose="020B0604020202020204" pitchFamily="34" charset="-122"/>
                          <a:ea typeface="Arial Unicode MS" panose="020B0604020202020204" pitchFamily="34" charset="-122"/>
                          <a:cs typeface="Arial Unicode MS" panose="020B0604020202020204" pitchFamily="34" charset="-122"/>
                        </a:rPr>
                        <a:t>-0.00435</a:t>
                      </a:r>
                      <a:endParaRPr lang="zh-CN" altLang="en-US" sz="1600" dirty="0">
                        <a:latin typeface="Arial Unicode MS" panose="020B0604020202020204" pitchFamily="34" charset="-122"/>
                        <a:ea typeface="Arial Unicode MS" panose="020B0604020202020204" pitchFamily="34" charset="-122"/>
                        <a:cs typeface="Arial Unicode MS" panose="020B0604020202020204" pitchFamily="34" charset="-122"/>
                      </a:endParaRPr>
                    </a:p>
                  </a:txBody>
                  <a:tcPr/>
                </a:tc>
              </a:tr>
            </a:tbl>
          </a:graphicData>
        </a:graphic>
      </p:graphicFrame>
      <p:sp>
        <p:nvSpPr>
          <p:cNvPr id="8" name="文本框 7"/>
          <p:cNvSpPr txBox="1"/>
          <p:nvPr/>
        </p:nvSpPr>
        <p:spPr>
          <a:xfrm>
            <a:off x="4388232" y="3361712"/>
            <a:ext cx="4554452" cy="707886"/>
          </a:xfrm>
          <a:prstGeom prst="rect">
            <a:avLst/>
          </a:prstGeom>
          <a:noFill/>
        </p:spPr>
        <p:txBody>
          <a:bodyPr wrap="none" rtlCol="0">
            <a:spAutoFit/>
          </a:bodyPr>
          <a:lstStyle/>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ARC FODO structure</a:t>
            </a:r>
            <a:r>
              <a:rPr lang="zh-CN" altLang="en-US"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½ QF + 4*DM + QD + 4*DM + ½ QF </a:t>
            </a:r>
            <a:endParaRPr lang="zh-CN" altLang="en-US"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文本框 8"/>
          <p:cNvSpPr txBox="1"/>
          <p:nvPr/>
        </p:nvSpPr>
        <p:spPr>
          <a:xfrm>
            <a:off x="4388232" y="4061086"/>
            <a:ext cx="4615366" cy="1631216"/>
          </a:xfrm>
          <a:prstGeom prst="rect">
            <a:avLst/>
          </a:prstGeom>
          <a:noFill/>
        </p:spPr>
        <p:txBody>
          <a:bodyPr wrap="none" rtlCol="0">
            <a:spAutoFit/>
          </a:bodyPr>
          <a:lstStyle/>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length of drifts between magnets is</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0.5 m</a:t>
            </a:r>
          </a:p>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There are nine ARC FODOs in the ARC </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section of half of  a superperiod</a:t>
            </a:r>
          </a:p>
          <a:p>
            <a:pPr>
              <a:lnSpc>
                <a:spcPts val="2400"/>
              </a:lnSpc>
            </a:pP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p:cNvSpPr txBox="1"/>
          <p:nvPr/>
        </p:nvSpPr>
        <p:spPr>
          <a:xfrm>
            <a:off x="1840675" y="5181663"/>
            <a:ext cx="1401346" cy="400110"/>
          </a:xfrm>
          <a:prstGeom prst="rect">
            <a:avLst/>
          </a:prstGeom>
          <a:noFill/>
        </p:spPr>
        <p:txBody>
          <a:bodyPr wrap="none" rtlCol="0">
            <a:spAutoFit/>
          </a:bodyPr>
          <a:lstStyle/>
          <a:p>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L=123.8 m</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511185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6EDEBD6-AB41-4942-B558-7F195DE605B2}"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18</a:t>
            </a:fld>
            <a:endParaRPr lang="zh-CN" altLang="en-US"/>
          </a:p>
        </p:txBody>
      </p:sp>
      <p:sp>
        <p:nvSpPr>
          <p:cNvPr id="4" name="文本框 3"/>
          <p:cNvSpPr txBox="1"/>
          <p:nvPr/>
        </p:nvSpPr>
        <p:spPr>
          <a:xfrm>
            <a:off x="2441448" y="414998"/>
            <a:ext cx="4261103" cy="584775"/>
          </a:xfrm>
          <a:prstGeom prst="rect">
            <a:avLst/>
          </a:prstGeom>
          <a:noFill/>
        </p:spPr>
        <p:txBody>
          <a:bodyPr wrap="none" rtlCol="0">
            <a:spAutoFit/>
          </a:bodyPr>
          <a:lstStyle/>
          <a:p>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Dispersion suppressor</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20" y="1423284"/>
            <a:ext cx="4416551" cy="3381047"/>
          </a:xfrm>
          <a:prstGeom prst="rect">
            <a:avLst/>
          </a:prstGeom>
        </p:spPr>
      </p:pic>
      <p:sp>
        <p:nvSpPr>
          <p:cNvPr id="6" name="文本框 5"/>
          <p:cNvSpPr txBox="1"/>
          <p:nvPr/>
        </p:nvSpPr>
        <p:spPr>
          <a:xfrm>
            <a:off x="2013285" y="1012287"/>
            <a:ext cx="856325" cy="400110"/>
          </a:xfrm>
          <a:prstGeom prst="rect">
            <a:avLst/>
          </a:prstGeom>
          <a:noFill/>
        </p:spPr>
        <p:txBody>
          <a:bodyPr wrap="none" rtlCol="0">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DSPL</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6983" y="1260657"/>
            <a:ext cx="4417515" cy="3553098"/>
          </a:xfrm>
          <a:prstGeom prst="rect">
            <a:avLst/>
          </a:prstGeom>
        </p:spPr>
      </p:pic>
      <p:sp>
        <p:nvSpPr>
          <p:cNvPr id="8" name="文本框 7"/>
          <p:cNvSpPr txBox="1"/>
          <p:nvPr/>
        </p:nvSpPr>
        <p:spPr>
          <a:xfrm>
            <a:off x="6342882" y="1012287"/>
            <a:ext cx="899605" cy="400110"/>
          </a:xfrm>
          <a:prstGeom prst="rect">
            <a:avLst/>
          </a:prstGeom>
          <a:noFill/>
        </p:spPr>
        <p:txBody>
          <a:bodyPr wrap="none" rtlCol="0">
            <a:spAutoFit/>
          </a:bodyPr>
          <a:lstStyle/>
          <a:p>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DSPR</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文本框 8"/>
          <p:cNvSpPr txBox="1"/>
          <p:nvPr/>
        </p:nvSpPr>
        <p:spPr>
          <a:xfrm>
            <a:off x="628650" y="4822991"/>
            <a:ext cx="7962436" cy="1938992"/>
          </a:xfrm>
          <a:prstGeom prst="rect">
            <a:avLst/>
          </a:prstGeom>
          <a:noFill/>
        </p:spPr>
        <p:txBody>
          <a:bodyPr wrap="none" rtlCol="0">
            <a:spAutoFit/>
          </a:bodyPr>
          <a:lstStyle/>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Length of DSPL or DSPR is 244.8 m</a:t>
            </a:r>
          </a:p>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DSPL and DSPR use the same dipole magnets with the ARC</a:t>
            </a:r>
          </a:p>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Nearly the same focusing strength of quadrupole magnets with the ARC</a:t>
            </a:r>
          </a:p>
          <a:p>
            <a:pPr marL="285750" indent="-285750">
              <a:lnSpc>
                <a:spcPts val="2400"/>
              </a:lnSpc>
              <a:buFont typeface="Arial" panose="020B0604020202020204" pitchFamily="34" charset="0"/>
              <a:buChar char="•"/>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Sextupole magnets for chromaticity correction are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installed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by the side of </a:t>
            </a:r>
            <a:endPar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quadrupole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magnets</a:t>
            </a:r>
          </a:p>
          <a:p>
            <a:pPr marL="285750" indent="-285750">
              <a:lnSpc>
                <a:spcPts val="2400"/>
              </a:lnSpc>
              <a:buFont typeface="Arial" panose="020B0604020202020204" pitchFamily="34" charset="0"/>
              <a:buChar char="•"/>
            </a:pP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074283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BFD19C6-00F8-4B22-BC92-A112ABB1632A}"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19</a:t>
            </a:fld>
            <a:endParaRPr lang="zh-CN" altLang="en-US" dirty="0"/>
          </a:p>
        </p:txBody>
      </p:sp>
      <p:sp>
        <p:nvSpPr>
          <p:cNvPr id="4" name="文本框 3"/>
          <p:cNvSpPr txBox="1"/>
          <p:nvPr/>
        </p:nvSpPr>
        <p:spPr>
          <a:xfrm>
            <a:off x="1680022" y="522514"/>
            <a:ext cx="5783956" cy="584775"/>
          </a:xfrm>
          <a:prstGeom prst="rect">
            <a:avLst/>
          </a:prstGeom>
          <a:noFill/>
        </p:spPr>
        <p:txBody>
          <a:bodyPr wrap="none" rtlCol="0">
            <a:sp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LSS1 for injection or extraction</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1" y="1351054"/>
            <a:ext cx="4572000" cy="3633377"/>
          </a:xfrm>
          <a:prstGeom prst="rect">
            <a:avLst/>
          </a:prstGeom>
        </p:spPr>
      </p:pic>
      <p:sp>
        <p:nvSpPr>
          <p:cNvPr id="7" name="文本框 6"/>
          <p:cNvSpPr txBox="1"/>
          <p:nvPr/>
        </p:nvSpPr>
        <p:spPr>
          <a:xfrm>
            <a:off x="4649191" y="1462652"/>
            <a:ext cx="3999813" cy="3693319"/>
          </a:xfrm>
          <a:prstGeom prst="rect">
            <a:avLst/>
          </a:prstGeom>
          <a:noFill/>
        </p:spPr>
        <p:txBody>
          <a:bodyPr wrap="none" rtlCol="0">
            <a:spAutoFit/>
          </a:bodyPr>
          <a:lstStyle/>
          <a:p>
            <a:pPr marL="285750" indent="-285750">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length of LSS1 for injection</a:t>
            </a: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is 248 m. The length of short drift</a:t>
            </a: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in LSS1 is 15 m, and the length of</a:t>
            </a: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longer drift is 84 m..</a:t>
            </a:r>
          </a:p>
          <a:p>
            <a:pPr marL="285750" indent="-285750">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triplet structure of quadrupole </a:t>
            </a:r>
            <a:endPar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magnets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is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installed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at the end of </a:t>
            </a:r>
            <a:endPar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both </a:t>
            </a: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sides of LSS1 to get large </a:t>
            </a:r>
            <a:endPar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envelop</a:t>
            </a:r>
          </a:p>
          <a:p>
            <a:pPr marL="285750" indent="-285750">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two short drift in LSS1 is used</a:t>
            </a:r>
          </a:p>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for installing kicker magnets and </a:t>
            </a: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the long drift in the center is used</a:t>
            </a:r>
          </a:p>
          <a:p>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for installing </a:t>
            </a:r>
            <a:r>
              <a:rPr lang="en-US" altLang="zh-CN" dirty="0" err="1" smtClean="0">
                <a:latin typeface="Arial Unicode MS" panose="020B0604020202020204" pitchFamily="34" charset="-122"/>
                <a:ea typeface="Arial Unicode MS" panose="020B0604020202020204" pitchFamily="34" charset="-122"/>
                <a:cs typeface="Arial Unicode MS" panose="020B0604020202020204" pitchFamily="34" charset="-122"/>
              </a:rPr>
              <a:t>spetrum</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magnets.</a:t>
            </a:r>
            <a:endPar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buFont typeface="Arial" panose="020B0604020202020204" pitchFamily="34" charset="0"/>
              <a:buChar char="•"/>
            </a:pP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530" y="5402999"/>
            <a:ext cx="5996940" cy="781812"/>
          </a:xfrm>
          <a:prstGeom prst="rect">
            <a:avLst/>
          </a:prstGeom>
        </p:spPr>
      </p:pic>
    </p:spTree>
    <p:extLst>
      <p:ext uri="{BB962C8B-B14F-4D97-AF65-F5344CB8AC3E}">
        <p14:creationId xmlns:p14="http://schemas.microsoft.com/office/powerpoint/2010/main" val="1609675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a:t>
            </a:fld>
            <a:endParaRPr lang="zh-CN" altLang="en-US"/>
          </a:p>
        </p:txBody>
      </p:sp>
      <p:sp>
        <p:nvSpPr>
          <p:cNvPr id="4" name="文本框 3"/>
          <p:cNvSpPr txBox="1"/>
          <p:nvPr/>
        </p:nvSpPr>
        <p:spPr>
          <a:xfrm>
            <a:off x="3762323" y="1006519"/>
            <a:ext cx="1619354" cy="584775"/>
          </a:xfrm>
          <a:prstGeom prst="rect">
            <a:avLst/>
          </a:prstGeom>
          <a:noFill/>
        </p:spPr>
        <p:txBody>
          <a:bodyPr wrap="none" rtlCol="0">
            <a:spAutoFit/>
          </a:bodyPr>
          <a:lstStyle/>
          <a:p>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Content</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785386" y="1997839"/>
            <a:ext cx="5953874" cy="2308324"/>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Introduction</a:t>
            </a:r>
          </a:p>
          <a:p>
            <a:pPr marL="285750" indent="-285750">
              <a:lnSpc>
                <a:spcPct val="150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Consideration of injection and extraction</a:t>
            </a:r>
          </a:p>
          <a:p>
            <a:pPr marL="285750" indent="-285750">
              <a:lnSpc>
                <a:spcPct val="150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Preliminary lattice design result</a:t>
            </a:r>
          </a:p>
          <a:p>
            <a:pPr marL="285750" indent="-285750">
              <a:lnSpc>
                <a:spcPct val="150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Conclusion</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85447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9985"/>
          <a:stretch/>
        </p:blipFill>
        <p:spPr>
          <a:xfrm>
            <a:off x="30480" y="1360215"/>
            <a:ext cx="5271192" cy="4137570"/>
          </a:xfrm>
          <a:prstGeom prst="rect">
            <a:avLst/>
          </a:prstGeom>
        </p:spPr>
      </p:pic>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a:xfrm>
            <a:off x="6377142" y="6421665"/>
            <a:ext cx="2057400" cy="365125"/>
          </a:xfrm>
        </p:spPr>
        <p:txBody>
          <a:bodyPr/>
          <a:lstStyle/>
          <a:p>
            <a:fld id="{861ADFFE-FE19-4973-A44F-2269C9AAE40F}" type="slidenum">
              <a:rPr lang="zh-CN" altLang="en-US" smtClean="0"/>
              <a:pPr/>
              <a:t>20</a:t>
            </a:fld>
            <a:endParaRPr lang="zh-CN" altLang="en-US"/>
          </a:p>
        </p:txBody>
      </p:sp>
      <p:sp>
        <p:nvSpPr>
          <p:cNvPr id="4" name="文本框 3"/>
          <p:cNvSpPr txBox="1"/>
          <p:nvPr/>
        </p:nvSpPr>
        <p:spPr>
          <a:xfrm>
            <a:off x="2766858" y="558141"/>
            <a:ext cx="3610284" cy="584775"/>
          </a:xfrm>
          <a:prstGeom prst="rect">
            <a:avLst/>
          </a:prstGeom>
          <a:noFill/>
        </p:spPr>
        <p:txBody>
          <a:bodyPr wrap="none" rtlCol="0">
            <a:sp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LSS2 for RF cavity</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600448" y="1776868"/>
            <a:ext cx="4352474" cy="2745239"/>
          </a:xfrm>
          <a:prstGeom prst="rect">
            <a:avLst/>
          </a:prstGeom>
          <a:noFill/>
        </p:spPr>
        <p:txBody>
          <a:bodyPr wrap="none" rtlCol="0">
            <a:spAutoFit/>
          </a:bodyPr>
          <a:lstStyle/>
          <a:p>
            <a:pPr marL="342900" indent="-342900">
              <a:lnSpc>
                <a:spcPts val="30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total length of a LSS2 for RF</a:t>
            </a:r>
          </a:p>
          <a:p>
            <a:pPr>
              <a:lnSpc>
                <a:spcPts val="30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cavity is 128.4 m, and the length</a:t>
            </a:r>
          </a:p>
          <a:p>
            <a:pPr>
              <a:lnSpc>
                <a:spcPts val="30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of a long drift without magnets</a:t>
            </a:r>
          </a:p>
          <a:p>
            <a:pPr>
              <a:lnSpc>
                <a:spcPts val="30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in LSS2 is 60.2 m.</a:t>
            </a:r>
          </a:p>
          <a:p>
            <a:pPr marL="342900" indent="-342900">
              <a:lnSpc>
                <a:spcPts val="30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As the research for RF cavity is </a:t>
            </a:r>
          </a:p>
          <a:p>
            <a:pPr>
              <a:lnSpc>
                <a:spcPts val="30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not finished yet, the length and </a:t>
            </a:r>
          </a:p>
          <a:p>
            <a:pPr>
              <a:lnSpc>
                <a:spcPts val="30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structure of LSS2 are not determined.</a:t>
            </a:r>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302" y="5156059"/>
            <a:ext cx="7359396" cy="854964"/>
          </a:xfrm>
          <a:prstGeom prst="rect">
            <a:avLst/>
          </a:prstGeom>
        </p:spPr>
      </p:pic>
    </p:spTree>
    <p:extLst>
      <p:ext uri="{BB962C8B-B14F-4D97-AF65-F5344CB8AC3E}">
        <p14:creationId xmlns:p14="http://schemas.microsoft.com/office/powerpoint/2010/main" val="3205907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4" y="1250937"/>
            <a:ext cx="5963724" cy="4652957"/>
          </a:xfrm>
          <a:prstGeom prst="rect">
            <a:avLst/>
          </a:prstGeom>
        </p:spPr>
      </p:pic>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21</a:t>
            </a:fld>
            <a:endParaRPr lang="zh-CN" altLang="en-US" dirty="0"/>
          </a:p>
        </p:txBody>
      </p:sp>
      <p:sp>
        <p:nvSpPr>
          <p:cNvPr id="5" name="文本框 4"/>
          <p:cNvSpPr txBox="1"/>
          <p:nvPr/>
        </p:nvSpPr>
        <p:spPr>
          <a:xfrm>
            <a:off x="3011316" y="536540"/>
            <a:ext cx="3121367" cy="584775"/>
          </a:xfrm>
          <a:prstGeom prst="rect">
            <a:avLst/>
          </a:prstGeom>
          <a:noFill/>
        </p:spPr>
        <p:txBody>
          <a:bodyPr wrap="none" rtlCol="0">
            <a:spAutoFit/>
          </a:bodyPr>
          <a:lstStyle/>
          <a:p>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Full superperiod</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文本框 8"/>
          <p:cNvSpPr txBox="1"/>
          <p:nvPr/>
        </p:nvSpPr>
        <p:spPr>
          <a:xfrm>
            <a:off x="5873269" y="1437064"/>
            <a:ext cx="3211135" cy="4401205"/>
          </a:xfrm>
          <a:prstGeom prst="rect">
            <a:avLst/>
          </a:prstGeom>
          <a:noFill/>
        </p:spPr>
        <p:txBody>
          <a:bodyPr wrap="none" rtlCol="0">
            <a:spAutoFit/>
          </a:bodyPr>
          <a:lstStyle/>
          <a:p>
            <a:pPr marL="285750" indent="-285750">
              <a:lnSpc>
                <a:spcPts val="2400"/>
              </a:lnSpc>
              <a:buFont typeface="Arial" panose="020B0604020202020204" pitchFamily="34" charset="0"/>
              <a:buChar char="•"/>
            </a:pP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Momentum compaction</a:t>
            </a:r>
          </a:p>
          <a:p>
            <a:pPr>
              <a:lnSpc>
                <a:spcPts val="2400"/>
              </a:lnSpc>
            </a:pP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factor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is 0.0100422</a:t>
            </a:r>
          </a:p>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horizontal tune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for a</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superperiod is 5.58744</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The </a:t>
            </a: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vertical tune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for a</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superperiod is 4.83483</a:t>
            </a:r>
          </a:p>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maximum horizontal</a:t>
            </a:r>
          </a:p>
          <a:p>
            <a:pPr>
              <a:lnSpc>
                <a:spcPts val="2400"/>
              </a:lnSpc>
            </a:pP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beta function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is </a:t>
            </a:r>
            <a:r>
              <a:rPr lang="en-US" altLang="zh-CN"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685.345</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m</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The </a:t>
            </a: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maximum vertical</a:t>
            </a:r>
          </a:p>
          <a:p>
            <a:pPr>
              <a:lnSpc>
                <a:spcPts val="2400"/>
              </a:lnSpc>
            </a:pPr>
            <a:r>
              <a:rPr lang="en-US" altLang="zh-CN"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beta function</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is </a:t>
            </a:r>
            <a:r>
              <a:rPr lang="en-US" altLang="zh-CN"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629.219</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m</a:t>
            </a:r>
          </a:p>
          <a:p>
            <a:pPr marL="285750" indent="-285750">
              <a:lnSpc>
                <a:spcPts val="2400"/>
              </a:lnSpc>
              <a:buFont typeface="Arial" panose="020B0604020202020204" pitchFamily="34" charset="0"/>
              <a:buChar char="•"/>
            </a:pP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The maximum absolute</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horizontal dispersion is</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18.465 m</a:t>
            </a:r>
          </a:p>
          <a:p>
            <a:pPr>
              <a:lnSpc>
                <a:spcPts val="2400"/>
              </a:lnSpc>
            </a:pPr>
            <a:r>
              <a:rPr lang="en-US" altLang="zh-CN"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文本框 9"/>
          <p:cNvSpPr txBox="1"/>
          <p:nvPr/>
        </p:nvSpPr>
        <p:spPr>
          <a:xfrm>
            <a:off x="5778267" y="5452878"/>
            <a:ext cx="2864887" cy="523220"/>
          </a:xfrm>
          <a:prstGeom prst="rect">
            <a:avLst/>
          </a:prstGeom>
          <a:noFill/>
        </p:spPr>
        <p:txBody>
          <a:bodyPr wrap="none" rtlCol="0">
            <a:spAutoFit/>
          </a:bodyPr>
          <a:lstStyle/>
          <a:p>
            <a:r>
              <a:rPr lang="en-US" altLang="zh-CN" sz="28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Is it appropriate?</a:t>
            </a:r>
            <a:endParaRPr lang="zh-CN" altLang="en-US" sz="28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1" name="文本框 10"/>
          <p:cNvSpPr txBox="1"/>
          <p:nvPr/>
        </p:nvSpPr>
        <p:spPr>
          <a:xfrm>
            <a:off x="991564" y="5987019"/>
            <a:ext cx="4416594" cy="369332"/>
          </a:xfrm>
          <a:prstGeom prst="rect">
            <a:avLst/>
          </a:prstGeom>
          <a:noFill/>
        </p:spPr>
        <p:txBody>
          <a:bodyPr wrap="none" rtlCol="0">
            <a:spAutoFit/>
          </a:bodyPr>
          <a:lstStyle/>
          <a:p>
            <a:r>
              <a:rPr lang="en-US" altLang="zh-CN" dirty="0" smtClean="0">
                <a:latin typeface="Arial Unicode MS" panose="020B0604020202020204" pitchFamily="34" charset="-122"/>
                <a:ea typeface="Arial Unicode MS" panose="020B0604020202020204" pitchFamily="34" charset="-122"/>
                <a:cs typeface="Arial Unicode MS" panose="020B0604020202020204" pitchFamily="34" charset="-122"/>
              </a:rPr>
              <a:t>* This version of lattice is named SS V1.1</a:t>
            </a:r>
            <a:endParaRPr lang="zh-CN" altLang="en-US"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631893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22</a:t>
            </a:fld>
            <a:endParaRPr lang="zh-CN" altLang="en-US"/>
          </a:p>
        </p:txBody>
      </p:sp>
      <p:sp>
        <p:nvSpPr>
          <p:cNvPr id="4" name="文本框 3"/>
          <p:cNvSpPr txBox="1"/>
          <p:nvPr/>
        </p:nvSpPr>
        <p:spPr>
          <a:xfrm>
            <a:off x="2509576" y="961901"/>
            <a:ext cx="4124847" cy="584775"/>
          </a:xfrm>
          <a:prstGeom prst="rect">
            <a:avLst/>
          </a:prstGeom>
          <a:noFill/>
        </p:spPr>
        <p:txBody>
          <a:bodyPr wrap="none" rtlCol="0">
            <a:sp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Closed orbit deviation</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303843" y="2081742"/>
            <a:ext cx="8536311" cy="1477328"/>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maximum momentum deviation of SS V1.1 lattice is</a:t>
            </a: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maximum absolute horizontal closed orbit deviation is 0.3246 mm.</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r.m.s</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horizontal closed orbit deviation is 0.2020 mm</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6" name="对象 5"/>
          <p:cNvGraphicFramePr>
            <a:graphicFrameLocks noChangeAspect="1"/>
          </p:cNvGraphicFramePr>
          <p:nvPr>
            <p:extLst>
              <p:ext uri="{D42A27DB-BD31-4B8C-83A1-F6EECF244321}">
                <p14:modId xmlns:p14="http://schemas.microsoft.com/office/powerpoint/2010/main" val="4137660131"/>
              </p:ext>
            </p:extLst>
          </p:nvPr>
        </p:nvGraphicFramePr>
        <p:xfrm>
          <a:off x="7065963" y="2197100"/>
          <a:ext cx="1660525" cy="346075"/>
        </p:xfrm>
        <a:graphic>
          <a:graphicData uri="http://schemas.openxmlformats.org/presentationml/2006/ole">
            <mc:AlternateContent xmlns:mc="http://schemas.openxmlformats.org/markup-compatibility/2006">
              <mc:Choice xmlns:v="urn:schemas-microsoft-com:vml" Requires="v">
                <p:oleObj spid="_x0000_s1088" name="Equation" r:id="rId3" imgW="977760" imgH="203040" progId="Equation.DSMT4">
                  <p:embed/>
                </p:oleObj>
              </mc:Choice>
              <mc:Fallback>
                <p:oleObj name="Equation" r:id="rId3" imgW="977760" imgH="203040" progId="Equation.DSMT4">
                  <p:embed/>
                  <p:pic>
                    <p:nvPicPr>
                      <p:cNvPr id="0" name="Picture 16"/>
                      <p:cNvPicPr>
                        <a:picLocks noChangeAspect="1" noChangeArrowheads="1"/>
                      </p:cNvPicPr>
                      <p:nvPr/>
                    </p:nvPicPr>
                    <p:blipFill>
                      <a:blip r:embed="rId4"/>
                      <a:srcRect/>
                      <a:stretch>
                        <a:fillRect/>
                      </a:stretch>
                    </p:blipFill>
                    <p:spPr bwMode="auto">
                      <a:xfrm>
                        <a:off x="7065963" y="2197100"/>
                        <a:ext cx="16605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本框 6"/>
          <p:cNvSpPr txBox="1"/>
          <p:nvPr/>
        </p:nvSpPr>
        <p:spPr>
          <a:xfrm>
            <a:off x="438645" y="5735781"/>
            <a:ext cx="6289158" cy="369332"/>
          </a:xfrm>
          <a:prstGeom prst="rect">
            <a:avLst/>
          </a:prstGeom>
          <a:noFill/>
        </p:spPr>
        <p:txBody>
          <a:bodyPr wrap="none" rtlCol="0">
            <a:spAutoFit/>
          </a:bodyPr>
          <a:lstStyle/>
          <a:p>
            <a:r>
              <a:rPr lang="en-US" altLang="zh-CN" dirty="0" smtClean="0">
                <a:solidFill>
                  <a:schemeClr val="accent5">
                    <a:lumMod val="75000"/>
                  </a:schemeClr>
                </a:solidFill>
              </a:rPr>
              <a:t>* The closed orbit deviation is calculated by the MAD-X V5.02.08 </a:t>
            </a:r>
            <a:endParaRPr lang="zh-CN" altLang="en-US" dirty="0">
              <a:solidFill>
                <a:schemeClr val="accent5">
                  <a:lumMod val="75000"/>
                </a:schemeClr>
              </a:solidFill>
            </a:endParaRPr>
          </a:p>
        </p:txBody>
      </p:sp>
      <p:sp>
        <p:nvSpPr>
          <p:cNvPr id="8" name="文本框 7"/>
          <p:cNvSpPr txBox="1"/>
          <p:nvPr/>
        </p:nvSpPr>
        <p:spPr>
          <a:xfrm>
            <a:off x="1569414" y="3781817"/>
            <a:ext cx="6005170" cy="461665"/>
          </a:xfrm>
          <a:prstGeom prst="rect">
            <a:avLst/>
          </a:prstGeom>
          <a:noFill/>
        </p:spPr>
        <p:txBody>
          <a:bodyPr wrap="non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It is acceptable in this preliminary analysis!</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801890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23</a:t>
            </a:fld>
            <a:endParaRPr lang="zh-CN" altLang="en-US"/>
          </a:p>
        </p:txBody>
      </p:sp>
      <p:sp>
        <p:nvSpPr>
          <p:cNvPr id="4" name="文本框 3"/>
          <p:cNvSpPr txBox="1"/>
          <p:nvPr/>
        </p:nvSpPr>
        <p:spPr>
          <a:xfrm>
            <a:off x="882785" y="2150621"/>
            <a:ext cx="7378430" cy="1569660"/>
          </a:xfrm>
          <a:prstGeom prst="rect">
            <a:avLst/>
          </a:prstGeom>
          <a:noFill/>
        </p:spPr>
        <p:txBody>
          <a:bodyPr wrap="none" rtlCol="0">
            <a:spAutoFit/>
          </a:bodyPr>
          <a:lstStyle/>
          <a:p>
            <a:pPr algn="ctr"/>
            <a:r>
              <a:rPr lang="en-US" altLang="zh-CN" sz="4800" b="1" dirty="0" smtClean="0">
                <a:solidFill>
                  <a:srgbClr val="0070C0"/>
                </a:solidFill>
              </a:rPr>
              <a:t>First </a:t>
            </a:r>
            <a:r>
              <a:rPr lang="en-US" altLang="zh-CN" sz="4800" b="1" dirty="0">
                <a:solidFill>
                  <a:srgbClr val="0070C0"/>
                </a:solidFill>
              </a:rPr>
              <a:t>calculation of </a:t>
            </a:r>
            <a:endParaRPr lang="en-US" altLang="zh-CN" sz="4800" b="1" dirty="0" smtClean="0">
              <a:solidFill>
                <a:srgbClr val="0070C0"/>
              </a:solidFill>
            </a:endParaRPr>
          </a:p>
          <a:p>
            <a:pPr algn="ctr"/>
            <a:r>
              <a:rPr lang="en-US" altLang="zh-CN" sz="4800" b="1" dirty="0" smtClean="0">
                <a:solidFill>
                  <a:srgbClr val="0070C0"/>
                </a:solidFill>
              </a:rPr>
              <a:t>dynamic aperture of SS ring </a:t>
            </a:r>
            <a:endParaRPr lang="zh-CN" altLang="en-US" sz="48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00082" cy="369332"/>
          </a:xfrm>
          <a:prstGeom prst="rect">
            <a:avLst/>
          </a:prstGeom>
          <a:noFill/>
        </p:spPr>
        <p:txBody>
          <a:bodyPr wrap="none" rtlCol="0">
            <a:spAutoFit/>
          </a:bodyPr>
          <a:lstStyle/>
          <a:p>
            <a:r>
              <a:rPr lang="en-US" altLang="zh-CN" dirty="0" smtClean="0">
                <a:solidFill>
                  <a:schemeClr val="accent5">
                    <a:lumMod val="75000"/>
                  </a:schemeClr>
                </a:solidFill>
              </a:rPr>
              <a:t>*</a:t>
            </a:r>
            <a:endParaRPr lang="zh-CN" altLang="en-US" dirty="0">
              <a:solidFill>
                <a:schemeClr val="accent5">
                  <a:lumMod val="75000"/>
                </a:schemeClr>
              </a:solidFill>
            </a:endParaRPr>
          </a:p>
        </p:txBody>
      </p:sp>
    </p:spTree>
    <p:extLst>
      <p:ext uri="{BB962C8B-B14F-4D97-AF65-F5344CB8AC3E}">
        <p14:creationId xmlns:p14="http://schemas.microsoft.com/office/powerpoint/2010/main" val="3986349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24</a:t>
            </a:fld>
            <a:endParaRPr lang="zh-CN" altLang="en-US"/>
          </a:p>
        </p:txBody>
      </p:sp>
      <p:sp>
        <p:nvSpPr>
          <p:cNvPr id="4" name="文本框 3"/>
          <p:cNvSpPr txBox="1"/>
          <p:nvPr/>
        </p:nvSpPr>
        <p:spPr>
          <a:xfrm>
            <a:off x="2338855" y="2150621"/>
            <a:ext cx="4466287" cy="1569660"/>
          </a:xfrm>
          <a:prstGeom prst="rect">
            <a:avLst/>
          </a:prstGeom>
          <a:noFill/>
        </p:spPr>
        <p:txBody>
          <a:bodyPr wrap="none" rtlCol="0">
            <a:spAutoFit/>
          </a:bodyPr>
          <a:lstStyle/>
          <a:p>
            <a:pPr algn="ctr"/>
            <a:r>
              <a:rPr lang="en-US" altLang="zh-CN" sz="4800" b="1" dirty="0" smtClean="0">
                <a:solidFill>
                  <a:srgbClr val="FF0000"/>
                </a:solidFill>
              </a:rPr>
              <a:t>X: 1.612913 mm </a:t>
            </a:r>
          </a:p>
          <a:p>
            <a:pPr algn="ctr"/>
            <a:r>
              <a:rPr lang="en-US" altLang="zh-CN" sz="4800" b="1" dirty="0" smtClean="0">
                <a:solidFill>
                  <a:srgbClr val="FF0000"/>
                </a:solidFill>
              </a:rPr>
              <a:t>Y: 5.058169 mm </a:t>
            </a:r>
            <a:endParaRPr lang="zh-CN" altLang="en-US" sz="4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00082" cy="369332"/>
          </a:xfrm>
          <a:prstGeom prst="rect">
            <a:avLst/>
          </a:prstGeom>
          <a:noFill/>
        </p:spPr>
        <p:txBody>
          <a:bodyPr wrap="none" rtlCol="0">
            <a:spAutoFit/>
          </a:bodyPr>
          <a:lstStyle/>
          <a:p>
            <a:r>
              <a:rPr lang="en-US" altLang="zh-CN" dirty="0" smtClean="0">
                <a:solidFill>
                  <a:schemeClr val="accent5">
                    <a:lumMod val="75000"/>
                  </a:schemeClr>
                </a:solidFill>
              </a:rPr>
              <a:t>*</a:t>
            </a:r>
            <a:endParaRPr lang="zh-CN" altLang="en-US" dirty="0">
              <a:solidFill>
                <a:schemeClr val="accent5">
                  <a:lumMod val="75000"/>
                </a:schemeClr>
              </a:solidFill>
            </a:endParaRPr>
          </a:p>
        </p:txBody>
      </p:sp>
    </p:spTree>
    <p:extLst>
      <p:ext uri="{BB962C8B-B14F-4D97-AF65-F5344CB8AC3E}">
        <p14:creationId xmlns:p14="http://schemas.microsoft.com/office/powerpoint/2010/main" val="960255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25</a:t>
            </a:fld>
            <a:endParaRPr lang="zh-CN" altLang="en-US"/>
          </a:p>
        </p:txBody>
      </p:sp>
      <p:sp>
        <p:nvSpPr>
          <p:cNvPr id="4" name="文本框 3"/>
          <p:cNvSpPr txBox="1"/>
          <p:nvPr/>
        </p:nvSpPr>
        <p:spPr>
          <a:xfrm>
            <a:off x="832802" y="367541"/>
            <a:ext cx="7478394" cy="584775"/>
          </a:xfrm>
          <a:prstGeom prst="rect">
            <a:avLst/>
          </a:prstGeom>
          <a:noFill/>
        </p:spPr>
        <p:txBody>
          <a:bodyPr wrap="none" rtlCol="0">
            <a:spAutoFit/>
          </a:bodyPr>
          <a:lstStyle/>
          <a:p>
            <a:pPr algn="ctr"/>
            <a:r>
              <a:rPr lang="en-US" altLang="zh-CN" sz="3200" dirty="0">
                <a:solidFill>
                  <a:srgbClr val="0070C0"/>
                </a:solidFill>
              </a:rPr>
              <a:t>Preliminary calculation of dynamic aperture</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6289158" cy="369332"/>
          </a:xfrm>
          <a:prstGeom prst="rect">
            <a:avLst/>
          </a:prstGeom>
          <a:noFill/>
        </p:spPr>
        <p:txBody>
          <a:bodyPr wrap="none" rtlCol="0">
            <a:spAutoFit/>
          </a:bodyPr>
          <a:lstStyle/>
          <a:p>
            <a:r>
              <a:rPr lang="en-US" altLang="zh-CN" dirty="0" smtClean="0">
                <a:solidFill>
                  <a:schemeClr val="accent5">
                    <a:lumMod val="75000"/>
                  </a:schemeClr>
                </a:solidFill>
              </a:rPr>
              <a:t>* The closed orbit deviation is calculated by the MAD-X V5.02.08 </a:t>
            </a:r>
            <a:endParaRPr lang="zh-CN" altLang="en-US" dirty="0">
              <a:solidFill>
                <a:schemeClr val="accent5">
                  <a:lumMod val="75000"/>
                </a:schemeClr>
              </a:solidFill>
            </a:endParaRPr>
          </a:p>
        </p:txBody>
      </p:sp>
      <p:pic>
        <p:nvPicPr>
          <p:cNvPr id="9" name="图片 8"/>
          <p:cNvPicPr>
            <a:picLocks noChangeAspect="1"/>
          </p:cNvPicPr>
          <p:nvPr/>
        </p:nvPicPr>
        <p:blipFill>
          <a:blip r:embed="rId2"/>
          <a:stretch>
            <a:fillRect/>
          </a:stretch>
        </p:blipFill>
        <p:spPr>
          <a:xfrm>
            <a:off x="1844040" y="924184"/>
            <a:ext cx="5826395" cy="5873491"/>
          </a:xfrm>
          <a:prstGeom prst="rect">
            <a:avLst/>
          </a:prstGeom>
        </p:spPr>
      </p:pic>
    </p:spTree>
    <p:extLst>
      <p:ext uri="{BB962C8B-B14F-4D97-AF65-F5344CB8AC3E}">
        <p14:creationId xmlns:p14="http://schemas.microsoft.com/office/powerpoint/2010/main" val="211035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26</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00082" cy="369332"/>
          </a:xfrm>
          <a:prstGeom prst="rect">
            <a:avLst/>
          </a:prstGeom>
          <a:noFill/>
        </p:spPr>
        <p:txBody>
          <a:bodyPr wrap="none" rtlCol="0">
            <a:spAutoFit/>
          </a:bodyPr>
          <a:lstStyle/>
          <a:p>
            <a:r>
              <a:rPr lang="en-US" altLang="zh-CN" dirty="0" smtClean="0">
                <a:solidFill>
                  <a:schemeClr val="accent5">
                    <a:lumMod val="75000"/>
                  </a:schemeClr>
                </a:solidFill>
              </a:rPr>
              <a:t>*</a:t>
            </a:r>
            <a:endParaRPr lang="zh-CN" altLang="en-US" dirty="0">
              <a:solidFill>
                <a:schemeClr val="accent5">
                  <a:lumMod val="75000"/>
                </a:schemeClr>
              </a:solidFill>
            </a:endParaRPr>
          </a:p>
        </p:txBody>
      </p:sp>
      <p:pic>
        <p:nvPicPr>
          <p:cNvPr id="10" name="图片 9"/>
          <p:cNvPicPr>
            <a:picLocks noChangeAspect="1"/>
          </p:cNvPicPr>
          <p:nvPr/>
        </p:nvPicPr>
        <p:blipFill rotWithShape="1">
          <a:blip r:embed="rId2"/>
          <a:srcRect l="26090" t="10527" r="28525" b="8960"/>
          <a:stretch/>
        </p:blipFill>
        <p:spPr>
          <a:xfrm>
            <a:off x="1537390" y="819038"/>
            <a:ext cx="5914969" cy="5902437"/>
          </a:xfrm>
          <a:prstGeom prst="rect">
            <a:avLst/>
          </a:prstGeom>
        </p:spPr>
      </p:pic>
    </p:spTree>
    <p:extLst>
      <p:ext uri="{BB962C8B-B14F-4D97-AF65-F5344CB8AC3E}">
        <p14:creationId xmlns:p14="http://schemas.microsoft.com/office/powerpoint/2010/main" val="1142915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27</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52982"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6" name="图片 5"/>
          <p:cNvPicPr>
            <a:picLocks noChangeAspect="1"/>
          </p:cNvPicPr>
          <p:nvPr/>
        </p:nvPicPr>
        <p:blipFill>
          <a:blip r:embed="rId2"/>
          <a:stretch>
            <a:fillRect/>
          </a:stretch>
        </p:blipFill>
        <p:spPr>
          <a:xfrm>
            <a:off x="1591180" y="738837"/>
            <a:ext cx="6144564" cy="6123400"/>
          </a:xfrm>
          <a:prstGeom prst="rect">
            <a:avLst/>
          </a:prstGeom>
        </p:spPr>
      </p:pic>
    </p:spTree>
    <p:extLst>
      <p:ext uri="{BB962C8B-B14F-4D97-AF65-F5344CB8AC3E}">
        <p14:creationId xmlns:p14="http://schemas.microsoft.com/office/powerpoint/2010/main" val="483368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28</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52982"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sp>
        <p:nvSpPr>
          <p:cNvPr id="8" name="文本框 7"/>
          <p:cNvSpPr txBox="1"/>
          <p:nvPr/>
        </p:nvSpPr>
        <p:spPr>
          <a:xfrm>
            <a:off x="1569414" y="3781817"/>
            <a:ext cx="662361" cy="461665"/>
          </a:xfrm>
          <a:prstGeom prst="rect">
            <a:avLst/>
          </a:prstGeom>
          <a:noFill/>
        </p:spPr>
        <p:txBody>
          <a:bodyPr wrap="non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It is</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p:cNvPicPr>
            <a:picLocks noChangeAspect="1"/>
          </p:cNvPicPr>
          <p:nvPr/>
        </p:nvPicPr>
        <p:blipFill>
          <a:blip r:embed="rId2"/>
          <a:stretch>
            <a:fillRect/>
          </a:stretch>
        </p:blipFill>
        <p:spPr>
          <a:xfrm>
            <a:off x="1570657" y="667196"/>
            <a:ext cx="6079823" cy="6142718"/>
          </a:xfrm>
          <a:prstGeom prst="rect">
            <a:avLst/>
          </a:prstGeom>
        </p:spPr>
      </p:pic>
    </p:spTree>
    <p:extLst>
      <p:ext uri="{BB962C8B-B14F-4D97-AF65-F5344CB8AC3E}">
        <p14:creationId xmlns:p14="http://schemas.microsoft.com/office/powerpoint/2010/main" val="762524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29</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52982"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13" name="图片 12"/>
          <p:cNvPicPr>
            <a:picLocks noChangeAspect="1"/>
          </p:cNvPicPr>
          <p:nvPr/>
        </p:nvPicPr>
        <p:blipFill>
          <a:blip r:embed="rId2"/>
          <a:stretch>
            <a:fillRect/>
          </a:stretch>
        </p:blipFill>
        <p:spPr>
          <a:xfrm>
            <a:off x="1505134" y="861060"/>
            <a:ext cx="5999570" cy="5978857"/>
          </a:xfrm>
          <a:prstGeom prst="rect">
            <a:avLst/>
          </a:prstGeom>
        </p:spPr>
      </p:pic>
    </p:spTree>
    <p:extLst>
      <p:ext uri="{BB962C8B-B14F-4D97-AF65-F5344CB8AC3E}">
        <p14:creationId xmlns:p14="http://schemas.microsoft.com/office/powerpoint/2010/main" val="1435074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a:t>
            </a:fld>
            <a:endParaRPr lang="zh-CN" altLang="en-US"/>
          </a:p>
        </p:txBody>
      </p:sp>
      <p:sp>
        <p:nvSpPr>
          <p:cNvPr id="4" name="文本框 3"/>
          <p:cNvSpPr txBox="1"/>
          <p:nvPr/>
        </p:nvSpPr>
        <p:spPr>
          <a:xfrm>
            <a:off x="3274209" y="3105834"/>
            <a:ext cx="2595582" cy="646331"/>
          </a:xfrm>
          <a:prstGeom prst="rect">
            <a:avLst/>
          </a:prstGeom>
          <a:noFill/>
        </p:spPr>
        <p:txBody>
          <a:bodyPr wrap="none" rtlCol="0">
            <a:spAutoFit/>
          </a:bodyPr>
          <a:lstStyle/>
          <a:p>
            <a:pPr algn="ctr"/>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Introduction</a:t>
            </a:r>
          </a:p>
        </p:txBody>
      </p:sp>
    </p:spTree>
    <p:extLst>
      <p:ext uri="{BB962C8B-B14F-4D97-AF65-F5344CB8AC3E}">
        <p14:creationId xmlns:p14="http://schemas.microsoft.com/office/powerpoint/2010/main" val="2594772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30</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14" name="图片 13"/>
          <p:cNvPicPr>
            <a:picLocks noChangeAspect="1"/>
          </p:cNvPicPr>
          <p:nvPr/>
        </p:nvPicPr>
        <p:blipFill>
          <a:blip r:embed="rId2"/>
          <a:stretch>
            <a:fillRect/>
          </a:stretch>
        </p:blipFill>
        <p:spPr>
          <a:xfrm>
            <a:off x="1722120" y="825725"/>
            <a:ext cx="6011523" cy="6032275"/>
          </a:xfrm>
          <a:prstGeom prst="rect">
            <a:avLst/>
          </a:prstGeom>
        </p:spPr>
      </p:pic>
    </p:spTree>
    <p:extLst>
      <p:ext uri="{BB962C8B-B14F-4D97-AF65-F5344CB8AC3E}">
        <p14:creationId xmlns:p14="http://schemas.microsoft.com/office/powerpoint/2010/main" val="2770839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31</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6" name="图片 5"/>
          <p:cNvPicPr>
            <a:picLocks noChangeAspect="1"/>
          </p:cNvPicPr>
          <p:nvPr/>
        </p:nvPicPr>
        <p:blipFill>
          <a:blip r:embed="rId2"/>
          <a:stretch>
            <a:fillRect/>
          </a:stretch>
        </p:blipFill>
        <p:spPr>
          <a:xfrm>
            <a:off x="756746" y="825723"/>
            <a:ext cx="5903560" cy="5951444"/>
          </a:xfrm>
          <a:prstGeom prst="rect">
            <a:avLst/>
          </a:prstGeom>
        </p:spPr>
      </p:pic>
      <p:pic>
        <p:nvPicPr>
          <p:cNvPr id="9" name="图片 8"/>
          <p:cNvPicPr>
            <a:picLocks noChangeAspect="1"/>
          </p:cNvPicPr>
          <p:nvPr/>
        </p:nvPicPr>
        <p:blipFill>
          <a:blip r:embed="rId3"/>
          <a:stretch>
            <a:fillRect/>
          </a:stretch>
        </p:blipFill>
        <p:spPr>
          <a:xfrm>
            <a:off x="2642219" y="825724"/>
            <a:ext cx="5895751" cy="5895751"/>
          </a:xfrm>
          <a:prstGeom prst="rect">
            <a:avLst/>
          </a:prstGeom>
        </p:spPr>
      </p:pic>
    </p:spTree>
    <p:extLst>
      <p:ext uri="{BB962C8B-B14F-4D97-AF65-F5344CB8AC3E}">
        <p14:creationId xmlns:p14="http://schemas.microsoft.com/office/powerpoint/2010/main" val="408444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32</a:t>
            </a:fld>
            <a:endParaRPr lang="zh-CN" altLang="en-US"/>
          </a:p>
        </p:txBody>
      </p:sp>
      <p:sp>
        <p:nvSpPr>
          <p:cNvPr id="4" name="文本框 3"/>
          <p:cNvSpPr txBox="1"/>
          <p:nvPr/>
        </p:nvSpPr>
        <p:spPr>
          <a:xfrm>
            <a:off x="2182563" y="2150621"/>
            <a:ext cx="4778872" cy="1569660"/>
          </a:xfrm>
          <a:prstGeom prst="rect">
            <a:avLst/>
          </a:prstGeom>
          <a:noFill/>
        </p:spPr>
        <p:txBody>
          <a:bodyPr wrap="none" rtlCol="0">
            <a:spAutoFit/>
          </a:bodyPr>
          <a:lstStyle/>
          <a:p>
            <a:pPr algn="ctr"/>
            <a:r>
              <a:rPr lang="en-US" altLang="zh-CN" sz="4800" b="1" dirty="0" smtClean="0">
                <a:solidFill>
                  <a:srgbClr val="FF0000"/>
                </a:solidFill>
              </a:rPr>
              <a:t>X: 14.516136 mm </a:t>
            </a:r>
          </a:p>
          <a:p>
            <a:pPr algn="ctr"/>
            <a:r>
              <a:rPr lang="en-US" altLang="zh-CN" sz="4800" b="1" dirty="0" smtClean="0">
                <a:solidFill>
                  <a:srgbClr val="FF0000"/>
                </a:solidFill>
              </a:rPr>
              <a:t>Y: 45.523273 mm </a:t>
            </a:r>
            <a:endParaRPr lang="zh-CN" altLang="en-US" sz="4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00082" cy="369332"/>
          </a:xfrm>
          <a:prstGeom prst="rect">
            <a:avLst/>
          </a:prstGeom>
          <a:noFill/>
        </p:spPr>
        <p:txBody>
          <a:bodyPr wrap="none" rtlCol="0">
            <a:spAutoFit/>
          </a:bodyPr>
          <a:lstStyle/>
          <a:p>
            <a:r>
              <a:rPr lang="en-US" altLang="zh-CN" dirty="0" smtClean="0">
                <a:solidFill>
                  <a:schemeClr val="accent5">
                    <a:lumMod val="75000"/>
                  </a:schemeClr>
                </a:solidFill>
              </a:rPr>
              <a:t>*</a:t>
            </a:r>
            <a:endParaRPr lang="zh-CN" altLang="en-US" dirty="0">
              <a:solidFill>
                <a:schemeClr val="accent5">
                  <a:lumMod val="75000"/>
                </a:schemeClr>
              </a:solidFill>
            </a:endParaRPr>
          </a:p>
        </p:txBody>
      </p:sp>
    </p:spTree>
    <p:extLst>
      <p:ext uri="{BB962C8B-B14F-4D97-AF65-F5344CB8AC3E}">
        <p14:creationId xmlns:p14="http://schemas.microsoft.com/office/powerpoint/2010/main" val="1617841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33</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615440" y="702155"/>
            <a:ext cx="6141789" cy="6155845"/>
          </a:xfrm>
          <a:prstGeom prst="rect">
            <a:avLst/>
          </a:prstGeom>
        </p:spPr>
      </p:pic>
    </p:spTree>
    <p:extLst>
      <p:ext uri="{BB962C8B-B14F-4D97-AF65-F5344CB8AC3E}">
        <p14:creationId xmlns:p14="http://schemas.microsoft.com/office/powerpoint/2010/main" val="25267210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34</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684020" y="792480"/>
            <a:ext cx="6042660" cy="6042660"/>
          </a:xfrm>
          <a:prstGeom prst="rect">
            <a:avLst/>
          </a:prstGeom>
        </p:spPr>
      </p:pic>
    </p:spTree>
    <p:extLst>
      <p:ext uri="{BB962C8B-B14F-4D97-AF65-F5344CB8AC3E}">
        <p14:creationId xmlns:p14="http://schemas.microsoft.com/office/powerpoint/2010/main" val="3566647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35</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622367" y="763362"/>
            <a:ext cx="5997617" cy="6011453"/>
          </a:xfrm>
          <a:prstGeom prst="rect">
            <a:avLst/>
          </a:prstGeom>
        </p:spPr>
      </p:pic>
    </p:spTree>
    <p:extLst>
      <p:ext uri="{BB962C8B-B14F-4D97-AF65-F5344CB8AC3E}">
        <p14:creationId xmlns:p14="http://schemas.microsoft.com/office/powerpoint/2010/main" val="2914842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36</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676400" y="712641"/>
            <a:ext cx="5997807" cy="6039314"/>
          </a:xfrm>
          <a:prstGeom prst="rect">
            <a:avLst/>
          </a:prstGeom>
        </p:spPr>
      </p:pic>
    </p:spTree>
    <p:extLst>
      <p:ext uri="{BB962C8B-B14F-4D97-AF65-F5344CB8AC3E}">
        <p14:creationId xmlns:p14="http://schemas.microsoft.com/office/powerpoint/2010/main" val="4193891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37</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714500" y="698997"/>
            <a:ext cx="6022724" cy="6078169"/>
          </a:xfrm>
          <a:prstGeom prst="rect">
            <a:avLst/>
          </a:prstGeom>
        </p:spPr>
      </p:pic>
    </p:spTree>
    <p:extLst>
      <p:ext uri="{BB962C8B-B14F-4D97-AF65-F5344CB8AC3E}">
        <p14:creationId xmlns:p14="http://schemas.microsoft.com/office/powerpoint/2010/main" val="2481048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38</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790700" y="773791"/>
            <a:ext cx="5967300" cy="6008644"/>
          </a:xfrm>
          <a:prstGeom prst="rect">
            <a:avLst/>
          </a:prstGeom>
        </p:spPr>
      </p:pic>
    </p:spTree>
    <p:extLst>
      <p:ext uri="{BB962C8B-B14F-4D97-AF65-F5344CB8AC3E}">
        <p14:creationId xmlns:p14="http://schemas.microsoft.com/office/powerpoint/2010/main" val="32687922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39</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6" name="图片 5"/>
          <p:cNvPicPr>
            <a:picLocks noChangeAspect="1"/>
          </p:cNvPicPr>
          <p:nvPr/>
        </p:nvPicPr>
        <p:blipFill>
          <a:blip r:embed="rId2"/>
          <a:stretch>
            <a:fillRect/>
          </a:stretch>
        </p:blipFill>
        <p:spPr>
          <a:xfrm>
            <a:off x="280816" y="770032"/>
            <a:ext cx="6019314" cy="6012403"/>
          </a:xfrm>
          <a:prstGeom prst="rect">
            <a:avLst/>
          </a:prstGeom>
        </p:spPr>
      </p:pic>
      <p:pic>
        <p:nvPicPr>
          <p:cNvPr id="8" name="图片 7"/>
          <p:cNvPicPr>
            <a:picLocks noChangeAspect="1"/>
          </p:cNvPicPr>
          <p:nvPr/>
        </p:nvPicPr>
        <p:blipFill>
          <a:blip r:embed="rId3"/>
          <a:stretch>
            <a:fillRect/>
          </a:stretch>
        </p:blipFill>
        <p:spPr>
          <a:xfrm>
            <a:off x="3093721" y="794670"/>
            <a:ext cx="6015422" cy="5987765"/>
          </a:xfrm>
          <a:prstGeom prst="rect">
            <a:avLst/>
          </a:prstGeom>
        </p:spPr>
      </p:pic>
    </p:spTree>
    <p:extLst>
      <p:ext uri="{BB962C8B-B14F-4D97-AF65-F5344CB8AC3E}">
        <p14:creationId xmlns:p14="http://schemas.microsoft.com/office/powerpoint/2010/main" val="29583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9975" y="602757"/>
            <a:ext cx="8044049" cy="584775"/>
          </a:xfrm>
          <a:prstGeom prst="rect">
            <a:avLst/>
          </a:prstGeom>
        </p:spPr>
        <p:txBody>
          <a:bodyPr wrap="square">
            <a:spAutoFit/>
          </a:bodyPr>
          <a:lstStyle/>
          <a:p>
            <a:pPr algn="ctr"/>
            <a:r>
              <a:rPr lang="en-US" altLang="zh-CN"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SS is </a:t>
            </a: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the last booster </a:t>
            </a:r>
            <a:r>
              <a:rPr lang="en-US" altLang="zh-CN"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 the injection </a:t>
            </a: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chain</a:t>
            </a:r>
            <a:endParaRPr lang="zh-CN" altLang="en-US" sz="3200"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内容占位符 3"/>
          <p:cNvPicPr>
            <a:picLocks noGrp="1"/>
          </p:cNvPicPr>
          <p:nvPr>
            <p:ph idx="1"/>
          </p:nvPr>
        </p:nvPicPr>
        <p:blipFill>
          <a:blip r:embed="rId2"/>
          <a:stretch>
            <a:fillRect/>
          </a:stretch>
        </p:blipFill>
        <p:spPr>
          <a:xfrm>
            <a:off x="1131124" y="1187532"/>
            <a:ext cx="6881752" cy="5202546"/>
          </a:xfrm>
          <a:prstGeom prst="rect">
            <a:avLst/>
          </a:prstGeom>
        </p:spPr>
      </p:pic>
      <p:sp>
        <p:nvSpPr>
          <p:cNvPr id="6" name="日期占位符 5"/>
          <p:cNvSpPr>
            <a:spLocks noGrp="1"/>
          </p:cNvSpPr>
          <p:nvPr>
            <p:ph type="dt" sz="half" idx="10"/>
          </p:nvPr>
        </p:nvSpPr>
        <p:spPr/>
        <p:txBody>
          <a:bodyPr/>
          <a:lstStyle/>
          <a:p>
            <a:fld id="{16BF2774-90FC-446D-A836-8F7D4BB04573}" type="datetime1">
              <a:rPr lang="zh-CN" altLang="en-US" smtClean="0"/>
              <a:pPr/>
              <a:t>2016/9/3</a:t>
            </a:fld>
            <a:endParaRPr lang="zh-CN" altLang="en-US"/>
          </a:p>
        </p:txBody>
      </p:sp>
      <p:sp>
        <p:nvSpPr>
          <p:cNvPr id="7" name="灯片编号占位符 6"/>
          <p:cNvSpPr>
            <a:spLocks noGrp="1"/>
          </p:cNvSpPr>
          <p:nvPr>
            <p:ph type="sldNum" sz="quarter" idx="12"/>
          </p:nvPr>
        </p:nvSpPr>
        <p:spPr/>
        <p:txBody>
          <a:bodyPr/>
          <a:lstStyle/>
          <a:p>
            <a:fld id="{861ADFFE-FE19-4973-A44F-2269C9AAE40F}" type="slidenum">
              <a:rPr lang="zh-CN" altLang="en-US" smtClean="0"/>
              <a:pPr/>
              <a:t>4</a:t>
            </a:fld>
            <a:endParaRPr lang="zh-CN" altLang="en-US"/>
          </a:p>
        </p:txBody>
      </p:sp>
    </p:spTree>
    <p:extLst>
      <p:ext uri="{BB962C8B-B14F-4D97-AF65-F5344CB8AC3E}">
        <p14:creationId xmlns:p14="http://schemas.microsoft.com/office/powerpoint/2010/main" val="381729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40</a:t>
            </a:fld>
            <a:endParaRPr lang="zh-CN" altLang="en-US"/>
          </a:p>
        </p:txBody>
      </p:sp>
      <p:sp>
        <p:nvSpPr>
          <p:cNvPr id="4" name="文本框 3"/>
          <p:cNvSpPr txBox="1"/>
          <p:nvPr/>
        </p:nvSpPr>
        <p:spPr>
          <a:xfrm>
            <a:off x="2182563" y="2150621"/>
            <a:ext cx="4778872" cy="1569660"/>
          </a:xfrm>
          <a:prstGeom prst="rect">
            <a:avLst/>
          </a:prstGeom>
          <a:noFill/>
        </p:spPr>
        <p:txBody>
          <a:bodyPr wrap="none" rtlCol="0">
            <a:spAutoFit/>
          </a:bodyPr>
          <a:lstStyle/>
          <a:p>
            <a:pPr algn="ctr"/>
            <a:r>
              <a:rPr lang="en-US" altLang="zh-CN" sz="4800" b="1" dirty="0" smtClean="0">
                <a:solidFill>
                  <a:srgbClr val="FF0000"/>
                </a:solidFill>
              </a:rPr>
              <a:t>X: 29.032262 mm </a:t>
            </a:r>
          </a:p>
          <a:p>
            <a:pPr algn="ctr"/>
            <a:r>
              <a:rPr lang="en-US" altLang="zh-CN" sz="4800" b="1" dirty="0" smtClean="0">
                <a:solidFill>
                  <a:srgbClr val="FF0000"/>
                </a:solidFill>
              </a:rPr>
              <a:t>Y: 91.046514 mm </a:t>
            </a:r>
            <a:endParaRPr lang="zh-CN" altLang="en-US" sz="48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300082" cy="369332"/>
          </a:xfrm>
          <a:prstGeom prst="rect">
            <a:avLst/>
          </a:prstGeom>
          <a:noFill/>
        </p:spPr>
        <p:txBody>
          <a:bodyPr wrap="none" rtlCol="0">
            <a:spAutoFit/>
          </a:bodyPr>
          <a:lstStyle/>
          <a:p>
            <a:r>
              <a:rPr lang="en-US" altLang="zh-CN" dirty="0" smtClean="0">
                <a:solidFill>
                  <a:schemeClr val="accent5">
                    <a:lumMod val="75000"/>
                  </a:schemeClr>
                </a:solidFill>
              </a:rPr>
              <a:t>*</a:t>
            </a:r>
            <a:endParaRPr lang="zh-CN" altLang="en-US" dirty="0">
              <a:solidFill>
                <a:schemeClr val="accent5">
                  <a:lumMod val="75000"/>
                </a:schemeClr>
              </a:solidFill>
            </a:endParaRPr>
          </a:p>
        </p:txBody>
      </p:sp>
    </p:spTree>
    <p:extLst>
      <p:ext uri="{BB962C8B-B14F-4D97-AF65-F5344CB8AC3E}">
        <p14:creationId xmlns:p14="http://schemas.microsoft.com/office/powerpoint/2010/main" val="3833761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41</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699260" y="760659"/>
            <a:ext cx="6070339" cy="6021776"/>
          </a:xfrm>
          <a:prstGeom prst="rect">
            <a:avLst/>
          </a:prstGeom>
        </p:spPr>
      </p:pic>
    </p:spTree>
    <p:extLst>
      <p:ext uri="{BB962C8B-B14F-4D97-AF65-F5344CB8AC3E}">
        <p14:creationId xmlns:p14="http://schemas.microsoft.com/office/powerpoint/2010/main" val="3432636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42</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323054" y="740811"/>
            <a:ext cx="6062506" cy="6041624"/>
          </a:xfrm>
          <a:prstGeom prst="rect">
            <a:avLst/>
          </a:prstGeom>
        </p:spPr>
      </p:pic>
      <p:pic>
        <p:nvPicPr>
          <p:cNvPr id="9" name="图片 8"/>
          <p:cNvPicPr>
            <a:picLocks noChangeAspect="1"/>
          </p:cNvPicPr>
          <p:nvPr/>
        </p:nvPicPr>
        <p:blipFill>
          <a:blip r:embed="rId3"/>
          <a:stretch>
            <a:fillRect/>
          </a:stretch>
        </p:blipFill>
        <p:spPr>
          <a:xfrm>
            <a:off x="2865104" y="740811"/>
            <a:ext cx="6088999" cy="6117189"/>
          </a:xfrm>
          <a:prstGeom prst="rect">
            <a:avLst/>
          </a:prstGeom>
        </p:spPr>
      </p:pic>
    </p:spTree>
    <p:extLst>
      <p:ext uri="{BB962C8B-B14F-4D97-AF65-F5344CB8AC3E}">
        <p14:creationId xmlns:p14="http://schemas.microsoft.com/office/powerpoint/2010/main" val="368379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43</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1407137" y="794669"/>
            <a:ext cx="6001514" cy="5987765"/>
          </a:xfrm>
          <a:prstGeom prst="rect">
            <a:avLst/>
          </a:prstGeom>
        </p:spPr>
      </p:pic>
    </p:spTree>
    <p:extLst>
      <p:ext uri="{BB962C8B-B14F-4D97-AF65-F5344CB8AC3E}">
        <p14:creationId xmlns:p14="http://schemas.microsoft.com/office/powerpoint/2010/main" val="2915980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44</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327202" y="794670"/>
            <a:ext cx="6105148" cy="6063330"/>
          </a:xfrm>
          <a:prstGeom prst="rect">
            <a:avLst/>
          </a:prstGeom>
        </p:spPr>
      </p:pic>
      <p:pic>
        <p:nvPicPr>
          <p:cNvPr id="9" name="图片 8"/>
          <p:cNvPicPr>
            <a:picLocks noChangeAspect="1"/>
          </p:cNvPicPr>
          <p:nvPr/>
        </p:nvPicPr>
        <p:blipFill>
          <a:blip r:embed="rId3"/>
          <a:stretch>
            <a:fillRect/>
          </a:stretch>
        </p:blipFill>
        <p:spPr>
          <a:xfrm>
            <a:off x="2686050" y="794670"/>
            <a:ext cx="6063330" cy="6063330"/>
          </a:xfrm>
          <a:prstGeom prst="rect">
            <a:avLst/>
          </a:prstGeom>
        </p:spPr>
      </p:pic>
    </p:spTree>
    <p:extLst>
      <p:ext uri="{BB962C8B-B14F-4D97-AF65-F5344CB8AC3E}">
        <p14:creationId xmlns:p14="http://schemas.microsoft.com/office/powerpoint/2010/main" val="138466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45</a:t>
            </a:fld>
            <a:endParaRPr lang="zh-CN" altLang="en-US"/>
          </a:p>
        </p:txBody>
      </p:sp>
      <p:sp>
        <p:nvSpPr>
          <p:cNvPr id="4" name="文本框 3"/>
          <p:cNvSpPr txBox="1"/>
          <p:nvPr/>
        </p:nvSpPr>
        <p:spPr>
          <a:xfrm>
            <a:off x="340939" y="123701"/>
            <a:ext cx="8462125" cy="646331"/>
          </a:xfrm>
          <a:prstGeom prst="rect">
            <a:avLst/>
          </a:prstGeom>
          <a:noFill/>
        </p:spPr>
        <p:txBody>
          <a:bodyPr wrap="none" rtlCol="0">
            <a:spAutoFit/>
          </a:bodyPr>
          <a:lstStyle/>
          <a:p>
            <a:pPr algn="ctr"/>
            <a:r>
              <a:rPr lang="en-US" altLang="zh-CN" sz="3600" dirty="0">
                <a:solidFill>
                  <a:srgbClr val="0070C0"/>
                </a:solidFill>
              </a:rPr>
              <a:t>Preliminary calculation of </a:t>
            </a:r>
            <a:r>
              <a:rPr lang="en-US" altLang="zh-CN" sz="36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p:pic>
        <p:nvPicPr>
          <p:cNvPr id="5" name="图片 4"/>
          <p:cNvPicPr>
            <a:picLocks noChangeAspect="1"/>
          </p:cNvPicPr>
          <p:nvPr/>
        </p:nvPicPr>
        <p:blipFill>
          <a:blip r:embed="rId2"/>
          <a:stretch>
            <a:fillRect/>
          </a:stretch>
        </p:blipFill>
        <p:spPr>
          <a:xfrm>
            <a:off x="330978" y="770032"/>
            <a:ext cx="5984855" cy="6012403"/>
          </a:xfrm>
          <a:prstGeom prst="rect">
            <a:avLst/>
          </a:prstGeom>
        </p:spPr>
      </p:pic>
      <p:pic>
        <p:nvPicPr>
          <p:cNvPr id="9" name="图片 8"/>
          <p:cNvPicPr>
            <a:picLocks noChangeAspect="1"/>
          </p:cNvPicPr>
          <p:nvPr/>
        </p:nvPicPr>
        <p:blipFill>
          <a:blip r:embed="rId3"/>
          <a:stretch>
            <a:fillRect/>
          </a:stretch>
        </p:blipFill>
        <p:spPr>
          <a:xfrm>
            <a:off x="2525538" y="841995"/>
            <a:ext cx="5920004" cy="5940440"/>
          </a:xfrm>
          <a:prstGeom prst="rect">
            <a:avLst/>
          </a:prstGeom>
        </p:spPr>
      </p:pic>
    </p:spTree>
    <p:extLst>
      <p:ext uri="{BB962C8B-B14F-4D97-AF65-F5344CB8AC3E}">
        <p14:creationId xmlns:p14="http://schemas.microsoft.com/office/powerpoint/2010/main" val="374165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46</a:t>
            </a:fld>
            <a:endParaRPr lang="zh-CN" altLang="en-US"/>
          </a:p>
        </p:txBody>
      </p:sp>
      <p:sp>
        <p:nvSpPr>
          <p:cNvPr id="4" name="文本框 3"/>
          <p:cNvSpPr txBox="1"/>
          <p:nvPr/>
        </p:nvSpPr>
        <p:spPr>
          <a:xfrm>
            <a:off x="0" y="123701"/>
            <a:ext cx="9083040" cy="584775"/>
          </a:xfrm>
          <a:prstGeom prst="rect">
            <a:avLst/>
          </a:prstGeom>
          <a:noFill/>
        </p:spPr>
        <p:txBody>
          <a:bodyPr wrap="square" rtlCol="0">
            <a:spAutoFit/>
          </a:bodyPr>
          <a:lstStyle/>
          <a:p>
            <a:pPr algn="ctr"/>
            <a:r>
              <a:rPr lang="en-US" altLang="zh-CN" sz="3200" dirty="0" smtClean="0">
                <a:solidFill>
                  <a:srgbClr val="0070C0"/>
                </a:solidFill>
              </a:rPr>
              <a:t>Base data of first </a:t>
            </a:r>
            <a:r>
              <a:rPr lang="en-US" altLang="zh-CN" sz="3200" dirty="0">
                <a:solidFill>
                  <a:srgbClr val="0070C0"/>
                </a:solidFill>
              </a:rPr>
              <a:t>calculation of </a:t>
            </a:r>
            <a:r>
              <a:rPr lang="en-US" altLang="zh-CN" sz="3200" dirty="0" smtClean="0">
                <a:solidFill>
                  <a:srgbClr val="0070C0"/>
                </a:solidFill>
              </a:rPr>
              <a:t>dynamic aperture</a:t>
            </a:r>
            <a:r>
              <a:rPr lang="en-US" altLang="zh-CN" sz="3200" dirty="0"/>
              <a:t>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405880" cy="369332"/>
          </a:xfrm>
          <a:prstGeom prst="rect">
            <a:avLst/>
          </a:prstGeom>
          <a:noFill/>
        </p:spPr>
        <p:txBody>
          <a:bodyPr wrap="none" rtlCol="0">
            <a:spAutoFit/>
          </a:bodyPr>
          <a:lstStyle/>
          <a:p>
            <a:r>
              <a:rPr lang="en-US" altLang="zh-CN" dirty="0" smtClean="0">
                <a:solidFill>
                  <a:schemeClr val="accent5">
                    <a:lumMod val="75000"/>
                  </a:schemeClr>
                </a:solidFill>
              </a:rPr>
              <a:t>*  </a:t>
            </a:r>
            <a:endParaRPr lang="zh-CN" altLang="en-US" dirty="0">
              <a:solidFill>
                <a:schemeClr val="accent5">
                  <a:lumMod val="75000"/>
                </a:schemeClr>
              </a:solidFill>
            </a:endParaRPr>
          </a:p>
        </p:txBody>
      </p:sp>
      <mc:AlternateContent xmlns:mc="http://schemas.openxmlformats.org/markup-compatibility/2006" xmlns:a14="http://schemas.microsoft.com/office/drawing/2010/main">
        <mc:Choice Requires="a14">
          <p:sp>
            <p:nvSpPr>
              <p:cNvPr id="9" name="文本框 8"/>
              <p:cNvSpPr txBox="1"/>
              <p:nvPr/>
            </p:nvSpPr>
            <p:spPr>
              <a:xfrm>
                <a:off x="303843" y="1098762"/>
                <a:ext cx="8523487" cy="4247317"/>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Lattice version: V1.0.0, June 5, 2016</a:t>
                </a: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Energy of 2100 MeV</a:t>
                </a: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Ring circumference of 7200 m</a:t>
                </a: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Cycle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frequancy</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of 41.63(8) kHz</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Tracking numbers of 400,000: about 10 second</a:t>
                </a:r>
              </a:p>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Dynamic aperture: 29 mm</a:t>
                </a:r>
                <a14:m>
                  <m:oMath xmlns:m="http://schemas.openxmlformats.org/officeDocument/2006/math">
                    <m:r>
                      <a:rPr lang="en-US" altLang="zh-CN" sz="2000" b="0" i="0" smtClean="0">
                        <a:latin typeface="Cambria Math" panose="02040503050406030204" pitchFamily="18" charset="0"/>
                        <a:ea typeface="Cambria Math" panose="02040503050406030204" pitchFamily="18" charset="0"/>
                        <a:cs typeface="Arial Unicode MS" panose="020B0604020202020204" pitchFamily="34" charset="-122"/>
                      </a:rPr>
                      <m:t> </m:t>
                    </m:r>
                    <m:r>
                      <a:rPr lang="en-US" altLang="zh-CN" sz="2000" i="1" smtClean="0">
                        <a:latin typeface="Cambria Math" panose="02040503050406030204" pitchFamily="18" charset="0"/>
                        <a:ea typeface="Cambria Math" panose="02040503050406030204" pitchFamily="18" charset="0"/>
                        <a:cs typeface="Arial Unicode MS" panose="020B0604020202020204" pitchFamily="34" charset="-122"/>
                      </a:rPr>
                      <m:t>×</m:t>
                    </m:r>
                  </m:oMath>
                </a14:m>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91 mm</a:t>
                </a:r>
              </a:p>
              <a:p>
                <a:pPr marL="342900" indent="-342900">
                  <a:lnSpc>
                    <a:spcPct val="150000"/>
                  </a:lnSpc>
                  <a:buFont typeface="Arial" panose="020B0604020202020204" pitchFamily="34" charset="0"/>
                  <a:buChar char="•"/>
                </a:pPr>
                <a:r>
                  <a:rPr lang="en-US" altLang="zh-CN"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Suitable for injection or extraction, in the vertical </a:t>
                </a: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direction </a:t>
                </a:r>
              </a:p>
              <a:p>
                <a:pPr marL="342900" indent="-34290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lattice of cell’s period is not optimized</a:t>
                </a:r>
              </a:p>
              <a:p>
                <a:pPr marL="342900" indent="-342900">
                  <a:lnSpc>
                    <a:spcPct val="150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tracking has not been done: injection and Ramping Up processes </a:t>
                </a:r>
                <a:endParaRPr lang="zh-CN" altLang="en-US" sz="20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mc:Choice>
        <mc:Fallback xmlns="">
          <p:sp>
            <p:nvSpPr>
              <p:cNvPr id="9" name="文本框 8"/>
              <p:cNvSpPr txBox="1">
                <a:spLocks noRot="1" noChangeAspect="1" noMove="1" noResize="1" noEditPoints="1" noAdjustHandles="1" noChangeArrowheads="1" noChangeShapeType="1" noTextEdit="1"/>
              </p:cNvSpPr>
              <p:nvPr/>
            </p:nvSpPr>
            <p:spPr>
              <a:xfrm>
                <a:off x="303843" y="1098762"/>
                <a:ext cx="8523487" cy="4247317"/>
              </a:xfrm>
              <a:prstGeom prst="rect">
                <a:avLst/>
              </a:prstGeom>
              <a:blipFill rotWithShape="0">
                <a:blip r:embed="rId2"/>
                <a:stretch>
                  <a:fillRect l="-644" b="-2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82356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47</a:t>
            </a:fld>
            <a:endParaRPr lang="zh-CN" altLang="en-US"/>
          </a:p>
        </p:txBody>
      </p:sp>
      <p:sp>
        <p:nvSpPr>
          <p:cNvPr id="4" name="文本框 3"/>
          <p:cNvSpPr txBox="1"/>
          <p:nvPr/>
        </p:nvSpPr>
        <p:spPr>
          <a:xfrm>
            <a:off x="2169128" y="291341"/>
            <a:ext cx="4805738" cy="584775"/>
          </a:xfrm>
          <a:prstGeom prst="rect">
            <a:avLst/>
          </a:prstGeom>
          <a:noFill/>
        </p:spPr>
        <p:txBody>
          <a:bodyPr wrap="none" rtlCol="0">
            <a:spAutoFit/>
          </a:bodyPr>
          <a:lstStyle/>
          <a:p>
            <a:pPr algn="ctr"/>
            <a:r>
              <a:rPr lang="en-US" altLang="zh-CN" sz="3200" b="1" dirty="0" smtClean="0">
                <a:solidFill>
                  <a:srgbClr val="0070C0"/>
                </a:solidFill>
              </a:rPr>
              <a:t>Check </a:t>
            </a:r>
            <a:r>
              <a:rPr lang="en-US" altLang="zh-CN" sz="3200" b="1" dirty="0">
                <a:solidFill>
                  <a:srgbClr val="0070C0"/>
                </a:solidFill>
              </a:rPr>
              <a:t>calculation of Lattice</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6289158" cy="369332"/>
          </a:xfrm>
          <a:prstGeom prst="rect">
            <a:avLst/>
          </a:prstGeom>
          <a:noFill/>
        </p:spPr>
        <p:txBody>
          <a:bodyPr wrap="none" rtlCol="0">
            <a:spAutoFit/>
          </a:bodyPr>
          <a:lstStyle/>
          <a:p>
            <a:r>
              <a:rPr lang="en-US" altLang="zh-CN" dirty="0" smtClean="0">
                <a:solidFill>
                  <a:schemeClr val="accent5">
                    <a:lumMod val="75000"/>
                  </a:schemeClr>
                </a:solidFill>
              </a:rPr>
              <a:t>* The closed orbit deviation is calculated by the MAD-X V5.02.08 </a:t>
            </a:r>
            <a:endParaRPr lang="zh-CN" altLang="en-US" dirty="0">
              <a:solidFill>
                <a:schemeClr val="accent5">
                  <a:lumMod val="75000"/>
                </a:schemeClr>
              </a:solidFill>
            </a:endParaRPr>
          </a:p>
        </p:txBody>
      </p:sp>
      <p:pic>
        <p:nvPicPr>
          <p:cNvPr id="9" name="图片 8"/>
          <p:cNvPicPr>
            <a:picLocks noChangeAspect="1"/>
          </p:cNvPicPr>
          <p:nvPr/>
        </p:nvPicPr>
        <p:blipFill>
          <a:blip r:embed="rId2"/>
          <a:stretch>
            <a:fillRect/>
          </a:stretch>
        </p:blipFill>
        <p:spPr>
          <a:xfrm>
            <a:off x="99649" y="1020519"/>
            <a:ext cx="6184493" cy="5335832"/>
          </a:xfrm>
          <a:prstGeom prst="rect">
            <a:avLst/>
          </a:prstGeom>
        </p:spPr>
      </p:pic>
      <p:sp>
        <p:nvSpPr>
          <p:cNvPr id="13" name="文本框 12"/>
          <p:cNvSpPr txBox="1"/>
          <p:nvPr/>
        </p:nvSpPr>
        <p:spPr>
          <a:xfrm>
            <a:off x="6354774" y="3253741"/>
            <a:ext cx="2476806" cy="1200329"/>
          </a:xfrm>
          <a:prstGeom prst="rect">
            <a:avLst/>
          </a:prstGeom>
          <a:noFill/>
        </p:spPr>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Twiss function is </a:t>
            </a:r>
          </a:p>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used to injection </a:t>
            </a:r>
          </a:p>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and extraction</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745293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48</a:t>
            </a:fld>
            <a:endParaRPr lang="zh-CN" altLang="en-US"/>
          </a:p>
        </p:txBody>
      </p:sp>
      <p:sp>
        <p:nvSpPr>
          <p:cNvPr id="4" name="文本框 3"/>
          <p:cNvSpPr txBox="1"/>
          <p:nvPr/>
        </p:nvSpPr>
        <p:spPr>
          <a:xfrm>
            <a:off x="2169128" y="291341"/>
            <a:ext cx="4805738" cy="584775"/>
          </a:xfrm>
          <a:prstGeom prst="rect">
            <a:avLst/>
          </a:prstGeom>
          <a:noFill/>
        </p:spPr>
        <p:txBody>
          <a:bodyPr wrap="none" rtlCol="0">
            <a:spAutoFit/>
          </a:bodyPr>
          <a:lstStyle/>
          <a:p>
            <a:pPr algn="ctr"/>
            <a:r>
              <a:rPr lang="en-US" altLang="zh-CN" sz="3200" b="1" dirty="0" smtClean="0">
                <a:solidFill>
                  <a:srgbClr val="0070C0"/>
                </a:solidFill>
              </a:rPr>
              <a:t>Check </a:t>
            </a:r>
            <a:r>
              <a:rPr lang="en-US" altLang="zh-CN" sz="3200" b="1" dirty="0">
                <a:solidFill>
                  <a:srgbClr val="0070C0"/>
                </a:solidFill>
              </a:rPr>
              <a:t>calculation of Lattice</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 name="文本框 4"/>
          <p:cNvSpPr txBox="1"/>
          <p:nvPr/>
        </p:nvSpPr>
        <p:spPr>
          <a:xfrm>
            <a:off x="2025963" y="6287982"/>
            <a:ext cx="4804520" cy="50084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phase advance of A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super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period</a:t>
            </a: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6289158" cy="369332"/>
          </a:xfrm>
          <a:prstGeom prst="rect">
            <a:avLst/>
          </a:prstGeom>
          <a:noFill/>
        </p:spPr>
        <p:txBody>
          <a:bodyPr wrap="none" rtlCol="0">
            <a:spAutoFit/>
          </a:bodyPr>
          <a:lstStyle/>
          <a:p>
            <a:r>
              <a:rPr lang="en-US" altLang="zh-CN" dirty="0" smtClean="0">
                <a:solidFill>
                  <a:schemeClr val="accent5">
                    <a:lumMod val="75000"/>
                  </a:schemeClr>
                </a:solidFill>
              </a:rPr>
              <a:t>* The closed orbit deviation is calculated by the MAD-X V5.02.08 </a:t>
            </a:r>
            <a:endParaRPr lang="zh-CN" altLang="en-US" dirty="0">
              <a:solidFill>
                <a:schemeClr val="accent5">
                  <a:lumMod val="75000"/>
                </a:schemeClr>
              </a:solidFill>
            </a:endParaRPr>
          </a:p>
        </p:txBody>
      </p:sp>
      <p:sp>
        <p:nvSpPr>
          <p:cNvPr id="8" name="文本框 7"/>
          <p:cNvSpPr txBox="1"/>
          <p:nvPr/>
        </p:nvSpPr>
        <p:spPr>
          <a:xfrm>
            <a:off x="1569414" y="3781817"/>
            <a:ext cx="6005170" cy="461665"/>
          </a:xfrm>
          <a:prstGeom prst="rect">
            <a:avLst/>
          </a:prstGeom>
          <a:noFill/>
        </p:spPr>
        <p:txBody>
          <a:bodyPr wrap="non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It is acceptable in this preliminary analysis</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0" name="图片 9"/>
          <p:cNvPicPr>
            <a:picLocks noChangeAspect="1"/>
          </p:cNvPicPr>
          <p:nvPr/>
        </p:nvPicPr>
        <p:blipFill>
          <a:blip r:embed="rId2"/>
          <a:stretch>
            <a:fillRect/>
          </a:stretch>
        </p:blipFill>
        <p:spPr>
          <a:xfrm>
            <a:off x="975054" y="1336639"/>
            <a:ext cx="6353221" cy="5019712"/>
          </a:xfrm>
          <a:prstGeom prst="rect">
            <a:avLst/>
          </a:prstGeom>
        </p:spPr>
      </p:pic>
    </p:spTree>
    <p:extLst>
      <p:ext uri="{BB962C8B-B14F-4D97-AF65-F5344CB8AC3E}">
        <p14:creationId xmlns:p14="http://schemas.microsoft.com/office/powerpoint/2010/main" val="11179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49</a:t>
            </a:fld>
            <a:endParaRPr lang="zh-CN" altLang="en-US"/>
          </a:p>
        </p:txBody>
      </p:sp>
      <p:sp>
        <p:nvSpPr>
          <p:cNvPr id="4" name="文本框 3"/>
          <p:cNvSpPr txBox="1"/>
          <p:nvPr/>
        </p:nvSpPr>
        <p:spPr>
          <a:xfrm>
            <a:off x="2169128" y="291341"/>
            <a:ext cx="4805738" cy="584775"/>
          </a:xfrm>
          <a:prstGeom prst="rect">
            <a:avLst/>
          </a:prstGeom>
          <a:noFill/>
        </p:spPr>
        <p:txBody>
          <a:bodyPr wrap="none" rtlCol="0">
            <a:spAutoFit/>
          </a:bodyPr>
          <a:lstStyle/>
          <a:p>
            <a:pPr algn="ctr"/>
            <a:r>
              <a:rPr lang="en-US" altLang="zh-CN" sz="3200" b="1" dirty="0" smtClean="0">
                <a:solidFill>
                  <a:srgbClr val="0070C0"/>
                </a:solidFill>
              </a:rPr>
              <a:t>Check </a:t>
            </a:r>
            <a:r>
              <a:rPr lang="en-US" altLang="zh-CN" sz="3200" b="1" dirty="0">
                <a:solidFill>
                  <a:srgbClr val="0070C0"/>
                </a:solidFill>
              </a:rPr>
              <a:t>calculation of Lattice</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6289158" cy="369332"/>
          </a:xfrm>
          <a:prstGeom prst="rect">
            <a:avLst/>
          </a:prstGeom>
          <a:noFill/>
        </p:spPr>
        <p:txBody>
          <a:bodyPr wrap="none" rtlCol="0">
            <a:spAutoFit/>
          </a:bodyPr>
          <a:lstStyle/>
          <a:p>
            <a:r>
              <a:rPr lang="en-US" altLang="zh-CN" dirty="0" smtClean="0">
                <a:solidFill>
                  <a:schemeClr val="accent5">
                    <a:lumMod val="75000"/>
                  </a:schemeClr>
                </a:solidFill>
              </a:rPr>
              <a:t>* The closed orbit deviation is calculated by the MAD-X V5.02.08 </a:t>
            </a:r>
            <a:endParaRPr lang="zh-CN" altLang="en-US" dirty="0">
              <a:solidFill>
                <a:schemeClr val="accent5">
                  <a:lumMod val="75000"/>
                </a:schemeClr>
              </a:solidFill>
            </a:endParaRPr>
          </a:p>
        </p:txBody>
      </p:sp>
      <p:pic>
        <p:nvPicPr>
          <p:cNvPr id="11" name="图片 10"/>
          <p:cNvPicPr>
            <a:picLocks noChangeAspect="1"/>
          </p:cNvPicPr>
          <p:nvPr/>
        </p:nvPicPr>
        <p:blipFill>
          <a:blip r:embed="rId2"/>
          <a:stretch>
            <a:fillRect/>
          </a:stretch>
        </p:blipFill>
        <p:spPr>
          <a:xfrm>
            <a:off x="239418" y="1230070"/>
            <a:ext cx="6315121" cy="5000662"/>
          </a:xfrm>
          <a:prstGeom prst="rect">
            <a:avLst/>
          </a:prstGeom>
        </p:spPr>
      </p:pic>
      <p:sp>
        <p:nvSpPr>
          <p:cNvPr id="13" name="文本框 12"/>
          <p:cNvSpPr txBox="1"/>
          <p:nvPr/>
        </p:nvSpPr>
        <p:spPr>
          <a:xfrm>
            <a:off x="6240474" y="3535681"/>
            <a:ext cx="2789226" cy="1200329"/>
          </a:xfrm>
          <a:prstGeom prst="rect">
            <a:avLst/>
          </a:prstGeom>
          <a:noFill/>
        </p:spPr>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Twiss function of</a:t>
            </a:r>
          </a:p>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 super period of </a:t>
            </a:r>
          </a:p>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SS ring</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84176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11815"/>
          <a:stretch/>
        </p:blipFill>
        <p:spPr>
          <a:xfrm>
            <a:off x="-7620" y="911079"/>
            <a:ext cx="5458394" cy="5445272"/>
          </a:xfrm>
          <a:prstGeom prst="rect">
            <a:avLst/>
          </a:prstGeom>
        </p:spPr>
      </p:pic>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5</a:t>
            </a:fld>
            <a:endParaRPr lang="zh-CN" altLang="en-US"/>
          </a:p>
        </p:txBody>
      </p:sp>
      <p:sp>
        <p:nvSpPr>
          <p:cNvPr id="4" name="文本框 3"/>
          <p:cNvSpPr txBox="1"/>
          <p:nvPr/>
        </p:nvSpPr>
        <p:spPr>
          <a:xfrm>
            <a:off x="3533895" y="558140"/>
            <a:ext cx="2076209" cy="584775"/>
          </a:xfrm>
          <a:prstGeom prst="rect">
            <a:avLst/>
          </a:prstGeom>
          <a:noFill/>
        </p:spPr>
        <p:txBody>
          <a:bodyPr wrap="none" rtlCol="0">
            <a:spAutoFit/>
          </a:bodyPr>
          <a:lstStyle/>
          <a:p>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SS Layout</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5265718" y="2356944"/>
            <a:ext cx="3611886" cy="2785378"/>
          </a:xfrm>
          <a:prstGeom prst="rect">
            <a:avLst/>
          </a:prstGeom>
          <a:noFill/>
        </p:spPr>
        <p:txBody>
          <a:bodyPr wrap="none" rtlCol="0">
            <a:spAutoFit/>
          </a:bodyPr>
          <a:lstStyle/>
          <a:p>
            <a:pPr marL="285750" indent="-28575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Total length is 7200 m.</a:t>
            </a:r>
          </a:p>
          <a:p>
            <a:pPr marL="285750" indent="-28575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Two super period structure</a:t>
            </a:r>
          </a:p>
          <a:p>
            <a:pPr marL="342900" indent="-34290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Four long straight section</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s</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a:lnSpc>
                <a:spcPts val="3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2 for injection or extraction;</a:t>
            </a:r>
          </a:p>
          <a:p>
            <a:pPr>
              <a:lnSpc>
                <a:spcPts val="3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2 for RF cavities</a:t>
            </a: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and other</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equipment</a:t>
            </a:r>
            <a:r>
              <a:rPr lang="en-US" altLang="zh-CN" sz="2000" dirty="0" err="1">
                <a:latin typeface="Arial Unicode MS" panose="020B0604020202020204" pitchFamily="34" charset="-122"/>
                <a:ea typeface="Arial Unicode MS" panose="020B0604020202020204" pitchFamily="34" charset="-122"/>
                <a:cs typeface="Arial Unicode MS" panose="020B0604020202020204" pitchFamily="34" charset="-122"/>
              </a:rPr>
              <a:t>s</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nSpc>
                <a:spcPts val="3000"/>
              </a:lnSpc>
              <a:buFont typeface="Arial" panose="020B0604020202020204" pitchFamily="34" charset="0"/>
              <a:buChar char="•"/>
            </a:pP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976852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50</a:t>
            </a:fld>
            <a:endParaRPr lang="zh-CN" altLang="en-US"/>
          </a:p>
        </p:txBody>
      </p:sp>
      <p:sp>
        <p:nvSpPr>
          <p:cNvPr id="4" name="文本框 3"/>
          <p:cNvSpPr txBox="1"/>
          <p:nvPr/>
        </p:nvSpPr>
        <p:spPr>
          <a:xfrm>
            <a:off x="2169128" y="291341"/>
            <a:ext cx="4805738" cy="584775"/>
          </a:xfrm>
          <a:prstGeom prst="rect">
            <a:avLst/>
          </a:prstGeom>
          <a:noFill/>
        </p:spPr>
        <p:txBody>
          <a:bodyPr wrap="none" rtlCol="0">
            <a:spAutoFit/>
          </a:bodyPr>
          <a:lstStyle/>
          <a:p>
            <a:pPr algn="ctr"/>
            <a:r>
              <a:rPr lang="en-US" altLang="zh-CN" sz="3200" b="1" dirty="0" smtClean="0">
                <a:solidFill>
                  <a:srgbClr val="0070C0"/>
                </a:solidFill>
              </a:rPr>
              <a:t>Check </a:t>
            </a:r>
            <a:r>
              <a:rPr lang="en-US" altLang="zh-CN" sz="3200" b="1" dirty="0">
                <a:solidFill>
                  <a:srgbClr val="0070C0"/>
                </a:solidFill>
              </a:rPr>
              <a:t>calculation of Lattice</a:t>
            </a:r>
            <a:endParaRPr lang="zh-CN" altLang="en-US" sz="32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文本框 6"/>
          <p:cNvSpPr txBox="1"/>
          <p:nvPr/>
        </p:nvSpPr>
        <p:spPr>
          <a:xfrm>
            <a:off x="438645" y="5735781"/>
            <a:ext cx="6289158" cy="369332"/>
          </a:xfrm>
          <a:prstGeom prst="rect">
            <a:avLst/>
          </a:prstGeom>
          <a:noFill/>
        </p:spPr>
        <p:txBody>
          <a:bodyPr wrap="none" rtlCol="0">
            <a:spAutoFit/>
          </a:bodyPr>
          <a:lstStyle/>
          <a:p>
            <a:r>
              <a:rPr lang="en-US" altLang="zh-CN" dirty="0" smtClean="0">
                <a:solidFill>
                  <a:schemeClr val="accent5">
                    <a:lumMod val="75000"/>
                  </a:schemeClr>
                </a:solidFill>
              </a:rPr>
              <a:t>* The closed orbit deviation is calculated by the MAD-X V5.02.08 </a:t>
            </a:r>
            <a:endParaRPr lang="zh-CN" altLang="en-US" dirty="0">
              <a:solidFill>
                <a:schemeClr val="accent5">
                  <a:lumMod val="75000"/>
                </a:schemeClr>
              </a:solidFill>
            </a:endParaRPr>
          </a:p>
        </p:txBody>
      </p:sp>
      <p:pic>
        <p:nvPicPr>
          <p:cNvPr id="12" name="图片 11"/>
          <p:cNvPicPr>
            <a:picLocks noChangeAspect="1"/>
          </p:cNvPicPr>
          <p:nvPr/>
        </p:nvPicPr>
        <p:blipFill>
          <a:blip r:embed="rId2"/>
          <a:stretch>
            <a:fillRect/>
          </a:stretch>
        </p:blipFill>
        <p:spPr>
          <a:xfrm>
            <a:off x="315791" y="974701"/>
            <a:ext cx="6595549" cy="5411866"/>
          </a:xfrm>
          <a:prstGeom prst="rect">
            <a:avLst/>
          </a:prstGeom>
        </p:spPr>
      </p:pic>
      <p:sp>
        <p:nvSpPr>
          <p:cNvPr id="13" name="文本框 12"/>
          <p:cNvSpPr txBox="1"/>
          <p:nvPr/>
        </p:nvSpPr>
        <p:spPr>
          <a:xfrm>
            <a:off x="6872934" y="3781817"/>
            <a:ext cx="2141526" cy="830997"/>
          </a:xfrm>
          <a:prstGeom prst="rect">
            <a:avLst/>
          </a:prstGeom>
          <a:noFill/>
        </p:spPr>
        <p:txBody>
          <a:bodyPr wrap="square" rtlCol="0">
            <a:spAutoFit/>
          </a:bodyPr>
          <a:lstStyle/>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Twiss function </a:t>
            </a:r>
          </a:p>
          <a:p>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of SS ring </a:t>
            </a:r>
            <a:endParaRPr lang="zh-CN" altLang="en-US"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6055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51</a:t>
            </a:fld>
            <a:endParaRPr lang="zh-CN" altLang="en-US"/>
          </a:p>
        </p:txBody>
      </p:sp>
      <p:sp>
        <p:nvSpPr>
          <p:cNvPr id="4" name="文本框 3"/>
          <p:cNvSpPr txBox="1"/>
          <p:nvPr/>
        </p:nvSpPr>
        <p:spPr>
          <a:xfrm>
            <a:off x="3338329" y="3105834"/>
            <a:ext cx="2467342" cy="646331"/>
          </a:xfrm>
          <a:prstGeom prst="rect">
            <a:avLst/>
          </a:prstGeom>
          <a:noFill/>
        </p:spPr>
        <p:txBody>
          <a:bodyPr wrap="none" rtlCol="0">
            <a:spAutoFit/>
          </a:bodyPr>
          <a:lstStyle/>
          <a:p>
            <a:pPr algn="ctr"/>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Conclusion</a:t>
            </a:r>
            <a:endParaRPr lang="zh-CN" altLang="en-US" sz="36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360277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52</a:t>
            </a:fld>
            <a:endParaRPr lang="zh-CN" altLang="en-US"/>
          </a:p>
        </p:txBody>
      </p:sp>
      <p:sp>
        <p:nvSpPr>
          <p:cNvPr id="4" name="文本框 3"/>
          <p:cNvSpPr txBox="1"/>
          <p:nvPr/>
        </p:nvSpPr>
        <p:spPr>
          <a:xfrm>
            <a:off x="414894" y="605643"/>
            <a:ext cx="8537915" cy="5093702"/>
          </a:xfrm>
          <a:prstGeom prst="rect">
            <a:avLst/>
          </a:prstGeom>
          <a:noFill/>
        </p:spPr>
        <p:txBody>
          <a:bodyPr wrap="square" rtlCol="0">
            <a:spAutoFit/>
          </a:bodyPr>
          <a:lstStyle/>
          <a:p>
            <a:pPr marL="285750" indent="-28575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high intensity proton beam of 1 A gives challenge to injection</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and extraction system. SS should adopt fast extraction scheme and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bump orbit injection scheme. It is proved that the machine operates</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safely particularly during the injection (180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GeV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11 microseconds)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and extraction (2.1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TeV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22 microseconds) process. </a:t>
            </a:r>
          </a:p>
          <a:p>
            <a:pPr marL="342900" indent="-342900">
              <a:lnSpc>
                <a:spcPts val="3000"/>
              </a:lnSpc>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 lattice with large envelop in the LSS for injection and extraction is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proposed which is named SS V1.1. This lattice also reduces the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difficulties of kicker magnets design.</a:t>
            </a:r>
          </a:p>
          <a:p>
            <a:pPr marL="342900" indent="-342900">
              <a:lnSpc>
                <a:spcPts val="3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closed orbit deviation is less than 0.3246 mm, corresponding to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the maximum momentum deviation of                       . It comes to a</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preliminary conclusion that the beam can operate stably with this </a:t>
            </a:r>
          </a:p>
          <a:p>
            <a:pPr>
              <a:lnSpc>
                <a:spcPts val="3000"/>
              </a:lnSpc>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lattice scheme. </a:t>
            </a:r>
          </a:p>
          <a:p>
            <a:pPr marL="342900" indent="-342900">
              <a:lnSpc>
                <a:spcPts val="3000"/>
              </a:lnSpc>
              <a:buFont typeface="Arial" panose="020B0604020202020204" pitchFamily="34" charset="0"/>
              <a:buChar char="•"/>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000" dirty="0" err="1">
                <a:latin typeface="Arial Unicode MS" panose="020B0604020202020204" pitchFamily="34" charset="-122"/>
                <a:ea typeface="Arial Unicode MS" panose="020B0604020202020204" pitchFamily="34" charset="-122"/>
                <a:cs typeface="Arial Unicode MS" panose="020B0604020202020204" pitchFamily="34" charset="-122"/>
              </a:rPr>
              <a:t>r.m.s</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horizontal closed orbit deviation is 0.2020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mm  . </a:t>
            </a:r>
          </a:p>
        </p:txBody>
      </p:sp>
      <p:graphicFrame>
        <p:nvGraphicFramePr>
          <p:cNvPr id="5" name="对象 4"/>
          <p:cNvGraphicFramePr>
            <a:graphicFrameLocks noChangeAspect="1"/>
          </p:cNvGraphicFramePr>
          <p:nvPr>
            <p:extLst>
              <p:ext uri="{D42A27DB-BD31-4B8C-83A1-F6EECF244321}">
                <p14:modId xmlns:p14="http://schemas.microsoft.com/office/powerpoint/2010/main" val="1578531635"/>
              </p:ext>
            </p:extLst>
          </p:nvPr>
        </p:nvGraphicFramePr>
        <p:xfrm>
          <a:off x="5153025" y="4084638"/>
          <a:ext cx="1660525" cy="346075"/>
        </p:xfrm>
        <a:graphic>
          <a:graphicData uri="http://schemas.openxmlformats.org/presentationml/2006/ole">
            <mc:AlternateContent xmlns:mc="http://schemas.openxmlformats.org/markup-compatibility/2006">
              <mc:Choice xmlns:v="urn:schemas-microsoft-com:vml" Requires="v">
                <p:oleObj spid="_x0000_s2101" name="Equation" r:id="rId3" imgW="977760" imgH="203040" progId="Equation.DSMT4">
                  <p:embed/>
                </p:oleObj>
              </mc:Choice>
              <mc:Fallback>
                <p:oleObj name="Equation" r:id="rId3" imgW="977760" imgH="203040" progId="Equation.DSMT4">
                  <p:embed/>
                  <p:pic>
                    <p:nvPicPr>
                      <p:cNvPr id="0" name="Picture 4"/>
                      <p:cNvPicPr>
                        <a:picLocks noChangeAspect="1" noChangeArrowheads="1"/>
                      </p:cNvPicPr>
                      <p:nvPr/>
                    </p:nvPicPr>
                    <p:blipFill>
                      <a:blip r:embed="rId4"/>
                      <a:srcRect/>
                      <a:stretch>
                        <a:fillRect/>
                      </a:stretch>
                    </p:blipFill>
                    <p:spPr bwMode="auto">
                      <a:xfrm>
                        <a:off x="5153025" y="4084638"/>
                        <a:ext cx="1660525"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47537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53</a:t>
            </a:fld>
            <a:endParaRPr lang="zh-CN" altLang="en-US"/>
          </a:p>
        </p:txBody>
      </p:sp>
      <p:sp>
        <p:nvSpPr>
          <p:cNvPr id="4" name="文本框 3"/>
          <p:cNvSpPr txBox="1"/>
          <p:nvPr/>
        </p:nvSpPr>
        <p:spPr>
          <a:xfrm>
            <a:off x="414894" y="605643"/>
            <a:ext cx="7104830" cy="5093702"/>
          </a:xfrm>
          <a:prstGeom prst="rect">
            <a:avLst/>
          </a:prstGeom>
          <a:noFill/>
        </p:spPr>
        <p:txBody>
          <a:bodyPr wrap="none" rtlCol="0">
            <a:spAutoFit/>
          </a:bodyPr>
          <a:lstStyle/>
          <a:p>
            <a:pPr>
              <a:lnSpc>
                <a:spcPts val="3000"/>
              </a:lnSpc>
            </a:pP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nSpc>
                <a:spcPts val="3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To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optimize the layout of the Lattice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calculation, </a:t>
            </a:r>
          </a:p>
          <a:p>
            <a:pPr>
              <a:lnSpc>
                <a:spcPts val="3000"/>
              </a:lnSpc>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for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all the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cell’s periods</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pPr marL="342900" indent="-342900">
              <a:lnSpc>
                <a:spcPts val="3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dynamic aperture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tracking, </a:t>
            </a:r>
          </a:p>
          <a:p>
            <a:pPr>
              <a:lnSpc>
                <a:spcPts val="3000"/>
              </a:lnSpc>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with the high frequency system</a:t>
            </a:r>
          </a:p>
          <a:p>
            <a:pPr marL="342900" indent="-342900">
              <a:lnSpc>
                <a:spcPts val="3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The dynamic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aperture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tracking,  </a:t>
            </a:r>
          </a:p>
          <a:p>
            <a:pPr>
              <a:lnSpc>
                <a:spcPts val="3000"/>
              </a:lnSpc>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under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injected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energy</a:t>
            </a:r>
          </a:p>
          <a:p>
            <a:pPr marL="342900" indent="-342900">
              <a:lnSpc>
                <a:spcPts val="3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The dynamic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aperture tracking, </a:t>
            </a:r>
            <a:endPar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lnSpc>
                <a:spcPts val="3000"/>
              </a:lnSpc>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in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the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process </a:t>
            </a: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of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ramping up</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pPr marL="342900" indent="-342900">
              <a:lnSpc>
                <a:spcPts val="3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The large beta function and dispersion function, </a:t>
            </a:r>
          </a:p>
          <a:p>
            <a:pPr>
              <a:lnSpc>
                <a:spcPts val="3000"/>
              </a:lnSpc>
            </a:pP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in arc section still need </a:t>
            </a:r>
          </a:p>
          <a:p>
            <a:pPr marL="342900" indent="-342900">
              <a:lnSpc>
                <a:spcPts val="3000"/>
              </a:lnSpc>
              <a:buFont typeface="Arial" panose="020B0604020202020204" pitchFamily="34" charset="0"/>
              <a:buChar char="•"/>
            </a:pP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To be optimize to a reasonable value, </a:t>
            </a:r>
          </a:p>
          <a:p>
            <a:pPr>
              <a:lnSpc>
                <a:spcPts val="3000"/>
              </a:lnSpc>
            </a:pPr>
            <a:r>
              <a:rPr lang="en-US" altLang="zh-CN" sz="24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in the future work</a:t>
            </a:r>
            <a:r>
              <a:rPr lang="en-US" altLang="zh-CN" sz="24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p:txBody>
      </p:sp>
    </p:spTree>
    <p:extLst>
      <p:ext uri="{BB962C8B-B14F-4D97-AF65-F5344CB8AC3E}">
        <p14:creationId xmlns:p14="http://schemas.microsoft.com/office/powerpoint/2010/main" val="2280537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54</a:t>
            </a:fld>
            <a:endParaRPr lang="zh-CN" altLang="en-US"/>
          </a:p>
        </p:txBody>
      </p:sp>
      <p:sp>
        <p:nvSpPr>
          <p:cNvPr id="4" name="文本框 3"/>
          <p:cNvSpPr txBox="1"/>
          <p:nvPr/>
        </p:nvSpPr>
        <p:spPr>
          <a:xfrm>
            <a:off x="30976" y="2800737"/>
            <a:ext cx="9084538" cy="1323439"/>
          </a:xfrm>
          <a:prstGeom prst="rect">
            <a:avLst/>
          </a:prstGeom>
          <a:noFill/>
        </p:spPr>
        <p:txBody>
          <a:bodyPr wrap="none" rtlCol="0">
            <a:spAutoFit/>
          </a:bodyPr>
          <a:lstStyle/>
          <a:p>
            <a:r>
              <a:rPr lang="en-US" altLang="zh-CN" sz="4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Thanks for your </a:t>
            </a:r>
            <a:r>
              <a:rPr lang="en-US" altLang="zh-CN" sz="4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attention !</a:t>
            </a:r>
          </a:p>
          <a:p>
            <a:r>
              <a:rPr lang="en-US" altLang="zh-CN" sz="4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Thanks </a:t>
            </a:r>
            <a:r>
              <a:rPr lang="en-US" altLang="zh-CN" sz="4000"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to the help of the </a:t>
            </a:r>
            <a:r>
              <a:rPr lang="en-US" altLang="zh-CN" sz="4000" dirty="0" smtClean="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rPr>
              <a:t>collaborator ! </a:t>
            </a:r>
            <a:endParaRPr lang="zh-CN" altLang="en-US" sz="4000" dirty="0">
              <a:solidFill>
                <a:srgbClr val="00206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994897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900906"/>
            <a:ext cx="7886700" cy="1325563"/>
          </a:xfrm>
        </p:spPr>
        <p:txBody>
          <a:bodyPr>
            <a:norm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New parameters for SPPC by late 2015 </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2"/>
          <p:cNvSpPr>
            <a:spLocks noGrp="1"/>
          </p:cNvSpPr>
          <p:nvPr>
            <p:ph idx="1"/>
          </p:nvPr>
        </p:nvSpPr>
        <p:spPr>
          <a:xfrm>
            <a:off x="349431" y="2416474"/>
            <a:ext cx="8445137" cy="3539150"/>
          </a:xfrm>
        </p:spPr>
        <p:txBody>
          <a:bodyPr>
            <a:noAutofit/>
          </a:bodyPr>
          <a:lstStyle/>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Collision energy is 35.</a:t>
            </a:r>
            <a:r>
              <a:rPr lang="en-US" altLang="zh-CN" sz="2000"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3</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TeV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and injection energy is 2.1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TeV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Circumference of each ring is 57.36 km for the SPPC. </a:t>
            </a: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Beam current is 1 A. </a:t>
            </a: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 peak luminosity is 1.2×10</a:t>
            </a:r>
            <a:r>
              <a:rPr lang="en-US" altLang="zh-CN" sz="20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35</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cm</a:t>
            </a:r>
            <a:r>
              <a:rPr lang="en-US" altLang="zh-CN" sz="20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-2</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·s</a:t>
            </a:r>
            <a:r>
              <a:rPr lang="en-US" altLang="zh-CN" sz="20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-1</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Momentum rigidity is 7008.0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T·m</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Maximum strength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of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dipole magnetic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field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is 20T.</a:t>
            </a:r>
          </a:p>
          <a:p>
            <a:pPr>
              <a:lnSpc>
                <a:spcPct val="100000"/>
              </a:lnSpc>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RF frequency is about 200.02817 MHz used for injection.</a:t>
            </a:r>
            <a:r>
              <a:rPr lang="en-US" altLang="zh-CN" sz="2000" u="sng"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 </a:t>
            </a:r>
          </a:p>
          <a:p>
            <a:pPr marL="0" indent="0">
              <a:lnSpc>
                <a:spcPct val="100000"/>
              </a:lnSpc>
              <a:buNone/>
            </a:pPr>
            <a:endParaRPr lang="zh-CN" altLang="en-US"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日期占位符 3"/>
          <p:cNvSpPr>
            <a:spLocks noGrp="1"/>
          </p:cNvSpPr>
          <p:nvPr>
            <p:ph type="dt" sz="half" idx="10"/>
          </p:nvPr>
        </p:nvSpPr>
        <p:spPr/>
        <p:txBody>
          <a:bodyPr/>
          <a:lstStyle/>
          <a:p>
            <a:fld id="{7CEE27D3-03E2-45B7-B522-BE79D36DC41A}" type="datetime1">
              <a:rPr lang="zh-CN" altLang="en-US" smtClean="0"/>
              <a:pPr/>
              <a:t>2016/9/3</a:t>
            </a:fld>
            <a:endParaRPr lang="zh-CN" altLang="en-US" dirty="0"/>
          </a:p>
        </p:txBody>
      </p:sp>
      <p:sp>
        <p:nvSpPr>
          <p:cNvPr id="5" name="灯片编号占位符 4"/>
          <p:cNvSpPr>
            <a:spLocks noGrp="1"/>
          </p:cNvSpPr>
          <p:nvPr>
            <p:ph type="sldNum" sz="quarter" idx="12"/>
          </p:nvPr>
        </p:nvSpPr>
        <p:spPr/>
        <p:txBody>
          <a:bodyPr/>
          <a:lstStyle/>
          <a:p>
            <a:fld id="{861ADFFE-FE19-4973-A44F-2269C9AAE40F}" type="slidenum">
              <a:rPr lang="zh-CN" altLang="en-US" smtClean="0"/>
              <a:pPr/>
              <a:t>6</a:t>
            </a:fld>
            <a:endParaRPr lang="zh-CN" altLang="en-US"/>
          </a:p>
        </p:txBody>
      </p:sp>
    </p:spTree>
    <p:extLst>
      <p:ext uri="{BB962C8B-B14F-4D97-AF65-F5344CB8AC3E}">
        <p14:creationId xmlns:p14="http://schemas.microsoft.com/office/powerpoint/2010/main" val="28686520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B33B8F-9B69-4692-8463-F96190801192}" type="datetime1">
              <a:rPr lang="zh-CN" altLang="en-US" smtClean="0"/>
              <a:pPr/>
              <a:t>2016/9/3</a:t>
            </a:fld>
            <a:endParaRPr lang="zh-CN" altLang="en-US" dirty="0"/>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7</a:t>
            </a:fld>
            <a:endParaRPr lang="zh-CN" altLang="en-US" dirty="0"/>
          </a:p>
        </p:txBody>
      </p:sp>
      <p:sp>
        <p:nvSpPr>
          <p:cNvPr id="5" name="文本框 4"/>
          <p:cNvSpPr txBox="1"/>
          <p:nvPr/>
        </p:nvSpPr>
        <p:spPr>
          <a:xfrm>
            <a:off x="2293171" y="627794"/>
            <a:ext cx="4557658" cy="584775"/>
          </a:xfrm>
          <a:prstGeom prst="rect">
            <a:avLst/>
          </a:prstGeom>
          <a:noFill/>
        </p:spPr>
        <p:txBody>
          <a:bodyPr wrap="none" rtlCol="0">
            <a:spAutoFit/>
          </a:bodyPr>
          <a:lstStyle/>
          <a:p>
            <a:pPr algn="ctr"/>
            <a:r>
              <a:rPr lang="en-US" altLang="zh-CN"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B</a:t>
            </a: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eam parameters of SS</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 name="文本框 5"/>
          <p:cNvSpPr txBox="1"/>
          <p:nvPr/>
        </p:nvSpPr>
        <p:spPr>
          <a:xfrm>
            <a:off x="348728" y="1435712"/>
            <a:ext cx="8446543" cy="3888244"/>
          </a:xfrm>
          <a:prstGeom prst="rect">
            <a:avLst/>
          </a:prstGeom>
          <a:noFill/>
        </p:spPr>
        <p:txBody>
          <a:bodyPr wrap="none" rtlCol="0">
            <a:spAutoFit/>
          </a:bodyPr>
          <a:lstStyle/>
          <a:p>
            <a:pPr marL="285750" indent="-285750">
              <a:spcBef>
                <a:spcPts val="1000"/>
              </a:spcBef>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injection energy of SPPC is 2100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GeV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and the extraction energy </a:t>
            </a:r>
          </a:p>
          <a:p>
            <a:pPr>
              <a:spcBef>
                <a:spcPts val="1000"/>
              </a:spcBef>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of MSS is 180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GeV</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t>
            </a:r>
          </a:p>
          <a:p>
            <a:pPr marL="342900" indent="-342900">
              <a:spcBef>
                <a:spcPts val="1000"/>
              </a:spcBef>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Harmonic number of SS is chosen to be 4804, and the circumference </a:t>
            </a:r>
          </a:p>
          <a:p>
            <a:pPr>
              <a:spcBef>
                <a:spcPts val="1000"/>
              </a:spcBef>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is 7200 m. The cyclotron frequency is from 41.6373 to 41.6378 kHz. </a:t>
            </a:r>
          </a:p>
          <a:p>
            <a:pPr>
              <a:spcBef>
                <a:spcPts val="1000"/>
              </a:spcBef>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So the RF frequency is from 200.0255 to 200.0282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MHz.</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The adjust-</a:t>
            </a:r>
          </a:p>
          <a:p>
            <a:pPr>
              <a:spcBef>
                <a:spcPts val="1000"/>
              </a:spcBef>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err="1" smtClean="0">
                <a:latin typeface="Arial Unicode MS" panose="020B0604020202020204" pitchFamily="34" charset="-122"/>
                <a:ea typeface="Arial Unicode MS" panose="020B0604020202020204" pitchFamily="34" charset="-122"/>
                <a:cs typeface="Arial Unicode MS" panose="020B0604020202020204" pitchFamily="34" charset="-122"/>
              </a:rPr>
              <a:t>ment</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amount can be calculated as 2.7 kHz.</a:t>
            </a:r>
          </a:p>
          <a:p>
            <a:pPr marL="342900" indent="-342900">
              <a:spcBef>
                <a:spcPts val="1000"/>
              </a:spcBef>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Beam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current is 1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A, which is a challenge for SS design.</a:t>
            </a:r>
          </a:p>
          <a:p>
            <a:pPr marL="342900" indent="-342900">
              <a:spcBef>
                <a:spcPts val="1000"/>
              </a:spcBef>
              <a:buFont typeface="Arial" panose="020B0604020202020204" pitchFamily="34" charset="0"/>
              <a:buChar char="•"/>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proton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number per bunch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3828* bunches</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is 3.9159×10</a:t>
            </a:r>
            <a:r>
              <a:rPr lang="en-US" altLang="zh-CN" sz="2000" baseline="30000" dirty="0" smtClean="0">
                <a:latin typeface="Arial Unicode MS" panose="020B0604020202020204" pitchFamily="34" charset="-122"/>
                <a:ea typeface="Arial Unicode MS" panose="020B0604020202020204" pitchFamily="34" charset="-122"/>
                <a:cs typeface="Arial Unicode MS" panose="020B0604020202020204" pitchFamily="34" charset="-122"/>
              </a:rPr>
              <a:t>10</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and </a:t>
            </a: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a:p>
            <a:pPr>
              <a:spcBef>
                <a:spcPts val="1000"/>
              </a:spcBef>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the total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number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of proton is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1.4928×10</a:t>
            </a:r>
            <a:r>
              <a:rPr lang="en-US" altLang="zh-CN" sz="2000" baseline="30000" dirty="0">
                <a:latin typeface="Arial Unicode MS" panose="020B0604020202020204" pitchFamily="34" charset="-122"/>
                <a:ea typeface="Arial Unicode MS" panose="020B0604020202020204" pitchFamily="34" charset="-122"/>
                <a:cs typeface="Arial Unicode MS" panose="020B0604020202020204" pitchFamily="34" charset="-122"/>
              </a:rPr>
              <a:t>14</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 . </a:t>
            </a:r>
            <a:endPar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p:cNvSpPr txBox="1"/>
          <p:nvPr/>
        </p:nvSpPr>
        <p:spPr>
          <a:xfrm>
            <a:off x="348728" y="5470821"/>
            <a:ext cx="5790496" cy="369332"/>
          </a:xfrm>
          <a:prstGeom prst="rect">
            <a:avLst/>
          </a:prstGeom>
          <a:noFill/>
        </p:spPr>
        <p:txBody>
          <a:bodyPr wrap="none" rtlCol="0">
            <a:spAutoFit/>
          </a:bodyPr>
          <a:lstStyle/>
          <a:p>
            <a:r>
              <a:rPr lang="en-US" altLang="zh-CN" dirty="0" smtClean="0">
                <a:solidFill>
                  <a:srgbClr val="FF0000"/>
                </a:solidFill>
              </a:rPr>
              <a:t>* Assuming the injection filling factor from MSS to SS is 80%</a:t>
            </a:r>
          </a:p>
        </p:txBody>
      </p:sp>
    </p:spTree>
    <p:extLst>
      <p:ext uri="{BB962C8B-B14F-4D97-AF65-F5344CB8AC3E}">
        <p14:creationId xmlns:p14="http://schemas.microsoft.com/office/powerpoint/2010/main" val="3071320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114EB7-144E-4B9F-8A11-5C1313F5CE04}" type="datetime1">
              <a:rPr lang="zh-CN" altLang="en-US" smtClean="0"/>
              <a:pPr/>
              <a:t>2016/9/3</a:t>
            </a:fld>
            <a:endParaRPr lang="zh-CN" altLang="en-US"/>
          </a:p>
        </p:txBody>
      </p:sp>
      <p:sp>
        <p:nvSpPr>
          <p:cNvPr id="3" name="灯片编号占位符 2"/>
          <p:cNvSpPr>
            <a:spLocks noGrp="1"/>
          </p:cNvSpPr>
          <p:nvPr>
            <p:ph type="sldNum" sz="quarter" idx="12"/>
          </p:nvPr>
        </p:nvSpPr>
        <p:spPr/>
        <p:txBody>
          <a:bodyPr/>
          <a:lstStyle/>
          <a:p>
            <a:fld id="{861ADFFE-FE19-4973-A44F-2269C9AAE40F}" type="slidenum">
              <a:rPr lang="zh-CN" altLang="en-US" smtClean="0"/>
              <a:pPr/>
              <a:t>8</a:t>
            </a:fld>
            <a:endParaRPr lang="zh-CN" altLang="en-US"/>
          </a:p>
        </p:txBody>
      </p:sp>
      <p:sp>
        <p:nvSpPr>
          <p:cNvPr id="4" name="文本框 3"/>
          <p:cNvSpPr txBox="1"/>
          <p:nvPr/>
        </p:nvSpPr>
        <p:spPr>
          <a:xfrm>
            <a:off x="2120046" y="2840710"/>
            <a:ext cx="4903907" cy="1200329"/>
          </a:xfrm>
          <a:prstGeom prst="rect">
            <a:avLst/>
          </a:prstGeom>
          <a:noFill/>
        </p:spPr>
        <p:txBody>
          <a:bodyPr wrap="none" rtlCol="0">
            <a:spAutoFit/>
          </a:bodyPr>
          <a:lstStyle/>
          <a:p>
            <a:pPr algn="ctr"/>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Considerations of </a:t>
            </a:r>
          </a:p>
          <a:p>
            <a:pPr algn="ctr"/>
            <a:r>
              <a:rPr lang="en-US" altLang="zh-CN" sz="36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injection and extraction</a:t>
            </a:r>
            <a:endParaRPr lang="zh-CN" altLang="en-US" sz="36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068094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6177" y="440643"/>
            <a:ext cx="8171645" cy="711390"/>
          </a:xfrm>
        </p:spPr>
        <p:txBody>
          <a:bodyPr>
            <a:noAutofit/>
          </a:bodyPr>
          <a:lstStyle/>
          <a:p>
            <a:pPr algn="ctr"/>
            <a:r>
              <a:rPr lang="en-US" altLang="zh-CN" sz="3200" b="1" dirty="0" smtClean="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Requirement of SS extraction</a:t>
            </a:r>
            <a:endParaRPr lang="zh-CN" altLang="en-US" sz="3200" b="1" dirty="0">
              <a:solidFill>
                <a:schemeClr val="accent5">
                  <a:lumMod val="7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 name="内容占位符 2"/>
          <p:cNvSpPr>
            <a:spLocks noGrp="1"/>
          </p:cNvSpPr>
          <p:nvPr>
            <p:ph idx="1"/>
          </p:nvPr>
        </p:nvSpPr>
        <p:spPr>
          <a:xfrm>
            <a:off x="486177" y="1152033"/>
            <a:ext cx="8373107" cy="3882980"/>
          </a:xfrm>
        </p:spPr>
        <p:txBody>
          <a:bodyPr>
            <a:noAutofit/>
          </a:bodyPr>
          <a:lstStyle/>
          <a:p>
            <a:pPr>
              <a:lnSpc>
                <a:spcPct val="100000"/>
              </a:lnSpc>
              <a:spcBef>
                <a:spcPts val="0"/>
              </a:spcBef>
              <a:spcAft>
                <a:spcPts val="1000"/>
              </a:spcAft>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To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obtain a continuous bunch string in SPPC, the bump orbit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injection scheme to SPPC is needed.</a:t>
            </a:r>
          </a:p>
          <a:p>
            <a:pPr>
              <a:lnSpc>
                <a:spcPts val="3000"/>
              </a:lnSpc>
              <a:spcBef>
                <a:spcPts val="0"/>
              </a:spcBef>
              <a:spcAft>
                <a:spcPts val="1000"/>
              </a:spcAft>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If the repetition period of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the injection process to SPPC is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about 30 s, then multi partial injection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by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bunch to bunch to the two rings of SPPC would take 8-10 min. </a:t>
            </a:r>
          </a:p>
          <a:p>
            <a:pPr>
              <a:lnSpc>
                <a:spcPct val="100000"/>
              </a:lnSpc>
              <a:spcBef>
                <a:spcPts val="0"/>
              </a:spcBef>
              <a:spcAft>
                <a:spcPts val="1000"/>
              </a:spcAft>
            </a:pP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Fast extraction scheme is taken according to SS lattice.</a:t>
            </a:r>
          </a:p>
          <a:p>
            <a:pPr>
              <a:lnSpc>
                <a:spcPts val="3000"/>
              </a:lnSpc>
              <a:spcBef>
                <a:spcPts val="0"/>
              </a:spcBef>
              <a:spcAft>
                <a:spcPts val="1000"/>
              </a:spcAft>
            </a:pP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The proton cyclotron time  is 24.0166 micro seconds in SS ring, and 1/8 of which in SPPC is 23.9165 micro seconds. If the length of a filled bunch string in SS is less than 21 micro seconds (or 21.5 micro </a:t>
            </a:r>
            <a:r>
              <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rPr>
              <a:t>seconds), according </a:t>
            </a:r>
            <a:r>
              <a:rPr lang="en-US" altLang="zh-CN" sz="2000" dirty="0">
                <a:latin typeface="Arial Unicode MS" panose="020B0604020202020204" pitchFamily="34" charset="-122"/>
                <a:ea typeface="Arial Unicode MS" panose="020B0604020202020204" pitchFamily="34" charset="-122"/>
                <a:cs typeface="Arial Unicode MS" panose="020B0604020202020204" pitchFamily="34" charset="-122"/>
              </a:rPr>
              <a:t>to the leading edge of kicker field waveform, the limit of bunch string length is 22 micro seconds in SS. This partially filled long bunch string pattern assures the safe process of rapid extraction.</a:t>
            </a:r>
          </a:p>
          <a:p>
            <a:pPr>
              <a:lnSpc>
                <a:spcPct val="100000"/>
              </a:lnSpc>
              <a:spcBef>
                <a:spcPts val="0"/>
              </a:spcBef>
              <a:spcAft>
                <a:spcPts val="1000"/>
              </a:spcAft>
            </a:pPr>
            <a:endParaRPr lang="en-US" altLang="zh-CN" sz="2000" dirty="0" smtClean="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日期占位符 3"/>
          <p:cNvSpPr>
            <a:spLocks noGrp="1"/>
          </p:cNvSpPr>
          <p:nvPr>
            <p:ph type="dt" sz="half" idx="10"/>
          </p:nvPr>
        </p:nvSpPr>
        <p:spPr/>
        <p:txBody>
          <a:bodyPr/>
          <a:lstStyle/>
          <a:p>
            <a:fld id="{BB8243E3-D797-4FEE-A7E0-E13AEEF2A0BD}" type="datetime1">
              <a:rPr lang="zh-CN" altLang="en-US" smtClean="0"/>
              <a:pPr/>
              <a:t>2016/9/3</a:t>
            </a:fld>
            <a:endParaRPr lang="zh-CN" altLang="en-US"/>
          </a:p>
        </p:txBody>
      </p:sp>
      <p:sp>
        <p:nvSpPr>
          <p:cNvPr id="5" name="灯片编号占位符 4"/>
          <p:cNvSpPr>
            <a:spLocks noGrp="1"/>
          </p:cNvSpPr>
          <p:nvPr>
            <p:ph type="sldNum" sz="quarter" idx="12"/>
          </p:nvPr>
        </p:nvSpPr>
        <p:spPr/>
        <p:txBody>
          <a:bodyPr/>
          <a:lstStyle/>
          <a:p>
            <a:fld id="{861ADFFE-FE19-4973-A44F-2269C9AAE40F}" type="slidenum">
              <a:rPr lang="zh-CN" altLang="en-US" smtClean="0"/>
              <a:pPr/>
              <a:t>9</a:t>
            </a:fld>
            <a:endParaRPr lang="zh-CN" altLang="en-US"/>
          </a:p>
        </p:txBody>
      </p:sp>
    </p:spTree>
    <p:extLst>
      <p:ext uri="{BB962C8B-B14F-4D97-AF65-F5344CB8AC3E}">
        <p14:creationId xmlns:p14="http://schemas.microsoft.com/office/powerpoint/2010/main" val="1020747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1900</TotalTime>
  <Words>2056</Words>
  <Application>Microsoft Office PowerPoint</Application>
  <PresentationFormat>全屏显示(4:3)</PresentationFormat>
  <Paragraphs>391</Paragraphs>
  <Slides>54</Slides>
  <Notes>5</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62" baseType="lpstr">
      <vt:lpstr>Arial Unicode MS</vt:lpstr>
      <vt:lpstr>宋体</vt:lpstr>
      <vt:lpstr>Arial</vt:lpstr>
      <vt:lpstr>Calibri</vt:lpstr>
      <vt:lpstr>Calibri Light</vt:lpstr>
      <vt:lpstr>Cambria Math</vt:lpstr>
      <vt:lpstr>Office 主题</vt:lpstr>
      <vt:lpstr>Equation</vt:lpstr>
      <vt:lpstr>PowerPoint 演示文稿</vt:lpstr>
      <vt:lpstr>PowerPoint 演示文稿</vt:lpstr>
      <vt:lpstr>PowerPoint 演示文稿</vt:lpstr>
      <vt:lpstr>PowerPoint 演示文稿</vt:lpstr>
      <vt:lpstr>PowerPoint 演示文稿</vt:lpstr>
      <vt:lpstr>New parameters for SPPC by late 2015 </vt:lpstr>
      <vt:lpstr>PowerPoint 演示文稿</vt:lpstr>
      <vt:lpstr>PowerPoint 演示文稿</vt:lpstr>
      <vt:lpstr>Requirement of SS extraction</vt:lpstr>
      <vt:lpstr>PowerPoint 演示文稿</vt:lpstr>
      <vt:lpstr>PowerPoint 演示文稿</vt:lpstr>
      <vt:lpstr>Operation process of 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bilibili</dc:creator>
  <cp:lastModifiedBy>XQWANG</cp:lastModifiedBy>
  <cp:revision>158</cp:revision>
  <dcterms:created xsi:type="dcterms:W3CDTF">2016-04-02T08:09:37Z</dcterms:created>
  <dcterms:modified xsi:type="dcterms:W3CDTF">2016-09-03T09:27:47Z</dcterms:modified>
</cp:coreProperties>
</file>