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0" r:id="rId3"/>
    <p:sldId id="266" r:id="rId4"/>
    <p:sldId id="340" r:id="rId5"/>
    <p:sldId id="341" r:id="rId6"/>
    <p:sldId id="336" r:id="rId7"/>
    <p:sldId id="279" r:id="rId8"/>
    <p:sldId id="308" r:id="rId9"/>
    <p:sldId id="302" r:id="rId10"/>
    <p:sldId id="282" r:id="rId11"/>
    <p:sldId id="315" r:id="rId12"/>
    <p:sldId id="303" r:id="rId13"/>
    <p:sldId id="351" r:id="rId14"/>
    <p:sldId id="343" r:id="rId15"/>
    <p:sldId id="344" r:id="rId16"/>
    <p:sldId id="346" r:id="rId17"/>
    <p:sldId id="35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5764" autoAdjust="0"/>
  </p:normalViewPr>
  <p:slideViewPr>
    <p:cSldViewPr>
      <p:cViewPr varScale="1">
        <p:scale>
          <a:sx n="85" d="100"/>
          <a:sy n="8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9EEE-4761-4791-B8F0-16D14709C343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46F2C-7121-44CC-B7B7-CA4A44ABEB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3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F3BA-ABD0-4626-BAED-FA9A3740C40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B608C-B777-4072-9A9C-5ACC7E731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41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608C-B777-4072-9A9C-5ACC7E7316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48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608C-B777-4072-9A9C-5ACC7E73164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13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608C-B777-4072-9A9C-5ACC7E7316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1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608C-B777-4072-9A9C-5ACC7E7316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50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8D26-67A2-4EA3-A506-D1461AB2A085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9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7ABF-99B2-4FDE-9B08-87552D035D82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E884-7159-4036-9103-DA361524B706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46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CD3-19C8-427A-B9DA-50E84FDB2650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5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3FC-CCB0-4E19-8D5C-12F3698B761C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71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35A5-C368-4503-8943-B7E489579EF3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FC9E-E589-4D30-AC89-C0880555350F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5BA4-F3B7-49A7-8045-AD39CE60DCFB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47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7357-C8B2-41CB-8448-E180B1BBACAD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41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6453-B0FE-4D4A-9945-8F808E996F63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99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6FAF-D28B-41FF-81B3-0D816EE424C8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54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C2D2-5E56-4370-86D6-94A25D12EF96}" type="datetime1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7CC7-6C49-45D2-B224-2483BDBB5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7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gif"/><Relationship Id="rId7" Type="http://schemas.openxmlformats.org/officeDocument/2006/relationships/image" Target="../media/image8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19" Type="http://schemas.openxmlformats.org/officeDocument/2006/relationships/image" Target="../media/image38.png"/><Relationship Id="rId4" Type="http://schemas.openxmlformats.org/officeDocument/2006/relationships/image" Target="../media/image2.gi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gi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702650" y="1353046"/>
            <a:ext cx="7914184" cy="1470025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cs typeface="Times New Roman" panose="02020603050405020304" pitchFamily="18" charset="0"/>
              </a:rPr>
              <a:t>TPCs for neutron</a:t>
            </a:r>
            <a:endParaRPr lang="zh-CN" altLang="en-US" sz="3600" dirty="0"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9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827584" y="28230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09077" y="3246655"/>
            <a:ext cx="64087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2400" dirty="0" err="1" smtClean="0"/>
              <a:t>Yulan</a:t>
            </a:r>
            <a:r>
              <a:rPr lang="en-US" altLang="zh-CN" sz="2400" dirty="0" smtClean="0"/>
              <a:t> Li</a:t>
            </a:r>
          </a:p>
          <a:p>
            <a:pPr algn="ctr">
              <a:spcBef>
                <a:spcPts val="1200"/>
              </a:spcBef>
            </a:pPr>
            <a:r>
              <a:rPr lang="en-US" altLang="zh-CN" dirty="0" smtClean="0"/>
              <a:t>Tsinghua University</a:t>
            </a:r>
          </a:p>
          <a:p>
            <a:pPr algn="ctr">
              <a:spcBef>
                <a:spcPts val="1200"/>
              </a:spcBef>
            </a:pPr>
            <a:r>
              <a:rPr lang="en-US" altLang="zh-CN" dirty="0" smtClean="0"/>
              <a:t>TPC</a:t>
            </a:r>
            <a:r>
              <a:rPr lang="en-US" altLang="zh-CN" dirty="0"/>
              <a:t> tracker detector technology </a:t>
            </a:r>
            <a:r>
              <a:rPr lang="en-US" altLang="zh-CN" dirty="0" smtClean="0"/>
              <a:t>mini-workshop</a:t>
            </a:r>
          </a:p>
          <a:p>
            <a:pPr algn="ctr">
              <a:spcBef>
                <a:spcPts val="1200"/>
              </a:spcBef>
            </a:pPr>
            <a:r>
              <a:rPr lang="en-US" altLang="zh-CN" dirty="0" smtClean="0"/>
              <a:t>2016-9-1</a:t>
            </a:r>
          </a:p>
          <a:p>
            <a:pPr algn="ctr">
              <a:spcBef>
                <a:spcPts val="1200"/>
              </a:spcBef>
            </a:pPr>
            <a:r>
              <a:rPr lang="en-US" altLang="zh-CN" dirty="0" smtClean="0"/>
              <a:t>IHEP, Beijing, China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7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Reconstruction of Neutron Spectrum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072" y="5637647"/>
                <a:ext cx="3600400" cy="3385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 smtClean="0">
                          <a:latin typeface="Cambria Math"/>
                          <a:ea typeface="+mj-ea"/>
                        </a:rPr>
                        <m:t>Cut</m:t>
                      </m:r>
                      <m:r>
                        <a:rPr lang="zh-CN" altLang="en-US" sz="1600" b="0" i="1" smtClean="0">
                          <a:latin typeface="Cambria Math"/>
                          <a:ea typeface="+mj-ea"/>
                        </a:rPr>
                        <m:t>：</m:t>
                      </m:r>
                      <m:r>
                        <m:rPr>
                          <m:nor/>
                        </m:rPr>
                        <a:rPr lang="en-US" altLang="zh-CN" sz="1600" b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dep</m:t>
                      </m:r>
                      <m:r>
                        <m:rPr>
                          <m:nor/>
                        </m:rPr>
                        <a:rPr lang="en-US" altLang="zh-CN" sz="1600" b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&gt;1</m:t>
                      </m:r>
                      <m:r>
                        <m:rPr>
                          <m:nor/>
                        </m:rPr>
                        <a:rPr lang="en-US" altLang="zh-CN" sz="1600" b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pC</m:t>
                      </m:r>
                      <m:r>
                        <m:rPr>
                          <m:nor/>
                        </m:rPr>
                        <a:rPr lang="en-US" altLang="zh-CN" sz="1600" b="0" i="1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(~60</m:t>
                      </m:r>
                      <m:r>
                        <m:rPr>
                          <m:nor/>
                        </m:rPr>
                        <a:rPr lang="en-US" altLang="zh-CN" sz="1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keV</m:t>
                      </m:r>
                      <m:r>
                        <m:rPr>
                          <m:nor/>
                        </m:rPr>
                        <a:rPr lang="en-US" altLang="zh-CN" sz="1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1600" b="0" i="1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l-GR" altLang="zh-CN" sz="1600" i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 b="0" dirty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zh-CN" sz="1600" b="0" i="0" dirty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altLang="zh-CN" sz="1600" dirty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637647"/>
                <a:ext cx="3600400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连接符 33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6534" y="1224045"/>
            <a:ext cx="216918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  <a:cs typeface="Times New Roman" panose="02020603050405020304" pitchFamily="18" charset="0"/>
              </a:rPr>
              <a:t>Deposited energy</a:t>
            </a:r>
            <a:r>
              <a:rPr lang="zh-CN" alt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+mj-lt"/>
                <a:cs typeface="Times New Roman" panose="02020603050405020304" pitchFamily="18" charset="0"/>
              </a:rPr>
              <a:t>vs. </a:t>
            </a:r>
          </a:p>
          <a:p>
            <a:pPr algn="ctr"/>
            <a:r>
              <a:rPr lang="en-US" altLang="zh-CN" sz="1600" dirty="0" smtClean="0">
                <a:latin typeface="+mj-lt"/>
                <a:cs typeface="Times New Roman" panose="02020603050405020304" pitchFamily="18" charset="0"/>
              </a:rPr>
              <a:t>recoil angle </a:t>
            </a:r>
            <a:r>
              <a:rPr lang="el-GR" altLang="zh-CN" sz="1600" i="1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θ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2795" y="1263986"/>
            <a:ext cx="178286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Reconstructed</a:t>
            </a:r>
          </a:p>
          <a:p>
            <a:pPr algn="ctr"/>
            <a:r>
              <a:rPr lang="en-US" altLang="zh-CN" sz="1600" dirty="0" smtClean="0"/>
              <a:t>neutron spectrum</a:t>
            </a:r>
            <a:endParaRPr lang="zh-CN" alt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209738" y="1845227"/>
            <a:ext cx="3580955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  <a:ea typeface="+mj-ea"/>
                <a:cs typeface="Times New Roman" panose="02020603050405020304" pitchFamily="18" charset="0"/>
              </a:rPr>
              <a:t>Charge response vs. neutron energy</a:t>
            </a:r>
          </a:p>
        </p:txBody>
      </p:sp>
      <p:pic>
        <p:nvPicPr>
          <p:cNvPr id="19" name="图片 18" descr="D:\研究生资料\科研\项目\nTPC\nTPC博士毕业论文\图片-中文\中子能量重建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0" y="1867970"/>
            <a:ext cx="4512386" cy="470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70932" y="1893231"/>
            <a:ext cx="916692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1.2MeV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932" y="3477407"/>
            <a:ext cx="916692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1.81MeV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6527" y="5041838"/>
            <a:ext cx="89109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2.5MeV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1206" y="1893231"/>
            <a:ext cx="127669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Peak=22.8pC</a:t>
            </a:r>
            <a:endParaRPr lang="en-US" altLang="zh-CN" sz="1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0786" y="5041838"/>
            <a:ext cx="126711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Peak=39.7pC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0786" y="3457662"/>
            <a:ext cx="1267118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Peak=30.3pC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606" y="2309527"/>
            <a:ext cx="4343132" cy="32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870808" y="260648"/>
            <a:ext cx="7229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Energy Resolution </a:t>
            </a:r>
            <a:r>
              <a:rPr lang="en-US" altLang="zh-CN" sz="2800" dirty="0" err="1" smtClean="0"/>
              <a:t>vs</a:t>
            </a:r>
            <a:r>
              <a:rPr lang="en-US" altLang="zh-CN" sz="2800" dirty="0" smtClean="0"/>
              <a:t> Detection Efficiency (1)</a:t>
            </a:r>
            <a:endParaRPr lang="zh-CN" altLang="en-US" sz="2800" dirty="0"/>
          </a:p>
        </p:txBody>
      </p:sp>
      <p:pic>
        <p:nvPicPr>
          <p:cNvPr id="26" name="图片 25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1213734"/>
            <a:ext cx="4176464" cy="2752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95736" y="3065891"/>
                <a:ext cx="1872208" cy="57913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>
                          <a:latin typeface="Cambria Math"/>
                        </a:rPr>
                        <m:t>Cut</m:t>
                      </m:r>
                      <m:r>
                        <a:rPr lang="zh-CN" altLang="en-US" sz="1600" i="1">
                          <a:latin typeface="Cambria Math"/>
                        </a:rPr>
                        <m:t>：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dep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&gt;1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pC</m:t>
                      </m:r>
                      <m:r>
                        <m:rPr>
                          <m:nor/>
                        </m:rPr>
                        <a:rPr lang="en-US" altLang="zh-CN" sz="1600" i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(~60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keV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altLang="zh-CN" sz="1600" i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zh-CN" sz="1600" i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n-US" altLang="zh-CN" sz="1600" i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&lt;30</m:t>
                      </m:r>
                      <m:r>
                        <m:rPr>
                          <m:nor/>
                        </m:rPr>
                        <a:rPr lang="en-US" altLang="zh-CN" sz="16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065891"/>
                <a:ext cx="1872208" cy="579133"/>
              </a:xfrm>
              <a:prstGeom prst="rect">
                <a:avLst/>
              </a:prstGeom>
              <a:blipFill rotWithShape="0">
                <a:blip r:embed="rId5"/>
                <a:stretch>
                  <a:fillRect b="-51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/>
          <p:cNvPicPr/>
          <p:nvPr/>
        </p:nvPicPr>
        <p:blipFill>
          <a:blip r:embed="rId6"/>
          <a:stretch>
            <a:fillRect/>
          </a:stretch>
        </p:blipFill>
        <p:spPr>
          <a:xfrm>
            <a:off x="4647920" y="1207137"/>
            <a:ext cx="4172552" cy="2748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44230" y="1268760"/>
                <a:ext cx="1367530" cy="3385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=2.5MeV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30" y="1268760"/>
                <a:ext cx="1367530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56176" y="3063262"/>
                <a:ext cx="2254691" cy="58176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 smtClean="0">
                          <a:latin typeface="Cambria Math"/>
                        </a:rPr>
                        <m:t>Cut</m:t>
                      </m:r>
                      <m:r>
                        <a:rPr lang="zh-CN" altLang="en-US" sz="1600" i="1">
                          <a:latin typeface="Cambria Math"/>
                        </a:rPr>
                        <m:t>：</m:t>
                      </m:r>
                      <m:r>
                        <a:rPr lang="zh-CN" alt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dep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&gt;1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pC</m:t>
                      </m:r>
                      <m:r>
                        <m:rPr>
                          <m:nor/>
                        </m:rPr>
                        <a:rPr lang="en-US" altLang="zh-CN" sz="1600" i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(~60</m:t>
                      </m:r>
                      <m:r>
                        <m:rPr>
                          <m:nor/>
                        </m:rPr>
                        <a:rPr lang="en-US" altLang="zh-CN" sz="16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keV</m:t>
                      </m:r>
                      <m:r>
                        <m:rPr>
                          <m:nor/>
                        </m:rPr>
                        <a:rPr lang="en-US" altLang="zh-CN" sz="160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1600" b="0" i="1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/>
                          <a:ea typeface="Cambria Math" panose="02040503050406030204" pitchFamily="18" charset="0"/>
                        </a:rPr>
                        <m:t>Ratio</m:t>
                      </m:r>
                      <m:r>
                        <a:rPr lang="en-US" altLang="zh-CN" sz="1600" b="0" i="1" smtClean="0">
                          <a:latin typeface="Cambria Math"/>
                          <a:ea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063262"/>
                <a:ext cx="2254691" cy="581762"/>
              </a:xfrm>
              <a:prstGeom prst="rect">
                <a:avLst/>
              </a:prstGeom>
              <a:blipFill rotWithShape="0">
                <a:blip r:embed="rId8"/>
                <a:stretch>
                  <a:fillRect b="-51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796136" y="3809657"/>
            <a:ext cx="2117016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  <a:cs typeface="Times New Roman" panose="02020603050405020304" pitchFamily="18" charset="0"/>
              </a:rPr>
              <a:t>Cutting angle</a:t>
            </a:r>
            <a:endParaRPr lang="en-US" altLang="zh-CN" sz="1600" dirty="0">
              <a:latin typeface="+mj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2407" y="3793679"/>
            <a:ext cx="269308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</a:rPr>
              <a:t>Track fitting </a:t>
            </a:r>
            <a:r>
              <a:rPr lang="en-US" altLang="zh-CN" sz="1600" dirty="0" smtClean="0">
                <a:latin typeface="+mj-lt"/>
              </a:rPr>
              <a:t>length (relative</a:t>
            </a:r>
            <a:r>
              <a:rPr lang="zh-CN" altLang="en-US" sz="1600" dirty="0" smtClean="0">
                <a:latin typeface="+mj-lt"/>
              </a:rPr>
              <a:t>）</a:t>
            </a:r>
            <a:endParaRPr lang="en-US" altLang="zh-CN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64710" y="1290246"/>
                <a:ext cx="1367530" cy="3385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=2.5MeV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710" y="1290246"/>
                <a:ext cx="1367530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509" b="-2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/>
          <p:cNvCxnSpPr/>
          <p:nvPr/>
        </p:nvCxnSpPr>
        <p:spPr>
          <a:xfrm>
            <a:off x="440407" y="4221088"/>
            <a:ext cx="824639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323528" y="4293096"/>
            <a:ext cx="3912891" cy="15796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6866" y="5894544"/>
            <a:ext cx="2289788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</a:rPr>
              <a:t>Starting position</a:t>
            </a:r>
            <a:endParaRPr lang="en-US" altLang="zh-CN" sz="1600" dirty="0">
              <a:latin typeface="+mj-lt"/>
            </a:endParaRPr>
          </a:p>
        </p:txBody>
      </p:sp>
      <p:pic>
        <p:nvPicPr>
          <p:cNvPr id="23" name="图片 22" descr="D:\研究生资料\科研\项目\nTPC\nTPC博士毕业论文\图片-中文\径迹起始位置筛选对能量分辨率的影响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46" y="4294588"/>
            <a:ext cx="4549526" cy="16135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102471" y="5805407"/>
            <a:ext cx="471800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Cutting in starting position: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from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11.7%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9.1%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(FWHM)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063821"/>
            <a:ext cx="2133600" cy="365125"/>
          </a:xfrm>
        </p:spPr>
        <p:txBody>
          <a:bodyPr/>
          <a:lstStyle/>
          <a:p>
            <a:fld id="{FD8C7CC7-6C49-45D2-B224-2483BDBB5358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72275" y="6388812"/>
            <a:ext cx="835128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Huang </a:t>
            </a:r>
            <a:r>
              <a:rPr lang="en-US" altLang="zh-CN" sz="1200" dirty="0" err="1"/>
              <a:t>Meng</a:t>
            </a:r>
            <a:r>
              <a:rPr lang="en-US" altLang="zh-CN" sz="1200" dirty="0"/>
              <a:t>, Li </a:t>
            </a:r>
            <a:r>
              <a:rPr lang="en-US" altLang="zh-CN" sz="1200" dirty="0" err="1"/>
              <a:t>Yulan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Niu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Libo</a:t>
            </a:r>
            <a:r>
              <a:rPr lang="en-US" altLang="zh-CN" sz="1200" dirty="0"/>
              <a:t>, et al. Analysis and optimization of energy resolution of neutron-TPC. NUCLEAR SCIENCE AND TECHNIQUES, 2015, 26 (040602). </a:t>
            </a:r>
          </a:p>
        </p:txBody>
      </p:sp>
    </p:spTree>
    <p:extLst>
      <p:ext uri="{BB962C8B-B14F-4D97-AF65-F5344CB8AC3E}">
        <p14:creationId xmlns:p14="http://schemas.microsoft.com/office/powerpoint/2010/main" val="18492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791583" y="260648"/>
            <a:ext cx="71215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Energy Resolution </a:t>
            </a:r>
            <a:r>
              <a:rPr lang="en-US" altLang="zh-CN" sz="2800" dirty="0" err="1" smtClean="0"/>
              <a:t>vs</a:t>
            </a:r>
            <a:r>
              <a:rPr lang="en-US" altLang="zh-CN" sz="2800" dirty="0" smtClean="0"/>
              <a:t> Detection Efficiency</a:t>
            </a:r>
            <a:endParaRPr lang="zh-CN" altLang="en-US" sz="2800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258382" y="1734838"/>
            <a:ext cx="5288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/>
              <a:t>Optimized results of the neutron energy resolution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2796" y="4967165"/>
            <a:ext cx="825114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Due to that the effective </a:t>
            </a:r>
            <a:r>
              <a:rPr lang="en-US" altLang="zh-CN" dirty="0" smtClean="0"/>
              <a:t>readout pads </a:t>
            </a:r>
            <a:r>
              <a:rPr lang="en-US" altLang="zh-CN" dirty="0"/>
              <a:t>only covers about </a:t>
            </a:r>
            <a:r>
              <a:rPr lang="en-US" altLang="zh-CN" dirty="0" smtClean="0"/>
              <a:t>45°angle range, </a:t>
            </a:r>
            <a:r>
              <a:rPr lang="en-US" altLang="zh-CN" dirty="0" smtClean="0"/>
              <a:t>the detection efficiency </a:t>
            </a:r>
            <a:r>
              <a:rPr lang="en-US" altLang="zh-CN" dirty="0"/>
              <a:t>of the neutron-TPC </a:t>
            </a:r>
            <a:r>
              <a:rPr lang="en-US" altLang="zh-CN" dirty="0" smtClean="0"/>
              <a:t>could</a:t>
            </a:r>
            <a:r>
              <a:rPr lang="en-US" altLang="zh-CN" dirty="0" smtClean="0"/>
              <a:t> </a:t>
            </a:r>
            <a:r>
              <a:rPr lang="en-US" altLang="zh-CN" dirty="0"/>
              <a:t>be </a:t>
            </a:r>
            <a:r>
              <a:rPr lang="en-US" altLang="zh-CN" dirty="0"/>
              <a:t>improved </a:t>
            </a:r>
            <a:r>
              <a:rPr lang="en-US" altLang="zh-CN" dirty="0" smtClean="0"/>
              <a:t>further by add</a:t>
            </a:r>
            <a:r>
              <a:rPr lang="zh-CN" altLang="en-US" dirty="0"/>
              <a:t> </a:t>
            </a:r>
            <a:r>
              <a:rPr lang="en-US" altLang="zh-CN" dirty="0" smtClean="0"/>
              <a:t>more channel.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右箭头 26"/>
          <p:cNvSpPr/>
          <p:nvPr/>
        </p:nvSpPr>
        <p:spPr>
          <a:xfrm rot="18219657">
            <a:off x="7556814" y="4412985"/>
            <a:ext cx="641185" cy="37569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61985"/>
              </p:ext>
            </p:extLst>
          </p:nvPr>
        </p:nvGraphicFramePr>
        <p:xfrm>
          <a:off x="251521" y="2234496"/>
          <a:ext cx="871297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5"/>
                <a:gridCol w="1265285"/>
                <a:gridCol w="1244710"/>
                <a:gridCol w="1244710"/>
                <a:gridCol w="1244710"/>
                <a:gridCol w="1244710"/>
                <a:gridCol w="124471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Neutron energy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recoil angle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cutting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Track fitting part (ratio)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Starting position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resolution(FWHM)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Detection efficiency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Simulation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Experiment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 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</a:t>
                      </a:r>
                      <a:r>
                        <a:rPr lang="en-US" altLang="zh-CN" baseline="-25000" dirty="0" err="1" smtClean="0"/>
                        <a:t>st</a:t>
                      </a:r>
                      <a:r>
                        <a:rPr lang="en-US" altLang="zh-CN" dirty="0" smtClean="0"/>
                        <a:t>&lt;10mm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14.6%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3.6×10</a:t>
                      </a:r>
                      <a:r>
                        <a:rPr lang="en-US" altLang="zh-CN" baseline="30000" dirty="0" smtClean="0"/>
                        <a:t>-4</a:t>
                      </a:r>
                      <a:endParaRPr lang="zh-CN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1.81 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0.1-0.6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r</a:t>
                      </a:r>
                      <a:r>
                        <a:rPr lang="en-US" altLang="zh-CN" baseline="-25000" dirty="0" err="1" smtClean="0"/>
                        <a:t>st</a:t>
                      </a:r>
                      <a:r>
                        <a:rPr lang="en-US" altLang="zh-CN" dirty="0" smtClean="0"/>
                        <a:t>&lt;5mm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6.4×10</a:t>
                      </a:r>
                      <a:r>
                        <a:rPr lang="en-US" altLang="zh-CN" baseline="30000" dirty="0" smtClean="0"/>
                        <a:t>-4</a:t>
                      </a:r>
                      <a:endParaRPr lang="zh-CN" alt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2.5 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0.1-0.4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r</a:t>
                      </a:r>
                      <a:r>
                        <a:rPr lang="en-US" altLang="zh-CN" baseline="-25000" dirty="0" err="1" smtClean="0"/>
                        <a:t>st</a:t>
                      </a:r>
                      <a:r>
                        <a:rPr lang="en-US" altLang="zh-CN" dirty="0" smtClean="0"/>
                        <a:t>&lt;5mm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1.4×10</a:t>
                      </a:r>
                      <a:r>
                        <a:rPr lang="en-US" altLang="zh-CN" baseline="30000" dirty="0" smtClean="0"/>
                        <a:t>-5</a:t>
                      </a:r>
                      <a:endParaRPr lang="zh-CN" altLang="en-US" baseline="30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6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899592" y="1600200"/>
            <a:ext cx="77872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 err="1" smtClean="0">
                <a:latin typeface="+mj-lt"/>
                <a:cs typeface="Times New Roman" panose="02020603050405020304" pitchFamily="18" charset="0"/>
              </a:rPr>
              <a:t>nTPC</a:t>
            </a:r>
            <a:r>
              <a:rPr lang="en-US" altLang="zh-CN" sz="2000" dirty="0" smtClean="0">
                <a:latin typeface="+mj-lt"/>
                <a:cs typeface="Times New Roman" panose="02020603050405020304" pitchFamily="18" charset="0"/>
              </a:rPr>
              <a:t>: TPC as a </a:t>
            </a:r>
            <a:r>
              <a:rPr lang="en-US" altLang="zh-CN" sz="2000" dirty="0" smtClean="0"/>
              <a:t>fast </a:t>
            </a:r>
            <a:r>
              <a:rPr lang="en-US" altLang="zh-CN" sz="2000" dirty="0"/>
              <a:t>neutron </a:t>
            </a:r>
            <a:r>
              <a:rPr lang="en-US" altLang="zh-CN" sz="2000" dirty="0" smtClean="0"/>
              <a:t>spectrometer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Working principle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Simulation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System design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Neutron beam experiment results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nimTPC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TPC as a fast neutron imaging detector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Working principle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Simulation</a:t>
            </a:r>
            <a:endParaRPr lang="zh-CN" altLang="en-US" sz="1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Outline</a:t>
            </a:r>
            <a:endParaRPr lang="zh-CN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64650" y="5272159"/>
            <a:ext cx="209432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cs typeface="Times New Roman" panose="02020603050405020304" pitchFamily="18" charset="0"/>
              </a:rPr>
              <a:t>①</a:t>
            </a:r>
            <a:r>
              <a:rPr lang="en-US" altLang="zh-CN" dirty="0" smtClean="0">
                <a:cs typeface="Times New Roman" panose="02020603050405020304" pitchFamily="18" charset="0"/>
              </a:rPr>
              <a:t>line-line mode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496" y="1158643"/>
            <a:ext cx="3014772" cy="3980830"/>
            <a:chOff x="35496" y="1158642"/>
            <a:chExt cx="3328790" cy="4286582"/>
          </a:xfrm>
        </p:grpSpPr>
        <p:sp>
          <p:nvSpPr>
            <p:cNvPr id="30" name="文本框 29"/>
            <p:cNvSpPr txBox="1"/>
            <p:nvPr/>
          </p:nvSpPr>
          <p:spPr>
            <a:xfrm>
              <a:off x="1358362" y="33967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p'</a:t>
              </a:r>
              <a:endParaRPr lang="zh-CN" altLang="en-US" baseline="-25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39950" y="1374666"/>
              <a:ext cx="3024336" cy="4070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83966" y="1590690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71998" y="1590690"/>
              <a:ext cx="0" cy="288032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932238" y="1590690"/>
              <a:ext cx="0" cy="288032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83966" y="5312359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83966" y="5168343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83966" y="5024327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1780110" y="1158642"/>
              <a:ext cx="0" cy="129614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1780110" y="2454786"/>
              <a:ext cx="576064" cy="50405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1161632" y="2454786"/>
              <a:ext cx="628935" cy="78468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80661" y="3242212"/>
              <a:ext cx="1078212" cy="577139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769767" y="1617403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109430" y="2310771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</a:t>
              </a:r>
              <a:endParaRPr lang="zh-CN" altLang="en-US" baseline="-250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29800" y="263016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endParaRPr lang="zh-CN" altLang="en-US" baseline="-250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56995" y="4920522"/>
              <a:ext cx="979323" cy="39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GEM</a:t>
              </a:r>
              <a:endParaRPr lang="zh-CN" altLang="en-US" baseline="-25000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13725" y="4413783"/>
              <a:ext cx="1860467" cy="47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Outer-ring neutron convertors</a:t>
              </a:r>
              <a:endParaRPr lang="zh-CN" altLang="en-US" sz="12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790567" y="2454786"/>
              <a:ext cx="0" cy="36000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弧形 35"/>
            <p:cNvSpPr/>
            <p:nvPr/>
          </p:nvSpPr>
          <p:spPr>
            <a:xfrm rot="5400000">
              <a:off x="1677311" y="2442506"/>
              <a:ext cx="216055" cy="174095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42924" y="254574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α</a:t>
              </a:r>
              <a:endParaRPr lang="zh-CN" altLang="en-US" baseline="-25000" dirty="0"/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1185816" y="3236817"/>
              <a:ext cx="173664" cy="45393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35496" y="3337305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n’</a:t>
              </a:r>
              <a:endParaRPr lang="zh-CN" altLang="en-US" baseline="-25000" dirty="0"/>
            </a:p>
          </p:txBody>
        </p:sp>
      </p:grpSp>
      <p:sp>
        <p:nvSpPr>
          <p:cNvPr id="44" name="矩形 43"/>
          <p:cNvSpPr/>
          <p:nvPr/>
        </p:nvSpPr>
        <p:spPr>
          <a:xfrm>
            <a:off x="76400" y="5839161"/>
            <a:ext cx="535931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Energy, direction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of both </a:t>
            </a:r>
            <a:r>
              <a:rPr lang="en-US" altLang="zh-CN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 and </a:t>
            </a:r>
            <a:r>
              <a:rPr lang="en-US" altLang="zh-CN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p’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measured:</a:t>
            </a:r>
          </a:p>
          <a:p>
            <a:r>
              <a:rPr lang="en-US" altLang="zh-CN" sz="1600" dirty="0" smtClean="0">
                <a:cs typeface="Times New Roman" panose="02020603050405020304" pitchFamily="18" charset="0"/>
              </a:rPr>
              <a:t>Both energy and direction of </a:t>
            </a:r>
            <a:r>
              <a:rPr lang="en-US" altLang="zh-CN" sz="16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n</a:t>
            </a:r>
            <a:r>
              <a:rPr lang="en-US" altLang="zh-CN" sz="1600" baseline="-25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0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 can be determined.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215190" y="5716049"/>
            <a:ext cx="535931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Energy, direction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, </a:t>
            </a:r>
            <a:br>
              <a:rPr lang="en-US" altLang="zh-CN" sz="1600" dirty="0" smtClean="0">
                <a:cs typeface="Times New Roman" panose="02020603050405020304" pitchFamily="18" charset="0"/>
              </a:rPr>
            </a:br>
            <a:r>
              <a:rPr lang="en-US" altLang="zh-CN" sz="1600" dirty="0" smtClean="0">
                <a:cs typeface="Times New Roman" panose="02020603050405020304" pitchFamily="18" charset="0"/>
              </a:rPr>
              <a:t>and </a:t>
            </a:r>
            <a:r>
              <a:rPr lang="en-US" altLang="zh-CN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start position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p’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 measured:</a:t>
            </a:r>
          </a:p>
          <a:p>
            <a:r>
              <a:rPr lang="en-US" altLang="zh-CN" sz="1600" dirty="0" smtClean="0">
                <a:cs typeface="Times New Roman" panose="02020603050405020304" pitchFamily="18" charset="0"/>
              </a:rPr>
              <a:t>Direction of </a:t>
            </a:r>
            <a:r>
              <a:rPr lang="en-US" altLang="zh-CN" sz="16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n</a:t>
            </a:r>
            <a:r>
              <a:rPr lang="en-US" altLang="zh-CN" sz="1600" baseline="-25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0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 limited to &lt;90°in a plane.</a:t>
            </a:r>
          </a:p>
        </p:txBody>
      </p:sp>
      <p:sp>
        <p:nvSpPr>
          <p:cNvPr id="73" name="矩形 72"/>
          <p:cNvSpPr/>
          <p:nvPr/>
        </p:nvSpPr>
        <p:spPr>
          <a:xfrm>
            <a:off x="6506591" y="5141645"/>
            <a:ext cx="19824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cs typeface="Times New Roman" panose="02020603050405020304" pitchFamily="18" charset="0"/>
              </a:rPr>
              <a:t>②</a:t>
            </a:r>
            <a:r>
              <a:rPr lang="en-US" altLang="zh-CN" dirty="0" smtClean="0">
                <a:cs typeface="Times New Roman" panose="02020603050405020304" pitchFamily="18" charset="0"/>
              </a:rPr>
              <a:t>line-point mode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4932040" y="3948001"/>
            <a:ext cx="0" cy="27400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标题 1"/>
          <p:cNvSpPr txBox="1">
            <a:spLocks/>
          </p:cNvSpPr>
          <p:nvPr/>
        </p:nvSpPr>
        <p:spPr>
          <a:xfrm>
            <a:off x="529717" y="280183"/>
            <a:ext cx="80571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TPC for Fast Neutron </a:t>
            </a:r>
            <a:r>
              <a:rPr lang="en-US" altLang="zh-CN" sz="2800" dirty="0" smtClean="0"/>
              <a:t>Imaging: </a:t>
            </a:r>
            <a:r>
              <a:rPr lang="en-US" altLang="zh-CN" sz="2800" dirty="0">
                <a:cs typeface="Times New Roman" panose="02020603050405020304" pitchFamily="18" charset="0"/>
              </a:rPr>
              <a:t>Working Principle</a:t>
            </a: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5976682" y="1129771"/>
            <a:ext cx="2987917" cy="3865685"/>
            <a:chOff x="5797514" y="1129771"/>
            <a:chExt cx="3167085" cy="4286582"/>
          </a:xfrm>
        </p:grpSpPr>
        <p:sp>
          <p:nvSpPr>
            <p:cNvPr id="45" name="文本框 44"/>
            <p:cNvSpPr txBox="1"/>
            <p:nvPr/>
          </p:nvSpPr>
          <p:spPr>
            <a:xfrm>
              <a:off x="5931987" y="3763335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p'</a:t>
              </a:r>
              <a:endParaRPr lang="zh-CN" altLang="en-US" baseline="-250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5940263" y="1345795"/>
              <a:ext cx="3024336" cy="4070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6084279" y="1561819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372311" y="1561819"/>
              <a:ext cx="0" cy="288032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8532551" y="1561819"/>
              <a:ext cx="0" cy="288032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84279" y="5283488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084279" y="5139472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084279" y="4995456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7380423" y="1129771"/>
              <a:ext cx="0" cy="129614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7380423" y="2425915"/>
              <a:ext cx="576064" cy="50405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 flipH="1">
              <a:off x="6366409" y="2425915"/>
              <a:ext cx="1024472" cy="1331837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 flipH="1" flipV="1">
              <a:off x="5797514" y="3559528"/>
              <a:ext cx="561685" cy="164068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7370080" y="1588532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r>
                <a:rPr lang="en-US" altLang="zh-CN" baseline="-25000" dirty="0" smtClean="0"/>
                <a:t>0</a:t>
              </a:r>
              <a:endParaRPr lang="zh-CN" altLang="en-US" baseline="-25000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709743" y="2281900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</a:t>
              </a:r>
              <a:endParaRPr lang="zh-CN" altLang="en-US" baseline="-25000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630113" y="2601289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</a:t>
              </a:r>
              <a:endParaRPr lang="zh-CN" altLang="en-US" baseline="-25000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903783" y="4914156"/>
              <a:ext cx="894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GEM</a:t>
              </a:r>
              <a:endParaRPr lang="zh-CN" altLang="en-US" baseline="-25000" dirty="0"/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7390880" y="2425915"/>
              <a:ext cx="0" cy="360000"/>
            </a:xfrm>
            <a:prstGeom prst="line">
              <a:avLst/>
            </a:prstGeom>
            <a:ln w="1905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弧形 68"/>
            <p:cNvSpPr/>
            <p:nvPr/>
          </p:nvSpPr>
          <p:spPr>
            <a:xfrm rot="5400000">
              <a:off x="7277624" y="2413635"/>
              <a:ext cx="216055" cy="174095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343237" y="2516869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α</a:t>
              </a:r>
              <a:endParaRPr lang="zh-CN" altLang="en-US" baseline="-25000" dirty="0"/>
            </a:p>
          </p:txBody>
        </p:sp>
        <p:cxnSp>
          <p:nvCxnSpPr>
            <p:cNvPr id="71" name="直接箭头连接符 70"/>
            <p:cNvCxnSpPr/>
            <p:nvPr/>
          </p:nvCxnSpPr>
          <p:spPr>
            <a:xfrm flipH="1">
              <a:off x="6321244" y="3723597"/>
              <a:ext cx="51772" cy="183197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5890706" y="3247814"/>
              <a:ext cx="10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n’</a:t>
              </a:r>
              <a:endParaRPr lang="zh-CN" altLang="en-US" baseline="-25000" dirty="0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5976682" y="4358185"/>
              <a:ext cx="1860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Outer-ring neutron convertors</a:t>
              </a:r>
              <a:endParaRPr lang="zh-CN" altLang="en-US" sz="1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3298161" y="1819211"/>
            <a:ext cx="252028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Event reconstruction: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zh-CN" sz="1600" dirty="0" smtClean="0"/>
              <a:t>Time windows: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zh-CN" sz="1600" dirty="0" smtClean="0">
                <a:solidFill>
                  <a:srgbClr val="FF0000"/>
                </a:solidFill>
              </a:rPr>
              <a:t>p</a:t>
            </a:r>
            <a:r>
              <a:rPr lang="zh-CN" altLang="en-US" sz="1600" dirty="0" smtClean="0"/>
              <a:t>⊥</a:t>
            </a:r>
            <a:r>
              <a:rPr lang="en-US" altLang="zh-CN" sz="1600" dirty="0" smtClean="0">
                <a:solidFill>
                  <a:srgbClr val="0070C0"/>
                </a:solidFill>
              </a:rPr>
              <a:t>n</a:t>
            </a:r>
          </a:p>
          <a:p>
            <a:pPr marL="354013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</a:rPr>
              <a:t>p: </a:t>
            </a:r>
            <a:r>
              <a:rPr lang="en-US" altLang="zh-CN" sz="1600" dirty="0" smtClean="0"/>
              <a:t>direction of track</a:t>
            </a:r>
          </a:p>
          <a:p>
            <a:pPr marL="354013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70C0"/>
                </a:solidFill>
              </a:rPr>
              <a:t>n</a:t>
            </a:r>
            <a:r>
              <a:rPr lang="en-US" altLang="zh-CN" sz="1600" dirty="0" smtClean="0">
                <a:solidFill>
                  <a:srgbClr val="FF0000"/>
                </a:solidFill>
              </a:rPr>
              <a:t>: </a:t>
            </a:r>
            <a:r>
              <a:rPr lang="en-US" altLang="zh-CN" sz="1600" dirty="0" smtClean="0"/>
              <a:t>vector between positions of 2 events</a:t>
            </a:r>
          </a:p>
        </p:txBody>
      </p:sp>
    </p:spTree>
    <p:extLst>
      <p:ext uri="{BB962C8B-B14F-4D97-AF65-F5344CB8AC3E}">
        <p14:creationId xmlns:p14="http://schemas.microsoft.com/office/powerpoint/2010/main" val="20906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7" y="3922071"/>
            <a:ext cx="3642084" cy="27329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02" y="1916832"/>
            <a:ext cx="3287610" cy="21917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44424" y="1261453"/>
            <a:ext cx="826951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altLang="zh-CN" dirty="0" smtClean="0">
                <a:cs typeface="Times New Roman" panose="02020603050405020304" pitchFamily="18" charset="0"/>
              </a:rPr>
              <a:t>Φ</a:t>
            </a:r>
            <a:r>
              <a:rPr lang="en-US" altLang="zh-CN" dirty="0" smtClean="0">
                <a:cs typeface="Times New Roman" panose="02020603050405020304" pitchFamily="18" charset="0"/>
              </a:rPr>
              <a:t>30cm×50cm TPC filled with </a:t>
            </a:r>
            <a:r>
              <a:rPr lang="en-US" altLang="zh-CN" dirty="0">
                <a:cs typeface="Times New Roman" panose="02020603050405020304" pitchFamily="18" charset="0"/>
              </a:rPr>
              <a:t>Ar-C</a:t>
            </a:r>
            <a:r>
              <a:rPr lang="en-US" altLang="zh-CN" baseline="-25000" dirty="0">
                <a:cs typeface="Times New Roman" panose="02020603050405020304" pitchFamily="18" charset="0"/>
              </a:rPr>
              <a:t>2</a:t>
            </a:r>
            <a:r>
              <a:rPr lang="en-US" altLang="zh-CN" dirty="0"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cs typeface="Times New Roman" panose="02020603050405020304" pitchFamily="18" charset="0"/>
              </a:rPr>
              <a:t>6</a:t>
            </a:r>
            <a:r>
              <a:rPr lang="en-US" altLang="zh-CN" dirty="0">
                <a:cs typeface="Times New Roman" panose="02020603050405020304" pitchFamily="18" charset="0"/>
              </a:rPr>
              <a:t>(50-50</a:t>
            </a:r>
            <a:r>
              <a:rPr lang="en-US" altLang="zh-CN" dirty="0" smtClean="0">
                <a:cs typeface="Times New Roman" panose="02020603050405020304" pitchFamily="18" charset="0"/>
              </a:rPr>
              <a:t>), no outer-ring neutron converters.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2MeV neutrons </a:t>
            </a:r>
            <a:r>
              <a:rPr lang="en-US" altLang="zh-CN" dirty="0" err="1" smtClean="0">
                <a:cs typeface="Times New Roman" panose="02020603050405020304" pitchFamily="18" charset="0"/>
              </a:rPr>
              <a:t>incidented</a:t>
            </a:r>
            <a:r>
              <a:rPr lang="en-US" altLang="zh-CN" dirty="0" smtClean="0">
                <a:cs typeface="Times New Roman" panose="02020603050405020304" pitchFamily="18" charset="0"/>
              </a:rPr>
              <a:t> from the axial direction.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27584" y="2322774"/>
            <a:ext cx="18002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dirty="0" smtClean="0">
                <a:cs typeface="Times New Roman" panose="02020603050405020304" pitchFamily="18" charset="0"/>
              </a:rPr>
              <a:t>①</a:t>
            </a:r>
            <a:r>
              <a:rPr lang="en-US" altLang="zh-CN" dirty="0" smtClean="0">
                <a:cs typeface="Times New Roman" panose="02020603050405020304" pitchFamily="18" charset="0"/>
              </a:rPr>
              <a:t>line-line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FWHM~8.0%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@2.5MeV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5952" y="4051328"/>
            <a:ext cx="18002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dirty="0" smtClean="0">
                <a:cs typeface="Times New Roman" panose="02020603050405020304" pitchFamily="18" charset="0"/>
              </a:rPr>
              <a:t>①</a:t>
            </a:r>
            <a:r>
              <a:rPr lang="en-US" altLang="zh-CN" dirty="0" smtClean="0">
                <a:cs typeface="Times New Roman" panose="02020603050405020304" pitchFamily="18" charset="0"/>
              </a:rPr>
              <a:t>line-line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FWHM~4.8°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@2.5MeV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66049" y="5356775"/>
            <a:ext cx="274163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dirty="0" smtClean="0">
                <a:cs typeface="Times New Roman" panose="02020603050405020304" pitchFamily="18" charset="0"/>
              </a:rPr>
              <a:t>②</a:t>
            </a:r>
            <a:r>
              <a:rPr lang="en-US" altLang="zh-CN" dirty="0" smtClean="0">
                <a:cs typeface="Times New Roman" panose="02020603050405020304" pitchFamily="18" charset="0"/>
              </a:rPr>
              <a:t>line-point</a:t>
            </a:r>
          </a:p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FWHM~8.9°@2.5MeV</a:t>
            </a:r>
          </a:p>
          <a:p>
            <a:pPr>
              <a:defRPr/>
            </a:pPr>
            <a:r>
              <a:rPr lang="en-US" altLang="zh-CN" dirty="0">
                <a:cs typeface="Times New Roman" panose="02020603050405020304" pitchFamily="18" charset="0"/>
              </a:rPr>
              <a:t>Efficiency: </a:t>
            </a:r>
            <a:r>
              <a:rPr lang="en-US" altLang="zh-CN" dirty="0" smtClean="0">
                <a:cs typeface="Times New Roman" panose="02020603050405020304" pitchFamily="18" charset="0"/>
              </a:rPr>
              <a:t>1.38×10</a:t>
            </a:r>
            <a:r>
              <a:rPr lang="en-US" altLang="zh-CN" baseline="30000" dirty="0" smtClean="0">
                <a:cs typeface="Times New Roman" panose="02020603050405020304" pitchFamily="18" charset="0"/>
              </a:rPr>
              <a:t>-5</a:t>
            </a:r>
            <a:endParaRPr lang="zh-CN" altLang="en-US" baseline="30000" dirty="0"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067944" y="1916832"/>
            <a:ext cx="0" cy="45886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937055" y="6438941"/>
            <a:ext cx="27183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Efficiency: 3.31×10</a:t>
            </a:r>
            <a:r>
              <a:rPr lang="en-US" altLang="zh-CN" baseline="30000" dirty="0" smtClean="0">
                <a:cs typeface="Times New Roman" panose="02020603050405020304" pitchFamily="18" charset="0"/>
              </a:rPr>
              <a:t>-6</a:t>
            </a:r>
            <a:endParaRPr lang="zh-CN" altLang="en-US" baseline="30000" dirty="0"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53100" y="6416092"/>
            <a:ext cx="271830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endParaRPr lang="zh-CN" altLang="en-US" baseline="30000" dirty="0">
              <a:cs typeface="Times New Roman" panose="02020603050405020304" pitchFamily="18" charset="0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529717" y="280183"/>
            <a:ext cx="80571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TPC for Fast Neutron </a:t>
            </a:r>
            <a:r>
              <a:rPr lang="en-US" altLang="zh-CN" sz="2800" dirty="0" smtClean="0"/>
              <a:t>Imaging: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Simulation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166" y="1907167"/>
            <a:ext cx="4597214" cy="34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086831" y="260648"/>
            <a:ext cx="68263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Conclusion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899590" y="1380148"/>
            <a:ext cx="7200802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nTPC</a:t>
            </a:r>
            <a:r>
              <a:rPr lang="en-US" altLang="zh-CN" sz="2000" dirty="0" smtClean="0"/>
              <a:t> is developed as a </a:t>
            </a:r>
            <a:r>
              <a:rPr lang="en-US" altLang="zh-CN" sz="2000" dirty="0"/>
              <a:t>fast neutron </a:t>
            </a:r>
            <a:r>
              <a:rPr lang="en-US" altLang="zh-CN" sz="2000" dirty="0" smtClean="0"/>
              <a:t>spectrometer;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High energy resolution with relatively high efficiency;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Energy resolution reach 7.0%(FWHM) @ 2.5 MeV;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Detection efficiency &gt; 10</a:t>
            </a:r>
            <a:r>
              <a:rPr lang="en-US" altLang="zh-CN" sz="2000" baseline="30000" dirty="0" smtClean="0"/>
              <a:t>-5</a:t>
            </a:r>
            <a:r>
              <a:rPr lang="en-US" altLang="zh-CN" sz="2000" dirty="0" smtClean="0"/>
              <a:t> @2.5MeV;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nimTPC</a:t>
            </a:r>
            <a:r>
              <a:rPr lang="en-US" altLang="zh-CN" sz="2000" dirty="0" smtClean="0"/>
              <a:t> for fast neutron imaging is under developed;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Angle resolution ~4.8°(FWHM) @2.5MeV in simulation</a:t>
            </a:r>
            <a:r>
              <a:rPr lang="en-US" altLang="zh-CN" sz="2000" dirty="0"/>
              <a:t>;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Total detection efficiency~1.7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×10</a:t>
            </a:r>
            <a:r>
              <a:rPr lang="en-US" altLang="zh-CN" sz="2000" baseline="30000" dirty="0" smtClean="0">
                <a:cs typeface="Times New Roman" panose="02020603050405020304" pitchFamily="18" charset="0"/>
              </a:rPr>
              <a:t>-5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@2.5MeV in simulation.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3728" y="2564904"/>
            <a:ext cx="5506889" cy="1362075"/>
          </a:xfrm>
        </p:spPr>
        <p:txBody>
          <a:bodyPr/>
          <a:lstStyle/>
          <a:p>
            <a:r>
              <a:rPr lang="en-US" altLang="zh-CN" b="0" dirty="0" smtClean="0">
                <a:latin typeface="Broadway" pitchFamily="82" charset="0"/>
              </a:rPr>
              <a:t>Thanks a Lot!!</a:t>
            </a:r>
            <a:endParaRPr lang="zh-CN" altLang="en-US" b="0" dirty="0">
              <a:latin typeface="Broadway" pitchFamily="8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0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/>
          </p:cNvSpPr>
          <p:nvPr/>
        </p:nvSpPr>
        <p:spPr>
          <a:xfrm>
            <a:off x="899592" y="1600200"/>
            <a:ext cx="77872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 err="1" smtClean="0">
                <a:latin typeface="+mj-lt"/>
                <a:cs typeface="Times New Roman" panose="02020603050405020304" pitchFamily="18" charset="0"/>
              </a:rPr>
              <a:t>nTPC</a:t>
            </a:r>
            <a:r>
              <a:rPr lang="en-US" altLang="zh-CN" sz="2000" dirty="0" smtClean="0">
                <a:latin typeface="+mj-lt"/>
                <a:cs typeface="Times New Roman" panose="02020603050405020304" pitchFamily="18" charset="0"/>
              </a:rPr>
              <a:t>: TPC as a </a:t>
            </a:r>
            <a:r>
              <a:rPr lang="en-US" altLang="zh-CN" sz="2000" dirty="0" smtClean="0"/>
              <a:t>fast </a:t>
            </a:r>
            <a:r>
              <a:rPr lang="en-US" altLang="zh-CN" sz="2000" dirty="0"/>
              <a:t>neutron </a:t>
            </a:r>
            <a:r>
              <a:rPr lang="en-US" altLang="zh-CN" sz="2000" dirty="0" smtClean="0"/>
              <a:t>spectrometer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Working principle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Performance simulation</a:t>
            </a:r>
            <a:endParaRPr lang="en-US" altLang="zh-CN" sz="1600" dirty="0" smtClean="0"/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System design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Neutron beam </a:t>
            </a:r>
            <a:r>
              <a:rPr lang="en-US" altLang="zh-CN" sz="1600" dirty="0"/>
              <a:t>test</a:t>
            </a:r>
            <a:r>
              <a:rPr lang="en-US" altLang="zh-CN" sz="1600" dirty="0" smtClean="0"/>
              <a:t> </a:t>
            </a:r>
            <a:r>
              <a:rPr lang="en-US" altLang="zh-CN" sz="1600" dirty="0" smtClean="0"/>
              <a:t>results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latin typeface="+mj-lt"/>
                <a:cs typeface="Times New Roman" panose="02020603050405020304" pitchFamily="18" charset="0"/>
              </a:rPr>
              <a:t>nimTPC</a:t>
            </a:r>
            <a:r>
              <a:rPr lang="en-US" altLang="zh-CN" sz="2000" dirty="0" smtClean="0">
                <a:latin typeface="+mj-lt"/>
                <a:cs typeface="Times New Roman" panose="02020603050405020304" pitchFamily="18" charset="0"/>
              </a:rPr>
              <a:t>: TPC as a fast neutron imaging detector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latin typeface="+mj-lt"/>
                <a:cs typeface="Times New Roman" panose="02020603050405020304" pitchFamily="18" charset="0"/>
              </a:rPr>
              <a:t>Working principle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latin typeface="+mj-lt"/>
                <a:cs typeface="Times New Roman" panose="02020603050405020304" pitchFamily="18" charset="0"/>
              </a:rPr>
              <a:t>Simulation</a:t>
            </a:r>
            <a:endParaRPr lang="zh-CN" altLang="en-US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Outline</a:t>
            </a:r>
            <a:endParaRPr lang="zh-CN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581128"/>
                <a:ext cx="8280920" cy="2057065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lnSpc>
                    <a:spcPct val="16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Neutron</m:t>
                    </m:r>
                    <m:r>
                      <a:rPr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energy</m:t>
                    </m:r>
                    <m:r>
                      <a:rPr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18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1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altLang="zh-CN" sz="1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>
                            <a:latin typeface="Cambria Math"/>
                          </a:rPr>
                          <m:t>𝜽</m:t>
                        </m:r>
                      </m:den>
                    </m:f>
                    <m:r>
                      <a:rPr lang="en-US" altLang="zh-CN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CN" altLang="zh-CN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en-US" altLang="zh-CN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1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altLang="zh-CN" sz="1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>
                            <a:latin typeface="Cambria Math"/>
                          </a:rPr>
                          <m:t>𝜽</m:t>
                        </m:r>
                      </m:e>
                    </m:d>
                    <m:r>
                      <a:rPr lang="en-US" altLang="zh-CN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CN" altLang="zh-CN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zh-CN" altLang="zh-CN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1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1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1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1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CN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lnSpc>
                    <a:spcPct val="16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recoil proton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total charge </a:t>
                </a:r>
                <a:r>
                  <a:rPr lang="zh-CN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all the pads</a:t>
                </a:r>
                <a:r>
                  <a:rPr lang="zh-CN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CN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zh-CN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options: track length, </a:t>
                </a:r>
                <a:r>
                  <a:rPr lang="en-US" altLang="zh-CN" sz="1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/dx</a:t>
                </a:r>
                <a:r>
                  <a:rPr lang="zh-CN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lnSpc>
                    <a:spcPct val="16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 of proton track</a:t>
                </a:r>
                <a:r>
                  <a:rPr lang="zh-CN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altLang="zh-CN" sz="1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 fitting </a:t>
                </a:r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581128"/>
                <a:ext cx="8280920" cy="2057065"/>
              </a:xfrm>
              <a:blipFill rotWithShape="1">
                <a:blip r:embed="rId2"/>
                <a:stretch>
                  <a:fillRect l="-515" b="-4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18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标题 1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cs typeface="Times New Roman" panose="02020603050405020304" pitchFamily="18" charset="0"/>
              </a:rPr>
              <a:t>nTPC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 Working 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Principle: Elastic Scattering with </a:t>
            </a:r>
            <a:r>
              <a:rPr lang="en-US" altLang="zh-CN" sz="2800" dirty="0">
                <a:cs typeface="Times New Roman" panose="02020603050405020304" pitchFamily="18" charset="0"/>
              </a:rPr>
              <a:t>H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85965" y="4653136"/>
            <a:ext cx="82279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788" y="1458998"/>
            <a:ext cx="6898416" cy="28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>
                <a:cs typeface="Times New Roman" panose="02020603050405020304" pitchFamily="18" charset="0"/>
              </a:rPr>
              <a:t>Performance Simulation (1)</a:t>
            </a:r>
            <a:endParaRPr lang="en-US" altLang="zh-CN" sz="2800" dirty="0"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40269" y="4339801"/>
            <a:ext cx="675185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fitting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061350" y="1556220"/>
                <a:ext cx="2765822" cy="39074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Energy deposited in TPC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350" y="1556220"/>
                <a:ext cx="2765822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439" b="-106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04366" y="4159672"/>
                <a:ext cx="2223173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/>
                  <a:t>P</a:t>
                </a:r>
                <a:r>
                  <a:rPr lang="en-US" altLang="zh-CN" sz="1600" dirty="0" smtClean="0"/>
                  <a:t>roton’s recoil angle</a:t>
                </a:r>
                <a:r>
                  <a:rPr lang="zh-CN" alt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/>
                      </a:rPr>
                      <m:t>𝜽</m:t>
                    </m:r>
                  </m:oMath>
                </a14:m>
                <a:endParaRPr lang="en-US" altLang="zh-CN" sz="1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6" y="4159672"/>
                <a:ext cx="2223173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545"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15482" y="1556792"/>
                <a:ext cx="2618409" cy="39074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</a:rPr>
                  <a:t>Initial energy of proton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600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2" y="1556792"/>
                <a:ext cx="2618409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463" b="-106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 descr="C:\Users\huang-m11\Desktop\反冲角的重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8" y="4671200"/>
            <a:ext cx="2733738" cy="18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huang-m11\Desktop\模拟的5MeV中子能谱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1" y="4559357"/>
            <a:ext cx="2928977" cy="20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huang-m11\Desktop\模拟的5MeV中子散点图分析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26" y="1916832"/>
            <a:ext cx="2843362" cy="20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345796" y="1556220"/>
                <a:ext cx="890500" cy="36061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sz="1600" b="1" i="1"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zh-CN" alt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vs.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/>
                      </a:rPr>
                      <m:t>𝜽</m:t>
                    </m:r>
                  </m:oMath>
                </a14:m>
                <a:endPara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796" y="1556220"/>
                <a:ext cx="890500" cy="360612"/>
              </a:xfrm>
              <a:prstGeom prst="rect">
                <a:avLst/>
              </a:prstGeom>
              <a:blipFill rotWithShape="1">
                <a:blip r:embed="rId11"/>
                <a:stretch>
                  <a:fillRect t="-3279" b="-13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365183" y="4132964"/>
            <a:ext cx="264476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Neutron’s energy spectrum</a:t>
            </a:r>
          </a:p>
        </p:txBody>
      </p:sp>
      <p:pic>
        <p:nvPicPr>
          <p:cNvPr id="12296" name="Picture 8" descr="C:\Users\huang-m11\Desktop\模拟的重建质子散射角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58" y="4663806"/>
            <a:ext cx="2863882" cy="18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995916" y="1412777"/>
            <a:ext cx="3020376" cy="525658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3763" y="1412776"/>
            <a:ext cx="5704382" cy="255826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63762" y="4134080"/>
            <a:ext cx="5704382" cy="2524740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 rot="19531001">
            <a:off x="5348514" y="4527615"/>
            <a:ext cx="1266685" cy="592468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D:\研究生资料\科研\项目\nTPC\nTPC博士毕业论文\图片-中文\nTPC质子能量沉积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49485"/>
          <a:stretch/>
        </p:blipFill>
        <p:spPr bwMode="auto">
          <a:xfrm>
            <a:off x="182078" y="1947485"/>
            <a:ext cx="2836442" cy="186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36" descr="D:\研究生资料\科研\项目\nTPC\nTPC博士毕业论文\图片-中文\nTPC质子能量沉积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6" r="719"/>
          <a:stretch/>
        </p:blipFill>
        <p:spPr bwMode="auto">
          <a:xfrm>
            <a:off x="3015954" y="1941485"/>
            <a:ext cx="2813346" cy="187988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右箭头 38"/>
          <p:cNvSpPr/>
          <p:nvPr/>
        </p:nvSpPr>
        <p:spPr>
          <a:xfrm rot="1973493">
            <a:off x="5359661" y="3117729"/>
            <a:ext cx="1266685" cy="592468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34738" y="2961437"/>
                <a:ext cx="1237262" cy="5395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𝒑𝒂𝒅</m:t>
                              </m:r>
                              <m:r>
                                <a:rPr lang="en-US" altLang="zh-CN" sz="1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_</m:t>
                              </m:r>
                              <m:r>
                                <a:rPr lang="en-US" altLang="zh-CN" sz="1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38" y="2961437"/>
                <a:ext cx="1237262" cy="539571"/>
              </a:xfrm>
              <a:prstGeom prst="rect">
                <a:avLst/>
              </a:prstGeom>
              <a:blipFill rotWithShape="1">
                <a:blip r:embed="rId16"/>
                <a:stretch>
                  <a:fillRect l="-6829" t="-113333" r="-47805" b="-161111"/>
                </a:stretch>
              </a:blipFill>
              <a:ln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17441" y="5888305"/>
                <a:ext cx="1140120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zh-CN" altLang="zh-CN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d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12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𝐬𝐢𝐧𝟐</m:t>
                      </m:r>
                      <m:r>
                        <a:rPr lang="en-US" altLang="zh-CN" sz="1200" b="1" i="1">
                          <a:solidFill>
                            <a:srgbClr val="FF0000"/>
                          </a:solidFill>
                          <a:latin typeface="Cambria Math"/>
                        </a:rPr>
                        <m:t>𝜽</m:t>
                      </m:r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441" y="5888305"/>
                <a:ext cx="1140120" cy="276999"/>
              </a:xfrm>
              <a:prstGeom prst="rect">
                <a:avLst/>
              </a:prstGeom>
              <a:blipFill rotWithShape="1">
                <a:blip r:embed="rId17"/>
                <a:stretch>
                  <a:fillRect b="-4255"/>
                </a:stretch>
              </a:blipFill>
              <a:ln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91003" y="1476073"/>
                <a:ext cx="1473485" cy="58477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=5MeV</a:t>
                </a:r>
              </a:p>
              <a:p>
                <a:pPr algn="ctr"/>
                <a:r>
                  <a:rPr lang="en-US" altLang="zh-CN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Ar-C</a:t>
                </a:r>
                <a:r>
                  <a:rPr lang="en-US" altLang="zh-CN" sz="1600" baseline="-25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600" baseline="-25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(50-50)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003" y="1476073"/>
                <a:ext cx="1473485" cy="584775"/>
              </a:xfrm>
              <a:prstGeom prst="rect">
                <a:avLst/>
              </a:prstGeom>
              <a:blipFill rotWithShape="1">
                <a:blip r:embed="rId19"/>
                <a:stretch>
                  <a:fillRect l="-2459" t="-2041" r="-2049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8" name="TextBox 19"/>
          <p:cNvSpPr txBox="1"/>
          <p:nvPr/>
        </p:nvSpPr>
        <p:spPr>
          <a:xfrm>
            <a:off x="4499992" y="4325252"/>
            <a:ext cx="117532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154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0" grpId="0" animBg="1"/>
      <p:bldP spid="31" grpId="0" animBg="1"/>
      <p:bldP spid="35" grpId="0" animBg="1"/>
      <p:bldP spid="36" grpId="0" animBg="1"/>
      <p:bldP spid="11" grpId="0" animBg="1"/>
      <p:bldP spid="28" grpId="0" animBg="1"/>
      <p:bldP spid="29" grpId="0" animBg="1"/>
      <p:bldP spid="33" grpId="0" animBg="1"/>
      <p:bldP spid="39" grpId="0" animBg="1"/>
      <p:bldP spid="3" grpId="0" animBg="1"/>
      <p:bldP spid="40" grpId="0" animBg="1"/>
      <p:bldP spid="32" grpId="0" animBg="1"/>
      <p:bldP spid="4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>
                <a:cs typeface="Times New Roman" panose="02020603050405020304" pitchFamily="18" charset="0"/>
              </a:rPr>
              <a:t>Performance Simulation (2)</a:t>
            </a:r>
            <a:endParaRPr lang="en-US" altLang="zh-CN" sz="2800" dirty="0"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48492" y="1484784"/>
            <a:ext cx="7186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 of energy resolution and efficiency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52" y="2042294"/>
            <a:ext cx="7915275" cy="25146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42354" y="4647620"/>
            <a:ext cx="7915275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Huang </a:t>
            </a:r>
            <a:r>
              <a:rPr lang="en-US" altLang="zh-CN" sz="1200" dirty="0" err="1"/>
              <a:t>Meng</a:t>
            </a:r>
            <a:r>
              <a:rPr lang="en-US" altLang="zh-CN" sz="1200" dirty="0"/>
              <a:t>, Li </a:t>
            </a:r>
            <a:r>
              <a:rPr lang="en-US" altLang="zh-CN" sz="1200" dirty="0" err="1"/>
              <a:t>Yulan</a:t>
            </a:r>
            <a:r>
              <a:rPr lang="en-US" altLang="zh-CN" sz="1200" dirty="0"/>
              <a:t>, Deng </a:t>
            </a:r>
            <a:r>
              <a:rPr lang="en-US" altLang="zh-CN" sz="1200" dirty="0" err="1"/>
              <a:t>Zhi</a:t>
            </a:r>
            <a:r>
              <a:rPr lang="en-US" altLang="zh-CN" sz="1200" dirty="0"/>
              <a:t>, et al. A fast neutron spectrometer based on GEM-TPC. 2012 IEEE NSS-MIC Conference Records, 146-148. </a:t>
            </a:r>
            <a:endParaRPr lang="en-US" altLang="zh-CN" sz="1200" dirty="0" smtClean="0"/>
          </a:p>
          <a:p>
            <a:r>
              <a:rPr lang="en-US" altLang="zh-CN" sz="1200" dirty="0" smtClean="0"/>
              <a:t>Huang </a:t>
            </a:r>
            <a:r>
              <a:rPr lang="en-US" altLang="zh-CN" sz="1200" dirty="0" err="1"/>
              <a:t>Meng</a:t>
            </a:r>
            <a:r>
              <a:rPr lang="en-US" altLang="zh-CN" sz="1200" dirty="0"/>
              <a:t>, Li </a:t>
            </a:r>
            <a:r>
              <a:rPr lang="en-US" altLang="zh-CN" sz="1200" dirty="0" err="1"/>
              <a:t>Yulan</a:t>
            </a:r>
            <a:r>
              <a:rPr lang="en-US" altLang="zh-CN" sz="1200" dirty="0"/>
              <a:t>, Deng </a:t>
            </a:r>
            <a:r>
              <a:rPr lang="en-US" altLang="zh-CN" sz="1200" dirty="0" err="1"/>
              <a:t>Zhi</a:t>
            </a:r>
            <a:r>
              <a:rPr lang="en-US" altLang="zh-CN" sz="1200" dirty="0"/>
              <a:t>, et al. The characteristics of signals from </a:t>
            </a:r>
            <a:r>
              <a:rPr lang="en-US" altLang="zh-CN" sz="1200" dirty="0" err="1"/>
              <a:t>nTPC</a:t>
            </a:r>
            <a:r>
              <a:rPr lang="en-US" altLang="zh-CN" sz="1200" dirty="0"/>
              <a:t> and its application in background suppression. </a:t>
            </a:r>
            <a:r>
              <a:rPr lang="en-US" altLang="zh-CN" sz="1200" dirty="0" smtClean="0"/>
              <a:t>2013 </a:t>
            </a:r>
            <a:r>
              <a:rPr lang="en-US" altLang="zh-CN" sz="1200" dirty="0"/>
              <a:t>IEEE NSS-MIC Conference Records, 1-3. </a:t>
            </a:r>
            <a:endParaRPr lang="en-US" altLang="zh-CN" sz="1200" dirty="0" smtClean="0"/>
          </a:p>
          <a:p>
            <a:r>
              <a:rPr lang="en-US" altLang="zh-CN" sz="1200" dirty="0" err="1" smtClean="0"/>
              <a:t>Niu</a:t>
            </a:r>
            <a:r>
              <a:rPr lang="en-US" altLang="zh-CN" sz="1200" dirty="0" smtClean="0"/>
              <a:t> </a:t>
            </a:r>
            <a:r>
              <a:rPr lang="en-US" altLang="zh-CN" sz="1200" dirty="0" err="1"/>
              <a:t>Libo</a:t>
            </a:r>
            <a:r>
              <a:rPr lang="en-US" altLang="zh-CN" sz="1200" dirty="0"/>
              <a:t>, Li </a:t>
            </a:r>
            <a:r>
              <a:rPr lang="en-US" altLang="zh-CN" sz="1200" dirty="0" err="1"/>
              <a:t>Yulan</a:t>
            </a:r>
            <a:r>
              <a:rPr lang="en-US" altLang="zh-CN" sz="1200" dirty="0"/>
              <a:t>, Huang </a:t>
            </a:r>
            <a:r>
              <a:rPr lang="en-US" altLang="zh-CN" sz="1200" dirty="0" err="1"/>
              <a:t>Meng</a:t>
            </a:r>
            <a:r>
              <a:rPr lang="en-US" altLang="zh-CN" sz="1200" dirty="0"/>
              <a:t>, et al. Track reconstruction based on Hough-transform for </a:t>
            </a:r>
            <a:r>
              <a:rPr lang="en-US" altLang="zh-CN" sz="1200" dirty="0" err="1"/>
              <a:t>nTPC</a:t>
            </a:r>
            <a:r>
              <a:rPr lang="en-US" altLang="zh-CN" sz="1200" dirty="0"/>
              <a:t>. Chinese Physics C, 2014, 38 (12): 126201. </a:t>
            </a:r>
          </a:p>
          <a:p>
            <a:r>
              <a:rPr lang="en-US" altLang="zh-CN" sz="1200" dirty="0" err="1" smtClean="0"/>
              <a:t>Niu</a:t>
            </a:r>
            <a:r>
              <a:rPr lang="en-US" altLang="zh-CN" sz="1200" dirty="0" smtClean="0"/>
              <a:t> </a:t>
            </a:r>
            <a:r>
              <a:rPr lang="en-US" altLang="zh-CN" sz="1200" dirty="0" err="1"/>
              <a:t>Libo</a:t>
            </a:r>
            <a:r>
              <a:rPr lang="en-US" altLang="zh-CN" sz="1200" dirty="0"/>
              <a:t>, Li </a:t>
            </a:r>
            <a:r>
              <a:rPr lang="en-US" altLang="zh-CN" sz="1200" dirty="0" err="1"/>
              <a:t>Yulan</a:t>
            </a:r>
            <a:r>
              <a:rPr lang="en-US" altLang="zh-CN" sz="1200" dirty="0"/>
              <a:t>, Huang </a:t>
            </a:r>
            <a:r>
              <a:rPr lang="en-US" altLang="zh-CN" sz="1200" dirty="0" err="1"/>
              <a:t>Meng</a:t>
            </a:r>
            <a:r>
              <a:rPr lang="en-US" altLang="zh-CN" sz="1200" dirty="0"/>
              <a:t>, et al. Adaptive multitrack reconstruction for particle trajectories based on fuzzy c-regression models. Chinese Physics C, 2015, 39 (3): 38-44. </a:t>
            </a:r>
          </a:p>
        </p:txBody>
      </p:sp>
    </p:spTree>
    <p:extLst>
      <p:ext uri="{BB962C8B-B14F-4D97-AF65-F5344CB8AC3E}">
        <p14:creationId xmlns:p14="http://schemas.microsoft.com/office/powerpoint/2010/main" val="5097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899592" y="980728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23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标题 1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>
                <a:cs typeface="Times New Roman" panose="02020603050405020304" pitchFamily="18" charset="0"/>
              </a:rPr>
              <a:t>System Design</a:t>
            </a:r>
            <a:endParaRPr lang="zh-CN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56" y="3956093"/>
            <a:ext cx="2630768" cy="192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073171" y="5877272"/>
            <a:ext cx="1659429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of 3GEM(P30)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1" descr="C:\Users\dengzhy\Desktop\TPC展板\TP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r="14554"/>
          <a:stretch/>
        </p:blipFill>
        <p:spPr bwMode="auto">
          <a:xfrm>
            <a:off x="4364523" y="1502718"/>
            <a:ext cx="2235691" cy="17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5035" y="5877272"/>
            <a:ext cx="50366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zh-CN" sz="1400" dirty="0" smtClean="0">
                <a:latin typeface="+mj-lt"/>
                <a:cs typeface="Times New Roman" panose="02020603050405020304" pitchFamily="18" charset="0"/>
              </a:rPr>
              <a:t>ad</a:t>
            </a:r>
            <a:endParaRPr lang="zh-CN" altLang="en-US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7749" y="3400183"/>
            <a:ext cx="84189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cs typeface="Times New Roman" panose="02020603050405020304" pitchFamily="18" charset="0"/>
              </a:rPr>
              <a:t>TU-TPC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/>
          <p:nvPr/>
        </p:nvPicPr>
        <p:blipFill>
          <a:blip r:embed="rId7"/>
          <a:stretch>
            <a:fillRect/>
          </a:stretch>
        </p:blipFill>
        <p:spPr>
          <a:xfrm>
            <a:off x="6660233" y="1502718"/>
            <a:ext cx="2372816" cy="1912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16216" y="3439162"/>
            <a:ext cx="251683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Gas and drift field optimizing</a:t>
            </a:r>
            <a:endParaRPr lang="zh-CN" altLang="en-US" sz="14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01167"/>
              </p:ext>
            </p:extLst>
          </p:nvPr>
        </p:nvGraphicFramePr>
        <p:xfrm>
          <a:off x="80127" y="1452846"/>
          <a:ext cx="4131833" cy="4714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95"/>
                <a:gridCol w="1182906"/>
                <a:gridCol w="1878732"/>
              </a:tblGrid>
              <a:tr h="54149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Detector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Size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30cm×50cm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(TU-TPC)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54149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Gas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Ar-CH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(70-30)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 Ar-C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(50-50)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vMerge="1"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Drift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field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~200V/cm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Readout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detector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3GEM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03624">
                <a:tc vMerge="1"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pad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ring, 5mm×2mm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ASIC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Shaping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time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80ns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Gain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2mV/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fC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DAQ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Sampling parameters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12bit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25MHz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n-lt"/>
                        </a:rPr>
                        <a:t>Triggering Mode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Single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trigger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Data processing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Platform</a:t>
                      </a:r>
                      <a:endParaRPr lang="zh-CN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Labview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13494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Online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423055" y="980728"/>
            <a:ext cx="405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 smtClean="0">
                <a:cs typeface="Times New Roman" panose="02020603050405020304" pitchFamily="18" charset="0"/>
              </a:rPr>
              <a:t>nTPC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design parameters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283968" y="1020798"/>
            <a:ext cx="25761" cy="51445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6016" y="1020798"/>
            <a:ext cx="4202225" cy="3539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00" dirty="0" smtClean="0">
                <a:latin typeface="+mj-lt"/>
                <a:cs typeface="Times New Roman" panose="02020603050405020304" pitchFamily="18" charset="0"/>
              </a:rPr>
              <a:t>Based on: TU-TPC</a:t>
            </a:r>
            <a:endParaRPr lang="zh-CN" altLang="en-US" sz="17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293" name="Picture 5" descr="D:\研究生资料\科研\项目\nTPC\nTPC预答辩和答辩\答辩\图片\nTPC读出pad缩放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9980"/>
            <a:ext cx="1944216" cy="19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180396"/>
            <a:ext cx="2133600" cy="365125"/>
          </a:xfrm>
        </p:spPr>
        <p:txBody>
          <a:bodyPr/>
          <a:lstStyle/>
          <a:p>
            <a:fld id="{FD8C7CC7-6C49-45D2-B224-2483BDBB535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63225" y="6237312"/>
            <a:ext cx="689300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Huang </a:t>
            </a:r>
            <a:r>
              <a:rPr lang="en-US" altLang="zh-CN" sz="1200" dirty="0" err="1"/>
              <a:t>Meng</a:t>
            </a:r>
            <a:r>
              <a:rPr lang="en-US" altLang="zh-CN" sz="1200" dirty="0"/>
              <a:t>, Li </a:t>
            </a:r>
            <a:r>
              <a:rPr lang="en-US" altLang="zh-CN" sz="1200" dirty="0" err="1"/>
              <a:t>Yulan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Niu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Libo</a:t>
            </a:r>
            <a:r>
              <a:rPr lang="en-US" altLang="zh-CN" sz="1200" dirty="0"/>
              <a:t>, et al. Design of a neutron-TPC prototype and its performance evaluation based on an alpha-particle test. Chinese Physics C, 2015, 39 (8): 086003. </a:t>
            </a:r>
          </a:p>
        </p:txBody>
      </p:sp>
    </p:spTree>
    <p:extLst>
      <p:ext uri="{BB962C8B-B14F-4D97-AF65-F5344CB8AC3E}">
        <p14:creationId xmlns:p14="http://schemas.microsoft.com/office/powerpoint/2010/main" val="38450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052736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Neutron Beam </a:t>
            </a:r>
            <a:r>
              <a:rPr lang="en-US" altLang="zh-CN" sz="2800" dirty="0" smtClean="0"/>
              <a:t>Test - Setup</a:t>
            </a:r>
            <a:endParaRPr lang="en-US" altLang="zh-CN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5496" y="6361583"/>
            <a:ext cx="8946300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@ Key </a:t>
            </a:r>
            <a:r>
              <a:rPr lang="en-US" altLang="zh-CN" sz="1400" dirty="0"/>
              <a:t>Laboratory of Nuclear Data Measurement and Evaluation </a:t>
            </a:r>
            <a:r>
              <a:rPr lang="en-US" altLang="zh-CN" sz="1400" dirty="0" smtClean="0"/>
              <a:t>Technology, China </a:t>
            </a:r>
            <a:r>
              <a:rPr lang="en-US" altLang="zh-CN" sz="1400" dirty="0" smtClean="0"/>
              <a:t>Institute of </a:t>
            </a:r>
            <a:r>
              <a:rPr lang="en-US" altLang="zh-CN" sz="1400" dirty="0" smtClean="0"/>
              <a:t>Atomic Energy</a:t>
            </a:r>
            <a:endParaRPr lang="zh-CN" altLang="en-US" sz="1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63070"/>
            <a:ext cx="5328592" cy="24819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6575"/>
            <a:ext cx="5256584" cy="25927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27" y="1348358"/>
            <a:ext cx="2652713" cy="21526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4052664"/>
            <a:ext cx="3657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7" y="4202782"/>
            <a:ext cx="4391025" cy="13144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Discrimination of Background </a:t>
            </a:r>
            <a:r>
              <a:rPr lang="en-US" altLang="zh-CN" sz="2800" dirty="0" smtClean="0"/>
              <a:t>Events (1)</a:t>
            </a:r>
            <a:endParaRPr lang="en-US" altLang="zh-CN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" name="Picture 136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54" y="1726767"/>
            <a:ext cx="4101046" cy="12208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TextBox 20"/>
          <p:cNvSpPr txBox="1"/>
          <p:nvPr/>
        </p:nvSpPr>
        <p:spPr>
          <a:xfrm>
            <a:off x="821450" y="5684641"/>
            <a:ext cx="313184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edge </a:t>
            </a:r>
            <a:r>
              <a:rPr lang="en-US" altLang="zh-CN" sz="1400" dirty="0" smtClean="0"/>
              <a:t>protons: </a:t>
            </a:r>
          </a:p>
          <a:p>
            <a:pPr algn="ctr"/>
            <a:r>
              <a:rPr lang="en-US" altLang="zh-CN" sz="1400" dirty="0" smtClean="0"/>
              <a:t>only </a:t>
            </a:r>
            <a:r>
              <a:rPr lang="en-US" altLang="zh-CN" sz="1400" dirty="0"/>
              <a:t>part </a:t>
            </a:r>
            <a:r>
              <a:rPr lang="en-US" altLang="zh-CN" sz="1400" dirty="0" smtClean="0"/>
              <a:t>energy deposition </a:t>
            </a:r>
            <a:r>
              <a:rPr lang="en-US" altLang="zh-CN" sz="1400" dirty="0"/>
              <a:t>collected</a:t>
            </a:r>
            <a:endParaRPr lang="zh-CN" altLang="en-US" sz="14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499993" y="3071118"/>
                <a:ext cx="2808312" cy="8379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Discrimination </a:t>
                </a:r>
                <a:r>
                  <a:rPr lang="en-US" altLang="zh-CN" sz="1600" dirty="0" smtClean="0"/>
                  <a:t>method</a:t>
                </a:r>
                <a:r>
                  <a:rPr lang="en-US" altLang="zh-CN" sz="1600" dirty="0" smtClean="0"/>
                  <a:t>:</a:t>
                </a:r>
              </a:p>
              <a:p>
                <a:pPr marL="285750" indent="-285750">
                  <a:buFont typeface="Wingdings" pitchFamily="2" charset="2"/>
                  <a:buChar char="u"/>
                </a:pPr>
                <a:r>
                  <a:rPr lang="en-US" altLang="zh-CN" sz="1600" dirty="0" smtClean="0">
                    <a:solidFill>
                      <a:schemeClr val="tx1"/>
                    </a:solidFill>
                  </a:rPr>
                  <a:t>Starting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position 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of track</a:t>
                </a:r>
              </a:p>
              <a:p>
                <a:pPr marL="285750" indent="-285750">
                  <a:buFont typeface="Wingdings" pitchFamily="2" charset="2"/>
                  <a:buChar char="u"/>
                </a:pPr>
                <a:r>
                  <a:rPr lang="en-US" altLang="zh-CN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(−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𝑑𝐸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𝑖𝑜𝑛</m:t>
                            </m:r>
                          </m:sub>
                        </m:sSub>
                      </m:e>
                    </m:acc>
                  </m:oMath>
                </a14:m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3" y="3071118"/>
                <a:ext cx="2808312" cy="837986"/>
              </a:xfrm>
              <a:prstGeom prst="rect">
                <a:avLst/>
              </a:prstGeom>
              <a:blipFill rotWithShape="1">
                <a:blip r:embed="rId6"/>
                <a:stretch>
                  <a:fillRect l="-864" t="-1439" b="-57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622206" y="1340816"/>
            <a:ext cx="128194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γ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80525" y="3286561"/>
            <a:ext cx="1620181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and </a:t>
            </a:r>
            <a:r>
              <a:rPr lang="en-US" altLang="zh-CN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427984" y="1258887"/>
            <a:ext cx="0" cy="54824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8821" y="3071118"/>
            <a:ext cx="1710974" cy="738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Protons </a:t>
            </a:r>
            <a:r>
              <a:rPr lang="en-US" altLang="zh-CN" sz="1400" dirty="0" smtClean="0"/>
              <a:t>produced </a:t>
            </a:r>
            <a:r>
              <a:rPr lang="en-US" altLang="zh-CN" sz="1400" dirty="0" smtClean="0"/>
              <a:t>by the </a:t>
            </a:r>
            <a:r>
              <a:rPr lang="en-US" altLang="zh-CN" sz="1400" dirty="0" smtClean="0">
                <a:solidFill>
                  <a:srgbClr val="FF0000"/>
                </a:solidFill>
              </a:rPr>
              <a:t>scattered neutrons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12496" y="6457653"/>
            <a:ext cx="2133600" cy="365125"/>
          </a:xfrm>
        </p:spPr>
        <p:txBody>
          <a:bodyPr/>
          <a:lstStyle/>
          <a:p>
            <a:fld id="{FD8C7CC7-6C49-45D2-B224-2483BDBB5358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67414"/>
                  </p:ext>
                </p:extLst>
              </p:nvPr>
            </p:nvGraphicFramePr>
            <p:xfrm>
              <a:off x="4499992" y="4000127"/>
              <a:ext cx="4552883" cy="2443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701"/>
                    <a:gridCol w="2324996"/>
                    <a:gridCol w="165618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Source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Discrimination method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baseline="30000" dirty="0" smtClean="0"/>
                            <a:t>1</a:t>
                          </a:r>
                          <a:r>
                            <a:rPr lang="en-US" altLang="zh-CN" sz="1400" dirty="0" smtClean="0"/>
                            <a:t>H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Collision of scattering neutrons with working gas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Starting position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baseline="30000" dirty="0" smtClean="0"/>
                            <a:t>12</a:t>
                          </a:r>
                          <a:r>
                            <a:rPr lang="en-US" altLang="zh-CN" sz="1400" dirty="0" smtClean="0"/>
                            <a:t>C</a:t>
                          </a:r>
                        </a:p>
                        <a:p>
                          <a:r>
                            <a:rPr lang="en-US" altLang="zh-CN" sz="1400" baseline="30000" dirty="0" smtClean="0"/>
                            <a:t>40</a:t>
                          </a:r>
                          <a:r>
                            <a:rPr lang="en-US" altLang="zh-CN" sz="1400" dirty="0" smtClean="0"/>
                            <a:t>Ar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Collision of incident neutrons with working gas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CN" altLang="zh-CN" sz="1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zh-CN" altLang="zh-CN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(−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𝑑𝐸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𝑑𝑥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e</a:t>
                          </a:r>
                          <a:r>
                            <a:rPr lang="en-US" altLang="zh-CN" sz="1400" baseline="30000" dirty="0" smtClean="0"/>
                            <a:t>-</a:t>
                          </a:r>
                          <a:endParaRPr lang="zh-CN" altLang="en-US" sz="14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Interaction of gamma with working gas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CN" altLang="zh-CN" sz="1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zh-CN" altLang="zh-CN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(−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𝑑𝐸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𝑑𝑥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baseline="30000" dirty="0" smtClean="0"/>
                            <a:t>1</a:t>
                          </a:r>
                          <a:r>
                            <a:rPr lang="en-US" altLang="zh-CN" sz="1400" dirty="0" smtClean="0"/>
                            <a:t>H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Edge protons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CN" altLang="zh-CN" sz="1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zh-CN" altLang="zh-CN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(−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𝑑𝐸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𝑑𝑥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67414"/>
                  </p:ext>
                </p:extLst>
              </p:nvPr>
            </p:nvGraphicFramePr>
            <p:xfrm>
              <a:off x="4499992" y="4000127"/>
              <a:ext cx="4552883" cy="2443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701"/>
                    <a:gridCol w="2324996"/>
                    <a:gridCol w="165618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Source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Discrimination method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altLang="zh-CN" sz="1400" baseline="30000" dirty="0" smtClean="0"/>
                            <a:t>1</a:t>
                          </a:r>
                          <a:r>
                            <a:rPr lang="en-US" altLang="zh-CN" sz="1400" dirty="0" smtClean="0"/>
                            <a:t>H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Collision of scattering neutrons with working gas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Starting position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altLang="zh-CN" sz="1400" baseline="30000" dirty="0" smtClean="0"/>
                            <a:t>12</a:t>
                          </a:r>
                          <a:r>
                            <a:rPr lang="en-US" altLang="zh-CN" sz="1400" dirty="0" smtClean="0"/>
                            <a:t>C</a:t>
                          </a:r>
                        </a:p>
                        <a:p>
                          <a:r>
                            <a:rPr lang="en-US" altLang="zh-CN" sz="1400" baseline="30000" dirty="0" smtClean="0"/>
                            <a:t>40</a:t>
                          </a:r>
                          <a:r>
                            <a:rPr lang="en-US" altLang="zh-CN" sz="1400" dirty="0" smtClean="0"/>
                            <a:t>Ar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Collision of incident neutrons with working gas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174632" t="-201176" r="-368" b="-17764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e</a:t>
                          </a:r>
                          <a:r>
                            <a:rPr lang="en-US" altLang="zh-CN" sz="1400" baseline="30000" dirty="0" smtClean="0"/>
                            <a:t>-</a:t>
                          </a:r>
                          <a:endParaRPr lang="zh-CN" altLang="en-US" sz="14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Interaction of gamma with working gas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174632" t="-301176" r="-368" b="-7764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baseline="30000" dirty="0" smtClean="0"/>
                            <a:t>1</a:t>
                          </a:r>
                          <a:r>
                            <a:rPr lang="en-US" altLang="zh-CN" sz="1400" dirty="0" smtClean="0"/>
                            <a:t>H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Edge protons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174632" t="-559016" r="-368" b="-8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376010"/>
            <a:ext cx="2113608" cy="15906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3749" y="1392067"/>
            <a:ext cx="2093734" cy="17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/>
        </p:blipFill>
        <p:spPr>
          <a:xfrm>
            <a:off x="4239" y="0"/>
            <a:ext cx="3343626" cy="697095"/>
          </a:xfrm>
          <a:prstGeom prst="rect">
            <a:avLst/>
          </a:prstGeom>
        </p:spPr>
      </p:pic>
      <p:pic>
        <p:nvPicPr>
          <p:cNvPr id="8" name="Picture 3" descr="D:\开题\xbh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8908" b="58210"/>
          <a:stretch/>
        </p:blipFill>
        <p:spPr bwMode="auto">
          <a:xfrm>
            <a:off x="8302064" y="28570"/>
            <a:ext cx="823747" cy="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Discrimination of Background </a:t>
            </a:r>
            <a:r>
              <a:rPr lang="en-US" altLang="zh-CN" sz="2800" dirty="0" smtClean="0"/>
              <a:t>Events (2)</a:t>
            </a:r>
            <a:endParaRPr lang="en-US" altLang="zh-CN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653573" y="1926881"/>
            <a:ext cx="379007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 length(mm)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deposited energy(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73831" y="1918349"/>
            <a:ext cx="403617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Deposited energy(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recoil angle(Degree)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7CC7-6C49-45D2-B224-2483BDBB5358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6" y="2474443"/>
            <a:ext cx="8776448" cy="29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49862</TotalTime>
  <Words>1048</Words>
  <Application>Microsoft Office PowerPoint</Application>
  <PresentationFormat>全屏显示(4:3)</PresentationFormat>
  <Paragraphs>237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TPCs for neutron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a Lot!!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个人简介和项目经历</dc:title>
  <dc:creator>huang-m11</dc:creator>
  <cp:lastModifiedBy>liyulan</cp:lastModifiedBy>
  <cp:revision>1542</cp:revision>
  <dcterms:created xsi:type="dcterms:W3CDTF">2015-11-17T03:54:19Z</dcterms:created>
  <dcterms:modified xsi:type="dcterms:W3CDTF">2016-08-31T08:36:54Z</dcterms:modified>
</cp:coreProperties>
</file>