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9" r:id="rId5"/>
    <p:sldId id="265" r:id="rId6"/>
    <p:sldId id="272" r:id="rId7"/>
    <p:sldId id="262" r:id="rId8"/>
    <p:sldId id="273" r:id="rId9"/>
    <p:sldId id="271" r:id="rId10"/>
    <p:sldId id="264" r:id="rId11"/>
    <p:sldId id="266" r:id="rId12"/>
    <p:sldId id="267" r:id="rId13"/>
    <p:sldId id="270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8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B165A-037C-436F-AB27-9980244A78AB}" type="datetimeFigureOut">
              <a:rPr lang="fr-FR" smtClean="0"/>
              <a:t>31/08/2016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86FB-DE2F-454A-883D-25A393A2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5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25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4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12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1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3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4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3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9498-864C-4247-BAE0-7BE590C2A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5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module for ILC-TPC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62292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decade</a:t>
            </a:r>
            <a:r>
              <a:rPr lang="fr-FR" dirty="0" smtClean="0"/>
              <a:t> of R&amp;D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75856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Paul COLAS, CEA Saclay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303701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Early</a:t>
            </a:r>
            <a:r>
              <a:rPr lang="fr-FR" sz="2400" dirty="0" smtClean="0"/>
              <a:t> tests</a:t>
            </a:r>
          </a:p>
          <a:p>
            <a:r>
              <a:rPr lang="fr-FR" sz="2400" dirty="0"/>
              <a:t>	</a:t>
            </a:r>
            <a:r>
              <a:rPr lang="fr-FR" sz="2400" dirty="0" err="1" smtClean="0"/>
              <a:t>Magnetic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charge </a:t>
            </a:r>
            <a:r>
              <a:rPr lang="fr-FR" sz="2400" dirty="0" err="1" smtClean="0"/>
              <a:t>spreading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Ion Back Flow</a:t>
            </a:r>
          </a:p>
          <a:p>
            <a:r>
              <a:rPr lang="fr-FR" sz="2400" dirty="0" smtClean="0"/>
              <a:t>Single-module tests</a:t>
            </a:r>
          </a:p>
          <a:p>
            <a:r>
              <a:rPr lang="fr-FR" sz="2400" dirty="0" err="1" smtClean="0"/>
              <a:t>Micromegas</a:t>
            </a:r>
            <a:r>
              <a:rPr lang="fr-FR" sz="2400" dirty="0" smtClean="0"/>
              <a:t> </a:t>
            </a:r>
            <a:r>
              <a:rPr lang="fr-FR" sz="2400" dirty="0" err="1" smtClean="0"/>
              <a:t>development</a:t>
            </a:r>
            <a:endParaRPr lang="fr-FR" sz="2400" dirty="0" smtClean="0"/>
          </a:p>
          <a:p>
            <a:r>
              <a:rPr lang="fr-FR" sz="2400" dirty="0" err="1" smtClean="0"/>
              <a:t>Seven</a:t>
            </a:r>
            <a:r>
              <a:rPr lang="fr-FR" sz="2400" dirty="0" smtClean="0"/>
              <a:t>-module test</a:t>
            </a:r>
          </a:p>
          <a:p>
            <a:r>
              <a:rPr lang="fr-FR" sz="2400" dirty="0" err="1" smtClean="0"/>
              <a:t>Integration</a:t>
            </a:r>
            <a:r>
              <a:rPr lang="fr-FR" sz="2400" dirty="0" smtClean="0"/>
              <a:t> issues : </a:t>
            </a:r>
            <a:r>
              <a:rPr lang="fr-FR" sz="2400" dirty="0" err="1" smtClean="0"/>
              <a:t>electronics</a:t>
            </a:r>
            <a:r>
              <a:rPr lang="fr-FR" sz="2400" dirty="0" smtClean="0"/>
              <a:t>, </a:t>
            </a:r>
            <a:r>
              <a:rPr lang="fr-FR" sz="2400" dirty="0" err="1" smtClean="0"/>
              <a:t>cooling</a:t>
            </a:r>
            <a:endParaRPr lang="fr-FR" sz="2400" dirty="0" smtClean="0"/>
          </a:p>
        </p:txBody>
      </p:sp>
      <p:pic>
        <p:nvPicPr>
          <p:cNvPr id="6" name="Picture 2" descr="D:\Paul\ilc\7M-DESYtest\March2015\photo\Moun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73" y="3140968"/>
            <a:ext cx="42225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7" y="260648"/>
            <a:ext cx="77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TPC </a:t>
            </a:r>
            <a:r>
              <a:rPr lang="fr-FR" dirty="0" err="1" smtClean="0">
                <a:solidFill>
                  <a:srgbClr val="00B0F0"/>
                </a:solidFill>
              </a:rPr>
              <a:t>Tracker</a:t>
            </a:r>
            <a:r>
              <a:rPr lang="fr-FR" dirty="0" smtClean="0">
                <a:solidFill>
                  <a:srgbClr val="00B0F0"/>
                </a:solidFill>
              </a:rPr>
              <a:t> Detector </a:t>
            </a:r>
            <a:r>
              <a:rPr lang="fr-FR" dirty="0" err="1" smtClean="0">
                <a:solidFill>
                  <a:srgbClr val="00B0F0"/>
                </a:solidFill>
              </a:rPr>
              <a:t>Technology</a:t>
            </a:r>
            <a:r>
              <a:rPr lang="fr-FR" dirty="0" smtClean="0">
                <a:solidFill>
                  <a:srgbClr val="00B0F0"/>
                </a:solidFill>
              </a:rPr>
              <a:t> Mini Workshop, Beijing, </a:t>
            </a:r>
            <a:r>
              <a:rPr lang="fr-FR" dirty="0" err="1" smtClean="0">
                <a:solidFill>
                  <a:srgbClr val="00B0F0"/>
                </a:solidFill>
              </a:rPr>
              <a:t>September</a:t>
            </a:r>
            <a:r>
              <a:rPr lang="fr-FR" dirty="0" smtClean="0">
                <a:solidFill>
                  <a:srgbClr val="00B0F0"/>
                </a:solidFill>
              </a:rPr>
              <a:t> 1, 2016 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0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Perfomance</a:t>
            </a:r>
            <a:r>
              <a:rPr lang="fr-FR" dirty="0" smtClean="0"/>
              <a:t> : </a:t>
            </a:r>
            <a:r>
              <a:rPr lang="fr-FR" dirty="0" err="1" smtClean="0"/>
              <a:t>resolution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58408" y="6111875"/>
            <a:ext cx="2286000" cy="365125"/>
          </a:xfrm>
        </p:spPr>
        <p:txBody>
          <a:bodyPr/>
          <a:lstStyle/>
          <a:p>
            <a:r>
              <a:rPr lang="fr-FR" smtClean="0"/>
              <a:t>18/05/2016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3747" y="6091555"/>
            <a:ext cx="3502152" cy="365125"/>
          </a:xfrm>
        </p:spPr>
        <p:txBody>
          <a:bodyPr/>
          <a:lstStyle/>
          <a:p>
            <a:r>
              <a:rPr lang="en-US" smtClean="0"/>
              <a:t>CEFIPRA SC, Tours, Micromegas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2060931"/>
            <a:ext cx="3923481" cy="33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73" y="2060932"/>
            <a:ext cx="3959640" cy="33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4503" y="5445224"/>
            <a:ext cx="809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Resolution</a:t>
            </a:r>
            <a:r>
              <a:rPr lang="fr-FR" b="1" dirty="0" smtClean="0"/>
              <a:t> 70 µm in </a:t>
            </a:r>
            <a:r>
              <a:rPr lang="fr-FR" b="1" dirty="0" err="1" smtClean="0"/>
              <a:t>r</a:t>
            </a:r>
            <a:r>
              <a:rPr lang="fr-FR" b="1" dirty="0" err="1" smtClean="0">
                <a:latin typeface="Symbol" panose="05050102010706020507" pitchFamily="18" charset="2"/>
              </a:rPr>
              <a:t>f</a:t>
            </a:r>
            <a:r>
              <a:rPr lang="fr-FR" b="1" dirty="0" smtClean="0"/>
              <a:t> and 200 µm in z at </a:t>
            </a:r>
            <a:r>
              <a:rPr lang="fr-FR" b="1" dirty="0" err="1" smtClean="0"/>
              <a:t>zero</a:t>
            </a:r>
            <a:r>
              <a:rPr lang="fr-FR" b="1" dirty="0" smtClean="0"/>
              <a:t> drift distance for 3mm-wide pads</a:t>
            </a:r>
          </a:p>
          <a:p>
            <a:pPr algn="ctr"/>
            <a:r>
              <a:rPr lang="fr-FR" b="1" dirty="0" smtClean="0"/>
              <a:t>Drift </a:t>
            </a:r>
            <a:r>
              <a:rPr lang="fr-FR" b="1" dirty="0" err="1" smtClean="0"/>
              <a:t>dependence</a:t>
            </a:r>
            <a:r>
              <a:rPr lang="fr-FR" b="1" dirty="0" smtClean="0"/>
              <a:t> </a:t>
            </a:r>
            <a:r>
              <a:rPr lang="fr-FR" b="1" dirty="0" err="1" smtClean="0"/>
              <a:t>follows</a:t>
            </a:r>
            <a:r>
              <a:rPr lang="fr-FR" b="1" dirty="0" smtClean="0"/>
              <a:t> expectation </a:t>
            </a:r>
            <a:r>
              <a:rPr lang="fr-FR" b="1" dirty="0" err="1" smtClean="0"/>
              <a:t>from</a:t>
            </a:r>
            <a:r>
              <a:rPr lang="fr-FR" b="1" dirty="0" smtClean="0"/>
              <a:t> diffusion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608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982" y="152400"/>
            <a:ext cx="609012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distortion between experiment and simulation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826000"/>
            <a:ext cx="309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IN" sz="1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 on the </a:t>
            </a:r>
            <a:r>
              <a:rPr lang="en-IN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LPTPC  endplate.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9454" y="4904219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IN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002" y="5962369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Distribution of the residuals as obtained</a:t>
            </a:r>
          </a:p>
          <a:p>
            <a:r>
              <a:rPr lang="en-IN" sz="1400" dirty="0">
                <a:solidFill>
                  <a:srgbClr val="FFC000"/>
                </a:solidFill>
              </a:rPr>
              <a:t> in </a:t>
            </a:r>
            <a:r>
              <a:rPr lang="en-IN" sz="1400" b="1" u="sng" dirty="0">
                <a:solidFill>
                  <a:srgbClr val="FFC000"/>
                </a:solidFill>
              </a:rPr>
              <a:t>Experiment</a:t>
            </a:r>
            <a:r>
              <a:rPr lang="en-IN" sz="1400" dirty="0">
                <a:solidFill>
                  <a:srgbClr val="FFC000"/>
                </a:solidFill>
              </a:rPr>
              <a:t> </a:t>
            </a:r>
            <a:r>
              <a:rPr lang="en-IN" sz="1400" i="1" dirty="0">
                <a:solidFill>
                  <a:srgbClr val="FFC000"/>
                </a:solidFill>
              </a:rPr>
              <a:t>after</a:t>
            </a:r>
            <a:r>
              <a:rPr lang="en-IN" sz="1400" dirty="0">
                <a:solidFill>
                  <a:srgbClr val="FFC000"/>
                </a:solidFill>
              </a:rPr>
              <a:t> alignment correction.</a:t>
            </a:r>
            <a:endParaRPr lang="en-IN" sz="1400" b="1" u="sng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106" y="5962369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Distribution of the residuals as </a:t>
            </a:r>
          </a:p>
          <a:p>
            <a:r>
              <a:rPr lang="en-IN" sz="1400" dirty="0">
                <a:solidFill>
                  <a:srgbClr val="FFC000"/>
                </a:solidFill>
              </a:rPr>
              <a:t>obtained in </a:t>
            </a:r>
            <a:r>
              <a:rPr lang="en-IN" sz="1400" b="1" u="sng" dirty="0">
                <a:solidFill>
                  <a:srgbClr val="FFC000"/>
                </a:solidFill>
              </a:rPr>
              <a:t>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2763" y="544721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B=0T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1972" y="550835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B=0T</a:t>
            </a:r>
          </a:p>
        </p:txBody>
      </p:sp>
      <p:pic>
        <p:nvPicPr>
          <p:cNvPr id="3075" name="Picture 3" descr="C:\Users\Deb Sankar\Desktop\ATHIC-2016\ATHIC-2016_transfer\Distortion_simulation_resY_B0_mmSc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23552"/>
            <a:ext cx="4517696" cy="37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8996"/>
            <a:ext cx="4114800" cy="37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114800" cy="364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4" y="914400"/>
            <a:ext cx="4053617" cy="36499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402" y="4826000"/>
            <a:ext cx="324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IN" sz="1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  on the </a:t>
            </a:r>
            <a:r>
              <a:rPr lang="en-IN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LPTPC endplate.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5877" y="4805538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IN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IN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002" y="5962369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Distribution of the residuals as obtained</a:t>
            </a:r>
          </a:p>
          <a:p>
            <a:r>
              <a:rPr lang="en-IN" sz="1400" dirty="0">
                <a:solidFill>
                  <a:srgbClr val="FFC000"/>
                </a:solidFill>
              </a:rPr>
              <a:t> in </a:t>
            </a:r>
            <a:r>
              <a:rPr lang="en-IN" sz="1400" b="1" u="sng" dirty="0">
                <a:solidFill>
                  <a:srgbClr val="FFC000"/>
                </a:solidFill>
              </a:rPr>
              <a:t>Experiment</a:t>
            </a:r>
            <a:r>
              <a:rPr lang="en-IN" sz="1400" dirty="0">
                <a:solidFill>
                  <a:srgbClr val="FFC000"/>
                </a:solidFill>
              </a:rPr>
              <a:t> </a:t>
            </a:r>
            <a:r>
              <a:rPr lang="en-IN" sz="1400" i="1" dirty="0">
                <a:solidFill>
                  <a:srgbClr val="FFC000"/>
                </a:solidFill>
              </a:rPr>
              <a:t>without</a:t>
            </a:r>
            <a:r>
              <a:rPr lang="en-IN" sz="1400" dirty="0">
                <a:solidFill>
                  <a:srgbClr val="FFC000"/>
                </a:solidFill>
              </a:rPr>
              <a:t> alignment correction.</a:t>
            </a:r>
            <a:endParaRPr lang="en-IN" sz="1400" b="1" u="sng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106" y="5962369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Distribution of the residuals as </a:t>
            </a:r>
          </a:p>
          <a:p>
            <a:r>
              <a:rPr lang="en-IN" sz="1400" dirty="0">
                <a:solidFill>
                  <a:srgbClr val="FFC000"/>
                </a:solidFill>
              </a:rPr>
              <a:t>obtained in </a:t>
            </a:r>
            <a:r>
              <a:rPr lang="en-IN" sz="1400" b="1" u="sng" dirty="0">
                <a:solidFill>
                  <a:srgbClr val="FFC000"/>
                </a:solidFill>
              </a:rPr>
              <a:t>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2763" y="544721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B=1T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6983" y="547246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B=1T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4982" y="152400"/>
            <a:ext cx="609012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distortion between experiment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1541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Can </a:t>
            </a:r>
            <a:r>
              <a:rPr lang="fr-FR" dirty="0" err="1" smtClean="0"/>
              <a:t>operate</a:t>
            </a:r>
            <a:r>
              <a:rPr lang="fr-FR" dirty="0" smtClean="0"/>
              <a:t> at room </a:t>
            </a:r>
            <a:r>
              <a:rPr lang="fr-FR" dirty="0" err="1" smtClean="0"/>
              <a:t>temperature</a:t>
            </a:r>
            <a:r>
              <a:rPr lang="fr-FR" dirty="0" smtClean="0"/>
              <a:t> (</a:t>
            </a:r>
            <a:r>
              <a:rPr lang="fr-FR" dirty="0" err="1" smtClean="0"/>
              <a:t>requires</a:t>
            </a:r>
            <a:r>
              <a:rPr lang="fr-FR" dirty="0" smtClean="0"/>
              <a:t> high pressure, no </a:t>
            </a:r>
            <a:r>
              <a:rPr lang="fr-FR" dirty="0" err="1" smtClean="0"/>
              <a:t>problem</a:t>
            </a:r>
            <a:r>
              <a:rPr lang="fr-FR" dirty="0" smtClean="0"/>
              <a:t> in O(1mm) pipes. </a:t>
            </a:r>
            <a:r>
              <a:rPr lang="fr-FR" dirty="0" err="1" smtClean="0"/>
              <a:t>Allows</a:t>
            </a:r>
            <a:r>
              <a:rPr lang="fr-FR" dirty="0" smtClean="0"/>
              <a:t> more 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and no </a:t>
            </a:r>
            <a:r>
              <a:rPr lang="fr-FR" dirty="0" err="1" smtClean="0"/>
              <a:t>worry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dripping</a:t>
            </a:r>
            <a:r>
              <a:rPr lang="fr-FR" dirty="0" smtClean="0"/>
              <a:t> </a:t>
            </a:r>
            <a:r>
              <a:rPr lang="fr-FR" dirty="0" err="1" smtClean="0"/>
              <a:t>condensed</a:t>
            </a:r>
            <a:r>
              <a:rPr lang="fr-FR" dirty="0" smtClean="0"/>
              <a:t> water.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consequence</a:t>
            </a:r>
            <a:r>
              <a:rPr lang="fr-FR" dirty="0" smtClean="0"/>
              <a:t> of </a:t>
            </a:r>
            <a:r>
              <a:rPr lang="fr-FR" dirty="0" err="1" smtClean="0"/>
              <a:t>leaks</a:t>
            </a:r>
            <a:r>
              <a:rPr lang="fr-FR" dirty="0" smtClean="0"/>
              <a:t> : CO2 </a:t>
            </a:r>
            <a:r>
              <a:rPr lang="fr-FR" dirty="0" err="1" smtClean="0"/>
              <a:t>vaporizes</a:t>
            </a:r>
            <a:endParaRPr lang="fr-FR" dirty="0" smtClean="0"/>
          </a:p>
          <a:p>
            <a:r>
              <a:rPr lang="fr-FR" dirty="0" smtClean="0"/>
              <a:t>Excellent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r>
              <a:rPr lang="fr-FR" dirty="0" smtClean="0"/>
              <a:t> (high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r>
              <a:rPr lang="fr-FR" dirty="0" smtClean="0"/>
              <a:t> and high latent </a:t>
            </a:r>
            <a:r>
              <a:rPr lang="fr-FR" dirty="0" err="1" smtClean="0"/>
              <a:t>heat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budget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2-phase CO2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30194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9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18/05/2016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Tours,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14</a:t>
            </a:fld>
            <a:endParaRPr lang="fr-FR"/>
          </a:p>
        </p:txBody>
      </p:sp>
      <p:pic>
        <p:nvPicPr>
          <p:cNvPr id="1026" name="Picture 2" descr="C:\Users\colas\AppData\Local\Microsoft\Windows\Temporary Internet Files\Content.Outlook\SESPIWWD\A2C_gas25_15K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74628" cy="35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5329768"/>
            <a:ext cx="8183880" cy="1051560"/>
          </a:xfrm>
        </p:spPr>
        <p:txBody>
          <a:bodyPr>
            <a:noAutofit/>
          </a:bodyPr>
          <a:lstStyle/>
          <a:p>
            <a:r>
              <a:rPr lang="fr-FR" sz="2800" dirty="0"/>
              <a:t>T</a:t>
            </a:r>
            <a:r>
              <a:rPr lang="fr-FR" sz="2800" dirty="0" smtClean="0"/>
              <a:t>hermal </a:t>
            </a:r>
            <a:r>
              <a:rPr lang="fr-FR" sz="2800" dirty="0" smtClean="0"/>
              <a:t>simulation of the </a:t>
            </a:r>
            <a:r>
              <a:rPr lang="fr-FR" sz="2800" dirty="0" err="1" smtClean="0"/>
              <a:t>gas</a:t>
            </a:r>
            <a:r>
              <a:rPr lang="fr-FR" sz="2800" dirty="0" smtClean="0"/>
              <a:t> volume and of the </a:t>
            </a:r>
            <a:r>
              <a:rPr lang="fr-FR" sz="2800" dirty="0" err="1" smtClean="0"/>
              <a:t>endplate</a:t>
            </a:r>
            <a:r>
              <a:rPr lang="fr-FR" sz="2800" dirty="0" smtClean="0"/>
              <a:t> modules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3" y="3288730"/>
            <a:ext cx="3144399" cy="21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80112" y="256490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inhomogeneities</a:t>
            </a:r>
            <a:r>
              <a:rPr lang="fr-FR" dirty="0" smtClean="0"/>
              <a:t> cause changes in drift </a:t>
            </a:r>
            <a:r>
              <a:rPr lang="fr-FR" dirty="0" err="1" smtClean="0"/>
              <a:t>properties</a:t>
            </a:r>
            <a:r>
              <a:rPr lang="fr-FR" dirty="0" smtClean="0"/>
              <a:t> in the </a:t>
            </a:r>
            <a:r>
              <a:rPr lang="fr-FR" dirty="0" err="1" smtClean="0"/>
              <a:t>gas</a:t>
            </a:r>
            <a:r>
              <a:rPr lang="fr-FR" dirty="0" smtClean="0"/>
              <a:t>, </a:t>
            </a:r>
            <a:r>
              <a:rPr lang="fr-FR" dirty="0" err="1" smtClean="0"/>
              <a:t>hence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. </a:t>
            </a:r>
            <a:r>
              <a:rPr lang="fr-FR" dirty="0" err="1" smtClean="0"/>
              <a:t>Needs</a:t>
            </a:r>
            <a:r>
              <a:rPr lang="fr-FR" dirty="0" smtClean="0"/>
              <a:t> simulations.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34197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D.S. Bhattacharya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56" y="260648"/>
            <a:ext cx="3124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885504" cy="105156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Warming</a:t>
            </a:r>
            <a:r>
              <a:rPr lang="fr-FR" sz="2800" dirty="0" smtClean="0"/>
              <a:t> up and </a:t>
            </a:r>
            <a:r>
              <a:rPr lang="fr-FR" sz="2800" dirty="0" err="1"/>
              <a:t>c</a:t>
            </a:r>
            <a:r>
              <a:rPr lang="fr-FR" sz="2800" dirty="0" err="1" smtClean="0"/>
              <a:t>ooling</a:t>
            </a:r>
            <a:r>
              <a:rPr lang="fr-FR" sz="2800" dirty="0" smtClean="0"/>
              <a:t> down of a module. Good agreement </a:t>
            </a:r>
            <a:r>
              <a:rPr lang="fr-FR" sz="2800" dirty="0" err="1" smtClean="0"/>
              <a:t>with</a:t>
            </a:r>
            <a:r>
              <a:rPr lang="fr-FR" sz="2800" dirty="0" smtClean="0"/>
              <a:t> data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18/05/2016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Tours,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15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227320" cy="38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3355026" cy="26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62" y="188641"/>
            <a:ext cx="3352334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demonstration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TPC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operate</a:t>
            </a:r>
            <a:r>
              <a:rPr lang="fr-FR" dirty="0" smtClean="0"/>
              <a:t> at ILC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performance </a:t>
            </a:r>
            <a:r>
              <a:rPr lang="fr-FR" dirty="0" err="1" smtClean="0"/>
              <a:t>is</a:t>
            </a:r>
            <a:r>
              <a:rPr lang="fr-FR" dirty="0" smtClean="0"/>
              <a:t> made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demonstrate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at a CC (time structure, ion back flow)</a:t>
            </a:r>
          </a:p>
          <a:p>
            <a:r>
              <a:rPr lang="fr-FR" dirty="0" smtClean="0"/>
              <a:t>A lot of </a:t>
            </a:r>
            <a:r>
              <a:rPr lang="fr-FR" dirty="0" err="1" smtClean="0"/>
              <a:t>progress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made in </a:t>
            </a:r>
            <a:r>
              <a:rPr lang="fr-FR" dirty="0" smtClean="0"/>
              <a:t>a </a:t>
            </a:r>
            <a:r>
              <a:rPr lang="fr-FR" dirty="0" err="1" smtClean="0"/>
              <a:t>decade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an </a:t>
            </a:r>
            <a:r>
              <a:rPr lang="fr-FR" dirty="0" err="1" smtClean="0"/>
              <a:t>engineered</a:t>
            </a:r>
            <a:r>
              <a:rPr lang="fr-FR" dirty="0" smtClean="0"/>
              <a:t> detector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1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TPCs</a:t>
            </a:r>
            <a:r>
              <a:rPr lang="fr-FR" dirty="0" smtClean="0"/>
              <a:t> have good records in </a:t>
            </a:r>
            <a:r>
              <a:rPr lang="fr-FR" dirty="0" err="1" smtClean="0"/>
              <a:t>e+e</a:t>
            </a:r>
            <a:r>
              <a:rPr lang="fr-FR" dirty="0" smtClean="0"/>
              <a:t>- </a:t>
            </a:r>
            <a:r>
              <a:rPr lang="fr-FR" dirty="0" err="1" smtClean="0"/>
              <a:t>physics</a:t>
            </a:r>
            <a:r>
              <a:rPr lang="fr-FR" dirty="0" smtClean="0"/>
              <a:t> (ALEPH and DELPHI at LEP), and </a:t>
            </a:r>
            <a:r>
              <a:rPr lang="fr-FR" dirty="0" err="1" smtClean="0"/>
              <a:t>showed</a:t>
            </a:r>
            <a:r>
              <a:rPr lang="fr-FR" dirty="0" smtClean="0"/>
              <a:t> </a:t>
            </a:r>
            <a:r>
              <a:rPr lang="fr-FR" dirty="0" err="1" smtClean="0"/>
              <a:t>adaptability</a:t>
            </a:r>
            <a:r>
              <a:rPr lang="fr-FR" dirty="0" smtClean="0"/>
              <a:t> to dense high-rate </a:t>
            </a:r>
            <a:r>
              <a:rPr lang="fr-FR" dirty="0" err="1" smtClean="0"/>
              <a:t>environment</a:t>
            </a:r>
            <a:r>
              <a:rPr lang="fr-FR" dirty="0" smtClean="0"/>
              <a:t> (STAR, ALICE)</a:t>
            </a:r>
          </a:p>
          <a:p>
            <a:r>
              <a:rPr lang="fr-FR" dirty="0" err="1" smtClean="0"/>
              <a:t>MPGDs</a:t>
            </a:r>
            <a:r>
              <a:rPr lang="fr-FR" dirty="0" smtClean="0"/>
              <a:t>  </a:t>
            </a:r>
            <a:r>
              <a:rPr lang="fr-FR" dirty="0" err="1" smtClean="0"/>
              <a:t>yield</a:t>
            </a:r>
            <a:r>
              <a:rPr lang="fr-FR" dirty="0" smtClean="0"/>
              <a:t> a promise for </a:t>
            </a:r>
            <a:r>
              <a:rPr lang="fr-FR" dirty="0" err="1" smtClean="0"/>
              <a:t>improvement</a:t>
            </a:r>
            <a:r>
              <a:rPr lang="fr-FR" dirty="0" smtClean="0"/>
              <a:t> : </a:t>
            </a:r>
            <a:r>
              <a:rPr lang="fr-FR" dirty="0" err="1" smtClean="0"/>
              <a:t>smaller</a:t>
            </a:r>
            <a:r>
              <a:rPr lang="fr-FR" dirty="0" smtClean="0"/>
              <a:t> structures lead to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, ion feedback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, light construction of large area </a:t>
            </a:r>
            <a:r>
              <a:rPr lang="fr-FR" dirty="0" err="1" smtClean="0"/>
              <a:t>is</a:t>
            </a:r>
            <a:r>
              <a:rPr lang="fr-FR" dirty="0" smtClean="0"/>
              <a:t> possible.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1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113744"/>
            <a:ext cx="8183880" cy="69152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altLang="fr-FR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Micromegas</a:t>
            </a:r>
            <a:endParaRPr lang="en-CA" altLang="fr-FR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4714875" y="692572"/>
            <a:ext cx="3951288" cy="3775075"/>
            <a:chOff x="2008" y="1656"/>
            <a:chExt cx="3989" cy="2378"/>
          </a:xfrm>
        </p:grpSpPr>
        <p:pic>
          <p:nvPicPr>
            <p:cNvPr id="1641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1895"/>
              <a:ext cx="3978" cy="19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2008" y="3248"/>
              <a:ext cx="3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3960" y="3240"/>
              <a:ext cx="3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5952" y="3232"/>
              <a:ext cx="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2200" y="1696"/>
              <a:ext cx="1832" cy="152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4104" y="1656"/>
              <a:ext cx="6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2000">
                  <a:latin typeface="Comic Sans MS" pitchFamily="66" charset="0"/>
                </a:rPr>
                <a:t>S1</a:t>
              </a:r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3112" y="3944"/>
              <a:ext cx="80" cy="47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3232" y="3880"/>
              <a:ext cx="4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000">
                  <a:latin typeface="Comic Sans MS" pitchFamily="66" charset="0"/>
                </a:rPr>
                <a:t>S2</a:t>
              </a:r>
            </a:p>
          </p:txBody>
        </p:sp>
      </p:grp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8532813" y="3213522"/>
            <a:ext cx="1079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500884" y="4430439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dirty="0"/>
              <a:t>S2/S1 = 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drift</a:t>
            </a:r>
            <a:r>
              <a:rPr lang="en-CA" altLang="fr-FR" dirty="0"/>
              <a:t>/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amplif</a:t>
            </a:r>
            <a:r>
              <a:rPr lang="en-CA" altLang="fr-FR" dirty="0"/>
              <a:t> ~ 200/60000= 1/300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3" y="756072"/>
            <a:ext cx="4247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tracks</a:t>
            </a:r>
            <a:r>
              <a:rPr lang="fr-FR" dirty="0" smtClean="0"/>
              <a:t> cross a medium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smtClean="0"/>
              <a:t>(drift) </a:t>
            </a:r>
            <a:r>
              <a:rPr lang="fr-FR" dirty="0" err="1" smtClean="0"/>
              <a:t>field</a:t>
            </a:r>
            <a:r>
              <a:rPr lang="fr-FR" dirty="0" smtClean="0"/>
              <a:t> : 200 V/cm.</a:t>
            </a:r>
            <a:endParaRPr lang="fr-FR" dirty="0" smtClean="0"/>
          </a:p>
          <a:p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drift to a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maintained</a:t>
            </a:r>
            <a:r>
              <a:rPr lang="fr-FR" dirty="0" smtClean="0"/>
              <a:t> ~100 µ </a:t>
            </a:r>
            <a:r>
              <a:rPr lang="fr-FR" dirty="0" err="1" smtClean="0"/>
              <a:t>above</a:t>
            </a:r>
            <a:r>
              <a:rPr lang="fr-FR" dirty="0" smtClean="0"/>
              <a:t> sensitive pads : the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smtClean="0"/>
              <a:t>(O(60kV/cm)) multiplies </a:t>
            </a:r>
            <a:r>
              <a:rPr lang="fr-FR" dirty="0" smtClean="0"/>
              <a:t>the </a:t>
            </a:r>
            <a:r>
              <a:rPr lang="fr-FR" dirty="0" err="1" smtClean="0"/>
              <a:t>electrons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gap 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detector</a:t>
            </a:r>
          </a:p>
          <a:p>
            <a:endParaRPr lang="fr-FR" dirty="0" smtClean="0"/>
          </a:p>
          <a:p>
            <a:r>
              <a:rPr lang="fr-FR" dirty="0" err="1" smtClean="0"/>
              <a:t>Funnel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: avalanche spread by diffusion of </a:t>
            </a:r>
            <a:r>
              <a:rPr lang="fr-FR" dirty="0" err="1" smtClean="0"/>
              <a:t>electrons</a:t>
            </a:r>
            <a:r>
              <a:rPr lang="fr-FR" dirty="0" smtClean="0"/>
              <a:t>, ions </a:t>
            </a:r>
            <a:r>
              <a:rPr lang="fr-FR" dirty="0" err="1" smtClean="0"/>
              <a:t>follow</a:t>
            </a:r>
            <a:r>
              <a:rPr lang="fr-FR" dirty="0" smtClean="0"/>
              <a:t> back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of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closing</a:t>
            </a:r>
            <a:r>
              <a:rPr lang="fr-FR" dirty="0" smtClean="0"/>
              <a:t> on the </a:t>
            </a:r>
            <a:r>
              <a:rPr lang="fr-FR" dirty="0" err="1" smtClean="0"/>
              <a:t>mesh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>
            <a:off x="5292080" y="3933056"/>
            <a:ext cx="1080120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5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Continuous</a:t>
            </a:r>
            <a:r>
              <a:rPr lang="fr-FR" dirty="0" smtClean="0"/>
              <a:t> RC network </a:t>
            </a:r>
            <a:r>
              <a:rPr lang="fr-FR" dirty="0" err="1" smtClean="0"/>
              <a:t>spreading</a:t>
            </a:r>
            <a:r>
              <a:rPr lang="fr-FR" dirty="0" smtClean="0"/>
              <a:t> </a:t>
            </a:r>
            <a:r>
              <a:rPr lang="fr-FR" dirty="0" err="1" smtClean="0"/>
              <a:t>evenly</a:t>
            </a:r>
            <a:r>
              <a:rPr lang="fr-FR" dirty="0" smtClean="0"/>
              <a:t> the charge over </a:t>
            </a:r>
            <a:r>
              <a:rPr lang="fr-FR" dirty="0" err="1" smtClean="0"/>
              <a:t>several</a:t>
            </a:r>
            <a:r>
              <a:rPr lang="fr-FR" dirty="0" smtClean="0"/>
              <a:t> pads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Charge </a:t>
            </a:r>
            <a:r>
              <a:rPr lang="fr-FR" dirty="0" err="1" smtClean="0"/>
              <a:t>spreading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4</a:t>
            </a:fld>
            <a:endParaRPr lang="fr-FR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267744" y="3346105"/>
            <a:ext cx="4575029" cy="1765528"/>
            <a:chOff x="5208588" y="3034049"/>
            <a:chExt cx="3900066" cy="1580814"/>
          </a:xfrm>
        </p:grpSpPr>
        <p:grpSp>
          <p:nvGrpSpPr>
            <p:cNvPr id="8" name="Group 13"/>
            <p:cNvGrpSpPr>
              <a:grpSpLocks noChangeAspect="1"/>
            </p:cNvGrpSpPr>
            <p:nvPr/>
          </p:nvGrpSpPr>
          <p:grpSpPr bwMode="auto">
            <a:xfrm>
              <a:off x="5208588" y="3335457"/>
              <a:ext cx="3400424" cy="1279406"/>
              <a:chOff x="2644" y="789"/>
              <a:chExt cx="2534" cy="721"/>
            </a:xfrm>
          </p:grpSpPr>
          <p:sp>
            <p:nvSpPr>
              <p:cNvPr id="25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985" y="1019"/>
                <a:ext cx="2167" cy="14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985" y="1156"/>
                <a:ext cx="2167" cy="10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7" name="Group 17"/>
              <p:cNvGrpSpPr>
                <a:grpSpLocks noChangeAspect="1"/>
              </p:cNvGrpSpPr>
              <p:nvPr/>
            </p:nvGrpSpPr>
            <p:grpSpPr bwMode="auto">
              <a:xfrm>
                <a:off x="2644" y="1098"/>
                <a:ext cx="337" cy="309"/>
                <a:chOff x="2644" y="1098"/>
                <a:chExt cx="337" cy="309"/>
              </a:xfrm>
            </p:grpSpPr>
            <p:sp>
              <p:nvSpPr>
                <p:cNvPr id="45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754" y="1098"/>
                  <a:ext cx="227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59" y="1101"/>
                  <a:ext cx="1" cy="3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644" y="1246"/>
                  <a:ext cx="21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8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677" y="1295"/>
                  <a:ext cx="16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703" y="1344"/>
                  <a:ext cx="1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3"/>
              <p:cNvGrpSpPr>
                <a:grpSpLocks noChangeAspect="1"/>
              </p:cNvGrpSpPr>
              <p:nvPr/>
            </p:nvGrpSpPr>
            <p:grpSpPr bwMode="auto">
              <a:xfrm>
                <a:off x="3024" y="1261"/>
                <a:ext cx="2118" cy="87"/>
                <a:chOff x="1133" y="3035"/>
                <a:chExt cx="2211" cy="91"/>
              </a:xfrm>
            </p:grpSpPr>
            <p:sp>
              <p:nvSpPr>
                <p:cNvPr id="3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133" y="3035"/>
                  <a:ext cx="398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704" y="3035"/>
                  <a:ext cx="272" cy="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6" y="3035"/>
                  <a:ext cx="398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40" y="3035"/>
                  <a:ext cx="395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494" y="3035"/>
                  <a:ext cx="396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7" y="3035"/>
                  <a:ext cx="400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29" name="Rectangle 16" descr="Diagonales larges vers le haut"/>
              <p:cNvSpPr>
                <a:spLocks noChangeAspect="1" noChangeArrowheads="1"/>
              </p:cNvSpPr>
              <p:nvPr/>
            </p:nvSpPr>
            <p:spPr bwMode="auto">
              <a:xfrm>
                <a:off x="2968" y="1340"/>
                <a:ext cx="2210" cy="170"/>
              </a:xfrm>
              <a:prstGeom prst="rect">
                <a:avLst/>
              </a:prstGeom>
              <a:pattFill prst="wdUpDiag">
                <a:fgClr>
                  <a:srgbClr val="333333"/>
                </a:fgClr>
                <a:bgClr>
                  <a:srgbClr val="DDDDDD"/>
                </a:bgClr>
              </a:pattFill>
              <a:ln w="12700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" name="Group 30"/>
              <p:cNvGrpSpPr>
                <a:grpSpLocks noChangeAspect="1"/>
              </p:cNvGrpSpPr>
              <p:nvPr/>
            </p:nvGrpSpPr>
            <p:grpSpPr bwMode="auto">
              <a:xfrm>
                <a:off x="2965" y="789"/>
                <a:ext cx="2189" cy="22"/>
                <a:chOff x="885" y="1965"/>
                <a:chExt cx="2290" cy="23"/>
              </a:xfrm>
            </p:grpSpPr>
            <p:sp>
              <p:nvSpPr>
                <p:cNvPr id="31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885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0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75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53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8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9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5708650" y="4031972"/>
              <a:ext cx="692150" cy="34147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72567" tIns="36283" rIns="72567" bIns="36283">
              <a:spAutoFit/>
            </a:bodyPr>
            <a:lstStyle/>
            <a:p>
              <a:pPr defTabSz="725488">
                <a:spcBef>
                  <a:spcPct val="50000"/>
                </a:spcBef>
                <a:defRPr/>
              </a:pPr>
              <a:r>
                <a:rPr lang="fr-F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pads</a:t>
              </a:r>
              <a:r>
                <a:rPr lang="fr-FR" sz="2000" dirty="0" smtClean="0">
                  <a:solidFill>
                    <a:schemeClr val="bg1"/>
                  </a:solidFill>
                </a:rPr>
                <a:t> 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160"/>
            <p:cNvGrpSpPr>
              <a:grpSpLocks/>
            </p:cNvGrpSpPr>
            <p:nvPr/>
          </p:nvGrpSpPr>
          <p:grpSpPr bwMode="auto">
            <a:xfrm>
              <a:off x="8695642" y="3867099"/>
              <a:ext cx="291196" cy="542994"/>
              <a:chOff x="8385053" y="3855343"/>
              <a:chExt cx="330351" cy="607857"/>
            </a:xfrm>
          </p:grpSpPr>
          <p:sp>
            <p:nvSpPr>
              <p:cNvPr id="2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8560124" y="3855343"/>
                <a:ext cx="1522" cy="6078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Aspect="1" noChangeShapeType="1"/>
              </p:cNvSpPr>
              <p:nvPr/>
            </p:nvSpPr>
            <p:spPr bwMode="auto">
              <a:xfrm>
                <a:off x="8385053" y="4143380"/>
                <a:ext cx="33035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Aspect="1" noChangeShapeType="1"/>
              </p:cNvSpPr>
              <p:nvPr/>
            </p:nvSpPr>
            <p:spPr bwMode="auto">
              <a:xfrm>
                <a:off x="8435291" y="4240717"/>
                <a:ext cx="248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Aspect="1" noChangeShapeType="1"/>
              </p:cNvSpPr>
              <p:nvPr/>
            </p:nvSpPr>
            <p:spPr bwMode="auto">
              <a:xfrm>
                <a:off x="8474872" y="4338053"/>
                <a:ext cx="16441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7871285" y="3034049"/>
              <a:ext cx="873912" cy="24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100" b="1" dirty="0">
                  <a:solidFill>
                    <a:schemeClr val="accent6"/>
                  </a:solidFill>
                </a:rPr>
                <a:t>mesh</a:t>
              </a:r>
              <a:endParaRPr lang="fr-FR" sz="21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Line 18"/>
            <p:cNvSpPr>
              <a:spLocks noChangeAspect="1" noChangeShapeType="1"/>
            </p:cNvSpPr>
            <p:nvPr/>
          </p:nvSpPr>
          <p:spPr bwMode="auto">
            <a:xfrm>
              <a:off x="8546042" y="3867099"/>
              <a:ext cx="304616" cy="17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>
              <a:off x="8409530" y="3354278"/>
              <a:ext cx="699124" cy="334117"/>
              <a:chOff x="4068515" y="3066019"/>
              <a:chExt cx="793129" cy="994849"/>
            </a:xfrm>
          </p:grpSpPr>
          <p:cxnSp>
            <p:nvCxnSpPr>
              <p:cNvPr id="17" name="Straight Arrow Connector 29"/>
              <p:cNvCxnSpPr/>
              <p:nvPr/>
            </p:nvCxnSpPr>
            <p:spPr>
              <a:xfrm rot="5400000" flipH="1" flipV="1">
                <a:off x="3752288" y="3681699"/>
                <a:ext cx="63843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30"/>
              <p:cNvCxnSpPr/>
              <p:nvPr/>
            </p:nvCxnSpPr>
            <p:spPr>
              <a:xfrm rot="5400000" flipH="1" flipV="1">
                <a:off x="4124124" y="3741655"/>
                <a:ext cx="63842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66"/>
              <p:cNvSpPr txBox="1">
                <a:spLocks noChangeArrowheads="1"/>
              </p:cNvSpPr>
              <p:nvPr/>
            </p:nvSpPr>
            <p:spPr bwMode="auto">
              <a:xfrm>
                <a:off x="4068515" y="3066019"/>
                <a:ext cx="428627" cy="840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2400" b="1" dirty="0">
                    <a:solidFill>
                      <a:srgbClr val="FF0000"/>
                    </a:solidFill>
                  </a:rPr>
                  <a:t>E</a:t>
                </a:r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67"/>
              <p:cNvSpPr txBox="1">
                <a:spLocks noChangeArrowheads="1"/>
              </p:cNvSpPr>
              <p:nvPr/>
            </p:nvSpPr>
            <p:spPr bwMode="auto">
              <a:xfrm>
                <a:off x="4443338" y="3066019"/>
                <a:ext cx="418306" cy="840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2400" b="1" dirty="0">
                    <a:solidFill>
                      <a:srgbClr val="FF0000"/>
                    </a:solidFill>
                  </a:rPr>
                  <a:t>B</a:t>
                </a:r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5665029" y="3475013"/>
              <a:ext cx="2390684" cy="15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 smtClean="0">
                  <a:cs typeface="Times New Roman" pitchFamily="18" charset="0"/>
                </a:rPr>
                <a:t>~</a:t>
              </a:r>
              <a:r>
                <a:rPr lang="fr-FR" sz="1200" b="1" dirty="0">
                  <a:cs typeface="Times New Roman" pitchFamily="18" charset="0"/>
                </a:rPr>
                <a:t>100</a:t>
              </a:r>
              <a:r>
                <a:rPr lang="fr-FR" sz="1200" b="1" dirty="0"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fr-FR" sz="1200" b="1" dirty="0" smtClean="0">
                  <a:cs typeface="Times New Roman" pitchFamily="18" charset="0"/>
                  <a:sym typeface="Symbol" pitchFamily="18" charset="2"/>
                </a:rPr>
                <a:t>m </a:t>
              </a:r>
              <a:r>
                <a:rPr lang="fr-FR" sz="1200" b="1" dirty="0">
                  <a:cs typeface="Times New Roman" pitchFamily="18" charset="0"/>
                </a:rPr>
                <a:t>Amplification gap: </a:t>
              </a: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5715376" y="3732435"/>
              <a:ext cx="2390684" cy="2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 err="1">
                  <a:cs typeface="Times New Roman" pitchFamily="18" charset="0"/>
                </a:rPr>
                <a:t>resistive</a:t>
              </a:r>
              <a:r>
                <a:rPr lang="fr-FR" sz="1200" b="1" dirty="0">
                  <a:cs typeface="Times New Roman" pitchFamily="18" charset="0"/>
                </a:rPr>
                <a:t> foil: ~75</a:t>
              </a:r>
              <a:r>
                <a:rPr lang="fr-FR" sz="1200" b="1" dirty="0">
                  <a:cs typeface="Times New Roman" pitchFamily="18" charset="0"/>
                  <a:sym typeface="Symbol" pitchFamily="18" charset="2"/>
                </a:rPr>
                <a:t>m</a:t>
              </a:r>
              <a:endParaRPr lang="fr-FR" sz="1200" b="1" dirty="0">
                <a:cs typeface="Times New Roman" pitchFamily="18" charset="0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5715376" y="3964259"/>
              <a:ext cx="1532014" cy="25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 err="1">
                  <a:solidFill>
                    <a:srgbClr val="0000FF"/>
                  </a:solidFill>
                </a:rPr>
                <a:t>i</a:t>
              </a:r>
              <a:r>
                <a:rPr lang="fr-FR" sz="1200" b="1" dirty="0" err="1" smtClean="0">
                  <a:solidFill>
                    <a:srgbClr val="0000FF"/>
                  </a:solidFill>
                </a:rPr>
                <a:t>nsulator</a:t>
              </a:r>
              <a:r>
                <a:rPr lang="fr-FR" sz="1200" b="1" dirty="0" smtClean="0">
                  <a:solidFill>
                    <a:srgbClr val="0000FF"/>
                  </a:solidFill>
                </a:rPr>
                <a:t>: </a:t>
              </a:r>
              <a:r>
                <a:rPr lang="fr-FR" sz="1200" b="1" dirty="0">
                  <a:solidFill>
                    <a:srgbClr val="0000FF"/>
                  </a:solidFill>
                </a:rPr>
                <a:t>~100</a:t>
              </a:r>
              <a:r>
                <a:rPr lang="fr-FR" sz="1200" b="1" dirty="0">
                  <a:solidFill>
                    <a:srgbClr val="0000FF"/>
                  </a:solidFill>
                  <a:sym typeface="Symbol" pitchFamily="18" charset="2"/>
                </a:rPr>
                <a:t>m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0" name="Group 62"/>
          <p:cNvGrpSpPr/>
          <p:nvPr/>
        </p:nvGrpSpPr>
        <p:grpSpPr>
          <a:xfrm>
            <a:off x="3419872" y="4980974"/>
            <a:ext cx="3766076" cy="755772"/>
            <a:chOff x="5257800" y="4608512"/>
            <a:chExt cx="3286125" cy="877888"/>
          </a:xfrm>
        </p:grpSpPr>
        <p:grpSp>
          <p:nvGrpSpPr>
            <p:cNvPr id="51" name="Group 11"/>
            <p:cNvGrpSpPr>
              <a:grpSpLocks/>
            </p:cNvGrpSpPr>
            <p:nvPr/>
          </p:nvGrpSpPr>
          <p:grpSpPr bwMode="auto">
            <a:xfrm>
              <a:off x="5257800" y="4608512"/>
              <a:ext cx="3286125" cy="876301"/>
              <a:chOff x="5553245" y="4114799"/>
              <a:chExt cx="3285955" cy="876163"/>
            </a:xfrm>
          </p:grpSpPr>
          <p:cxnSp>
            <p:nvCxnSpPr>
              <p:cNvPr id="112" name="Straight Arrow Connector 124"/>
              <p:cNvCxnSpPr/>
              <p:nvPr/>
            </p:nvCxnSpPr>
            <p:spPr>
              <a:xfrm>
                <a:off x="5553245" y="4990962"/>
                <a:ext cx="3285955" cy="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25"/>
              <p:cNvCxnSpPr/>
              <p:nvPr/>
            </p:nvCxnSpPr>
            <p:spPr>
              <a:xfrm flipV="1">
                <a:off x="5559594" y="4114799"/>
                <a:ext cx="0" cy="87616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 bwMode="auto">
            <a:xfrm>
              <a:off x="6599238" y="4838700"/>
              <a:ext cx="515937" cy="647700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207250" y="4838700"/>
              <a:ext cx="515938" cy="647700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805738" y="4838700"/>
              <a:ext cx="514350" cy="647700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013450" y="4835525"/>
              <a:ext cx="514350" cy="646113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427663" y="4838700"/>
              <a:ext cx="514350" cy="647700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7" name="Group 293"/>
            <p:cNvGrpSpPr>
              <a:grpSpLocks/>
            </p:cNvGrpSpPr>
            <p:nvPr/>
          </p:nvGrpSpPr>
          <p:grpSpPr bwMode="auto">
            <a:xfrm>
              <a:off x="5607909" y="5440680"/>
              <a:ext cx="302488" cy="45719"/>
              <a:chOff x="5148064" y="2780928"/>
              <a:chExt cx="936104" cy="576064"/>
            </a:xfrm>
          </p:grpSpPr>
          <p:cxnSp>
            <p:nvCxnSpPr>
              <p:cNvPr id="102" name="Elbow Connector 114"/>
              <p:cNvCxnSpPr/>
              <p:nvPr/>
            </p:nvCxnSpPr>
            <p:spPr>
              <a:xfrm flipV="1">
                <a:off x="5150228" y="3266713"/>
                <a:ext cx="141197" cy="90279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15"/>
              <p:cNvCxnSpPr/>
              <p:nvPr/>
            </p:nvCxnSpPr>
            <p:spPr>
              <a:xfrm rot="5400000" flipH="1" flipV="1">
                <a:off x="5193657" y="3093644"/>
                <a:ext cx="27083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16"/>
              <p:cNvCxnSpPr/>
              <p:nvPr/>
            </p:nvCxnSpPr>
            <p:spPr>
              <a:xfrm rot="5400000" flipH="1" flipV="1">
                <a:off x="5365917" y="2924465"/>
                <a:ext cx="72223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17"/>
              <p:cNvCxnSpPr/>
              <p:nvPr/>
            </p:nvCxnSpPr>
            <p:spPr>
              <a:xfrm rot="5400000" flipH="1" flipV="1">
                <a:off x="5400405" y="2816125"/>
                <a:ext cx="144447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lbow Connector 118"/>
              <p:cNvCxnSpPr/>
              <p:nvPr/>
            </p:nvCxnSpPr>
            <p:spPr>
              <a:xfrm>
                <a:off x="5507927" y="2779205"/>
                <a:ext cx="145902" cy="9031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Elbow Connector 119"/>
              <p:cNvCxnSpPr/>
              <p:nvPr/>
            </p:nvCxnSpPr>
            <p:spPr>
              <a:xfrm rot="16200000" flipH="1">
                <a:off x="5621423" y="2820641"/>
                <a:ext cx="135416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Elbow Connector 120"/>
              <p:cNvCxnSpPr/>
              <p:nvPr/>
            </p:nvCxnSpPr>
            <p:spPr>
              <a:xfrm rot="16200000" flipH="1">
                <a:off x="5723616" y="2924465"/>
                <a:ext cx="72223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21"/>
              <p:cNvCxnSpPr/>
              <p:nvPr/>
            </p:nvCxnSpPr>
            <p:spPr>
              <a:xfrm rot="16200000" flipH="1">
                <a:off x="5762615" y="3028286"/>
                <a:ext cx="135422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Elbow Connector 122"/>
              <p:cNvCxnSpPr/>
              <p:nvPr/>
            </p:nvCxnSpPr>
            <p:spPr>
              <a:xfrm>
                <a:off x="5865626" y="3131297"/>
                <a:ext cx="145902" cy="13541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Elbow Connector 123"/>
              <p:cNvCxnSpPr/>
              <p:nvPr/>
            </p:nvCxnSpPr>
            <p:spPr>
              <a:xfrm rot="16200000" flipH="1">
                <a:off x="6001689" y="3276552"/>
                <a:ext cx="90279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304"/>
            <p:cNvGrpSpPr>
              <a:grpSpLocks/>
            </p:cNvGrpSpPr>
            <p:nvPr/>
          </p:nvGrpSpPr>
          <p:grpSpPr bwMode="auto">
            <a:xfrm>
              <a:off x="6112514" y="5392738"/>
              <a:ext cx="355967" cy="89533"/>
              <a:chOff x="5148064" y="2780928"/>
              <a:chExt cx="936104" cy="576064"/>
            </a:xfrm>
          </p:grpSpPr>
          <p:cxnSp>
            <p:nvCxnSpPr>
              <p:cNvPr id="92" name="Elbow Connector 104"/>
              <p:cNvCxnSpPr/>
              <p:nvPr/>
            </p:nvCxnSpPr>
            <p:spPr>
              <a:xfrm flipV="1">
                <a:off x="5146170" y="3260997"/>
                <a:ext cx="145905" cy="94693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105"/>
              <p:cNvCxnSpPr/>
              <p:nvPr/>
            </p:nvCxnSpPr>
            <p:spPr>
              <a:xfrm rot="5400000" flipH="1" flipV="1">
                <a:off x="5195129" y="3093457"/>
                <a:ext cx="264484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106"/>
              <p:cNvCxnSpPr/>
              <p:nvPr/>
            </p:nvCxnSpPr>
            <p:spPr>
              <a:xfrm rot="5400000" flipH="1" flipV="1">
                <a:off x="5362054" y="2925295"/>
                <a:ext cx="7183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107"/>
              <p:cNvCxnSpPr/>
              <p:nvPr/>
            </p:nvCxnSpPr>
            <p:spPr>
              <a:xfrm rot="5400000" flipH="1" flipV="1">
                <a:off x="5399089" y="2815189"/>
                <a:ext cx="14367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Elbow Connector 108"/>
              <p:cNvCxnSpPr/>
              <p:nvPr/>
            </p:nvCxnSpPr>
            <p:spPr>
              <a:xfrm>
                <a:off x="5508577" y="2781006"/>
                <a:ext cx="141197" cy="13061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109"/>
              <p:cNvCxnSpPr/>
              <p:nvPr/>
            </p:nvCxnSpPr>
            <p:spPr>
              <a:xfrm rot="16200000" flipH="1">
                <a:off x="5619767" y="2824074"/>
                <a:ext cx="130610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Elbow Connector 110"/>
              <p:cNvCxnSpPr/>
              <p:nvPr/>
            </p:nvCxnSpPr>
            <p:spPr>
              <a:xfrm rot="16200000" flipH="1">
                <a:off x="5722104" y="2922943"/>
                <a:ext cx="71835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111"/>
              <p:cNvCxnSpPr/>
              <p:nvPr/>
            </p:nvCxnSpPr>
            <p:spPr>
              <a:xfrm rot="16200000" flipH="1">
                <a:off x="5764038" y="3028150"/>
                <a:ext cx="133874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112"/>
              <p:cNvCxnSpPr/>
              <p:nvPr/>
            </p:nvCxnSpPr>
            <p:spPr>
              <a:xfrm>
                <a:off x="5866276" y="3130387"/>
                <a:ext cx="145902" cy="13061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lbow Connector 113"/>
              <p:cNvCxnSpPr/>
              <p:nvPr/>
            </p:nvCxnSpPr>
            <p:spPr>
              <a:xfrm rot="16200000" flipH="1">
                <a:off x="6000132" y="3273042"/>
                <a:ext cx="94693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315"/>
            <p:cNvGrpSpPr>
              <a:grpSpLocks/>
            </p:cNvGrpSpPr>
            <p:nvPr/>
          </p:nvGrpSpPr>
          <p:grpSpPr bwMode="auto">
            <a:xfrm>
              <a:off x="6629471" y="4953252"/>
              <a:ext cx="315743" cy="532459"/>
              <a:chOff x="5148064" y="2780928"/>
              <a:chExt cx="936104" cy="576064"/>
            </a:xfrm>
          </p:grpSpPr>
          <p:cxnSp>
            <p:nvCxnSpPr>
              <p:cNvPr id="82" name="Elbow Connector 94"/>
              <p:cNvCxnSpPr/>
              <p:nvPr/>
            </p:nvCxnSpPr>
            <p:spPr>
              <a:xfrm flipV="1">
                <a:off x="5147854" y="3264992"/>
                <a:ext cx="145905" cy="9274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95"/>
              <p:cNvCxnSpPr/>
              <p:nvPr/>
            </p:nvCxnSpPr>
            <p:spPr>
              <a:xfrm rot="5400000" flipH="1" flipV="1">
                <a:off x="5195092" y="3095728"/>
                <a:ext cx="267931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96"/>
              <p:cNvCxnSpPr/>
              <p:nvPr/>
            </p:nvCxnSpPr>
            <p:spPr>
              <a:xfrm rot="5400000" flipH="1" flipV="1">
                <a:off x="5363588" y="2925694"/>
                <a:ext cx="7213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97"/>
              <p:cNvCxnSpPr/>
              <p:nvPr/>
            </p:nvCxnSpPr>
            <p:spPr>
              <a:xfrm rot="5400000" flipH="1" flipV="1">
                <a:off x="5400473" y="2815138"/>
                <a:ext cx="14427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98"/>
              <p:cNvCxnSpPr/>
              <p:nvPr/>
            </p:nvCxnSpPr>
            <p:spPr>
              <a:xfrm>
                <a:off x="5510261" y="2780655"/>
                <a:ext cx="141197" cy="12023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99"/>
              <p:cNvCxnSpPr/>
              <p:nvPr/>
            </p:nvCxnSpPr>
            <p:spPr>
              <a:xfrm rot="16200000" flipH="1">
                <a:off x="5620631" y="2823504"/>
                <a:ext cx="13224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100"/>
              <p:cNvCxnSpPr/>
              <p:nvPr/>
            </p:nvCxnSpPr>
            <p:spPr>
              <a:xfrm rot="16200000" flipH="1">
                <a:off x="5723638" y="2923342"/>
                <a:ext cx="72135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lbow Connector 101"/>
              <p:cNvCxnSpPr/>
              <p:nvPr/>
            </p:nvCxnSpPr>
            <p:spPr>
              <a:xfrm rot="16200000" flipH="1">
                <a:off x="5765677" y="3028744"/>
                <a:ext cx="13396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Elbow Connector 102"/>
              <p:cNvCxnSpPr/>
              <p:nvPr/>
            </p:nvCxnSpPr>
            <p:spPr>
              <a:xfrm>
                <a:off x="5867960" y="3131027"/>
                <a:ext cx="145902" cy="13396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lbow Connector 103"/>
              <p:cNvCxnSpPr/>
              <p:nvPr/>
            </p:nvCxnSpPr>
            <p:spPr>
              <a:xfrm rot="16200000" flipH="1">
                <a:off x="6002789" y="3276065"/>
                <a:ext cx="9274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326"/>
            <p:cNvGrpSpPr>
              <a:grpSpLocks/>
            </p:cNvGrpSpPr>
            <p:nvPr/>
          </p:nvGrpSpPr>
          <p:grpSpPr bwMode="auto">
            <a:xfrm>
              <a:off x="7282271" y="5276850"/>
              <a:ext cx="326195" cy="200994"/>
              <a:chOff x="5148064" y="2780928"/>
              <a:chExt cx="936104" cy="576064"/>
            </a:xfrm>
          </p:grpSpPr>
          <p:cxnSp>
            <p:nvCxnSpPr>
              <p:cNvPr id="72" name="Elbow Connector 84"/>
              <p:cNvCxnSpPr/>
              <p:nvPr/>
            </p:nvCxnSpPr>
            <p:spPr>
              <a:xfrm flipV="1">
                <a:off x="5146854" y="3264290"/>
                <a:ext cx="145902" cy="93592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85"/>
              <p:cNvCxnSpPr/>
              <p:nvPr/>
            </p:nvCxnSpPr>
            <p:spPr>
              <a:xfrm rot="5400000" flipH="1" flipV="1">
                <a:off x="5194518" y="3095452"/>
                <a:ext cx="267076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86"/>
              <p:cNvCxnSpPr/>
              <p:nvPr/>
            </p:nvCxnSpPr>
            <p:spPr>
              <a:xfrm rot="5400000" flipH="1" flipV="1">
                <a:off x="5362132" y="2925392"/>
                <a:ext cx="7304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87"/>
              <p:cNvCxnSpPr/>
              <p:nvPr/>
            </p:nvCxnSpPr>
            <p:spPr>
              <a:xfrm rot="5400000" flipH="1" flipV="1">
                <a:off x="5399699" y="2814610"/>
                <a:ext cx="14381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88"/>
              <p:cNvCxnSpPr/>
              <p:nvPr/>
            </p:nvCxnSpPr>
            <p:spPr>
              <a:xfrm>
                <a:off x="5509258" y="2780356"/>
                <a:ext cx="141197" cy="1369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89"/>
              <p:cNvCxnSpPr/>
              <p:nvPr/>
            </p:nvCxnSpPr>
            <p:spPr>
              <a:xfrm rot="16200000" flipH="1">
                <a:off x="5620699" y="2823809"/>
                <a:ext cx="13011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90"/>
              <p:cNvCxnSpPr/>
              <p:nvPr/>
            </p:nvCxnSpPr>
            <p:spPr>
              <a:xfrm rot="16200000" flipH="1">
                <a:off x="5722185" y="2923038"/>
                <a:ext cx="73047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91"/>
              <p:cNvCxnSpPr/>
              <p:nvPr/>
            </p:nvCxnSpPr>
            <p:spPr>
              <a:xfrm rot="16200000" flipH="1">
                <a:off x="5765459" y="3028115"/>
                <a:ext cx="13239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92"/>
              <p:cNvCxnSpPr/>
              <p:nvPr/>
            </p:nvCxnSpPr>
            <p:spPr>
              <a:xfrm>
                <a:off x="5866957" y="3129611"/>
                <a:ext cx="145905" cy="134679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93"/>
              <p:cNvCxnSpPr/>
              <p:nvPr/>
            </p:nvCxnSpPr>
            <p:spPr>
              <a:xfrm rot="16200000" flipH="1">
                <a:off x="6001365" y="3275788"/>
                <a:ext cx="93592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337"/>
            <p:cNvGrpSpPr>
              <a:grpSpLocks/>
            </p:cNvGrpSpPr>
            <p:nvPr/>
          </p:nvGrpSpPr>
          <p:grpSpPr bwMode="auto">
            <a:xfrm>
              <a:off x="7977346" y="5436552"/>
              <a:ext cx="326866" cy="45719"/>
              <a:chOff x="5148064" y="2780928"/>
              <a:chExt cx="936104" cy="576064"/>
            </a:xfrm>
          </p:grpSpPr>
          <p:cxnSp>
            <p:nvCxnSpPr>
              <p:cNvPr id="62" name="Elbow Connector 74"/>
              <p:cNvCxnSpPr/>
              <p:nvPr/>
            </p:nvCxnSpPr>
            <p:spPr>
              <a:xfrm flipV="1">
                <a:off x="5147596" y="3258115"/>
                <a:ext cx="145902" cy="9271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75"/>
              <p:cNvCxnSpPr/>
              <p:nvPr/>
            </p:nvCxnSpPr>
            <p:spPr>
              <a:xfrm rot="5400000" flipH="1" flipV="1">
                <a:off x="5197449" y="3091460"/>
                <a:ext cx="262699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76"/>
              <p:cNvCxnSpPr/>
              <p:nvPr/>
            </p:nvCxnSpPr>
            <p:spPr>
              <a:xfrm rot="5400000" flipH="1" flipV="1">
                <a:off x="5360765" y="2921493"/>
                <a:ext cx="77258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77"/>
              <p:cNvCxnSpPr/>
              <p:nvPr/>
            </p:nvCxnSpPr>
            <p:spPr>
              <a:xfrm rot="5400000" flipH="1" flipV="1">
                <a:off x="5402808" y="2810965"/>
                <a:ext cx="13907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78"/>
              <p:cNvCxnSpPr/>
              <p:nvPr/>
            </p:nvCxnSpPr>
            <p:spPr>
              <a:xfrm>
                <a:off x="5510000" y="2779079"/>
                <a:ext cx="141197" cy="1545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79"/>
              <p:cNvCxnSpPr/>
              <p:nvPr/>
            </p:nvCxnSpPr>
            <p:spPr>
              <a:xfrm rot="16200000" flipH="1">
                <a:off x="5624688" y="2821042"/>
                <a:ext cx="123621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80"/>
              <p:cNvCxnSpPr/>
              <p:nvPr/>
            </p:nvCxnSpPr>
            <p:spPr>
              <a:xfrm rot="16200000" flipH="1">
                <a:off x="5720818" y="2919138"/>
                <a:ext cx="7725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81"/>
              <p:cNvCxnSpPr/>
              <p:nvPr/>
            </p:nvCxnSpPr>
            <p:spPr>
              <a:xfrm rot="16200000" flipH="1">
                <a:off x="5770590" y="3021927"/>
                <a:ext cx="123621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82"/>
              <p:cNvCxnSpPr/>
              <p:nvPr/>
            </p:nvCxnSpPr>
            <p:spPr>
              <a:xfrm>
                <a:off x="5867699" y="3119036"/>
                <a:ext cx="145905" cy="139078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83"/>
              <p:cNvCxnSpPr/>
              <p:nvPr/>
            </p:nvCxnSpPr>
            <p:spPr>
              <a:xfrm rot="16200000" flipH="1">
                <a:off x="6002543" y="3269179"/>
                <a:ext cx="92716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39"/>
          <p:cNvGrpSpPr>
            <a:grpSpLocks noChangeAspect="1"/>
          </p:cNvGrpSpPr>
          <p:nvPr/>
        </p:nvGrpSpPr>
        <p:grpSpPr bwMode="auto">
          <a:xfrm>
            <a:off x="4488050" y="3212976"/>
            <a:ext cx="903209" cy="1410068"/>
            <a:chOff x="4129" y="440"/>
            <a:chExt cx="975" cy="901"/>
          </a:xfrm>
        </p:grpSpPr>
        <p:sp>
          <p:nvSpPr>
            <p:cNvPr id="115" name="Line 40"/>
            <p:cNvSpPr>
              <a:spLocks noChangeAspect="1" noChangeShapeType="1"/>
            </p:cNvSpPr>
            <p:nvPr/>
          </p:nvSpPr>
          <p:spPr bwMode="auto">
            <a:xfrm>
              <a:off x="4600" y="440"/>
              <a:ext cx="1" cy="453"/>
            </a:xfrm>
            <a:prstGeom prst="line">
              <a:avLst/>
            </a:prstGeom>
            <a:noFill/>
            <a:ln w="38100" cap="rnd">
              <a:solidFill>
                <a:srgbClr val="FFC000">
                  <a:alpha val="50000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" name="AutoShape 41"/>
            <p:cNvSpPr>
              <a:spLocks noChangeAspect="1" noChangeArrowheads="1"/>
            </p:cNvSpPr>
            <p:nvPr/>
          </p:nvSpPr>
          <p:spPr bwMode="auto">
            <a:xfrm>
              <a:off x="4547" y="867"/>
              <a:ext cx="108" cy="217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 algn="ctr">
              <a:solidFill>
                <a:srgbClr val="FFC000">
                  <a:alpha val="50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AutoShape 42"/>
            <p:cNvSpPr>
              <a:spLocks noChangeAspect="1"/>
            </p:cNvSpPr>
            <p:nvPr/>
          </p:nvSpPr>
          <p:spPr bwMode="auto">
            <a:xfrm rot="5400000">
              <a:off x="4576" y="812"/>
              <a:ext cx="82" cy="975"/>
            </a:xfrm>
            <a:prstGeom prst="leftBracket">
              <a:avLst>
                <a:gd name="adj" fmla="val 284981"/>
              </a:avLst>
            </a:prstGeom>
            <a:solidFill>
              <a:srgbClr val="FFC000"/>
            </a:solidFill>
            <a:ln w="12700">
              <a:solidFill>
                <a:srgbClr val="FFC000">
                  <a:alpha val="5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utoShape 43"/>
            <p:cNvSpPr>
              <a:spLocks noChangeAspect="1"/>
            </p:cNvSpPr>
            <p:nvPr/>
          </p:nvSpPr>
          <p:spPr bwMode="auto">
            <a:xfrm rot="-5400000">
              <a:off x="4563" y="693"/>
              <a:ext cx="107" cy="882"/>
            </a:xfrm>
            <a:prstGeom prst="leftBracket">
              <a:avLst>
                <a:gd name="adj" fmla="val 188940"/>
              </a:avLst>
            </a:prstGeom>
            <a:solidFill>
              <a:srgbClr val="FFC000"/>
            </a:solidFill>
            <a:ln w="12700">
              <a:solidFill>
                <a:srgbClr val="FFC000">
                  <a:alpha val="5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931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2001-2002 : Check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in a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. </a:t>
            </a:r>
            <a:r>
              <a:rPr lang="fr-FR" dirty="0" err="1" smtClean="0"/>
              <a:t>Requires</a:t>
            </a:r>
            <a:r>
              <a:rPr lang="fr-FR" dirty="0" smtClean="0"/>
              <a:t> non-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mesh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Study</a:t>
            </a:r>
            <a:r>
              <a:rPr lang="fr-FR" dirty="0" smtClean="0"/>
              <a:t> the ion back flow </a:t>
            </a:r>
            <a:r>
              <a:rPr lang="fr-FR" dirty="0" err="1" smtClean="0"/>
              <a:t>natural</a:t>
            </a:r>
            <a:r>
              <a:rPr lang="fr-FR" dirty="0" smtClean="0"/>
              <a:t> suppression</a:t>
            </a:r>
          </a:p>
          <a:p>
            <a:r>
              <a:rPr lang="fr-FR" dirty="0" smtClean="0"/>
              <a:t>Select </a:t>
            </a:r>
            <a:r>
              <a:rPr lang="fr-FR" dirty="0" err="1" smtClean="0"/>
              <a:t>gas</a:t>
            </a:r>
            <a:r>
              <a:rPr lang="fr-FR" dirty="0" smtClean="0"/>
              <a:t> candidates</a:t>
            </a:r>
          </a:p>
          <a:p>
            <a:r>
              <a:rPr lang="fr-FR" dirty="0" smtClean="0"/>
              <a:t>2000-2005 : </a:t>
            </a:r>
            <a:r>
              <a:rPr lang="fr-FR" dirty="0" err="1" smtClean="0"/>
              <a:t>development</a:t>
            </a:r>
            <a:r>
              <a:rPr lang="fr-FR" dirty="0" smtClean="0"/>
              <a:t> of the charge-</a:t>
            </a:r>
            <a:r>
              <a:rPr lang="fr-FR" dirty="0" err="1" smtClean="0"/>
              <a:t>spreading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(M. Dixit et al</a:t>
            </a:r>
            <a:r>
              <a:rPr lang="fr-FR" dirty="0" smtClean="0"/>
              <a:t>.). </a:t>
            </a:r>
            <a:r>
              <a:rPr lang="fr-FR" dirty="0" err="1" smtClean="0"/>
              <a:t>Tested</a:t>
            </a:r>
            <a:r>
              <a:rPr lang="fr-FR" dirty="0" smtClean="0"/>
              <a:t> in a 5T </a:t>
            </a:r>
            <a:r>
              <a:rPr lang="fr-FR" dirty="0" err="1" smtClean="0"/>
              <a:t>field</a:t>
            </a:r>
            <a:r>
              <a:rPr lang="fr-FR" dirty="0" smtClean="0"/>
              <a:t>: 30 µm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2mm pads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Early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2" descr="\\Dapdc5\debsanka\Desktop\DebSankar\Apero_CEA\my_appero_2014\ilc_tp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79928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0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D:\Paul\ilc\7M-DESYtest\March2015\EvtDisplay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32" y="3933056"/>
            <a:ext cx="3255268" cy="24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85010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EUDET/AIDA Test </a:t>
            </a:r>
            <a:r>
              <a:rPr lang="fr-FR" dirty="0" err="1" smtClean="0"/>
              <a:t>facility</a:t>
            </a:r>
            <a:r>
              <a:rPr lang="fr-FR" dirty="0" smtClean="0"/>
              <a:t> at DESY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5" y="1563241"/>
            <a:ext cx="3410317" cy="29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5097"/>
            <a:ext cx="2768933" cy="21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51720" y="120320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GEMs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24128" y="12659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Micromegas</a:t>
            </a:r>
            <a:endParaRPr lang="fr-FR" dirty="0"/>
          </a:p>
        </p:txBody>
      </p:sp>
      <p:pic>
        <p:nvPicPr>
          <p:cNvPr id="9" name="Picture 6" descr="D:\Paul\ilc\7M-DESYtest\March2015\photo\MMend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17" y="1788873"/>
            <a:ext cx="3250083" cy="24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940152" y="42275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March 2015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7</a:t>
            </a:fld>
            <a:endParaRPr lang="fr-FR"/>
          </a:p>
        </p:txBody>
      </p:sp>
      <p:pic>
        <p:nvPicPr>
          <p:cNvPr id="16" name="Picture 2" descr="\\Dapdc5\debsanka\Desktop\EPS_Deb\Eudet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7818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Dapdc5\debsanka\Desktop\EPS_Deb\AID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38" y="5805264"/>
            <a:ext cx="1282526" cy="4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2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8</a:t>
            </a:fld>
            <a:endParaRPr lang="fr-FR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06525" y="4246056"/>
            <a:ext cx="252591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ts val="3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Module size: 22 cm ×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17 cm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0" indent="0" eaLnBrk="1" hangingPunct="1">
              <a:lnSpc>
                <a:spcPts val="3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Readout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:   1726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Pads</a:t>
            </a:r>
          </a:p>
          <a:p>
            <a:pPr marL="0" indent="0" eaLnBrk="1" hangingPunct="1">
              <a:lnSpc>
                <a:spcPts val="3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24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rows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0" indent="0" eaLnBrk="1" hangingPunct="1">
              <a:lnSpc>
                <a:spcPts val="3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Pad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size: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~ 3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parajita" panose="020B0604020202020204" pitchFamily="34" charset="0"/>
              </a:rPr>
              <a:t>mm × 7 mm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657"/>
            <a:ext cx="3313382" cy="2679431"/>
          </a:xfrm>
          <a:prstGeom prst="rect">
            <a:avLst/>
          </a:prstGeom>
        </p:spPr>
      </p:pic>
      <p:sp>
        <p:nvSpPr>
          <p:cNvPr id="9" name="TextBox 17"/>
          <p:cNvSpPr txBox="1"/>
          <p:nvPr/>
        </p:nvSpPr>
        <p:spPr>
          <a:xfrm>
            <a:off x="1259632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Micromegas</a:t>
            </a:r>
            <a:r>
              <a:rPr lang="en-US" sz="2400" b="1" dirty="0" smtClean="0"/>
              <a:t> module</a:t>
            </a:r>
            <a:endParaRPr lang="en-US" sz="2400" b="1" dirty="0"/>
          </a:p>
        </p:txBody>
      </p:sp>
      <p:pic>
        <p:nvPicPr>
          <p:cNvPr id="10" name="Picture 2" descr="\\Dapdc5\debsanka\Desktop\Apero_deb_2015\CO2\MM_Lay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1" y="1124744"/>
            <a:ext cx="5282843" cy="43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508104" y="2606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for MM manufacture</a:t>
            </a:r>
          </a:p>
          <a:p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 or </a:t>
            </a:r>
            <a:r>
              <a:rPr lang="fr-FR" dirty="0" err="1" smtClean="0"/>
              <a:t>Diamond-like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as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55892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Chips on </a:t>
            </a:r>
            <a:r>
              <a:rPr lang="fr-FR" dirty="0" err="1" smtClean="0"/>
              <a:t>board</a:t>
            </a:r>
            <a:r>
              <a:rPr lang="fr-FR" dirty="0" smtClean="0"/>
              <a:t> (</a:t>
            </a:r>
            <a:r>
              <a:rPr lang="fr-FR" dirty="0" err="1" smtClean="0"/>
              <a:t>wire</a:t>
            </a:r>
            <a:r>
              <a:rPr lang="fr-FR" dirty="0" smtClean="0"/>
              <a:t> </a:t>
            </a:r>
            <a:r>
              <a:rPr lang="fr-FR" dirty="0" err="1" smtClean="0"/>
              <a:t>bonding</a:t>
            </a:r>
            <a:r>
              <a:rPr lang="fr-FR" dirty="0" smtClean="0"/>
              <a:t>) – The </a:t>
            </a:r>
            <a:r>
              <a:rPr lang="fr-FR" dirty="0" err="1" smtClean="0"/>
              <a:t>resistive</a:t>
            </a:r>
            <a:r>
              <a:rPr lang="fr-FR" dirty="0" smtClean="0"/>
              <a:t> foil </a:t>
            </a:r>
            <a:r>
              <a:rPr lang="fr-FR" dirty="0" err="1" smtClean="0"/>
              <a:t>suffices</a:t>
            </a:r>
            <a:r>
              <a:rPr lang="fr-FR" dirty="0" smtClean="0"/>
              <a:t>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 – 0.25 X° </a:t>
            </a:r>
            <a:r>
              <a:rPr lang="fr-FR" dirty="0" err="1" smtClean="0"/>
              <a:t>thick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66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err="1" smtClean="0"/>
              <a:t>Gating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suppress</a:t>
            </a:r>
            <a:r>
              <a:rPr lang="fr-FR" dirty="0" smtClean="0"/>
              <a:t> the </a:t>
            </a:r>
            <a:r>
              <a:rPr lang="fr-FR" dirty="0" err="1" smtClean="0"/>
              <a:t>space</a:t>
            </a:r>
            <a:r>
              <a:rPr lang="fr-FR" dirty="0" smtClean="0"/>
              <a:t> charge </a:t>
            </a:r>
            <a:r>
              <a:rPr lang="fr-FR" dirty="0" err="1" smtClean="0"/>
              <a:t>produced</a:t>
            </a:r>
            <a:r>
              <a:rPr lang="fr-FR" dirty="0" smtClean="0"/>
              <a:t> by ion back flow </a:t>
            </a:r>
            <a:r>
              <a:rPr lang="fr-FR" dirty="0" err="1" smtClean="0"/>
              <a:t>from</a:t>
            </a:r>
            <a:r>
              <a:rPr lang="fr-FR" dirty="0" smtClean="0"/>
              <a:t> the amplification gap</a:t>
            </a:r>
          </a:p>
          <a:p>
            <a:r>
              <a:rPr lang="fr-FR" dirty="0" err="1" smtClean="0"/>
              <a:t>Practical</a:t>
            </a:r>
            <a:r>
              <a:rPr lang="fr-FR" dirty="0" smtClean="0"/>
              <a:t> solutions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gating</a:t>
            </a:r>
            <a:r>
              <a:rPr lang="fr-FR" dirty="0" smtClean="0"/>
              <a:t> GEM (</a:t>
            </a:r>
            <a:r>
              <a:rPr lang="fr-FR" dirty="0" err="1" smtClean="0"/>
              <a:t>see</a:t>
            </a:r>
            <a:r>
              <a:rPr lang="fr-FR" dirty="0" smtClean="0"/>
              <a:t> Akira </a:t>
            </a:r>
            <a:r>
              <a:rPr lang="fr-FR" dirty="0" err="1" smtClean="0"/>
              <a:t>Sugiyama’s</a:t>
            </a:r>
            <a:r>
              <a:rPr lang="fr-FR" dirty="0" smtClean="0"/>
              <a:t> talk)</a:t>
            </a:r>
          </a:p>
          <a:p>
            <a:r>
              <a:rPr lang="fr-FR" dirty="0" smtClean="0"/>
              <a:t>Not possible at CEPC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Huirong’s</a:t>
            </a:r>
            <a:r>
              <a:rPr lang="fr-FR" dirty="0" smtClean="0"/>
              <a:t> talk)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Sep. 1,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Micromegas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9498-864C-4247-BAE0-7BE590C2AD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96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726</Words>
  <Application>Microsoft Office PowerPoint</Application>
  <PresentationFormat>Affichage à l'écran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Micromegas module for ILC-TPC</vt:lpstr>
      <vt:lpstr>Introduction</vt:lpstr>
      <vt:lpstr>Micromegas</vt:lpstr>
      <vt:lpstr>Charge spreading</vt:lpstr>
      <vt:lpstr>Early tests</vt:lpstr>
      <vt:lpstr>Présentation PowerPoint</vt:lpstr>
      <vt:lpstr>EUDET/AIDA Test facility at DESY</vt:lpstr>
      <vt:lpstr>Présentation PowerPoint</vt:lpstr>
      <vt:lpstr>Gating</vt:lpstr>
      <vt:lpstr>Perfomance : resolution</vt:lpstr>
      <vt:lpstr>Présentation PowerPoint</vt:lpstr>
      <vt:lpstr>Présentation PowerPoint</vt:lpstr>
      <vt:lpstr>2-phase CO2 cooling</vt:lpstr>
      <vt:lpstr>Thermal simulation of the gas volume and of the endplate modules</vt:lpstr>
      <vt:lpstr>Warming up and cooling down of a module. Good agreement with data</vt:lpstr>
      <vt:lpstr>Summary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Micromegas module for ILC-TPC</dc:title>
  <dc:creator>Colas Paul</dc:creator>
  <cp:lastModifiedBy>Colas Paul</cp:lastModifiedBy>
  <cp:revision>24</cp:revision>
  <dcterms:created xsi:type="dcterms:W3CDTF">2016-08-31T08:49:57Z</dcterms:created>
  <dcterms:modified xsi:type="dcterms:W3CDTF">2016-08-31T20:30:28Z</dcterms:modified>
</cp:coreProperties>
</file>