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68" r:id="rId3"/>
    <p:sldId id="269" r:id="rId4"/>
    <p:sldId id="358" r:id="rId5"/>
    <p:sldId id="282" r:id="rId6"/>
    <p:sldId id="332" r:id="rId7"/>
    <p:sldId id="359" r:id="rId8"/>
    <p:sldId id="274" r:id="rId9"/>
    <p:sldId id="356" r:id="rId10"/>
    <p:sldId id="307" r:id="rId11"/>
    <p:sldId id="308" r:id="rId12"/>
    <p:sldId id="265" r:id="rId13"/>
    <p:sldId id="360" r:id="rId14"/>
    <p:sldId id="361" r:id="rId15"/>
    <p:sldId id="285" r:id="rId16"/>
    <p:sldId id="323" r:id="rId17"/>
    <p:sldId id="324" r:id="rId18"/>
    <p:sldId id="325" r:id="rId19"/>
    <p:sldId id="326" r:id="rId20"/>
    <p:sldId id="342" r:id="rId21"/>
    <p:sldId id="267" r:id="rId22"/>
    <p:sldId id="343" r:id="rId23"/>
    <p:sldId id="344" r:id="rId24"/>
    <p:sldId id="365" r:id="rId25"/>
    <p:sldId id="357" r:id="rId26"/>
    <p:sldId id="340" r:id="rId27"/>
    <p:sldId id="298" r:id="rId28"/>
    <p:sldId id="300" r:id="rId29"/>
    <p:sldId id="301" r:id="rId30"/>
    <p:sldId id="303" r:id="rId31"/>
    <p:sldId id="311" r:id="rId32"/>
    <p:sldId id="312" r:id="rId33"/>
    <p:sldId id="363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1" autoAdjust="0"/>
    <p:restoredTop sz="93772" autoAdjust="0"/>
  </p:normalViewPr>
  <p:slideViewPr>
    <p:cSldViewPr>
      <p:cViewPr varScale="1">
        <p:scale>
          <a:sx n="64" d="100"/>
          <a:sy n="64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1D978-54CF-4355-948C-116E94D34517}" type="datetimeFigureOut">
              <a:rPr lang="zh-CN" altLang="en-US" smtClean="0"/>
              <a:pPr/>
              <a:t>2016-8-17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5EAEB-3368-46EC-802E-D6E497D5FA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7C348-9293-4003-90E1-F431DF80D48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2016-8-17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7B88A-5C39-4E3E-9A98-E5D660060D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defRPr sz="2400" b="1"/>
            </a:lvl1pPr>
            <a:lvl2pPr>
              <a:lnSpc>
                <a:spcPct val="150000"/>
              </a:lnSpc>
              <a:defRPr sz="2000" b="1"/>
            </a:lvl2pPr>
            <a:lvl3pPr>
              <a:lnSpc>
                <a:spcPct val="150000"/>
              </a:lnSpc>
              <a:defRPr sz="1800" b="1"/>
            </a:lvl3pPr>
            <a:lvl4pPr>
              <a:lnSpc>
                <a:spcPct val="150000"/>
              </a:lnSpc>
              <a:defRPr sz="1600" b="1"/>
            </a:lvl4pPr>
            <a:lvl5pPr>
              <a:lnSpc>
                <a:spcPct val="150000"/>
              </a:lnSpc>
              <a:defRPr sz="1600" b="1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57B710-955D-4F34-86F2-41268BC74F7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2016-8-17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18956-2D72-4DEF-A1EC-D7F8C6ED6A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E5F389-1D74-42C6-9E8D-3F11DA2D8A9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2016-8-17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C57BB-AA3E-4A62-86F0-E419E62BB6F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C91E9-41B9-4DB4-B4C5-91DAB38A768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2016-8-17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A9E93-AD27-482A-9F8A-F722DC4CF9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68E8BA-5C14-4566-B2D1-8FAFEFFF413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2016-8-17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5F447-F087-45E8-A2E2-0AE2284956E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B937A-AC89-4442-83ED-A12827AC392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2016-8-17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6A184-88EF-48F4-A8B8-5D3E596A9D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F1625-4040-4CFC-8544-6E2D8C4C0E8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2016-8-17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82283-E96D-44DD-850C-CC78E3F5ECD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64D417-5E11-4F5D-8CBC-9C5A684A335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2016-8-17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6493F-032D-4B7A-975B-B5FC3F6B960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92B221-7F12-4157-B5C8-5EDDA336B5A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2016-8-17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4E0EF8-FC04-4303-8AA2-1F06BDA369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554ED1-9206-49CF-8438-62D4BF5455F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2016-8-17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963EE-2753-4D6C-8D2B-0318B14CF4C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D7A10-C1B7-40C5-A571-7BCF0FFA2B1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2016-8-17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B4D95-C3C2-417C-A1D4-B967B91C2D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2016-8-17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484742-7D2F-4537-B3B0-A2B7E817FF84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2016-8-17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ea typeface="宋体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98782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Arial" charset="0"/>
              <a:ea typeface="宋体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9C0D56-1D43-433F-9F68-4D399964155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Arial" charset="0"/>
              <a:ea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华文隶书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 baseline="0">
          <a:solidFill>
            <a:srgbClr val="002060"/>
          </a:solidFill>
          <a:latin typeface="+mn-lt"/>
          <a:ea typeface="黑体" pitchFamily="49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rgbClr val="002060"/>
          </a:solidFill>
          <a:latin typeface="+mn-lt"/>
          <a:ea typeface="黑体" pitchFamily="49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rgbClr val="002060"/>
          </a:solidFill>
          <a:latin typeface="+mn-lt"/>
          <a:ea typeface="黑体" pitchFamily="49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 baseline="0">
          <a:solidFill>
            <a:srgbClr val="002060"/>
          </a:solidFill>
          <a:latin typeface="+mn-lt"/>
          <a:ea typeface="黑体" pitchFamily="49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 baseline="0">
          <a:solidFill>
            <a:srgbClr val="002060"/>
          </a:solidFill>
          <a:latin typeface="+mn-lt"/>
          <a:ea typeface="黑体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1.doc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__2.doc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8064896" cy="14700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zh-CN" dirty="0" smtClean="0">
                <a:solidFill>
                  <a:srgbClr val="0070C0"/>
                </a:solidFill>
              </a:rPr>
              <a:t>EAS</a:t>
            </a:r>
            <a:r>
              <a:rPr lang="zh-CN" altLang="en-US" dirty="0" smtClean="0">
                <a:solidFill>
                  <a:srgbClr val="0070C0"/>
                </a:solidFill>
              </a:rPr>
              <a:t>热中子探测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23728" y="2852936"/>
            <a:ext cx="5112568" cy="2808312"/>
          </a:xfrm>
        </p:spPr>
        <p:txBody>
          <a:bodyPr rtlCol="0">
            <a:normAutofit fontScale="92500" lnSpcReduction="10000"/>
          </a:bodyPr>
          <a:lstStyle/>
          <a:p>
            <a:pPr algn="l">
              <a:defRPr/>
            </a:pPr>
            <a:r>
              <a:rPr lang="zh-CN" altLang="en-US" b="1" dirty="0" smtClean="0">
                <a:solidFill>
                  <a:schemeClr val="tx1"/>
                </a:solidFill>
                <a:latin typeface="黑体" pitchFamily="49" charset="-122"/>
              </a:rPr>
              <a:t>   马欣华  </a:t>
            </a:r>
            <a:r>
              <a:rPr lang="en-US" altLang="zh-CN" b="1" dirty="0" smtClean="0">
                <a:solidFill>
                  <a:srgbClr val="0070C0"/>
                </a:solidFill>
                <a:latin typeface="黑体" pitchFamily="49" charset="-122"/>
              </a:rPr>
              <a:t>   </a:t>
            </a:r>
            <a:r>
              <a:rPr lang="zh-CN" altLang="en-US" b="1" dirty="0" smtClean="0">
                <a:solidFill>
                  <a:srgbClr val="0070C0"/>
                </a:solidFill>
                <a:latin typeface="黑体" pitchFamily="49" charset="-122"/>
              </a:rPr>
              <a:t>中科院高能所</a:t>
            </a:r>
            <a:endParaRPr lang="en-US" altLang="zh-CN" b="1" dirty="0" smtClean="0">
              <a:solidFill>
                <a:srgbClr val="0070C0"/>
              </a:solidFill>
              <a:latin typeface="黑体" pitchFamily="49" charset="-122"/>
            </a:endParaRPr>
          </a:p>
          <a:p>
            <a:pPr algn="l">
              <a:defRPr/>
            </a:pPr>
            <a:r>
              <a:rPr lang="zh-CN" altLang="en-US" b="1" dirty="0" smtClean="0">
                <a:solidFill>
                  <a:schemeClr val="tx1"/>
                </a:solidFill>
                <a:latin typeface="黑体" pitchFamily="49" charset="-122"/>
              </a:rPr>
              <a:t>   陈天禄，刘茂元 </a:t>
            </a:r>
            <a:r>
              <a:rPr lang="zh-CN" altLang="en-US" b="1" dirty="0" smtClean="0">
                <a:solidFill>
                  <a:srgbClr val="0070C0"/>
                </a:solidFill>
                <a:latin typeface="黑体" pitchFamily="49" charset="-122"/>
              </a:rPr>
              <a:t>西藏大学</a:t>
            </a:r>
            <a:endParaRPr lang="en-US" altLang="zh-CN" b="1" dirty="0" smtClean="0">
              <a:solidFill>
                <a:srgbClr val="0070C0"/>
              </a:solidFill>
              <a:latin typeface="黑体" pitchFamily="49" charset="-122"/>
            </a:endParaRPr>
          </a:p>
          <a:p>
            <a:pPr algn="l">
              <a:defRPr/>
            </a:pPr>
            <a:r>
              <a:rPr lang="zh-CN" altLang="en-US" b="1" dirty="0" smtClean="0">
                <a:solidFill>
                  <a:schemeClr val="tx1"/>
                </a:solidFill>
                <a:latin typeface="黑体" pitchFamily="49" charset="-122"/>
              </a:rPr>
              <a:t>   崔树旺     </a:t>
            </a:r>
            <a:r>
              <a:rPr lang="zh-CN" altLang="en-US" b="1" dirty="0" smtClean="0">
                <a:solidFill>
                  <a:srgbClr val="0070C0"/>
                </a:solidFill>
                <a:latin typeface="黑体" pitchFamily="49" charset="-122"/>
              </a:rPr>
              <a:t>河北师范大学</a:t>
            </a:r>
            <a:endParaRPr lang="en-US" altLang="zh-CN" b="1" dirty="0" smtClean="0">
              <a:solidFill>
                <a:srgbClr val="0070C0"/>
              </a:solidFill>
              <a:latin typeface="黑体" pitchFamily="49" charset="-122"/>
            </a:endParaRPr>
          </a:p>
          <a:p>
            <a:pPr algn="l">
              <a:defRPr/>
            </a:pPr>
            <a:r>
              <a:rPr lang="zh-CN" altLang="en-US" b="1" dirty="0" smtClean="0">
                <a:solidFill>
                  <a:schemeClr val="tx1"/>
                </a:solidFill>
                <a:latin typeface="黑体" pitchFamily="49" charset="-122"/>
              </a:rPr>
              <a:t>   周荣           </a:t>
            </a:r>
            <a:r>
              <a:rPr lang="zh-CN" altLang="en-US" b="1" dirty="0" smtClean="0">
                <a:solidFill>
                  <a:srgbClr val="0070C0"/>
                </a:solidFill>
                <a:latin typeface="黑体" pitchFamily="49" charset="-122"/>
              </a:rPr>
              <a:t>四川大学  </a:t>
            </a:r>
            <a:endParaRPr lang="en-US" altLang="zh-CN" b="1" dirty="0" smtClean="0">
              <a:solidFill>
                <a:srgbClr val="0070C0"/>
              </a:solidFill>
              <a:latin typeface="黑体" pitchFamily="49" charset="-122"/>
            </a:endParaRPr>
          </a:p>
          <a:p>
            <a:pPr algn="l">
              <a:defRPr/>
            </a:pPr>
            <a:endParaRPr lang="en-US" altLang="zh-CN" b="1" dirty="0" smtClean="0">
              <a:solidFill>
                <a:srgbClr val="0070C0"/>
              </a:solidFill>
              <a:latin typeface="黑体" pitchFamily="49" charset="-122"/>
            </a:endParaRPr>
          </a:p>
          <a:p>
            <a:pPr>
              <a:defRPr/>
            </a:pPr>
            <a:r>
              <a:rPr lang="en-US" altLang="zh-CN" b="1" dirty="0" smtClean="0">
                <a:solidFill>
                  <a:srgbClr val="0070C0"/>
                </a:solidFill>
                <a:latin typeface="黑体" pitchFamily="49" charset="-122"/>
              </a:rPr>
              <a:t>2016</a:t>
            </a:r>
            <a:r>
              <a:rPr lang="zh-CN" altLang="en-US" b="1" dirty="0" smtClean="0">
                <a:solidFill>
                  <a:srgbClr val="0070C0"/>
                </a:solidFill>
                <a:latin typeface="黑体" pitchFamily="49" charset="-122"/>
              </a:rPr>
              <a:t>年</a:t>
            </a:r>
            <a:r>
              <a:rPr lang="en-US" altLang="zh-CN" b="1" dirty="0" smtClean="0">
                <a:solidFill>
                  <a:srgbClr val="0070C0"/>
                </a:solidFill>
                <a:latin typeface="黑体" pitchFamily="49" charset="-122"/>
              </a:rPr>
              <a:t>8</a:t>
            </a:r>
            <a:r>
              <a:rPr lang="zh-CN" altLang="en-US" b="1" dirty="0" smtClean="0">
                <a:solidFill>
                  <a:srgbClr val="0070C0"/>
                </a:solidFill>
                <a:latin typeface="黑体" pitchFamily="49" charset="-122"/>
              </a:rPr>
              <a:t>月</a:t>
            </a:r>
            <a:r>
              <a:rPr lang="en-US" altLang="zh-CN" b="1" dirty="0" smtClean="0">
                <a:solidFill>
                  <a:srgbClr val="0070C0"/>
                </a:solidFill>
                <a:latin typeface="黑体" pitchFamily="49" charset="-122"/>
              </a:rPr>
              <a:t>17</a:t>
            </a:r>
            <a:r>
              <a:rPr lang="zh-CN" altLang="en-US" b="1" dirty="0" smtClean="0">
                <a:solidFill>
                  <a:srgbClr val="0070C0"/>
                </a:solidFill>
                <a:latin typeface="黑体" pitchFamily="49" charset="-122"/>
              </a:rPr>
              <a:t>日</a:t>
            </a:r>
            <a:endParaRPr lang="en-US" altLang="zh-CN" b="1" dirty="0">
              <a:solidFill>
                <a:srgbClr val="0070C0"/>
              </a:solidFill>
              <a:latin typeface="黑体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7B88A-5C39-4E3E-9A98-E5D660060D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44008" y="0"/>
            <a:ext cx="4322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altLang="zh-CN" sz="20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LHAASO</a:t>
            </a:r>
            <a:r>
              <a:rPr lang="zh-CN" altLang="en-US" sz="20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合作组会议，南开大学，</a:t>
            </a:r>
            <a:r>
              <a:rPr lang="en-US" altLang="zh-CN" sz="20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4484144" cy="576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2060"/>
                </a:solidFill>
                <a:latin typeface="+mn-lt"/>
                <a:ea typeface="黑体" pitchFamily="49" charset="-122"/>
                <a:cs typeface="+mn-cs"/>
              </a:rPr>
              <a:t>宇宙线簇射事例</a:t>
            </a:r>
            <a:r>
              <a:rPr lang="zh-CN" altLang="en-US" sz="2400" b="1" dirty="0" smtClean="0">
                <a:solidFill>
                  <a:srgbClr val="002060"/>
                </a:solidFill>
                <a:latin typeface="+mn-lt"/>
                <a:ea typeface="黑体" pitchFamily="49" charset="-122"/>
                <a:cs typeface="+mn-cs"/>
              </a:rPr>
              <a:t>：得到</a:t>
            </a:r>
            <a:r>
              <a:rPr lang="zh-CN" altLang="en-US" sz="2400" b="1" dirty="0">
                <a:solidFill>
                  <a:srgbClr val="002060"/>
                </a:solidFill>
                <a:latin typeface="+mn-lt"/>
                <a:ea typeface="黑体" pitchFamily="49" charset="-122"/>
                <a:cs typeface="+mn-cs"/>
              </a:rPr>
              <a:t>电磁成分和中子，</a:t>
            </a:r>
            <a:r>
              <a:rPr lang="zh-CN" altLang="en-US" sz="2400" b="1" dirty="0" smtClean="0">
                <a:solidFill>
                  <a:srgbClr val="002060"/>
                </a:solidFill>
                <a:latin typeface="+mn-lt"/>
                <a:ea typeface="黑体" pitchFamily="49" charset="-122"/>
                <a:cs typeface="+mn-cs"/>
              </a:rPr>
              <a:t>包含时序</a:t>
            </a:r>
            <a:endParaRPr lang="zh-CN" altLang="en-US" sz="2400" b="1" dirty="0">
              <a:solidFill>
                <a:srgbClr val="002060"/>
              </a:solidFill>
              <a:latin typeface="+mn-lt"/>
              <a:ea typeface="黑体" pitchFamily="49" charset="-122"/>
              <a:cs typeface="+mn-cs"/>
            </a:endParaRPr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>
          <a:xfrm>
            <a:off x="5004048" y="1600200"/>
            <a:ext cx="3682752" cy="4525963"/>
          </a:xfrm>
        </p:spPr>
        <p:txBody>
          <a:bodyPr>
            <a:normAutofit fontScale="92500"/>
          </a:bodyPr>
          <a:lstStyle/>
          <a:p>
            <a:pPr marL="0">
              <a:buNone/>
            </a:pPr>
            <a:r>
              <a:rPr lang="zh-CN" altLang="zh-CN" dirty="0" smtClean="0"/>
              <a:t>采用</a:t>
            </a:r>
            <a:r>
              <a:rPr lang="en-US" altLang="zh-CN" dirty="0" smtClean="0">
                <a:solidFill>
                  <a:srgbClr val="FF0000"/>
                </a:solidFill>
              </a:rPr>
              <a:t>FADC</a:t>
            </a:r>
            <a:r>
              <a:rPr lang="zh-CN" altLang="zh-CN" dirty="0" smtClean="0">
                <a:solidFill>
                  <a:srgbClr val="FF0000"/>
                </a:solidFill>
              </a:rPr>
              <a:t>变频技术</a:t>
            </a:r>
            <a:r>
              <a:rPr lang="zh-CN" altLang="zh-CN" dirty="0" smtClean="0"/>
              <a:t>，即在脉冲的最初时间段里以</a:t>
            </a:r>
            <a:r>
              <a:rPr lang="en-US" altLang="zh-CN" dirty="0" smtClean="0"/>
              <a:t>20ns</a:t>
            </a:r>
            <a:r>
              <a:rPr lang="zh-CN" altLang="zh-CN" dirty="0" smtClean="0"/>
              <a:t>采样，从而得到簇射电子的到达时间，用以重建出簇射方向和芯位；在随后在</a:t>
            </a:r>
            <a:r>
              <a:rPr lang="en-US" altLang="zh-CN" dirty="0" smtClean="0"/>
              <a:t>10ms</a:t>
            </a:r>
            <a:r>
              <a:rPr lang="zh-CN" altLang="zh-CN" dirty="0" smtClean="0"/>
              <a:t>的时间里以</a:t>
            </a:r>
            <a:r>
              <a:rPr lang="en-US" altLang="zh-CN" dirty="0" smtClean="0"/>
              <a:t>500ns</a:t>
            </a:r>
            <a:r>
              <a:rPr lang="zh-CN" altLang="zh-CN" dirty="0" smtClean="0"/>
              <a:t>采样，从而得到热中子小脉冲，数出热中子数。</a:t>
            </a:r>
            <a:endParaRPr lang="zh-CN" altLang="en-US" dirty="0" smtClean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6A184-88EF-48F4-A8B8-5D3E596A9D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1279280" y="1340768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3223496" y="5013176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1711328" y="119675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002060"/>
                </a:solidFill>
                <a:ea typeface="黑体" pitchFamily="49" charset="-122"/>
              </a:rPr>
              <a:t>电磁成分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2719440" y="4869160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002060"/>
                </a:solidFill>
                <a:ea typeface="黑体" pitchFamily="49" charset="-122"/>
              </a:rPr>
              <a:t>中子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ea typeface="华文隶书" pitchFamily="2" charset="-122"/>
              </a:rPr>
              <a:t>3</a:t>
            </a:r>
            <a:r>
              <a:rPr lang="zh-CN" altLang="en-US" dirty="0" smtClean="0">
                <a:ea typeface="华文隶书" pitchFamily="2" charset="-122"/>
              </a:rPr>
              <a:t>、研究状况</a:t>
            </a:r>
            <a:endParaRPr lang="zh-CN" altLang="en-US" dirty="0">
              <a:ea typeface="华文隶书" pitchFamily="2" charset="-122"/>
            </a:endParaRPr>
          </a:p>
        </p:txBody>
      </p:sp>
      <p:sp>
        <p:nvSpPr>
          <p:cNvPr id="21" name="内容占位符 20"/>
          <p:cNvSpPr>
            <a:spLocks noGrp="1"/>
          </p:cNvSpPr>
          <p:nvPr>
            <p:ph idx="1"/>
          </p:nvPr>
        </p:nvSpPr>
        <p:spPr>
          <a:xfrm>
            <a:off x="251520" y="1484784"/>
            <a:ext cx="8280920" cy="5040560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50000"/>
              </a:lnSpc>
            </a:pP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俄罗斯科学家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Yury</a:t>
            </a:r>
            <a:r>
              <a:rPr lang="en-US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 V.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Stenkin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教授领导的研究组于</a:t>
            </a:r>
            <a:r>
              <a:rPr lang="en-US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2001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年提出的</a:t>
            </a:r>
            <a:r>
              <a:rPr lang="zh-CN" altLang="en-US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，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在</a:t>
            </a:r>
            <a:r>
              <a:rPr lang="en-US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2008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年提出同时探测簇射电子和热中子的</a:t>
            </a:r>
            <a:r>
              <a:rPr lang="en-US" altLang="zh-CN" sz="2800" b="1" dirty="0" smtClean="0">
                <a:solidFill>
                  <a:srgbClr val="FF0000"/>
                </a:solidFill>
                <a:latin typeface="Trebuchet MS"/>
                <a:ea typeface="黑体" pitchFamily="49" charset="-122"/>
              </a:rPr>
              <a:t>en-detector</a:t>
            </a:r>
            <a:r>
              <a:rPr lang="en-US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 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并提出</a:t>
            </a:r>
            <a:r>
              <a:rPr lang="en-US" altLang="zh-CN" sz="2800" b="1" dirty="0" smtClean="0">
                <a:solidFill>
                  <a:srgbClr val="FF0000"/>
                </a:solidFill>
                <a:latin typeface="Trebuchet MS"/>
                <a:ea typeface="黑体" pitchFamily="49" charset="-122"/>
              </a:rPr>
              <a:t>PRISMA</a:t>
            </a:r>
            <a:r>
              <a:rPr lang="zh-CN" altLang="zh-CN" sz="2800" b="1" dirty="0" smtClean="0">
                <a:solidFill>
                  <a:srgbClr val="FF0000"/>
                </a:solidFill>
                <a:latin typeface="Trebuchet MS"/>
                <a:ea typeface="黑体" pitchFamily="49" charset="-122"/>
              </a:rPr>
              <a:t>计划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，目标就是建成</a:t>
            </a:r>
            <a:r>
              <a:rPr lang="zh-CN" altLang="zh-CN" sz="2800" b="1" dirty="0" smtClean="0">
                <a:solidFill>
                  <a:srgbClr val="FF0000"/>
                </a:solidFill>
                <a:latin typeface="Trebuchet MS"/>
                <a:ea typeface="黑体" pitchFamily="49" charset="-122"/>
              </a:rPr>
              <a:t>四百多台</a:t>
            </a:r>
            <a:r>
              <a:rPr lang="en-US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en-detector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组成的阵列探测膝区宇宙线分成份能谱。</a:t>
            </a:r>
            <a:endParaRPr lang="en-US" altLang="zh-CN" sz="2800" b="1" dirty="0" smtClean="0">
              <a:solidFill>
                <a:srgbClr val="002060"/>
              </a:solidFill>
              <a:latin typeface="Trebuchet MS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簇射模式：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在莫斯科</a:t>
            </a:r>
            <a:r>
              <a:rPr lang="zh-CN" altLang="en-US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先后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建成了两个</a:t>
            </a:r>
            <a:r>
              <a:rPr lang="zh-CN" altLang="en-US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模型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阵列，</a:t>
            </a:r>
            <a:r>
              <a:rPr lang="en-US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PRISMA-32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（由</a:t>
            </a:r>
            <a:r>
              <a:rPr lang="en-US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32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台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ZnS</a:t>
            </a:r>
            <a:r>
              <a:rPr lang="en-US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(Ag)+</a:t>
            </a:r>
            <a:r>
              <a:rPr lang="en-US" altLang="zh-CN" sz="2800" b="1" baseline="30000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6</a:t>
            </a:r>
            <a:r>
              <a:rPr lang="en-US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Li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闪烁体探测器组成）和</a:t>
            </a:r>
            <a:r>
              <a:rPr lang="en-US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URAN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（由</a:t>
            </a:r>
            <a:r>
              <a:rPr lang="en-US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72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台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ZnS</a:t>
            </a:r>
            <a:r>
              <a:rPr lang="en-US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(Ag)+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rebuchet MS"/>
                <a:ea typeface="黑体" pitchFamily="49" charset="-122"/>
              </a:rPr>
              <a:t>10</a:t>
            </a:r>
            <a:r>
              <a:rPr lang="en-US" altLang="zh-CN" sz="2800" b="1" dirty="0" smtClean="0">
                <a:solidFill>
                  <a:srgbClr val="FF0000"/>
                </a:solidFill>
                <a:latin typeface="Trebuchet MS"/>
                <a:ea typeface="黑体" pitchFamily="49" charset="-122"/>
              </a:rPr>
              <a:t>B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闪烁体探测器组成），只是</a:t>
            </a:r>
            <a:r>
              <a:rPr lang="zh-CN" altLang="zh-CN" sz="2800" b="1" dirty="0" smtClean="0">
                <a:solidFill>
                  <a:srgbClr val="FF0000"/>
                </a:solidFill>
                <a:latin typeface="Trebuchet MS"/>
                <a:ea typeface="黑体" pitchFamily="49" charset="-122"/>
              </a:rPr>
              <a:t>苦于在低海拔运行，</a:t>
            </a:r>
            <a:r>
              <a:rPr lang="zh-CN" altLang="en-US" sz="2800" b="1" dirty="0" smtClean="0">
                <a:solidFill>
                  <a:srgbClr val="FF0000"/>
                </a:solidFill>
                <a:latin typeface="Trebuchet MS"/>
                <a:ea typeface="黑体" pitchFamily="49" charset="-122"/>
              </a:rPr>
              <a:t>强子消耗殆尽</a:t>
            </a:r>
            <a:r>
              <a:rPr lang="zh-CN" altLang="en-US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，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在</a:t>
            </a:r>
            <a:r>
              <a:rPr lang="zh-CN" altLang="en-US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膝区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宇宙线物理方面至今还没有取得像样的物理结果</a:t>
            </a:r>
            <a:r>
              <a:rPr lang="zh-CN" altLang="en-US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。</a:t>
            </a:r>
            <a:endParaRPr lang="en-US" altLang="zh-CN" sz="2800" b="1" dirty="0" smtClean="0">
              <a:solidFill>
                <a:srgbClr val="002060"/>
              </a:solidFill>
              <a:latin typeface="Trebuchet MS"/>
              <a:ea typeface="黑体" pitchFamily="49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单粒子模式：建成了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遍布世界上</a:t>
            </a:r>
            <a:r>
              <a:rPr lang="en-US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4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个地点的热中子探测器单粒子测量的网络</a:t>
            </a:r>
            <a:r>
              <a:rPr lang="zh-CN" altLang="en-US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取得了显著的物理结果。</a:t>
            </a:r>
            <a:endParaRPr lang="en-US" altLang="zh-CN" sz="2800" b="1" dirty="0" smtClean="0">
              <a:solidFill>
                <a:srgbClr val="002060"/>
              </a:solidFill>
              <a:latin typeface="Trebuchet MS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0"/>
          <p:cNvGrpSpPr/>
          <p:nvPr/>
        </p:nvGrpSpPr>
        <p:grpSpPr>
          <a:xfrm>
            <a:off x="520617" y="3645024"/>
            <a:ext cx="6139615" cy="2708920"/>
            <a:chOff x="137739" y="2047080"/>
            <a:chExt cx="9006261" cy="421560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075" y="2357438"/>
              <a:ext cx="8924925" cy="390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Прямая со стрелкой 5"/>
            <p:cNvCxnSpPr/>
            <p:nvPr/>
          </p:nvCxnSpPr>
          <p:spPr>
            <a:xfrm>
              <a:off x="2868613" y="2925763"/>
              <a:ext cx="19050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137739" y="2047080"/>
              <a:ext cx="4358574" cy="6226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/>
                <a:t>Global net of en-detectors</a:t>
              </a:r>
              <a:endParaRPr lang="zh-CN" altLang="en-US" sz="2000" b="1" dirty="0"/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3851921" y="3861048"/>
              <a:ext cx="2644734" cy="622649"/>
            </a:xfrm>
            <a:prstGeom prst="rect">
              <a:avLst/>
            </a:prstGeom>
            <a:solidFill>
              <a:srgbClr val="CC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dirty="0" err="1" smtClean="0"/>
                <a:t>Baksan</a:t>
              </a:r>
              <a:r>
                <a:rPr lang="en-GB" sz="2000" dirty="0" smtClean="0"/>
                <a:t>(1000m)</a:t>
              </a:r>
              <a:endParaRPr lang="en-GB" sz="2000" dirty="0"/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6372200" y="4869160"/>
              <a:ext cx="1907895" cy="400110"/>
            </a:xfrm>
            <a:prstGeom prst="rect">
              <a:avLst/>
            </a:prstGeom>
            <a:solidFill>
              <a:srgbClr val="CC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2000" dirty="0" smtClean="0"/>
                <a:t>羊八井</a:t>
              </a:r>
              <a:r>
                <a:rPr lang="en-US" altLang="zh-CN" sz="2000" dirty="0" smtClean="0"/>
                <a:t>(4300m)</a:t>
              </a:r>
              <a:endParaRPr lang="en-GB" sz="2000" dirty="0"/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619672" y="4437112"/>
              <a:ext cx="2291012" cy="400110"/>
            </a:xfrm>
            <a:prstGeom prst="rect">
              <a:avLst/>
            </a:prstGeom>
            <a:solidFill>
              <a:srgbClr val="CC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dirty="0" smtClean="0"/>
                <a:t>Gran </a:t>
              </a:r>
              <a:r>
                <a:rPr lang="en-GB" sz="2000" dirty="0" err="1" smtClean="0"/>
                <a:t>Sasso</a:t>
              </a:r>
              <a:r>
                <a:rPr lang="en-GB" sz="2000" dirty="0" smtClean="0"/>
                <a:t> (</a:t>
              </a:r>
              <a:r>
                <a:rPr lang="zh-CN" altLang="en-US" sz="2000" dirty="0" smtClean="0"/>
                <a:t>地下</a:t>
              </a:r>
              <a:r>
                <a:rPr lang="en-GB" sz="2000" dirty="0" smtClean="0"/>
                <a:t>)</a:t>
              </a:r>
              <a:endParaRPr lang="en-GB" sz="2000" dirty="0"/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563888" y="2852936"/>
              <a:ext cx="1893467" cy="400110"/>
            </a:xfrm>
            <a:prstGeom prst="rect">
              <a:avLst/>
            </a:prstGeom>
            <a:solidFill>
              <a:srgbClr val="CC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2000" dirty="0" smtClean="0"/>
                <a:t>莫斯科</a:t>
              </a:r>
              <a:r>
                <a:rPr lang="en-US" altLang="zh-CN" sz="2000" dirty="0" smtClean="0"/>
                <a:t>(</a:t>
              </a:r>
              <a:r>
                <a:rPr lang="zh-CN" altLang="en-US" sz="2000" dirty="0" smtClean="0"/>
                <a:t>海平面</a:t>
              </a:r>
              <a:r>
                <a:rPr lang="en-US" altLang="zh-CN" sz="2000" dirty="0" smtClean="0"/>
                <a:t>)</a:t>
              </a:r>
              <a:endParaRPr lang="en-GB" sz="2000" dirty="0"/>
            </a:p>
          </p:txBody>
        </p:sp>
      </p:grpSp>
      <p:pic>
        <p:nvPicPr>
          <p:cNvPr id="12" name="Picture 3" descr="D:\myDoc\foto\PICT40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组合 18"/>
          <p:cNvGrpSpPr/>
          <p:nvPr/>
        </p:nvGrpSpPr>
        <p:grpSpPr>
          <a:xfrm>
            <a:off x="3503010" y="764704"/>
            <a:ext cx="5652518" cy="3456384"/>
            <a:chOff x="2864514" y="1268760"/>
            <a:chExt cx="6099974" cy="3912840"/>
          </a:xfrm>
        </p:grpSpPr>
        <p:graphicFrame>
          <p:nvGraphicFramePr>
            <p:cNvPr id="13" name="Object 0"/>
            <p:cNvGraphicFramePr>
              <a:graphicFrameLocks noChangeAspect="1"/>
            </p:cNvGraphicFramePr>
            <p:nvPr/>
          </p:nvGraphicFramePr>
          <p:xfrm>
            <a:off x="2992313" y="1295400"/>
            <a:ext cx="5972175" cy="3886200"/>
          </p:xfrm>
          <a:graphic>
            <a:graphicData uri="http://schemas.openxmlformats.org/presentationml/2006/ole">
              <p:oleObj spid="_x0000_s125954" name="Visio" r:id="rId5" imgW="13823061" imgH="8638794" progId="">
                <p:embed/>
              </p:oleObj>
            </a:graphicData>
          </a:graphic>
        </p:graphicFrame>
        <p:sp>
          <p:nvSpPr>
            <p:cNvPr id="14" name="Line 3"/>
            <p:cNvSpPr>
              <a:spLocks noChangeShapeType="1"/>
            </p:cNvSpPr>
            <p:nvPr/>
          </p:nvSpPr>
          <p:spPr bwMode="auto">
            <a:xfrm>
              <a:off x="3004790" y="3214688"/>
              <a:ext cx="24384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3133377" y="3470275"/>
              <a:ext cx="7254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40m</a:t>
              </a:r>
            </a:p>
          </p:txBody>
        </p:sp>
        <p:sp>
          <p:nvSpPr>
            <p:cNvPr id="18" name="TextBox 10"/>
            <p:cNvSpPr txBox="1">
              <a:spLocks noChangeArrowheads="1"/>
            </p:cNvSpPr>
            <p:nvPr/>
          </p:nvSpPr>
          <p:spPr bwMode="auto">
            <a:xfrm>
              <a:off x="2864514" y="1268760"/>
              <a:ext cx="3251733" cy="41810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URAN (</a:t>
              </a:r>
              <a:r>
                <a:rPr lang="en-US" altLang="zh-CN" dirty="0" smtClean="0">
                  <a:solidFill>
                    <a:srgbClr val="FF0000"/>
                  </a:solidFill>
                </a:rPr>
                <a:t>72 en-detectors, B10)</a:t>
              </a:r>
              <a:endParaRPr lang="ru-RU" altLang="zh-CN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71600" y="9807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PRISMA-32(Li6)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3"/>
          <p:cNvSpPr>
            <a:spLocks noGrp="1"/>
          </p:cNvSpPr>
          <p:nvPr>
            <p:ph type="title"/>
          </p:nvPr>
        </p:nvSpPr>
        <p:spPr>
          <a:xfrm>
            <a:off x="267344" y="197768"/>
            <a:ext cx="8553128" cy="1143000"/>
          </a:xfrm>
        </p:spPr>
        <p:txBody>
          <a:bodyPr>
            <a:normAutofit/>
          </a:bodyPr>
          <a:lstStyle/>
          <a:p>
            <a:pPr marL="514350" indent="-514350"/>
            <a:r>
              <a:rPr lang="en-US" altLang="zh-CN" sz="2800" b="1" dirty="0" smtClean="0">
                <a:solidFill>
                  <a:srgbClr val="002060"/>
                </a:solidFill>
                <a:ea typeface="黑体" pitchFamily="49" charset="-122"/>
              </a:rPr>
              <a:t>PRISMA-YBJ+ARGO-YBJ</a:t>
            </a:r>
            <a:r>
              <a:rPr lang="zh-CN" altLang="en-US" sz="2800" b="1" dirty="0" smtClean="0">
                <a:solidFill>
                  <a:srgbClr val="002060"/>
                </a:solidFill>
                <a:ea typeface="黑体" pitchFamily="49" charset="-122"/>
              </a:rPr>
              <a:t>：高海拔联合观测</a:t>
            </a:r>
            <a:endParaRPr lang="en-US" altLang="zh-CN" sz="4000" dirty="0" smtClean="0">
              <a:solidFill>
                <a:srgbClr val="FF0000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179512" y="3932956"/>
            <a:ext cx="6048671" cy="2925044"/>
          </a:xfrm>
        </p:spPr>
        <p:txBody>
          <a:bodyPr rtlCol="0">
            <a:normAutofit fontScale="85000" lnSpcReduction="20000"/>
          </a:bodyPr>
          <a:lstStyle/>
          <a:p>
            <a:pPr marL="0">
              <a:buNone/>
              <a:defRPr/>
            </a:pPr>
            <a:r>
              <a:rPr lang="zh-CN" altLang="zh-CN" dirty="0" smtClean="0"/>
              <a:t>为了解决高海拔问题，</a:t>
            </a:r>
            <a:r>
              <a:rPr lang="zh-CN" altLang="en-US" dirty="0" smtClean="0"/>
              <a:t>中科院高能所</a:t>
            </a:r>
            <a:r>
              <a:rPr lang="zh-CN" altLang="zh-CN" dirty="0" smtClean="0"/>
              <a:t>和俄罗斯科学</a:t>
            </a:r>
            <a:r>
              <a:rPr lang="zh-CN" altLang="en-US" dirty="0" smtClean="0"/>
              <a:t>院核研究所</a:t>
            </a:r>
            <a:r>
              <a:rPr lang="zh-CN" altLang="zh-CN" dirty="0" smtClean="0"/>
              <a:t>于</a:t>
            </a:r>
            <a:r>
              <a:rPr lang="en-US" altLang="zh-CN" dirty="0" smtClean="0"/>
              <a:t>2013</a:t>
            </a:r>
            <a:r>
              <a:rPr lang="zh-CN" altLang="zh-CN" dirty="0" smtClean="0"/>
              <a:t>年</a:t>
            </a:r>
            <a:r>
              <a:rPr lang="en-US" altLang="zh-CN" dirty="0" smtClean="0"/>
              <a:t>1</a:t>
            </a:r>
            <a:r>
              <a:rPr lang="zh-CN" altLang="zh-CN" dirty="0" smtClean="0"/>
              <a:t>月把共建的四台</a:t>
            </a:r>
            <a:r>
              <a:rPr lang="en-US" altLang="zh-CN" dirty="0" err="1" smtClean="0"/>
              <a:t>ZnS</a:t>
            </a:r>
            <a:r>
              <a:rPr lang="en-US" altLang="zh-CN" dirty="0" smtClean="0"/>
              <a:t>(Ag)+</a:t>
            </a:r>
            <a:r>
              <a:rPr lang="en-US" altLang="zh-CN" baseline="30000" dirty="0" smtClean="0"/>
              <a:t>6</a:t>
            </a:r>
            <a:r>
              <a:rPr lang="en-US" altLang="zh-CN" dirty="0" smtClean="0"/>
              <a:t>LiF</a:t>
            </a:r>
            <a:r>
              <a:rPr lang="zh-CN" altLang="zh-CN" dirty="0" smtClean="0"/>
              <a:t>热中子探测器组成阵列</a:t>
            </a:r>
            <a:r>
              <a:rPr lang="en-US" altLang="zh-CN" dirty="0" smtClean="0"/>
              <a:t>PRISMA-YBJ</a:t>
            </a:r>
            <a:r>
              <a:rPr lang="zh-CN" altLang="en-US" dirty="0" smtClean="0"/>
              <a:t>，</a:t>
            </a:r>
            <a:r>
              <a:rPr lang="zh-CN" altLang="zh-CN" dirty="0" smtClean="0"/>
              <a:t>安装在海拔</a:t>
            </a:r>
            <a:r>
              <a:rPr lang="en-US" altLang="zh-CN" dirty="0" smtClean="0"/>
              <a:t>4300m</a:t>
            </a:r>
            <a:r>
              <a:rPr lang="zh-CN" altLang="zh-CN" dirty="0" smtClean="0"/>
              <a:t>的羊八井宇宙线观测站</a:t>
            </a:r>
            <a:r>
              <a:rPr lang="en-US" altLang="zh-CN" dirty="0" smtClean="0"/>
              <a:t>ARGO</a:t>
            </a:r>
            <a:r>
              <a:rPr lang="zh-CN" altLang="zh-CN" dirty="0" smtClean="0"/>
              <a:t>大厅内，与</a:t>
            </a:r>
            <a:r>
              <a:rPr lang="en-US" altLang="zh-CN" dirty="0" smtClean="0"/>
              <a:t>ARGO</a:t>
            </a:r>
            <a:r>
              <a:rPr lang="zh-CN" altLang="zh-CN" dirty="0" smtClean="0"/>
              <a:t>一起运行，得到了与</a:t>
            </a:r>
            <a:r>
              <a:rPr lang="en-US" altLang="zh-CN" dirty="0" smtClean="0"/>
              <a:t>ARGO</a:t>
            </a:r>
            <a:r>
              <a:rPr lang="zh-CN" altLang="zh-CN" dirty="0" smtClean="0"/>
              <a:t>阵列符合</a:t>
            </a:r>
            <a:r>
              <a:rPr lang="zh-CN" altLang="en-US" dirty="0" smtClean="0"/>
              <a:t>的中子</a:t>
            </a:r>
            <a:r>
              <a:rPr lang="zh-CN" altLang="zh-CN" dirty="0" smtClean="0"/>
              <a:t>事例。</a:t>
            </a:r>
            <a:r>
              <a:rPr lang="zh-CN" altLang="en-US" dirty="0" smtClean="0"/>
              <a:t>结果发表在</a:t>
            </a:r>
            <a:r>
              <a:rPr lang="fr-FR" altLang="zh-CN" dirty="0" smtClean="0">
                <a:solidFill>
                  <a:srgbClr val="FF0000"/>
                </a:solidFill>
                <a:latin typeface="黑体" pitchFamily="49" charset="-122"/>
              </a:rPr>
              <a:t>Astroparticle Physics 81(2016)49-60</a:t>
            </a:r>
            <a:endParaRPr lang="en-US" altLang="zh-CN" dirty="0" smtClean="0">
              <a:solidFill>
                <a:srgbClr val="FF0000"/>
              </a:solidFill>
              <a:latin typeface="黑体" pitchFamily="49" charset="-122"/>
            </a:endParaRPr>
          </a:p>
          <a:p>
            <a:pPr marL="0">
              <a:buNone/>
              <a:defRPr/>
            </a:pPr>
            <a:endParaRPr lang="zh-CN" altLang="en-US" dirty="0"/>
          </a:p>
        </p:txBody>
      </p:sp>
      <p:pic>
        <p:nvPicPr>
          <p:cNvPr id="8197" name="Picture 2" descr="C:\Users\XinhuaMA\Desktop\sumsung\羊八井20130108\SV600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412776"/>
            <a:ext cx="28438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8352" y="1484784"/>
            <a:ext cx="2699792" cy="24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1"/>
          <p:cNvPicPr>
            <a:picLocks noChangeAspect="1" noChangeArrowheads="1"/>
          </p:cNvPicPr>
          <p:nvPr/>
        </p:nvPicPr>
        <p:blipFill>
          <a:blip r:embed="rId4" cstate="print"/>
          <a:srcRect t="32956" b="34070"/>
          <a:stretch>
            <a:fillRect/>
          </a:stretch>
        </p:blipFill>
        <p:spPr bwMode="auto">
          <a:xfrm>
            <a:off x="5903640" y="1268760"/>
            <a:ext cx="3240360" cy="266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1712" y="4005064"/>
            <a:ext cx="2592288" cy="231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 smtClean="0">
                <a:solidFill>
                  <a:srgbClr val="002060"/>
                </a:solidFill>
                <a:ea typeface="黑体" pitchFamily="49" charset="-122"/>
              </a:rPr>
              <a:t>PRISMA-YBJ</a:t>
            </a:r>
            <a:r>
              <a:rPr lang="zh-CN" altLang="en-US" sz="2800" b="1" dirty="0" smtClean="0">
                <a:solidFill>
                  <a:srgbClr val="002060"/>
                </a:solidFill>
                <a:ea typeface="黑体" pitchFamily="49" charset="-122"/>
              </a:rPr>
              <a:t>：宇宙线物理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altLang="zh-CN" dirty="0" smtClean="0"/>
              <a:t>PRISMA-YBJ</a:t>
            </a:r>
            <a:r>
              <a:rPr lang="zh-CN" altLang="zh-CN" dirty="0" smtClean="0"/>
              <a:t>到现在已经</a:t>
            </a:r>
            <a:r>
              <a:rPr lang="zh-CN" altLang="zh-CN" dirty="0" smtClean="0">
                <a:solidFill>
                  <a:srgbClr val="FF0000"/>
                </a:solidFill>
              </a:rPr>
              <a:t>独立运行</a:t>
            </a:r>
            <a:r>
              <a:rPr lang="en-US" altLang="zh-CN" dirty="0" smtClean="0">
                <a:solidFill>
                  <a:srgbClr val="FF0000"/>
                </a:solidFill>
              </a:rPr>
              <a:t>3</a:t>
            </a:r>
            <a:r>
              <a:rPr lang="zh-CN" altLang="zh-CN" dirty="0" smtClean="0">
                <a:solidFill>
                  <a:srgbClr val="FF0000"/>
                </a:solidFill>
              </a:rPr>
              <a:t>年</a:t>
            </a:r>
            <a:r>
              <a:rPr lang="zh-CN" altLang="zh-CN" dirty="0" smtClean="0"/>
              <a:t>，工作稳定，得出一些物理结果：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高海拔中子流强比</a:t>
            </a:r>
            <a:r>
              <a:rPr lang="zh-CN" altLang="zh-CN" dirty="0" smtClean="0">
                <a:solidFill>
                  <a:srgbClr val="FF0000"/>
                </a:solidFill>
              </a:rPr>
              <a:t>海平面</a:t>
            </a:r>
            <a:r>
              <a:rPr lang="zh-CN" altLang="en-US" dirty="0" smtClean="0">
                <a:solidFill>
                  <a:srgbClr val="FF0000"/>
                </a:solidFill>
              </a:rPr>
              <a:t>高</a:t>
            </a:r>
            <a:r>
              <a:rPr lang="en-US" altLang="zh-CN" dirty="0" smtClean="0">
                <a:solidFill>
                  <a:srgbClr val="FF0000"/>
                </a:solidFill>
              </a:rPr>
              <a:t>50</a:t>
            </a:r>
            <a:r>
              <a:rPr lang="zh-CN" altLang="en-US" dirty="0" smtClean="0">
                <a:solidFill>
                  <a:srgbClr val="FF0000"/>
                </a:solidFill>
              </a:rPr>
              <a:t>倍</a:t>
            </a:r>
            <a:r>
              <a:rPr lang="zh-CN" altLang="en-US" dirty="0" smtClean="0"/>
              <a:t>，显示了高海拔的必要性</a:t>
            </a:r>
            <a:endParaRPr lang="en-US" altLang="zh-CN" dirty="0" smtClean="0"/>
          </a:p>
          <a:p>
            <a:r>
              <a:rPr lang="zh-CN" altLang="zh-CN" dirty="0" smtClean="0">
                <a:solidFill>
                  <a:srgbClr val="FF0000"/>
                </a:solidFill>
              </a:rPr>
              <a:t>热中子的横向分布</a:t>
            </a:r>
            <a:r>
              <a:rPr lang="zh-CN" altLang="zh-CN" dirty="0" smtClean="0"/>
              <a:t>，与</a:t>
            </a:r>
            <a:r>
              <a:rPr lang="en-US" altLang="zh-CN" dirty="0" smtClean="0"/>
              <a:t>GEANT4</a:t>
            </a:r>
            <a:r>
              <a:rPr lang="zh-CN" altLang="zh-CN" dirty="0" smtClean="0"/>
              <a:t>模拟一致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18956-2D72-4DEF-A1EC-D7F8C6ED6A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0178" name="图片 10" descr="D:\data\YBJ\k4a4\10m+corr\n-density.JPG"/>
          <p:cNvPicPr>
            <a:picLocks noChangeAspect="1" noChangeArrowheads="1"/>
          </p:cNvPicPr>
          <p:nvPr/>
        </p:nvPicPr>
        <p:blipFill>
          <a:blip r:embed="rId2" cstate="print"/>
          <a:srcRect t="9512"/>
          <a:stretch>
            <a:fillRect/>
          </a:stretch>
        </p:blipFill>
        <p:spPr bwMode="auto">
          <a:xfrm>
            <a:off x="1043608" y="4365104"/>
            <a:ext cx="32131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图片 1"/>
          <p:cNvPicPr>
            <a:picLocks noChangeAspect="1" noChangeArrowheads="1"/>
          </p:cNvPicPr>
          <p:nvPr/>
        </p:nvPicPr>
        <p:blipFill>
          <a:blip r:embed="rId3" cstate="print"/>
          <a:srcRect l="53290" b="42522"/>
          <a:stretch>
            <a:fillRect/>
          </a:stretch>
        </p:blipFill>
        <p:spPr bwMode="auto">
          <a:xfrm>
            <a:off x="4716016" y="4293096"/>
            <a:ext cx="315595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6A184-88EF-48F4-A8B8-5D3E596A9D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3" descr="Tibetan waves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4175448" cy="508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35496" y="5736158"/>
            <a:ext cx="46805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“Seasonal and Lunar month periods observed in natural neutron and radon concentration at high altitude</a:t>
            </a:r>
            <a:r>
              <a:rPr lang="en-US" sz="1600" b="1" dirty="0" smtClean="0"/>
              <a:t>”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文章已投稿到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Pure and Applied Geophysics; arXiv:1605.05406</a:t>
            </a:r>
            <a:endParaRPr lang="ru-RU" altLang="zh-CN" sz="1600" b="1" dirty="0" smtClean="0">
              <a:solidFill>
                <a:srgbClr val="FF0000"/>
              </a:solidFill>
            </a:endParaRPr>
          </a:p>
        </p:txBody>
      </p:sp>
      <p:pic>
        <p:nvPicPr>
          <p:cNvPr id="10" name="Рисунок 3" descr="Tibetan waves 2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01008"/>
            <a:ext cx="4283968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508104" y="3933056"/>
            <a:ext cx="2592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月亮潮汐效应：周周期</a:t>
            </a:r>
            <a:endParaRPr lang="ru-RU" altLang="zh-CN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8367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季节效应：年周期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88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2612" y="1052736"/>
            <a:ext cx="3733844" cy="249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74660" y="11247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月亮潮汐效应：月周期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64904"/>
            <a:ext cx="194368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2339752" y="260648"/>
            <a:ext cx="3951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2060"/>
                </a:solidFill>
                <a:ea typeface="黑体" pitchFamily="49" charset="-122"/>
                <a:cs typeface="+mj-cs"/>
              </a:rPr>
              <a:t>PRISMA-YBJ</a:t>
            </a:r>
            <a:r>
              <a:rPr lang="zh-CN" altLang="en-US" sz="2800" b="1" dirty="0" smtClean="0">
                <a:solidFill>
                  <a:srgbClr val="002060"/>
                </a:solidFill>
                <a:ea typeface="黑体" pitchFamily="49" charset="-122"/>
                <a:cs typeface="+mj-cs"/>
              </a:rPr>
              <a:t>：地球物理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06" name="Object 6"/>
          <p:cNvGraphicFramePr>
            <a:graphicFrameLocks noChangeAspect="1"/>
          </p:cNvGraphicFramePr>
          <p:nvPr/>
        </p:nvGraphicFramePr>
        <p:xfrm>
          <a:off x="304800" y="1261764"/>
          <a:ext cx="7834313" cy="5335588"/>
        </p:xfrm>
        <a:graphic>
          <a:graphicData uri="http://schemas.openxmlformats.org/presentationml/2006/ole">
            <p:oleObj spid="_x0000_s57346" name="Graph" r:id="rId3" imgW="2931840" imgH="2043360" progId="">
              <p:embed/>
            </p:oleObj>
          </a:graphicData>
        </a:graphic>
      </p:graphicFrame>
      <p:sp>
        <p:nvSpPr>
          <p:cNvPr id="204808" name="Rectangle 8"/>
          <p:cNvSpPr>
            <a:spLocks noChangeArrowheads="1"/>
          </p:cNvSpPr>
          <p:nvPr/>
        </p:nvSpPr>
        <p:spPr bwMode="auto">
          <a:xfrm>
            <a:off x="3995936" y="1340768"/>
            <a:ext cx="43559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/>
              <a:t>Abnormal behavior of neutron flux on  2, May </a:t>
            </a:r>
            <a:r>
              <a:rPr lang="en-US" sz="1800" dirty="0" smtClean="0"/>
              <a:t>2004</a:t>
            </a:r>
            <a:endParaRPr lang="en-US" sz="1800" dirty="0"/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533400" y="6214764"/>
            <a:ext cx="83740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                 Local North Caucasus seismic activity and full Moon</a:t>
            </a:r>
            <a:endParaRPr lang="ru-RU" altLang="zh-CN" sz="2000" dirty="0"/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0" y="27667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04807" name="Line 7"/>
          <p:cNvSpPr>
            <a:spLocks noChangeShapeType="1"/>
          </p:cNvSpPr>
          <p:nvPr/>
        </p:nvSpPr>
        <p:spPr bwMode="auto">
          <a:xfrm>
            <a:off x="5868144" y="1628800"/>
            <a:ext cx="221506" cy="2679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2590800" y="1490364"/>
            <a:ext cx="1231900" cy="396875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BAKSAN</a:t>
            </a:r>
          </a:p>
        </p:txBody>
      </p:sp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467544" y="271164"/>
            <a:ext cx="5112568" cy="692696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  <a:latin typeface="+mj-ea"/>
                <a:ea typeface="+mj-ea"/>
              </a:rPr>
              <a:t>地球物理：地震</a:t>
            </a:r>
            <a:r>
              <a:rPr lang="zh-CN" altLang="en-US" sz="2800" b="1" dirty="0">
                <a:solidFill>
                  <a:srgbClr val="002060"/>
                </a:solidFill>
                <a:latin typeface="+mj-ea"/>
                <a:ea typeface="+mj-ea"/>
              </a:rPr>
              <a:t>活动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6A184-88EF-48F4-A8B8-5D3E596A9D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16016" y="0"/>
            <a:ext cx="4427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V.V.Alekseenko</a:t>
            </a:r>
            <a:r>
              <a:rPr lang="en-US" altLang="zh-CN" dirty="0" smtClean="0"/>
              <a:t> et al. Tidal effect in the radon-due neutron flux from the Earth’s crust</a:t>
            </a:r>
            <a:r>
              <a:rPr lang="en-US" altLang="zh-CN" b="1" dirty="0" smtClean="0">
                <a:solidFill>
                  <a:srgbClr val="FF0000"/>
                </a:solidFill>
              </a:rPr>
              <a:t>. J. of Physics: Conference Series. 203, 012045 (2010)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8AC3-68DD-4A72-8B55-0259073F70F2}" type="slidenum">
              <a:rPr lang="ru-RU" altLang="zh-CN"/>
              <a:pPr/>
              <a:t>17</a:t>
            </a:fld>
            <a:endParaRPr lang="ru-RU" altLang="zh-CN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188"/>
            <a:ext cx="8964488" cy="18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952203"/>
            <a:ext cx="596423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2095078"/>
            <a:ext cx="29591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0763" y="4523953"/>
            <a:ext cx="3043237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115616" y="0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  <a:latin typeface="黑体"/>
                <a:ea typeface="黑体"/>
                <a:cs typeface="+mj-cs"/>
              </a:rPr>
              <a:t>大气物理：暴风雨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/>
                <a:ea typeface="黑体"/>
                <a:cs typeface="+mj-cs"/>
              </a:rPr>
              <a:t>，</a:t>
            </a:r>
            <a:r>
              <a:rPr lang="en-US" altLang="zh-CN" sz="2400" b="1" dirty="0" smtClean="0">
                <a:solidFill>
                  <a:srgbClr val="002060"/>
                </a:solidFill>
                <a:latin typeface="黑体"/>
                <a:ea typeface="黑体"/>
                <a:cs typeface="+mj-cs"/>
              </a:rPr>
              <a:t>rain – yes, lightning - no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771800" y="476672"/>
            <a:ext cx="3312368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87413" y="332656"/>
            <a:ext cx="43284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2060"/>
                </a:solidFill>
                <a:latin typeface="+mj-ea"/>
                <a:ea typeface="+mj-ea"/>
                <a:cs typeface="+mj-cs"/>
              </a:rPr>
              <a:t>太阳物理：</a:t>
            </a:r>
            <a:r>
              <a:rPr lang="en-GB" altLang="en-US" sz="2800" b="1" dirty="0" err="1" smtClean="0">
                <a:solidFill>
                  <a:srgbClr val="002060"/>
                </a:solidFill>
                <a:latin typeface="+mj-ea"/>
                <a:ea typeface="+mj-ea"/>
                <a:cs typeface="+mj-cs"/>
              </a:rPr>
              <a:t>Forbush</a:t>
            </a:r>
            <a:r>
              <a:rPr lang="zh-CN" altLang="en-US" sz="2800" b="1" dirty="0" smtClean="0">
                <a:solidFill>
                  <a:srgbClr val="002060"/>
                </a:solidFill>
                <a:latin typeface="+mj-ea"/>
                <a:ea typeface="+mj-ea"/>
                <a:cs typeface="+mj-cs"/>
              </a:rPr>
              <a:t> 下降</a:t>
            </a:r>
            <a:endParaRPr lang="en-GB" altLang="en-US" sz="2800" b="1" dirty="0">
              <a:solidFill>
                <a:srgbClr val="002060"/>
              </a:solidFill>
              <a:latin typeface="+mj-ea"/>
              <a:ea typeface="+mj-ea"/>
              <a:cs typeface="+mj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82283-E96D-44DD-850C-CC78E3F5ECD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97989" name="图片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3324225" cy="2886075"/>
          </a:xfrm>
          <a:prstGeom prst="rect">
            <a:avLst/>
          </a:prstGeom>
          <a:noFill/>
        </p:spPr>
      </p:pic>
      <p:pic>
        <p:nvPicPr>
          <p:cNvPr id="297988" name="Picture 4"/>
          <p:cNvPicPr>
            <a:picLocks noChangeAspect="1" noChangeArrowheads="1"/>
          </p:cNvPicPr>
          <p:nvPr/>
        </p:nvPicPr>
        <p:blipFill>
          <a:blip r:embed="rId3" cstate="print"/>
          <a:srcRect r="50609"/>
          <a:stretch>
            <a:fillRect/>
          </a:stretch>
        </p:blipFill>
        <p:spPr bwMode="auto">
          <a:xfrm>
            <a:off x="0" y="3343275"/>
            <a:ext cx="3143250" cy="1590675"/>
          </a:xfrm>
          <a:prstGeom prst="rect">
            <a:avLst/>
          </a:prstGeom>
          <a:noFill/>
        </p:spPr>
      </p:pic>
      <p:pic>
        <p:nvPicPr>
          <p:cNvPr id="297987" name="图片 4"/>
          <p:cNvPicPr>
            <a:picLocks noChangeAspect="1" noChangeArrowheads="1"/>
          </p:cNvPicPr>
          <p:nvPr/>
        </p:nvPicPr>
        <p:blipFill>
          <a:blip r:embed="rId3" cstate="print"/>
          <a:srcRect l="48637"/>
          <a:stretch>
            <a:fillRect/>
          </a:stretch>
        </p:blipFill>
        <p:spPr bwMode="auto">
          <a:xfrm>
            <a:off x="0" y="4933950"/>
            <a:ext cx="3086100" cy="1590675"/>
          </a:xfrm>
          <a:prstGeom prst="rect">
            <a:avLst/>
          </a:prstGeom>
          <a:noFill/>
        </p:spPr>
      </p:pic>
      <p:sp>
        <p:nvSpPr>
          <p:cNvPr id="2979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97991" name="Rectangle 7"/>
          <p:cNvSpPr>
            <a:spLocks noChangeArrowheads="1"/>
          </p:cNvSpPr>
          <p:nvPr/>
        </p:nvSpPr>
        <p:spPr bwMode="auto">
          <a:xfrm>
            <a:off x="0" y="3343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63888" y="908720"/>
            <a:ext cx="4896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One </a:t>
            </a:r>
            <a:r>
              <a:rPr lang="en-US" altLang="zh-CN" dirty="0" err="1" smtClean="0"/>
              <a:t>Forbush</a:t>
            </a:r>
            <a:r>
              <a:rPr lang="en-US" altLang="zh-CN" dirty="0" smtClean="0"/>
              <a:t> decrease on March 8, 2012 detected by (from top to bottom) (1) Moscow neutron monitor, (2) Gran </a:t>
            </a:r>
            <a:r>
              <a:rPr lang="en-US" altLang="zh-CN" dirty="0" err="1" smtClean="0"/>
              <a:t>Sasso</a:t>
            </a:r>
            <a:r>
              <a:rPr lang="en-US" altLang="zh-CN" dirty="0" smtClean="0"/>
              <a:t> (Italy), (3) </a:t>
            </a:r>
            <a:r>
              <a:rPr lang="en-US" altLang="zh-CN" dirty="0" err="1" smtClean="0"/>
              <a:t>MEPhI</a:t>
            </a:r>
            <a:r>
              <a:rPr lang="en-US" altLang="zh-CN" dirty="0" smtClean="0"/>
              <a:t> (Moscow Engineering Physics Institute) and (4) </a:t>
            </a:r>
            <a:r>
              <a:rPr lang="en-US" altLang="zh-CN" dirty="0" err="1" smtClean="0"/>
              <a:t>Obninsk</a:t>
            </a:r>
            <a:r>
              <a:rPr lang="en-US" altLang="zh-CN" dirty="0" smtClean="0"/>
              <a:t> (Moscow). 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635896" y="2682786"/>
            <a:ext cx="4896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V. </a:t>
            </a:r>
            <a:r>
              <a:rPr lang="en-US" altLang="zh-CN" dirty="0" err="1" smtClean="0"/>
              <a:t>Alekseenko</a:t>
            </a:r>
            <a:r>
              <a:rPr lang="en-US" altLang="zh-CN" dirty="0" smtClean="0"/>
              <a:t>, et al. Registration of </a:t>
            </a:r>
            <a:r>
              <a:rPr lang="en-US" altLang="zh-CN" dirty="0" err="1" smtClean="0"/>
              <a:t>Forbush</a:t>
            </a:r>
            <a:r>
              <a:rPr lang="en-US" altLang="zh-CN" dirty="0" smtClean="0"/>
              <a:t> decrease 2012/03/08 with a global net of the thermal neutron scintillation </a:t>
            </a:r>
            <a:r>
              <a:rPr lang="en-US" altLang="zh-CN" i="1" dirty="0" smtClean="0"/>
              <a:t>en</a:t>
            </a:r>
            <a:r>
              <a:rPr lang="en-US" altLang="zh-CN" dirty="0" smtClean="0"/>
              <a:t>-detectors</a:t>
            </a:r>
            <a:r>
              <a:rPr lang="en-US" altLang="zh-CN" b="1" dirty="0" smtClean="0">
                <a:solidFill>
                  <a:srgbClr val="FF0000"/>
                </a:solidFill>
              </a:rPr>
              <a:t>. Journal of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Physics:Conference</a:t>
            </a:r>
            <a:r>
              <a:rPr lang="en-US" altLang="zh-CN" b="1" dirty="0" smtClean="0">
                <a:solidFill>
                  <a:srgbClr val="FF0000"/>
                </a:solidFill>
              </a:rPr>
              <a:t> Series 409 (2013) 012190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365104"/>
            <a:ext cx="3421096" cy="23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 l="71884" b="48832"/>
          <a:stretch>
            <a:fillRect/>
          </a:stretch>
        </p:blipFill>
        <p:spPr bwMode="auto">
          <a:xfrm>
            <a:off x="7164288" y="5157192"/>
            <a:ext cx="1691680" cy="80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、下一步工作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88840"/>
            <a:ext cx="7787208" cy="345638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西藏大学支持</a:t>
            </a:r>
            <a:r>
              <a:rPr lang="en-US" altLang="zh-CN" dirty="0" smtClean="0"/>
              <a:t>130</a:t>
            </a:r>
            <a:r>
              <a:rPr lang="zh-CN" altLang="en-US" dirty="0" smtClean="0"/>
              <a:t>万元制造</a:t>
            </a:r>
            <a:r>
              <a:rPr lang="en-US" altLang="zh-CN" dirty="0" smtClean="0"/>
              <a:t>68</a:t>
            </a:r>
            <a:r>
              <a:rPr lang="zh-CN" altLang="en-US" dirty="0" smtClean="0"/>
              <a:t>台</a:t>
            </a:r>
            <a:r>
              <a:rPr lang="en-US" altLang="zh-CN" dirty="0" smtClean="0"/>
              <a:t>10B</a:t>
            </a:r>
            <a:r>
              <a:rPr lang="zh-CN" altLang="en-US" dirty="0" smtClean="0"/>
              <a:t>探测器；高能所粒子天体物理重点实验室重点开放课题基金支持</a:t>
            </a:r>
            <a:r>
              <a:rPr lang="en-US" altLang="zh-CN" dirty="0" smtClean="0"/>
              <a:t>15</a:t>
            </a:r>
            <a:r>
              <a:rPr lang="zh-CN" altLang="en-US" dirty="0" smtClean="0"/>
              <a:t>万元研究新型热中子探测技术。</a:t>
            </a:r>
            <a:endParaRPr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参加单位：高能所，西藏大学，河北师范大学，四川大学，俄罗斯科学院核研究所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18956-2D72-4DEF-A1EC-D7F8C6ED6A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dirty="0" smtClean="0"/>
              <a:t>内容</a:t>
            </a:r>
          </a:p>
        </p:txBody>
      </p:sp>
      <p:sp>
        <p:nvSpPr>
          <p:cNvPr id="4099" name="内容占位符 2"/>
          <p:cNvSpPr>
            <a:spLocks noGrp="1"/>
          </p:cNvSpPr>
          <p:nvPr>
            <p:ph idx="1"/>
          </p:nvPr>
        </p:nvSpPr>
        <p:spPr>
          <a:xfrm>
            <a:off x="1187624" y="1772816"/>
            <a:ext cx="7437512" cy="454198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研究</a:t>
            </a:r>
            <a:r>
              <a:rPr lang="en-US" altLang="zh-CN" dirty="0" smtClean="0"/>
              <a:t>EAS</a:t>
            </a:r>
            <a:r>
              <a:rPr lang="zh-CN" altLang="en-US" dirty="0" smtClean="0"/>
              <a:t>热中子的物理动机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EAS</a:t>
            </a:r>
            <a:r>
              <a:rPr lang="zh-CN" altLang="en-US" dirty="0" smtClean="0"/>
              <a:t>热中子探测器介绍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研究状况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下一步工作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总结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18956-2D72-4DEF-A1EC-D7F8C6ED6A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内容占位符 291"/>
          <p:cNvSpPr>
            <a:spLocks noGrp="1"/>
          </p:cNvSpPr>
          <p:nvPr>
            <p:ph idx="1"/>
          </p:nvPr>
        </p:nvSpPr>
        <p:spPr>
          <a:xfrm>
            <a:off x="323528" y="4941168"/>
            <a:ext cx="8676456" cy="1440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64</a:t>
            </a:r>
            <a:r>
              <a:rPr lang="zh-CN" altLang="en-US" sz="2400" b="1" dirty="0" smtClean="0">
                <a:solidFill>
                  <a:srgbClr val="002060"/>
                </a:solidFill>
                <a:ea typeface="黑体" pitchFamily="49" charset="-122"/>
              </a:rPr>
              <a:t>台探测器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(4 clusters)</a:t>
            </a:r>
            <a:r>
              <a:rPr lang="zh-CN" altLang="en-US" sz="2400" b="1" dirty="0" smtClean="0">
                <a:solidFill>
                  <a:srgbClr val="002060"/>
                </a:solidFill>
                <a:ea typeface="黑体" pitchFamily="49" charset="-122"/>
              </a:rPr>
              <a:t>组成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EAS</a:t>
            </a:r>
            <a:r>
              <a:rPr lang="zh-CN" altLang="en-US" sz="2400" b="1" dirty="0" smtClean="0">
                <a:solidFill>
                  <a:srgbClr val="002060"/>
                </a:solidFill>
                <a:ea typeface="黑体" pitchFamily="49" charset="-122"/>
              </a:rPr>
              <a:t>观测阵列，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35m×35m = 1225m</a:t>
            </a:r>
            <a:r>
              <a:rPr lang="en-US" altLang="zh-CN" sz="2400" b="1" baseline="30000" dirty="0" smtClean="0">
                <a:solidFill>
                  <a:srgbClr val="002060"/>
                </a:solidFill>
                <a:ea typeface="黑体" pitchFamily="49" charset="-122"/>
              </a:rPr>
              <a:t>2</a:t>
            </a:r>
            <a:endParaRPr lang="en-US" altLang="zh-CN" sz="2400" b="1" dirty="0" smtClean="0">
              <a:solidFill>
                <a:srgbClr val="002060"/>
              </a:solidFill>
              <a:ea typeface="黑体" pitchFamily="49" charset="-122"/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rgbClr val="002060"/>
                </a:solidFill>
                <a:ea typeface="黑体" pitchFamily="49" charset="-122"/>
              </a:rPr>
              <a:t>采用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White Rabbit</a:t>
            </a:r>
            <a:r>
              <a:rPr lang="zh-CN" altLang="en-US" sz="2400" b="1" dirty="0" smtClean="0">
                <a:solidFill>
                  <a:srgbClr val="002060"/>
                </a:solidFill>
                <a:ea typeface="黑体" pitchFamily="49" charset="-122"/>
              </a:rPr>
              <a:t>亚纳秒时钟同步系统。</a:t>
            </a:r>
            <a:endParaRPr lang="en-US" altLang="zh-CN" sz="2400" b="1" dirty="0" smtClean="0">
              <a:solidFill>
                <a:srgbClr val="002060"/>
              </a:solidFill>
              <a:ea typeface="黑体" pitchFamily="49" charset="-122"/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rgbClr val="002060"/>
                </a:solidFill>
                <a:ea typeface="黑体" pitchFamily="49" charset="-122"/>
              </a:rPr>
              <a:t>另外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4</a:t>
            </a:r>
            <a:r>
              <a:rPr lang="zh-CN" altLang="en-US" sz="2400" b="1" dirty="0" smtClean="0">
                <a:solidFill>
                  <a:srgbClr val="002060"/>
                </a:solidFill>
                <a:ea typeface="黑体" pitchFamily="49" charset="-122"/>
              </a:rPr>
              <a:t>台单粒子模式工作。</a:t>
            </a:r>
            <a:endParaRPr lang="en-US" altLang="zh-CN" sz="2400" b="1" dirty="0" smtClean="0">
              <a:solidFill>
                <a:srgbClr val="002060"/>
              </a:solidFill>
              <a:ea typeface="黑体" pitchFamily="49" charset="-122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2627784" y="764704"/>
            <a:ext cx="3456384" cy="3681700"/>
            <a:chOff x="2411760" y="980728"/>
            <a:chExt cx="3456384" cy="3681700"/>
          </a:xfrm>
        </p:grpSpPr>
        <p:grpSp>
          <p:nvGrpSpPr>
            <p:cNvPr id="300" name="组合 299"/>
            <p:cNvGrpSpPr/>
            <p:nvPr/>
          </p:nvGrpSpPr>
          <p:grpSpPr>
            <a:xfrm>
              <a:off x="2411760" y="1124744"/>
              <a:ext cx="3456384" cy="3537684"/>
              <a:chOff x="1043608" y="755412"/>
              <a:chExt cx="3456384" cy="3537684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2771800" y="1268760"/>
                <a:ext cx="1440160" cy="1224136"/>
                <a:chOff x="2051720" y="1268760"/>
                <a:chExt cx="1440160" cy="1224136"/>
              </a:xfrm>
              <a:solidFill>
                <a:srgbClr val="00B050"/>
              </a:solidFill>
            </p:grpSpPr>
            <p:sp>
              <p:nvSpPr>
                <p:cNvPr id="30" name="椭圆 29"/>
                <p:cNvSpPr/>
                <p:nvPr/>
              </p:nvSpPr>
              <p:spPr>
                <a:xfrm>
                  <a:off x="2051720" y="126876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椭圆 30"/>
                <p:cNvSpPr/>
                <p:nvPr/>
              </p:nvSpPr>
              <p:spPr>
                <a:xfrm>
                  <a:off x="2483768" y="126876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2915816" y="126876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椭圆 32"/>
                <p:cNvSpPr/>
                <p:nvPr/>
              </p:nvSpPr>
              <p:spPr>
                <a:xfrm>
                  <a:off x="3347864" y="126876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椭圆 33"/>
                <p:cNvSpPr/>
                <p:nvPr/>
              </p:nvSpPr>
              <p:spPr>
                <a:xfrm>
                  <a:off x="2051720" y="162880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椭圆 34"/>
                <p:cNvSpPr/>
                <p:nvPr/>
              </p:nvSpPr>
              <p:spPr>
                <a:xfrm>
                  <a:off x="2483768" y="162880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椭圆 35"/>
                <p:cNvSpPr/>
                <p:nvPr/>
              </p:nvSpPr>
              <p:spPr>
                <a:xfrm>
                  <a:off x="2915816" y="162880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椭圆 36"/>
                <p:cNvSpPr/>
                <p:nvPr/>
              </p:nvSpPr>
              <p:spPr>
                <a:xfrm>
                  <a:off x="3347864" y="162880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2051720" y="198884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2483768" y="198884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2915816" y="198884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椭圆 40"/>
                <p:cNvSpPr/>
                <p:nvPr/>
              </p:nvSpPr>
              <p:spPr>
                <a:xfrm>
                  <a:off x="3347864" y="198884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椭圆 41"/>
                <p:cNvSpPr/>
                <p:nvPr/>
              </p:nvSpPr>
              <p:spPr>
                <a:xfrm>
                  <a:off x="2051720" y="234888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>
                  <a:off x="2483768" y="234888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椭圆 43"/>
                <p:cNvSpPr/>
                <p:nvPr/>
              </p:nvSpPr>
              <p:spPr>
                <a:xfrm>
                  <a:off x="2915816" y="234888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椭圆 44"/>
                <p:cNvSpPr/>
                <p:nvPr/>
              </p:nvSpPr>
              <p:spPr>
                <a:xfrm>
                  <a:off x="3347864" y="234888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6" name="组合 45"/>
              <p:cNvGrpSpPr/>
              <p:nvPr/>
            </p:nvGrpSpPr>
            <p:grpSpPr>
              <a:xfrm>
                <a:off x="1115616" y="2780928"/>
                <a:ext cx="1440160" cy="1224136"/>
                <a:chOff x="2051720" y="1268760"/>
                <a:chExt cx="1440160" cy="1224136"/>
              </a:xfrm>
              <a:solidFill>
                <a:srgbClr val="00B050"/>
              </a:solidFill>
            </p:grpSpPr>
            <p:sp>
              <p:nvSpPr>
                <p:cNvPr id="47" name="椭圆 46"/>
                <p:cNvSpPr/>
                <p:nvPr/>
              </p:nvSpPr>
              <p:spPr>
                <a:xfrm>
                  <a:off x="2051720" y="126876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椭圆 47"/>
                <p:cNvSpPr/>
                <p:nvPr/>
              </p:nvSpPr>
              <p:spPr>
                <a:xfrm>
                  <a:off x="2483768" y="126876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椭圆 48"/>
                <p:cNvSpPr/>
                <p:nvPr/>
              </p:nvSpPr>
              <p:spPr>
                <a:xfrm>
                  <a:off x="2915816" y="126876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>
                  <a:off x="3347864" y="126876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2051720" y="162880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椭圆 51"/>
                <p:cNvSpPr/>
                <p:nvPr/>
              </p:nvSpPr>
              <p:spPr>
                <a:xfrm>
                  <a:off x="2483768" y="162880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2915816" y="162880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" name="椭圆 53"/>
                <p:cNvSpPr/>
                <p:nvPr/>
              </p:nvSpPr>
              <p:spPr>
                <a:xfrm>
                  <a:off x="3347864" y="162880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椭圆 54"/>
                <p:cNvSpPr/>
                <p:nvPr/>
              </p:nvSpPr>
              <p:spPr>
                <a:xfrm>
                  <a:off x="2051720" y="198884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2483768" y="198884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>
                  <a:off x="2915816" y="198884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>
                  <a:off x="3347864" y="198884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>
                  <a:off x="2051720" y="234888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" name="椭圆 59"/>
                <p:cNvSpPr/>
                <p:nvPr/>
              </p:nvSpPr>
              <p:spPr>
                <a:xfrm>
                  <a:off x="2483768" y="234888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>
                  <a:off x="2915816" y="234888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" name="椭圆 61"/>
                <p:cNvSpPr/>
                <p:nvPr/>
              </p:nvSpPr>
              <p:spPr>
                <a:xfrm>
                  <a:off x="3347864" y="234888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3" name="组合 62"/>
              <p:cNvGrpSpPr/>
              <p:nvPr/>
            </p:nvGrpSpPr>
            <p:grpSpPr>
              <a:xfrm>
                <a:off x="2771800" y="2780928"/>
                <a:ext cx="1440160" cy="1224136"/>
                <a:chOff x="2051720" y="1268760"/>
                <a:chExt cx="1440160" cy="1224136"/>
              </a:xfrm>
              <a:solidFill>
                <a:srgbClr val="00B050"/>
              </a:solidFill>
            </p:grpSpPr>
            <p:sp>
              <p:nvSpPr>
                <p:cNvPr id="64" name="椭圆 63"/>
                <p:cNvSpPr/>
                <p:nvPr/>
              </p:nvSpPr>
              <p:spPr>
                <a:xfrm>
                  <a:off x="2051720" y="126876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>
                  <a:off x="2483768" y="126876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2915816" y="126876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3347864" y="126876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8" name="椭圆 67"/>
                <p:cNvSpPr/>
                <p:nvPr/>
              </p:nvSpPr>
              <p:spPr>
                <a:xfrm>
                  <a:off x="2051720" y="162880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>
                  <a:off x="2483768" y="162880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>
                  <a:off x="2915816" y="162880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1" name="椭圆 70"/>
                <p:cNvSpPr/>
                <p:nvPr/>
              </p:nvSpPr>
              <p:spPr>
                <a:xfrm>
                  <a:off x="3347864" y="162880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2" name="椭圆 71"/>
                <p:cNvSpPr/>
                <p:nvPr/>
              </p:nvSpPr>
              <p:spPr>
                <a:xfrm>
                  <a:off x="2051720" y="198884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3" name="椭圆 72"/>
                <p:cNvSpPr/>
                <p:nvPr/>
              </p:nvSpPr>
              <p:spPr>
                <a:xfrm>
                  <a:off x="2483768" y="198884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椭圆 73"/>
                <p:cNvSpPr/>
                <p:nvPr/>
              </p:nvSpPr>
              <p:spPr>
                <a:xfrm>
                  <a:off x="2915816" y="198884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椭圆 74"/>
                <p:cNvSpPr/>
                <p:nvPr/>
              </p:nvSpPr>
              <p:spPr>
                <a:xfrm>
                  <a:off x="3347864" y="198884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椭圆 75"/>
                <p:cNvSpPr/>
                <p:nvPr/>
              </p:nvSpPr>
              <p:spPr>
                <a:xfrm>
                  <a:off x="2051720" y="234888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2483768" y="234888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" name="椭圆 77"/>
                <p:cNvSpPr/>
                <p:nvPr/>
              </p:nvSpPr>
              <p:spPr>
                <a:xfrm>
                  <a:off x="2915816" y="234888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椭圆 78"/>
                <p:cNvSpPr/>
                <p:nvPr/>
              </p:nvSpPr>
              <p:spPr>
                <a:xfrm>
                  <a:off x="3347864" y="234888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268" name="直接连接符 267"/>
              <p:cNvCxnSpPr/>
              <p:nvPr/>
            </p:nvCxnSpPr>
            <p:spPr>
              <a:xfrm>
                <a:off x="1043608" y="2636912"/>
                <a:ext cx="34563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直接连接符 270"/>
              <p:cNvCxnSpPr/>
              <p:nvPr/>
            </p:nvCxnSpPr>
            <p:spPr>
              <a:xfrm>
                <a:off x="2627784" y="1124744"/>
                <a:ext cx="0" cy="31683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直接箭头连接符 276"/>
              <p:cNvCxnSpPr/>
              <p:nvPr/>
            </p:nvCxnSpPr>
            <p:spPr>
              <a:xfrm>
                <a:off x="1115616" y="1052736"/>
                <a:ext cx="576064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8" name="TextBox 277"/>
              <p:cNvSpPr txBox="1"/>
              <p:nvPr/>
            </p:nvSpPr>
            <p:spPr>
              <a:xfrm>
                <a:off x="1115616" y="755412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5m</a:t>
                </a:r>
                <a:endParaRPr lang="zh-CN" altLang="en-US" b="1" dirty="0"/>
              </a:p>
            </p:txBody>
          </p:sp>
          <p:grpSp>
            <p:nvGrpSpPr>
              <p:cNvPr id="299" name="组合 298"/>
              <p:cNvGrpSpPr/>
              <p:nvPr/>
            </p:nvGrpSpPr>
            <p:grpSpPr>
              <a:xfrm>
                <a:off x="1115616" y="1268760"/>
                <a:ext cx="1440160" cy="1224136"/>
                <a:chOff x="1115616" y="1268760"/>
                <a:chExt cx="1440160" cy="1224136"/>
              </a:xfrm>
            </p:grpSpPr>
            <p:sp>
              <p:nvSpPr>
                <p:cNvPr id="267" name="椭圆 266"/>
                <p:cNvSpPr/>
                <p:nvPr/>
              </p:nvSpPr>
              <p:spPr>
                <a:xfrm>
                  <a:off x="1115616" y="1268760"/>
                  <a:ext cx="144016" cy="1440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0" name="椭圆 269"/>
                <p:cNvSpPr/>
                <p:nvPr/>
              </p:nvSpPr>
              <p:spPr>
                <a:xfrm>
                  <a:off x="1547664" y="1268760"/>
                  <a:ext cx="144016" cy="1440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4" name="椭圆 273"/>
                <p:cNvSpPr/>
                <p:nvPr/>
              </p:nvSpPr>
              <p:spPr>
                <a:xfrm>
                  <a:off x="1979712" y="1268760"/>
                  <a:ext cx="144016" cy="1440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5" name="椭圆 274"/>
                <p:cNvSpPr/>
                <p:nvPr/>
              </p:nvSpPr>
              <p:spPr>
                <a:xfrm>
                  <a:off x="2411760" y="1268760"/>
                  <a:ext cx="144016" cy="1440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6" name="椭圆 275"/>
                <p:cNvSpPr/>
                <p:nvPr/>
              </p:nvSpPr>
              <p:spPr>
                <a:xfrm>
                  <a:off x="1115616" y="1628800"/>
                  <a:ext cx="144016" cy="1440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9" name="椭圆 278"/>
                <p:cNvSpPr/>
                <p:nvPr/>
              </p:nvSpPr>
              <p:spPr>
                <a:xfrm>
                  <a:off x="1547664" y="1628800"/>
                  <a:ext cx="144016" cy="1440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2" name="椭圆 281"/>
                <p:cNvSpPr/>
                <p:nvPr/>
              </p:nvSpPr>
              <p:spPr>
                <a:xfrm>
                  <a:off x="1979712" y="1628800"/>
                  <a:ext cx="144016" cy="1440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3" name="椭圆 282"/>
                <p:cNvSpPr/>
                <p:nvPr/>
              </p:nvSpPr>
              <p:spPr>
                <a:xfrm>
                  <a:off x="2411760" y="1628800"/>
                  <a:ext cx="144016" cy="1440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4" name="椭圆 283"/>
                <p:cNvSpPr/>
                <p:nvPr/>
              </p:nvSpPr>
              <p:spPr>
                <a:xfrm>
                  <a:off x="1115616" y="1988840"/>
                  <a:ext cx="144016" cy="1440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5" name="椭圆 284"/>
                <p:cNvSpPr/>
                <p:nvPr/>
              </p:nvSpPr>
              <p:spPr>
                <a:xfrm>
                  <a:off x="1547664" y="1988840"/>
                  <a:ext cx="144016" cy="1440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6" name="椭圆 285"/>
                <p:cNvSpPr/>
                <p:nvPr/>
              </p:nvSpPr>
              <p:spPr>
                <a:xfrm>
                  <a:off x="1979712" y="1988840"/>
                  <a:ext cx="144016" cy="1440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7" name="椭圆 286"/>
                <p:cNvSpPr/>
                <p:nvPr/>
              </p:nvSpPr>
              <p:spPr>
                <a:xfrm>
                  <a:off x="2411760" y="1988840"/>
                  <a:ext cx="144016" cy="1440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8" name="椭圆 287"/>
                <p:cNvSpPr/>
                <p:nvPr/>
              </p:nvSpPr>
              <p:spPr>
                <a:xfrm>
                  <a:off x="1115616" y="2348880"/>
                  <a:ext cx="144016" cy="1440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9" name="椭圆 288"/>
                <p:cNvSpPr/>
                <p:nvPr/>
              </p:nvSpPr>
              <p:spPr>
                <a:xfrm>
                  <a:off x="1547664" y="2348880"/>
                  <a:ext cx="144016" cy="1440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0" name="椭圆 289"/>
                <p:cNvSpPr/>
                <p:nvPr/>
              </p:nvSpPr>
              <p:spPr>
                <a:xfrm>
                  <a:off x="1979712" y="2348880"/>
                  <a:ext cx="144016" cy="1440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1" name="椭圆 290"/>
                <p:cNvSpPr/>
                <p:nvPr/>
              </p:nvSpPr>
              <p:spPr>
                <a:xfrm>
                  <a:off x="2411760" y="2348880"/>
                  <a:ext cx="144016" cy="1440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80" name="TextBox 79"/>
            <p:cNvSpPr txBox="1"/>
            <p:nvPr/>
          </p:nvSpPr>
          <p:spPr>
            <a:xfrm>
              <a:off x="3131840" y="1033572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00B0F0"/>
                  </a:solidFill>
                </a:rPr>
                <a:t>I</a:t>
              </a:r>
              <a:endParaRPr lang="zh-CN" altLang="en-US" sz="2800" dirty="0">
                <a:solidFill>
                  <a:srgbClr val="00B0F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644008" y="980728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00B050"/>
                  </a:solidFill>
                </a:rPr>
                <a:t>II</a:t>
              </a:r>
              <a:endParaRPr lang="zh-CN" altLang="en-US" sz="2800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  <a:latin typeface="+mn-lt"/>
                <a:ea typeface="黑体" pitchFamily="49" charset="-122"/>
                <a:cs typeface="+mn-cs"/>
              </a:rPr>
              <a:t>阵列性能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589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400" b="1" dirty="0" smtClean="0">
                <a:solidFill>
                  <a:srgbClr val="002060"/>
                </a:solidFill>
                <a:ea typeface="黑体" pitchFamily="49" charset="-122"/>
              </a:rPr>
              <a:t>经模拟计算得出：</a:t>
            </a:r>
            <a:endParaRPr lang="en-US" altLang="zh-CN" sz="2400" b="1" dirty="0" smtClean="0">
              <a:solidFill>
                <a:srgbClr val="002060"/>
              </a:solidFill>
              <a:ea typeface="黑体" pitchFamily="49" charset="-122"/>
            </a:endParaRPr>
          </a:p>
          <a:p>
            <a:pPr lvl="0" fontAlgn="auto">
              <a:buFont typeface="Wingdings" pitchFamily="2" charset="2"/>
              <a:buChar char="Ø"/>
            </a:pPr>
            <a:r>
              <a:rPr lang="zh-CN" altLang="zh-CN" sz="2400" b="1" dirty="0" smtClean="0">
                <a:solidFill>
                  <a:srgbClr val="002060"/>
                </a:solidFill>
                <a:ea typeface="黑体" pitchFamily="49" charset="-122"/>
              </a:rPr>
              <a:t>阵列的阈能为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50TeV</a:t>
            </a:r>
            <a:r>
              <a:rPr lang="zh-CN" altLang="zh-CN" sz="2400" b="1" dirty="0" smtClean="0">
                <a:solidFill>
                  <a:srgbClr val="002060"/>
                </a:solidFill>
                <a:ea typeface="黑体" pitchFamily="49" charset="-122"/>
              </a:rPr>
              <a:t>；</a:t>
            </a:r>
          </a:p>
          <a:p>
            <a:pPr lvl="0" fontAlgn="auto">
              <a:buFont typeface="Wingdings" pitchFamily="2" charset="2"/>
              <a:buChar char="Ø"/>
            </a:pPr>
            <a:r>
              <a:rPr lang="zh-CN" altLang="zh-CN" sz="2400" b="1" dirty="0" smtClean="0">
                <a:solidFill>
                  <a:srgbClr val="002060"/>
                </a:solidFill>
                <a:ea typeface="黑体" pitchFamily="49" charset="-122"/>
              </a:rPr>
              <a:t>触发事例率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2Hz</a:t>
            </a:r>
            <a:r>
              <a:rPr lang="zh-CN" altLang="zh-CN" sz="2400" b="1" dirty="0" smtClean="0">
                <a:solidFill>
                  <a:srgbClr val="002060"/>
                </a:solidFill>
                <a:ea typeface="黑体" pitchFamily="49" charset="-122"/>
              </a:rPr>
              <a:t>；</a:t>
            </a:r>
          </a:p>
          <a:p>
            <a:pPr lvl="0" fontAlgn="auto">
              <a:buFont typeface="Wingdings" pitchFamily="2" charset="2"/>
              <a:buChar char="Ø"/>
            </a:pPr>
            <a:r>
              <a:rPr lang="zh-CN" altLang="zh-CN" sz="2400" b="1" dirty="0" smtClean="0">
                <a:solidFill>
                  <a:srgbClr val="002060"/>
                </a:solidFill>
                <a:ea typeface="黑体" pitchFamily="49" charset="-122"/>
              </a:rPr>
              <a:t>一年内有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5</a:t>
            </a:r>
            <a:r>
              <a:rPr lang="zh-CN" altLang="zh-CN" sz="2400" b="1" dirty="0" smtClean="0">
                <a:solidFill>
                  <a:srgbClr val="002060"/>
                </a:solidFill>
                <a:ea typeface="黑体" pitchFamily="49" charset="-122"/>
              </a:rPr>
              <a:t>×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10</a:t>
            </a:r>
            <a:r>
              <a:rPr lang="en-US" altLang="zh-CN" sz="2400" b="1" baseline="30000" dirty="0" smtClean="0">
                <a:solidFill>
                  <a:srgbClr val="002060"/>
                </a:solidFill>
                <a:ea typeface="黑体" pitchFamily="49" charset="-122"/>
              </a:rPr>
              <a:t>7</a:t>
            </a:r>
            <a:r>
              <a:rPr lang="zh-CN" altLang="zh-CN" sz="2400" b="1" dirty="0" smtClean="0">
                <a:solidFill>
                  <a:srgbClr val="002060"/>
                </a:solidFill>
                <a:ea typeface="黑体" pitchFamily="49" charset="-122"/>
              </a:rPr>
              <a:t>个触发事例，包括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6</a:t>
            </a:r>
            <a:r>
              <a:rPr lang="zh-CN" altLang="zh-CN" sz="2400" b="1" dirty="0" smtClean="0">
                <a:solidFill>
                  <a:srgbClr val="002060"/>
                </a:solidFill>
                <a:ea typeface="黑体" pitchFamily="49" charset="-122"/>
              </a:rPr>
              <a:t>×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10</a:t>
            </a:r>
            <a:r>
              <a:rPr lang="en-US" altLang="zh-CN" sz="2400" b="1" baseline="30000" dirty="0" smtClean="0">
                <a:solidFill>
                  <a:srgbClr val="002060"/>
                </a:solidFill>
                <a:ea typeface="黑体" pitchFamily="49" charset="-122"/>
              </a:rPr>
              <a:t>6</a:t>
            </a:r>
            <a:r>
              <a:rPr lang="zh-CN" altLang="zh-CN" sz="2400" b="1" dirty="0" smtClean="0">
                <a:solidFill>
                  <a:srgbClr val="002060"/>
                </a:solidFill>
                <a:ea typeface="黑体" pitchFamily="49" charset="-122"/>
              </a:rPr>
              <a:t>个探测到热中子的事例；</a:t>
            </a:r>
          </a:p>
          <a:p>
            <a:pPr lvl="0" fontAlgn="auto">
              <a:buFont typeface="Wingdings" pitchFamily="2" charset="2"/>
              <a:buChar char="Ø"/>
            </a:pPr>
            <a:r>
              <a:rPr lang="zh-CN" altLang="zh-CN" sz="2400" b="1" dirty="0" smtClean="0">
                <a:solidFill>
                  <a:srgbClr val="002060"/>
                </a:solidFill>
                <a:ea typeface="黑体" pitchFamily="49" charset="-122"/>
              </a:rPr>
              <a:t>阵列的能量分辨在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500TeV</a:t>
            </a:r>
            <a:r>
              <a:rPr lang="zh-CN" altLang="zh-CN" sz="2400" b="1" dirty="0" smtClean="0">
                <a:solidFill>
                  <a:srgbClr val="002060"/>
                </a:solidFill>
                <a:ea typeface="黑体" pitchFamily="49" charset="-122"/>
              </a:rPr>
              <a:t>为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20%</a:t>
            </a:r>
            <a:r>
              <a:rPr lang="zh-CN" altLang="zh-CN" sz="2400" b="1" dirty="0" smtClean="0">
                <a:solidFill>
                  <a:srgbClr val="002060"/>
                </a:solidFill>
                <a:ea typeface="黑体" pitchFamily="49" charset="-122"/>
              </a:rPr>
              <a:t>；</a:t>
            </a:r>
          </a:p>
          <a:p>
            <a:pPr lvl="0" fontAlgn="auto">
              <a:buFont typeface="Wingdings" pitchFamily="2" charset="2"/>
              <a:buChar char="Ø"/>
            </a:pPr>
            <a:r>
              <a:rPr lang="zh-CN" altLang="zh-CN" sz="2400" b="1" dirty="0" smtClean="0">
                <a:solidFill>
                  <a:srgbClr val="002060"/>
                </a:solidFill>
                <a:ea typeface="黑体" pitchFamily="49" charset="-122"/>
              </a:rPr>
              <a:t>阵列的角分辨在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500TeV</a:t>
            </a:r>
            <a:r>
              <a:rPr lang="zh-CN" altLang="zh-CN" sz="2400" b="1" dirty="0" smtClean="0">
                <a:solidFill>
                  <a:srgbClr val="002060"/>
                </a:solidFill>
                <a:ea typeface="黑体" pitchFamily="49" charset="-122"/>
              </a:rPr>
              <a:t>为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3</a:t>
            </a:r>
            <a:r>
              <a:rPr lang="zh-CN" altLang="zh-CN" sz="2400" b="1" dirty="0" smtClean="0">
                <a:solidFill>
                  <a:srgbClr val="002060"/>
                </a:solidFill>
                <a:ea typeface="黑体" pitchFamily="49" charset="-122"/>
              </a:rPr>
              <a:t>°；</a:t>
            </a:r>
          </a:p>
          <a:p>
            <a:pPr lvl="0" fontAlgn="auto">
              <a:buFont typeface="Wingdings" pitchFamily="2" charset="2"/>
              <a:buChar char="Ø"/>
            </a:pPr>
            <a:r>
              <a:rPr lang="zh-CN" altLang="zh-CN" sz="2400" b="1" dirty="0" smtClean="0">
                <a:solidFill>
                  <a:srgbClr val="002060"/>
                </a:solidFill>
                <a:ea typeface="黑体" pitchFamily="49" charset="-122"/>
              </a:rPr>
              <a:t>阵列的芯位位置分辨在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500TeV</a:t>
            </a:r>
            <a:r>
              <a:rPr lang="zh-CN" altLang="zh-CN" sz="2400" b="1" dirty="0" smtClean="0">
                <a:solidFill>
                  <a:srgbClr val="002060"/>
                </a:solidFill>
                <a:ea typeface="黑体" pitchFamily="49" charset="-122"/>
              </a:rPr>
              <a:t>为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5m</a:t>
            </a:r>
            <a:r>
              <a:rPr lang="zh-CN" altLang="zh-CN" sz="2400" b="1" dirty="0" smtClean="0">
                <a:solidFill>
                  <a:srgbClr val="002060"/>
                </a:solidFill>
                <a:ea typeface="黑体" pitchFamily="49" charset="-122"/>
              </a:rPr>
              <a:t>；</a:t>
            </a:r>
          </a:p>
          <a:p>
            <a:pPr lvl="0" fontAlgn="auto">
              <a:buFont typeface="Wingdings" pitchFamily="2" charset="2"/>
              <a:buChar char="Ø"/>
            </a:pPr>
            <a:r>
              <a:rPr lang="zh-CN" altLang="zh-CN" sz="2400" b="1" dirty="0" smtClean="0">
                <a:solidFill>
                  <a:srgbClr val="FF0000"/>
                </a:solidFill>
                <a:ea typeface="黑体" pitchFamily="49" charset="-122"/>
              </a:rPr>
              <a:t>一年</a:t>
            </a:r>
            <a:r>
              <a:rPr lang="zh-CN" altLang="zh-CN" sz="2400" b="1" dirty="0" smtClean="0">
                <a:solidFill>
                  <a:srgbClr val="002060"/>
                </a:solidFill>
                <a:ea typeface="黑体" pitchFamily="49" charset="-122"/>
              </a:rPr>
              <a:t>内在</a:t>
            </a:r>
            <a:r>
              <a:rPr lang="zh-CN" altLang="zh-CN" sz="2400" b="1" dirty="0" smtClean="0">
                <a:solidFill>
                  <a:srgbClr val="FF0000"/>
                </a:solidFill>
                <a:ea typeface="黑体" pitchFamily="49" charset="-122"/>
              </a:rPr>
              <a:t>质子膝区</a:t>
            </a:r>
            <a:r>
              <a:rPr lang="zh-CN" altLang="zh-CN" sz="2400" b="1" dirty="0" smtClean="0">
                <a:solidFill>
                  <a:srgbClr val="002060"/>
                </a:solidFill>
                <a:ea typeface="黑体" pitchFamily="49" charset="-122"/>
              </a:rPr>
              <a:t>（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500TeV-1PeV</a:t>
            </a:r>
            <a:r>
              <a:rPr lang="zh-CN" altLang="zh-CN" sz="2400" b="1" dirty="0" smtClean="0">
                <a:solidFill>
                  <a:srgbClr val="002060"/>
                </a:solidFill>
                <a:ea typeface="黑体" pitchFamily="49" charset="-122"/>
              </a:rPr>
              <a:t>能段）探测到</a:t>
            </a:r>
            <a:r>
              <a:rPr lang="zh-CN" altLang="zh-CN" sz="2400" b="1" dirty="0" smtClean="0">
                <a:solidFill>
                  <a:srgbClr val="FF0000"/>
                </a:solidFill>
                <a:ea typeface="黑体" pitchFamily="49" charset="-122"/>
              </a:rPr>
              <a:t>质子</a:t>
            </a:r>
            <a:r>
              <a:rPr lang="en-US" altLang="zh-CN" sz="2400" b="1" dirty="0" smtClean="0">
                <a:solidFill>
                  <a:srgbClr val="FF0000"/>
                </a:solidFill>
                <a:ea typeface="黑体" pitchFamily="49" charset="-122"/>
              </a:rPr>
              <a:t>2</a:t>
            </a:r>
            <a:r>
              <a:rPr lang="zh-CN" altLang="zh-CN" sz="2400" b="1" dirty="0" smtClean="0">
                <a:solidFill>
                  <a:srgbClr val="FF0000"/>
                </a:solidFill>
                <a:ea typeface="黑体" pitchFamily="49" charset="-122"/>
              </a:rPr>
              <a:t>万个，</a:t>
            </a:r>
            <a:r>
              <a:rPr lang="zh-CN" altLang="zh-CN" sz="2400" b="1" dirty="0" smtClean="0">
                <a:solidFill>
                  <a:srgbClr val="002060"/>
                </a:solidFill>
                <a:ea typeface="黑体" pitchFamily="49" charset="-122"/>
              </a:rPr>
              <a:t>在</a:t>
            </a:r>
            <a:r>
              <a:rPr lang="zh-CN" altLang="zh-CN" sz="2400" b="1" dirty="0" smtClean="0">
                <a:solidFill>
                  <a:srgbClr val="FF0000"/>
                </a:solidFill>
                <a:ea typeface="黑体" pitchFamily="49" charset="-122"/>
              </a:rPr>
              <a:t>铁核膝区</a:t>
            </a:r>
            <a:r>
              <a:rPr lang="zh-CN" altLang="zh-CN" sz="2400" b="1" dirty="0" smtClean="0">
                <a:solidFill>
                  <a:srgbClr val="002060"/>
                </a:solidFill>
                <a:ea typeface="黑体" pitchFamily="49" charset="-122"/>
              </a:rPr>
              <a:t>（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5PeV-10PeV</a:t>
            </a:r>
            <a:r>
              <a:rPr lang="zh-CN" altLang="zh-CN" sz="2400" b="1" dirty="0" smtClean="0">
                <a:solidFill>
                  <a:srgbClr val="002060"/>
                </a:solidFill>
                <a:ea typeface="黑体" pitchFamily="49" charset="-122"/>
              </a:rPr>
              <a:t>能段）探测到</a:t>
            </a:r>
            <a:r>
              <a:rPr lang="zh-CN" altLang="zh-CN" sz="2400" b="1" dirty="0" smtClean="0">
                <a:solidFill>
                  <a:srgbClr val="FF0000"/>
                </a:solidFill>
                <a:ea typeface="黑体" pitchFamily="49" charset="-122"/>
              </a:rPr>
              <a:t>铁核</a:t>
            </a:r>
            <a:r>
              <a:rPr lang="en-US" altLang="zh-CN" sz="2400" b="1" dirty="0" smtClean="0">
                <a:solidFill>
                  <a:srgbClr val="FF0000"/>
                </a:solidFill>
                <a:ea typeface="黑体" pitchFamily="49" charset="-122"/>
              </a:rPr>
              <a:t>400</a:t>
            </a:r>
            <a:r>
              <a:rPr lang="zh-CN" altLang="zh-CN" sz="2400" b="1" dirty="0" smtClean="0">
                <a:solidFill>
                  <a:srgbClr val="FF0000"/>
                </a:solidFill>
                <a:ea typeface="黑体" pitchFamily="49" charset="-122"/>
              </a:rPr>
              <a:t>个；</a:t>
            </a:r>
          </a:p>
          <a:p>
            <a:pPr lvl="0" fontAlgn="auto">
              <a:buFont typeface="Wingdings" pitchFamily="2" charset="2"/>
              <a:buChar char="Ø"/>
            </a:pPr>
            <a:r>
              <a:rPr lang="zh-CN" altLang="zh-CN" sz="2400" b="1" dirty="0" smtClean="0">
                <a:solidFill>
                  <a:srgbClr val="FF0000"/>
                </a:solidFill>
                <a:ea typeface="黑体" pitchFamily="49" charset="-122"/>
              </a:rPr>
              <a:t>阵列的成份区分能力，在</a:t>
            </a:r>
            <a:r>
              <a:rPr lang="en-US" altLang="zh-CN" sz="2400" b="1" dirty="0" smtClean="0">
                <a:solidFill>
                  <a:srgbClr val="FF0000"/>
                </a:solidFill>
                <a:ea typeface="黑体" pitchFamily="49" charset="-122"/>
              </a:rPr>
              <a:t>500TeV</a:t>
            </a:r>
            <a:r>
              <a:rPr lang="zh-CN" altLang="zh-CN" sz="2400" b="1" dirty="0" smtClean="0">
                <a:solidFill>
                  <a:srgbClr val="FF0000"/>
                </a:solidFill>
                <a:ea typeface="黑体" pitchFamily="49" charset="-122"/>
              </a:rPr>
              <a:t>质子产生的热中子数比铁核产生的高</a:t>
            </a:r>
            <a:r>
              <a:rPr lang="en-US" altLang="zh-CN" sz="2400" b="1" dirty="0" smtClean="0">
                <a:solidFill>
                  <a:srgbClr val="FF0000"/>
                </a:solidFill>
                <a:ea typeface="黑体" pitchFamily="49" charset="-122"/>
              </a:rPr>
              <a:t>4</a:t>
            </a:r>
            <a:r>
              <a:rPr lang="zh-CN" altLang="zh-CN" sz="2400" b="1" dirty="0" smtClean="0">
                <a:solidFill>
                  <a:srgbClr val="FF0000"/>
                </a:solidFill>
                <a:ea typeface="黑体" pitchFamily="49" charset="-122"/>
              </a:rPr>
              <a:t>倍</a:t>
            </a:r>
            <a:r>
              <a:rPr lang="zh-CN" altLang="zh-CN" sz="2400" b="1" dirty="0" smtClean="0">
                <a:solidFill>
                  <a:srgbClr val="002060"/>
                </a:solidFill>
                <a:ea typeface="黑体" pitchFamily="49" charset="-122"/>
              </a:rPr>
              <a:t>（纵坐标为对数，峰值位置质子为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4.5</a:t>
            </a:r>
            <a:r>
              <a:rPr lang="zh-CN" altLang="zh-CN" sz="2400" b="1" dirty="0" smtClean="0">
                <a:solidFill>
                  <a:srgbClr val="002060"/>
                </a:solidFill>
                <a:ea typeface="黑体" pitchFamily="49" charset="-122"/>
              </a:rPr>
              <a:t>，铁核为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3.9</a:t>
            </a:r>
            <a:r>
              <a:rPr lang="zh-CN" altLang="zh-CN" sz="2400" b="1" dirty="0" smtClean="0">
                <a:solidFill>
                  <a:srgbClr val="002060"/>
                </a:solidFill>
                <a:ea typeface="黑体" pitchFamily="49" charset="-122"/>
              </a:rPr>
              <a:t>，则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10</a:t>
            </a:r>
            <a:r>
              <a:rPr lang="en-US" altLang="zh-CN" sz="2400" b="1" baseline="30000" dirty="0" smtClean="0">
                <a:solidFill>
                  <a:srgbClr val="002060"/>
                </a:solidFill>
                <a:ea typeface="黑体" pitchFamily="49" charset="-122"/>
              </a:rPr>
              <a:t>4.5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/10</a:t>
            </a:r>
            <a:r>
              <a:rPr lang="en-US" altLang="zh-CN" sz="2400" b="1" baseline="30000" dirty="0" smtClean="0">
                <a:solidFill>
                  <a:srgbClr val="002060"/>
                </a:solidFill>
                <a:ea typeface="黑体" pitchFamily="49" charset="-122"/>
              </a:rPr>
              <a:t>3.9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=4</a:t>
            </a:r>
            <a:r>
              <a:rPr lang="zh-CN" altLang="zh-CN" sz="2400" b="1" dirty="0" smtClean="0">
                <a:solidFill>
                  <a:srgbClr val="002060"/>
                </a:solidFill>
                <a:ea typeface="黑体" pitchFamily="49" charset="-122"/>
              </a:rPr>
              <a:t>倍），宇宙线成份得到了很好的区分。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from C\Win-pro\项目\院科研装备研制2016\申请\准备\components\ne-nneu.gif"/>
          <p:cNvPicPr>
            <a:picLocks noChangeAspect="1" noChangeArrowheads="1"/>
          </p:cNvPicPr>
          <p:nvPr/>
        </p:nvPicPr>
        <p:blipFill>
          <a:blip r:embed="rId2" cstate="print"/>
          <a:srcRect l="36521" t="57587" r="34342" b="3574"/>
          <a:stretch>
            <a:fillRect/>
          </a:stretch>
        </p:blipFill>
        <p:spPr bwMode="auto">
          <a:xfrm>
            <a:off x="4716016" y="1052736"/>
            <a:ext cx="3528392" cy="3672408"/>
          </a:xfrm>
          <a:prstGeom prst="rect">
            <a:avLst/>
          </a:prstGeom>
          <a:noFill/>
        </p:spPr>
      </p:pic>
      <p:pic>
        <p:nvPicPr>
          <p:cNvPr id="163842" name="Picture 2" descr="D:\from C\Win-pro\项目\院科研装备研制2016\申请\准备\components\ne-nneu.gif"/>
          <p:cNvPicPr>
            <a:picLocks noChangeAspect="1" noChangeArrowheads="1"/>
          </p:cNvPicPr>
          <p:nvPr/>
        </p:nvPicPr>
        <p:blipFill>
          <a:blip r:embed="rId2" cstate="print"/>
          <a:srcRect l="4326" t="8054" r="65750" b="48446"/>
          <a:stretch>
            <a:fillRect/>
          </a:stretch>
        </p:blipFill>
        <p:spPr bwMode="auto">
          <a:xfrm>
            <a:off x="755576" y="548680"/>
            <a:ext cx="3751623" cy="4168884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683568" y="5229200"/>
            <a:ext cx="84604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srgbClr val="002060"/>
                </a:solidFill>
                <a:ea typeface="黑体" pitchFamily="49" charset="-122"/>
              </a:rPr>
              <a:t>模拟：</a:t>
            </a:r>
            <a:r>
              <a:rPr lang="zh-CN" altLang="zh-CN" sz="2200" b="1" dirty="0" smtClean="0">
                <a:solidFill>
                  <a:srgbClr val="002060"/>
                </a:solidFill>
                <a:ea typeface="黑体" pitchFamily="49" charset="-122"/>
              </a:rPr>
              <a:t>反映中子探测阵列成份区分能力的</a:t>
            </a:r>
            <a:r>
              <a:rPr lang="zh-CN" altLang="en-US" sz="2200" b="1" dirty="0" smtClean="0">
                <a:solidFill>
                  <a:srgbClr val="002060"/>
                </a:solidFill>
                <a:ea typeface="黑体" pitchFamily="49" charset="-122"/>
              </a:rPr>
              <a:t>直方图</a:t>
            </a:r>
            <a:r>
              <a:rPr lang="zh-CN" altLang="zh-CN" sz="2200" b="1" dirty="0" smtClean="0">
                <a:solidFill>
                  <a:srgbClr val="002060"/>
                </a:solidFill>
                <a:ea typeface="黑体" pitchFamily="49" charset="-122"/>
              </a:rPr>
              <a:t>，横坐标是电子数的对数，纵坐标是中子数的对数，</a:t>
            </a:r>
            <a:r>
              <a:rPr lang="en-US" altLang="zh-CN" sz="2200" b="1" dirty="0" smtClean="0">
                <a:solidFill>
                  <a:srgbClr val="002060"/>
                </a:solidFill>
                <a:ea typeface="黑体" pitchFamily="49" charset="-122"/>
              </a:rPr>
              <a:t>Z</a:t>
            </a:r>
            <a:r>
              <a:rPr lang="zh-CN" altLang="zh-CN" sz="2200" b="1" dirty="0" smtClean="0">
                <a:solidFill>
                  <a:srgbClr val="002060"/>
                </a:solidFill>
                <a:ea typeface="黑体" pitchFamily="49" charset="-122"/>
              </a:rPr>
              <a:t>轴为事例数。左图是原初质子，右图是原初铁核。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2627784" y="476672"/>
            <a:ext cx="0" cy="47525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611560" y="2348880"/>
            <a:ext cx="3816424" cy="83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4796408" y="2348880"/>
            <a:ext cx="3736032" cy="83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516216" y="476672"/>
            <a:ext cx="0" cy="47525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时间表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600200"/>
            <a:ext cx="8352928" cy="463711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2016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年建造</a:t>
            </a:r>
            <a:r>
              <a:rPr lang="en-US" altLang="zh-CN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1 cluster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，目前所需设备配件基本准备好了，在河北师大宇宙线实验室做好组装、调试工作</a:t>
            </a:r>
            <a:r>
              <a:rPr lang="en-US" altLang="zh-CN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俄罗斯科学家</a:t>
            </a:r>
            <a:r>
              <a:rPr lang="en-US" altLang="zh-CN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Yuri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Stenkin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今年</a:t>
            </a:r>
            <a:r>
              <a:rPr lang="en-US" altLang="zh-CN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月访问中国，协调解决探测器安装调试中的问题</a:t>
            </a:r>
            <a:r>
              <a:rPr lang="en-US" altLang="zh-CN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2017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年春节前后，调试完毕，视条件安装到高海拔实验站。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2017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年，建成其他的探测器，实现</a:t>
            </a:r>
            <a:r>
              <a:rPr lang="en-US" altLang="zh-CN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个</a:t>
            </a:r>
            <a:r>
              <a:rPr lang="en-US" altLang="zh-CN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clusters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组成的阵列在高海拔运行。</a:t>
            </a:r>
            <a:endParaRPr lang="en-US" altLang="zh-CN" sz="2400" b="1" dirty="0" smtClean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加大基金申请力度，希望得到更多的资助和支持。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我们用</a:t>
            </a:r>
            <a:r>
              <a:rPr lang="en-US" altLang="zh-CN" dirty="0" smtClean="0"/>
              <a:t>4</a:t>
            </a:r>
            <a:r>
              <a:rPr lang="zh-CN" altLang="en-US" dirty="0" smtClean="0"/>
              <a:t>台</a:t>
            </a:r>
            <a:r>
              <a:rPr lang="en-US" altLang="zh-CN" dirty="0" smtClean="0"/>
              <a:t>EAS</a:t>
            </a:r>
            <a:r>
              <a:rPr lang="zh-CN" altLang="en-US" dirty="0" smtClean="0"/>
              <a:t>热中子探测器做实验就发表</a:t>
            </a:r>
            <a:r>
              <a:rPr lang="en-US" altLang="zh-CN" dirty="0" smtClean="0"/>
              <a:t>/</a:t>
            </a:r>
            <a:r>
              <a:rPr lang="zh-CN" altLang="en-US" dirty="0" smtClean="0"/>
              <a:t>投稿</a:t>
            </a:r>
            <a:r>
              <a:rPr lang="en-US" altLang="zh-CN" dirty="0" smtClean="0"/>
              <a:t>/</a:t>
            </a:r>
            <a:r>
              <a:rPr lang="zh-CN" altLang="en-US" dirty="0" smtClean="0"/>
              <a:t>撰写了多篇</a:t>
            </a:r>
            <a:r>
              <a:rPr lang="en-US" altLang="zh-CN" dirty="0" smtClean="0"/>
              <a:t>SCI</a:t>
            </a:r>
            <a:r>
              <a:rPr lang="zh-CN" altLang="en-US" dirty="0" smtClean="0"/>
              <a:t>文章，而且俄罗斯合作者还发表了</a:t>
            </a:r>
            <a:r>
              <a:rPr lang="en-US" altLang="zh-CN" dirty="0" smtClean="0"/>
              <a:t>PRL</a:t>
            </a:r>
            <a:r>
              <a:rPr lang="zh-CN" altLang="en-US" dirty="0" smtClean="0"/>
              <a:t>文章，可见新技术的有力程度。</a:t>
            </a:r>
            <a:endParaRPr lang="en-US" altLang="zh-CN" dirty="0" smtClean="0"/>
          </a:p>
          <a:p>
            <a:r>
              <a:rPr lang="en-US" altLang="zh-CN" dirty="0" smtClean="0"/>
              <a:t>LHAASO</a:t>
            </a:r>
            <a:r>
              <a:rPr lang="zh-CN" altLang="en-US" dirty="0" smtClean="0"/>
              <a:t>作为“梧桐树”（高海拔实验平台）已经招来了“凤凰”（俄罗斯的技术、人员，提升</a:t>
            </a:r>
            <a:r>
              <a:rPr lang="en-US" altLang="zh-CN" dirty="0" smtClean="0"/>
              <a:t>LHAASO</a:t>
            </a:r>
            <a:r>
              <a:rPr lang="zh-CN" altLang="en-US" dirty="0" smtClean="0"/>
              <a:t>的宇宙线成份区分能力），希望通过我们的努力，凤凰不仅留下来筑巢，而且引来和培育出更多的凤凰。</a:t>
            </a:r>
            <a:endParaRPr lang="en-US" altLang="zh-CN" dirty="0" smtClean="0"/>
          </a:p>
          <a:p>
            <a:r>
              <a:rPr lang="zh-CN" altLang="en-US" dirty="0" smtClean="0"/>
              <a:t>新技术好比</a:t>
            </a:r>
            <a:r>
              <a:rPr lang="en-US" altLang="zh-CN" dirty="0" smtClean="0"/>
              <a:t>A4</a:t>
            </a:r>
            <a:r>
              <a:rPr lang="zh-CN" altLang="en-US" dirty="0" smtClean="0"/>
              <a:t>纸一捅就破，我们有紧迫感，希望能</a:t>
            </a:r>
            <a:r>
              <a:rPr lang="zh-CN" altLang="en-US" smtClean="0"/>
              <a:t>继续</a:t>
            </a:r>
            <a:r>
              <a:rPr lang="zh-CN" altLang="en-US" smtClean="0"/>
              <a:t>保持</a:t>
            </a:r>
            <a:r>
              <a:rPr lang="zh-CN" altLang="en-US" smtClean="0"/>
              <a:t>好</a:t>
            </a:r>
            <a:r>
              <a:rPr lang="zh-CN" altLang="en-US" smtClean="0"/>
              <a:t>势头</a:t>
            </a:r>
            <a:r>
              <a:rPr lang="zh-CN" altLang="en-US" dirty="0" smtClean="0"/>
              <a:t>，打开一个新局面。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82283-E96D-44DD-850C-CC78E3F5ECD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5589240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</a:rPr>
              <a:t>谢谢！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18956-2D72-4DEF-A1EC-D7F8C6ED6A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18956-2D72-4DEF-A1EC-D7F8C6ED6A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957019"/>
            <a:ext cx="4568439" cy="340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91680" y="4437112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+mn-lt"/>
                <a:ea typeface="黑体" pitchFamily="49" charset="-122"/>
              </a:rPr>
              <a:t>探测技术问题</a:t>
            </a:r>
            <a:r>
              <a:rPr lang="en-US" altLang="zh-CN" sz="2400" b="1" dirty="0" smtClean="0">
                <a:solidFill>
                  <a:srgbClr val="002060"/>
                </a:solidFill>
                <a:latin typeface="+mn-lt"/>
                <a:ea typeface="黑体" pitchFamily="49" charset="-122"/>
              </a:rPr>
              <a:t>(Yuri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+mn-lt"/>
                <a:ea typeface="黑体" pitchFamily="49" charset="-122"/>
              </a:rPr>
              <a:t>Stenkin</a:t>
            </a:r>
            <a:r>
              <a:rPr lang="zh-CN" altLang="en-US" sz="2400" b="1" dirty="0" smtClean="0">
                <a:solidFill>
                  <a:srgbClr val="002060"/>
                </a:solidFill>
                <a:latin typeface="+mn-lt"/>
                <a:ea typeface="黑体" pitchFamily="49" charset="-122"/>
              </a:rPr>
              <a:t>提出</a:t>
            </a:r>
            <a:r>
              <a:rPr lang="en-US" altLang="zh-CN" sz="2400" b="1" dirty="0" smtClean="0">
                <a:solidFill>
                  <a:srgbClr val="002060"/>
                </a:solidFill>
                <a:latin typeface="+mn-lt"/>
                <a:ea typeface="黑体" pitchFamily="49" charset="-122"/>
              </a:rPr>
              <a:t>)</a:t>
            </a:r>
            <a:r>
              <a:rPr lang="zh-CN" altLang="en-US" sz="2400" b="1" dirty="0" smtClean="0">
                <a:solidFill>
                  <a:srgbClr val="002060"/>
                </a:solidFill>
                <a:latin typeface="+mn-lt"/>
                <a:ea typeface="黑体" pitchFamily="49" charset="-122"/>
              </a:rPr>
              <a:t>：</a:t>
            </a:r>
            <a:endParaRPr lang="en-US" altLang="zh-CN" sz="2400" b="1" dirty="0" smtClean="0">
              <a:solidFill>
                <a:srgbClr val="002060"/>
              </a:solidFill>
              <a:latin typeface="+mn-lt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+mn-lt"/>
                <a:ea typeface="黑体" pitchFamily="49" charset="-122"/>
              </a:rPr>
              <a:t>不同的次级粒子得到不同的能谱拐折</a:t>
            </a:r>
            <a:r>
              <a:rPr lang="en-US" altLang="zh-CN" sz="2400" b="1" dirty="0" smtClean="0">
                <a:solidFill>
                  <a:srgbClr val="002060"/>
                </a:solidFill>
                <a:latin typeface="+mn-lt"/>
                <a:ea typeface="黑体" pitchFamily="49" charset="-122"/>
              </a:rPr>
              <a:t>?!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+mn-lt"/>
                <a:ea typeface="黑体" pitchFamily="49" charset="-122"/>
              </a:rPr>
              <a:t>探测不同的次级粒子是十分必要的！</a:t>
            </a:r>
            <a:endParaRPr lang="zh-CN" altLang="en-US" sz="2400" b="1" dirty="0">
              <a:solidFill>
                <a:srgbClr val="FF0000"/>
              </a:solidFill>
              <a:latin typeface="+mn-lt"/>
              <a:ea typeface="黑体" pitchFamily="49" charset="-122"/>
            </a:endParaRPr>
          </a:p>
        </p:txBody>
      </p:sp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24615"/>
            <a:ext cx="4318818" cy="189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2"/>
          <p:cNvSpPr>
            <a:spLocks noChangeArrowheads="1"/>
          </p:cNvSpPr>
          <p:nvPr/>
        </p:nvSpPr>
        <p:spPr bwMode="auto">
          <a:xfrm>
            <a:off x="304800" y="4293096"/>
            <a:ext cx="815563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400" b="1" dirty="0" smtClean="0">
                <a:solidFill>
                  <a:srgbClr val="FF0000"/>
                </a:solidFill>
              </a:rPr>
              <a:t>高能所</a:t>
            </a:r>
            <a:r>
              <a:rPr lang="zh-CN" altLang="zh-CN" sz="1400" b="1" dirty="0" smtClean="0">
                <a:solidFill>
                  <a:srgbClr val="FF0000"/>
                </a:solidFill>
              </a:rPr>
              <a:t>、俄罗斯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科学院核研究所、河北师大</a:t>
            </a:r>
            <a:r>
              <a:rPr lang="zh-CN" altLang="zh-CN" sz="1400" dirty="0" smtClean="0">
                <a:solidFill>
                  <a:prstClr val="black"/>
                </a:solidFill>
              </a:rPr>
              <a:t>合作</a:t>
            </a:r>
            <a:r>
              <a:rPr lang="zh-CN" altLang="zh-CN" sz="1400" dirty="0">
                <a:solidFill>
                  <a:prstClr val="black"/>
                </a:solidFill>
              </a:rPr>
              <a:t>发表的文章 </a:t>
            </a:r>
            <a:r>
              <a:rPr lang="en-US" altLang="zh-CN" sz="1400" b="1" dirty="0">
                <a:solidFill>
                  <a:prstClr val="black"/>
                </a:solidFill>
              </a:rPr>
              <a:t>Thermal neutron flux produced by EAS at various altitudes, </a:t>
            </a:r>
            <a:r>
              <a:rPr lang="en-US" altLang="zh-CN" sz="1400" dirty="0" err="1">
                <a:solidFill>
                  <a:prstClr val="black"/>
                </a:solidFill>
              </a:rPr>
              <a:t>Yu.V</a:t>
            </a:r>
            <a:r>
              <a:rPr lang="en-US" altLang="zh-CN" sz="1400" dirty="0">
                <a:solidFill>
                  <a:prstClr val="black"/>
                </a:solidFill>
              </a:rPr>
              <a:t>.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Stenkin</a:t>
            </a:r>
            <a:r>
              <a:rPr lang="zh-CN" altLang="en-US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dirty="0" smtClean="0">
                <a:solidFill>
                  <a:prstClr val="black"/>
                </a:solidFill>
              </a:rPr>
              <a:t>et al. (</a:t>
            </a:r>
            <a:r>
              <a:rPr lang="zh-CN" altLang="en-US" sz="1400" dirty="0" smtClean="0">
                <a:solidFill>
                  <a:prstClr val="black"/>
                </a:solidFill>
              </a:rPr>
              <a:t>马欣华为通讯作者</a:t>
            </a:r>
            <a:r>
              <a:rPr lang="en-US" altLang="zh-CN" sz="1400" dirty="0" smtClean="0">
                <a:solidFill>
                  <a:prstClr val="black"/>
                </a:solidFill>
              </a:rPr>
              <a:t>) Chinese </a:t>
            </a:r>
            <a:r>
              <a:rPr lang="en-US" altLang="zh-CN" sz="1400" dirty="0">
                <a:solidFill>
                  <a:prstClr val="black"/>
                </a:solidFill>
              </a:rPr>
              <a:t>Physics C Vol. 37, No. 1 (2013) 015001  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79512" y="404664"/>
            <a:ext cx="8352928" cy="1224136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+mn-lt"/>
                <a:ea typeface="黑体" pitchFamily="49" charset="-122"/>
                <a:cs typeface="+mn-cs"/>
              </a:rPr>
              <a:t>EAS</a:t>
            </a:r>
            <a:r>
              <a:rPr lang="zh-CN" altLang="en-US" sz="3600" b="1" dirty="0" smtClean="0">
                <a:solidFill>
                  <a:srgbClr val="002060"/>
                </a:solidFill>
                <a:latin typeface="+mn-lt"/>
                <a:ea typeface="黑体" pitchFamily="49" charset="-122"/>
                <a:cs typeface="+mn-cs"/>
              </a:rPr>
              <a:t>热中子探测技术的优势</a:t>
            </a:r>
            <a:endParaRPr lang="zh-CN" altLang="en-US" sz="3600" b="1" dirty="0">
              <a:solidFill>
                <a:srgbClr val="002060"/>
              </a:solidFill>
              <a:latin typeface="+mn-lt"/>
              <a:ea typeface="黑体" pitchFamily="49" charset="-122"/>
              <a:cs typeface="+mn-cs"/>
            </a:endParaRPr>
          </a:p>
        </p:txBody>
      </p:sp>
      <p:sp>
        <p:nvSpPr>
          <p:cNvPr id="6148" name="内容占位符 4"/>
          <p:cNvSpPr>
            <a:spLocks noGrp="1"/>
          </p:cNvSpPr>
          <p:nvPr>
            <p:ph idx="4294967295"/>
          </p:nvPr>
        </p:nvSpPr>
        <p:spPr>
          <a:xfrm>
            <a:off x="124593" y="5013176"/>
            <a:ext cx="8911903" cy="1224136"/>
          </a:xfrm>
        </p:spPr>
        <p:txBody>
          <a:bodyPr>
            <a:noAutofit/>
          </a:bodyPr>
          <a:lstStyle/>
          <a:p>
            <a:pPr marL="0">
              <a:lnSpc>
                <a:spcPct val="150000"/>
              </a:lnSpc>
              <a:buFontTx/>
              <a:buNone/>
            </a:pPr>
            <a:r>
              <a:rPr lang="en-US" altLang="zh-CN" sz="2400" b="1" dirty="0" smtClean="0"/>
              <a:t>EAS</a:t>
            </a:r>
            <a:r>
              <a:rPr lang="zh-CN" altLang="zh-CN" sz="2400" b="1" dirty="0" smtClean="0"/>
              <a:t>中少量的强子成分能够产生大量的热中子，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热中子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数量比强子多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2-3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个数量级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。高海拔热中子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数量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要比海平面高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1-2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个数量级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6A184-88EF-48F4-A8B8-5D3E596A9D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66593" name="Picture 1" descr="4300-p-1P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412776"/>
            <a:ext cx="2880320" cy="27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594" name="Picture 2" descr="sealevel-p-1P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2952328" cy="283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595" name="Picture 3" descr="hn-4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201" y="1412776"/>
            <a:ext cx="27717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内容占位符 4"/>
          <p:cNvSpPr>
            <a:spLocks noGrp="1"/>
          </p:cNvSpPr>
          <p:nvPr>
            <p:ph idx="1"/>
          </p:nvPr>
        </p:nvSpPr>
        <p:spPr>
          <a:xfrm>
            <a:off x="533400" y="4725144"/>
            <a:ext cx="8229600" cy="1751856"/>
          </a:xfrm>
        </p:spPr>
        <p:txBody>
          <a:bodyPr anchor="t">
            <a:normAutofit/>
          </a:bodyPr>
          <a:lstStyle/>
          <a:p>
            <a:pPr marL="0">
              <a:buNone/>
            </a:pPr>
            <a:r>
              <a:rPr lang="zh-CN" altLang="zh-CN" dirty="0" smtClean="0"/>
              <a:t>在同样的原初宇宙线能量，</a:t>
            </a:r>
            <a:r>
              <a:rPr lang="zh-CN" altLang="zh-CN" dirty="0" smtClean="0">
                <a:solidFill>
                  <a:srgbClr val="FF0000"/>
                </a:solidFill>
              </a:rPr>
              <a:t>轻原子核</a:t>
            </a:r>
            <a:r>
              <a:rPr lang="zh-CN" altLang="zh-CN" dirty="0" smtClean="0"/>
              <a:t>产生的</a:t>
            </a:r>
            <a:r>
              <a:rPr lang="en-US" altLang="zh-CN" dirty="0" smtClean="0"/>
              <a:t>EAS</a:t>
            </a:r>
            <a:r>
              <a:rPr lang="zh-CN" altLang="zh-CN" dirty="0" smtClean="0"/>
              <a:t>热中子</a:t>
            </a:r>
            <a:r>
              <a:rPr lang="zh-CN" altLang="zh-CN" dirty="0" smtClean="0">
                <a:solidFill>
                  <a:srgbClr val="FF0000"/>
                </a:solidFill>
              </a:rPr>
              <a:t>比重原子核</a:t>
            </a:r>
            <a:r>
              <a:rPr lang="zh-CN" altLang="zh-CN" dirty="0" smtClean="0"/>
              <a:t>高出</a:t>
            </a:r>
            <a:r>
              <a:rPr lang="zh-CN" altLang="zh-CN" dirty="0" smtClean="0">
                <a:solidFill>
                  <a:srgbClr val="FF0000"/>
                </a:solidFill>
              </a:rPr>
              <a:t>一个量级</a:t>
            </a:r>
            <a:r>
              <a:rPr lang="zh-CN" altLang="zh-CN" dirty="0" smtClean="0"/>
              <a:t>，这十分有利于</a:t>
            </a:r>
            <a:r>
              <a:rPr lang="zh-CN" altLang="zh-CN" dirty="0" smtClean="0">
                <a:solidFill>
                  <a:srgbClr val="FF0000"/>
                </a:solidFill>
              </a:rPr>
              <a:t>原初宇宙线成分</a:t>
            </a:r>
            <a:r>
              <a:rPr lang="zh-CN" altLang="zh-CN" dirty="0" smtClean="0"/>
              <a:t>的区分</a:t>
            </a:r>
            <a:r>
              <a:rPr lang="zh-CN" altLang="en-US" dirty="0" smtClean="0"/>
              <a:t>，对膝区探测来说是一个新的独特的技术手段。</a:t>
            </a:r>
          </a:p>
        </p:txBody>
      </p:sp>
      <p:sp>
        <p:nvSpPr>
          <p:cNvPr id="7172" name="矩形 7"/>
          <p:cNvSpPr>
            <a:spLocks noChangeArrowheads="1"/>
          </p:cNvSpPr>
          <p:nvPr/>
        </p:nvSpPr>
        <p:spPr bwMode="auto">
          <a:xfrm>
            <a:off x="5580112" y="1268760"/>
            <a:ext cx="26985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</a:rPr>
              <a:t>Yu. V. </a:t>
            </a:r>
            <a:r>
              <a:rPr lang="en-US" altLang="zh-CN" sz="1400" dirty="0" err="1">
                <a:solidFill>
                  <a:prstClr val="black"/>
                </a:solidFill>
              </a:rPr>
              <a:t>Stenkin</a:t>
            </a:r>
            <a:r>
              <a:rPr lang="en-US" altLang="zh-CN" sz="1400" dirty="0">
                <a:solidFill>
                  <a:prstClr val="black"/>
                </a:solidFill>
              </a:rPr>
              <a:t> &amp; J. F. Valdes-Galicia</a:t>
            </a:r>
            <a:r>
              <a:rPr lang="zh-CN" altLang="en-US" sz="1400" dirty="0">
                <a:solidFill>
                  <a:prstClr val="black"/>
                </a:solidFill>
              </a:rPr>
              <a:t>， </a:t>
            </a:r>
            <a:r>
              <a:rPr lang="en-US" altLang="zh-CN" sz="1400" dirty="0">
                <a:solidFill>
                  <a:prstClr val="black"/>
                </a:solidFill>
              </a:rPr>
              <a:t>Modern Physics Letters A, Vol. 17, No. 26 (2002) 1745-1751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18956-2D72-4DEF-A1EC-D7F8C6ED6A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655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0128"/>
            <a:ext cx="3419872" cy="449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4860032" y="2564904"/>
            <a:ext cx="4283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/>
              <a:t>宇宙线质子产生的强子平均能量（红方块）是铁核的</a:t>
            </a:r>
            <a:r>
              <a:rPr lang="en-US" altLang="zh-CN" dirty="0" smtClean="0"/>
              <a:t>4</a:t>
            </a:r>
            <a:r>
              <a:rPr lang="zh-CN" altLang="zh-CN" dirty="0" smtClean="0"/>
              <a:t>倍，质子产生的强子平均数量（红三角）是铁核的</a:t>
            </a:r>
            <a:r>
              <a:rPr lang="en-US" altLang="zh-CN" dirty="0" smtClean="0"/>
              <a:t>6</a:t>
            </a:r>
            <a:r>
              <a:rPr lang="zh-CN" altLang="zh-CN" dirty="0" smtClean="0"/>
              <a:t>倍</a:t>
            </a:r>
            <a:r>
              <a:rPr lang="zh-CN" altLang="en-US" dirty="0" smtClean="0"/>
              <a:t>，从而质子产生的中子数（红圆圈）比铁核高出一个数量级</a:t>
            </a:r>
            <a:endParaRPr lang="zh-CN" alt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rgbClr val="002060"/>
                </a:solidFill>
                <a:latin typeface="+mn-lt"/>
                <a:ea typeface="黑体" pitchFamily="49" charset="-122"/>
                <a:cs typeface="+mn-cs"/>
              </a:rPr>
              <a:t>闪烁材料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+mn-lt"/>
                <a:ea typeface="黑体" pitchFamily="49" charset="-122"/>
                <a:cs typeface="+mn-cs"/>
              </a:rPr>
              <a:t>ZnS</a:t>
            </a:r>
            <a:r>
              <a:rPr lang="en-US" altLang="zh-CN" sz="3600" b="1" dirty="0" smtClean="0">
                <a:solidFill>
                  <a:srgbClr val="002060"/>
                </a:solidFill>
                <a:latin typeface="+mn-lt"/>
                <a:ea typeface="黑体" pitchFamily="49" charset="-122"/>
                <a:cs typeface="+mn-cs"/>
              </a:rPr>
              <a:t>(Ag)</a:t>
            </a:r>
            <a:endParaRPr lang="zh-CN" altLang="en-US" sz="3600" b="1" dirty="0">
              <a:solidFill>
                <a:srgbClr val="002060"/>
              </a:solidFill>
              <a:latin typeface="+mn-lt"/>
              <a:ea typeface="黑体" pitchFamily="49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3024336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err="1" smtClean="0"/>
              <a:t>ZnS</a:t>
            </a:r>
            <a:r>
              <a:rPr lang="en-US" altLang="zh-CN" dirty="0" smtClean="0"/>
              <a:t>(Ag)</a:t>
            </a:r>
            <a:r>
              <a:rPr lang="zh-CN" altLang="en-US" dirty="0" smtClean="0"/>
              <a:t>闪烁体是一种多晶微粉末，粒度约为几到几十微米，涂覆在玻璃或有机材料衬底上，制成闪烁屏。</a:t>
            </a:r>
            <a:endParaRPr lang="en-US" altLang="zh-CN" dirty="0" smtClean="0"/>
          </a:p>
          <a:p>
            <a:r>
              <a:rPr lang="en-US" altLang="zh-CN" dirty="0" err="1" smtClean="0"/>
              <a:t>ZnS</a:t>
            </a:r>
            <a:r>
              <a:rPr lang="en-US" altLang="zh-CN" dirty="0" smtClean="0"/>
              <a:t>(Ag)</a:t>
            </a:r>
            <a:r>
              <a:rPr lang="zh-CN" altLang="en-US" dirty="0" smtClean="0"/>
              <a:t>闪烁体的</a:t>
            </a:r>
            <a:r>
              <a:rPr lang="zh-CN" altLang="en-US" dirty="0" smtClean="0">
                <a:solidFill>
                  <a:srgbClr val="FF0000"/>
                </a:solidFill>
              </a:rPr>
              <a:t>光产额很高</a:t>
            </a:r>
            <a:r>
              <a:rPr lang="zh-CN" altLang="en-US" dirty="0" smtClean="0"/>
              <a:t>，是</a:t>
            </a:r>
            <a:r>
              <a:rPr lang="en-US" altLang="zh-CN" dirty="0" err="1" smtClean="0"/>
              <a:t>NaI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Tl</a:t>
            </a:r>
            <a:r>
              <a:rPr lang="en-US" altLang="zh-CN" dirty="0" smtClean="0"/>
              <a:t>)</a:t>
            </a:r>
            <a:r>
              <a:rPr lang="zh-CN" altLang="en-US" dirty="0" smtClean="0"/>
              <a:t>晶体的</a:t>
            </a:r>
            <a:r>
              <a:rPr lang="en-US" altLang="zh-CN" dirty="0" smtClean="0"/>
              <a:t>1.3 </a:t>
            </a:r>
            <a:r>
              <a:rPr lang="zh-CN" altLang="en-US" dirty="0" smtClean="0"/>
              <a:t>倍，是塑料闪烁体的约</a:t>
            </a:r>
            <a:r>
              <a:rPr lang="en-US" altLang="zh-CN" dirty="0" smtClean="0"/>
              <a:t>6</a:t>
            </a:r>
            <a:r>
              <a:rPr lang="zh-CN" altLang="en-US" dirty="0" smtClean="0"/>
              <a:t>倍。</a:t>
            </a:r>
            <a:endParaRPr lang="en-US" altLang="zh-CN" dirty="0" smtClean="0"/>
          </a:p>
          <a:p>
            <a:r>
              <a:rPr lang="en-US" altLang="zh-CN" dirty="0" err="1" smtClean="0"/>
              <a:t>ZnS</a:t>
            </a:r>
            <a:r>
              <a:rPr lang="en-US" altLang="zh-CN" dirty="0" smtClean="0"/>
              <a:t>(Ag)</a:t>
            </a:r>
            <a:r>
              <a:rPr lang="zh-CN" altLang="en-US" dirty="0" smtClean="0"/>
              <a:t>为高</a:t>
            </a:r>
            <a:r>
              <a:rPr lang="en-US" altLang="zh-CN" dirty="0" smtClean="0"/>
              <a:t>Z </a:t>
            </a:r>
            <a:r>
              <a:rPr lang="zh-CN" altLang="en-US" dirty="0" smtClean="0"/>
              <a:t>材料，制成的闪烁屏可以用于重带电粒子探测，而且对高能</a:t>
            </a:r>
            <a:r>
              <a:rPr lang="en-US" altLang="zh-CN" dirty="0" smtClean="0"/>
              <a:t>γ</a:t>
            </a:r>
            <a:r>
              <a:rPr lang="zh-CN" altLang="en-US" dirty="0" smtClean="0"/>
              <a:t>及电子不灵敏。闪烁体设计得很薄，这样单个带电粒子 信号很弱，而</a:t>
            </a:r>
            <a:r>
              <a:rPr lang="zh-CN" altLang="en-US" dirty="0" smtClean="0">
                <a:solidFill>
                  <a:srgbClr val="FF0000"/>
                </a:solidFill>
              </a:rPr>
              <a:t>多个带电粒子和中子俘获</a:t>
            </a:r>
            <a:r>
              <a:rPr lang="zh-CN" altLang="en-US" dirty="0" smtClean="0"/>
              <a:t>可产生信号</a:t>
            </a:r>
            <a:r>
              <a:rPr lang="en-US" altLang="zh-CN" dirty="0" smtClean="0"/>
              <a:t>(</a:t>
            </a:r>
            <a:r>
              <a:rPr lang="en-US" altLang="zh-CN" dirty="0" smtClean="0">
                <a:solidFill>
                  <a:srgbClr val="FF0000"/>
                </a:solidFill>
              </a:rPr>
              <a:t>EN-detector</a:t>
            </a:r>
            <a:r>
              <a:rPr lang="en-US" altLang="zh-CN" dirty="0" smtClean="0"/>
              <a:t>)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18956-2D72-4DEF-A1EC-D7F8C6ED6A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9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52912"/>
            <a:ext cx="8202556" cy="28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5"/>
          <p:cNvSpPr/>
          <p:nvPr/>
        </p:nvSpPr>
        <p:spPr>
          <a:xfrm>
            <a:off x="6372200" y="6021288"/>
            <a:ext cx="1440160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-1" y="0"/>
          <a:ext cx="5225619" cy="3933056"/>
        </p:xfrm>
        <a:graphic>
          <a:graphicData uri="http://schemas.openxmlformats.org/presentationml/2006/ole">
            <p:oleObj spid="_x0000_s124930" name="Документ" r:id="rId3" imgW="3912120" imgH="3213000" progId="Word.Document.8">
              <p:embed/>
            </p:oleObj>
          </a:graphicData>
        </a:graphic>
      </p:graphicFrame>
      <p:sp>
        <p:nvSpPr>
          <p:cNvPr id="1027" name="Text Box 12"/>
          <p:cNvSpPr txBox="1">
            <a:spLocks noChangeArrowheads="1"/>
          </p:cNvSpPr>
          <p:nvPr/>
        </p:nvSpPr>
        <p:spPr bwMode="auto">
          <a:xfrm>
            <a:off x="5292080" y="1772816"/>
            <a:ext cx="3384376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强子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是宇宙线簇射的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“骨架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”，对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原初宇宙线成份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十分敏感。</a:t>
            </a:r>
          </a:p>
        </p:txBody>
      </p:sp>
      <p:sp>
        <p:nvSpPr>
          <p:cNvPr id="1028" name="Text Box 17"/>
          <p:cNvSpPr txBox="1">
            <a:spLocks noChangeArrowheads="1"/>
          </p:cNvSpPr>
          <p:nvPr/>
        </p:nvSpPr>
        <p:spPr bwMode="auto">
          <a:xfrm>
            <a:off x="251520" y="4293096"/>
            <a:ext cx="8172400" cy="16830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zh-CN" sz="24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簇射中少量的强子与周围环境中的物质（土壤、建筑物、探测器材料、空气等）发生核反应产生大量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MeV</a:t>
            </a:r>
            <a:r>
              <a:rPr lang="zh-CN" altLang="zh-CN" sz="24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量级的蒸汽中子，蒸汽中子经过周围环境中的物质的慢化而产生热中子</a:t>
            </a:r>
            <a:r>
              <a:rPr lang="zh-CN" altLang="en-US" sz="2400" b="1" dirty="0" smtClean="0">
                <a:solidFill>
                  <a:srgbClr val="002060"/>
                </a:solidFill>
                <a:ea typeface="黑体" pitchFamily="49" charset="-122"/>
              </a:rPr>
              <a:t>。</a:t>
            </a:r>
            <a:endParaRPr lang="en-US" altLang="zh-CN" sz="2400" b="1" dirty="0" smtClean="0">
              <a:solidFill>
                <a:srgbClr val="002060"/>
              </a:solidFill>
              <a:ea typeface="黑体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43000"/>
          </a:xfrm>
        </p:spPr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物理动机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82283-E96D-44DD-850C-CC78E3F5ECD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71600" y="5229200"/>
            <a:ext cx="7427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Xinhua Ma </a:t>
            </a:r>
            <a:r>
              <a:rPr lang="en-US" sz="1400" dirty="0" smtClean="0"/>
              <a:t>and on </a:t>
            </a:r>
            <a:r>
              <a:rPr lang="en-US" altLang="zh-CN" sz="1400" dirty="0" smtClean="0"/>
              <a:t>Yuri </a:t>
            </a:r>
            <a:r>
              <a:rPr lang="en-US" altLang="zh-CN" sz="1400" dirty="0" err="1" smtClean="0"/>
              <a:t>Stenkin</a:t>
            </a:r>
            <a:r>
              <a:rPr lang="en-US" altLang="zh-CN" sz="1400" dirty="0" smtClean="0"/>
              <a:t> </a:t>
            </a:r>
            <a:r>
              <a:rPr lang="en-US" sz="1400" dirty="0" smtClean="0"/>
              <a:t>behalf of the PRISMA collaboration and the ARGO-YBJ </a:t>
            </a:r>
            <a:r>
              <a:rPr lang="zh-CN" altLang="en-US" sz="1400" dirty="0" smtClean="0"/>
              <a:t> </a:t>
            </a:r>
            <a:r>
              <a:rPr lang="en-US" sz="1400" dirty="0" smtClean="0"/>
              <a:t>collaboration. 33ICRC, Rio de Janeiro’ 2013, ID 606.</a:t>
            </a:r>
            <a:endParaRPr lang="ru-RU" sz="1400" dirty="0" smtClean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lnSpc>
                <a:spcPts val="5200"/>
              </a:lnSpc>
              <a:spcAft>
                <a:spcPct val="0"/>
              </a:spcAft>
              <a:defRPr/>
            </a:pPr>
            <a:r>
              <a:rPr lang="en-US" altLang="zh-CN" sz="3600" b="1" dirty="0" smtClean="0">
                <a:solidFill>
                  <a:srgbClr val="002060"/>
                </a:solidFill>
                <a:latin typeface="+mn-lt"/>
                <a:ea typeface="黑体" pitchFamily="49" charset="-122"/>
                <a:cs typeface="+mn-cs"/>
              </a:rPr>
              <a:t>PRISMA-YBJ</a:t>
            </a:r>
            <a:r>
              <a:rPr lang="zh-CN" altLang="en-US" sz="3600" b="1" dirty="0" smtClean="0">
                <a:solidFill>
                  <a:srgbClr val="002060"/>
                </a:solidFill>
                <a:latin typeface="+mn-lt"/>
                <a:ea typeface="黑体" pitchFamily="49" charset="-122"/>
                <a:cs typeface="+mn-cs"/>
              </a:rPr>
              <a:t>和</a:t>
            </a:r>
            <a:r>
              <a:rPr lang="en-US" altLang="zh-CN" sz="3600" b="1" dirty="0" smtClean="0">
                <a:solidFill>
                  <a:srgbClr val="002060"/>
                </a:solidFill>
                <a:latin typeface="+mn-lt"/>
                <a:ea typeface="黑体" pitchFamily="49" charset="-122"/>
                <a:cs typeface="+mn-cs"/>
              </a:rPr>
              <a:t>ARGO-YBJ</a:t>
            </a:r>
            <a:r>
              <a:rPr lang="zh-CN" altLang="en-US" sz="3600" b="1" dirty="0" smtClean="0">
                <a:solidFill>
                  <a:srgbClr val="002060"/>
                </a:solidFill>
                <a:latin typeface="+mn-lt"/>
                <a:ea typeface="黑体" pitchFamily="49" charset="-122"/>
                <a:cs typeface="+mn-cs"/>
              </a:rPr>
              <a:t>符合事例</a:t>
            </a:r>
            <a:endParaRPr lang="zh-CN" altLang="en-US" sz="3600" b="1" dirty="0">
              <a:solidFill>
                <a:srgbClr val="002060"/>
              </a:solidFill>
              <a:latin typeface="+mn-lt"/>
              <a:ea typeface="黑体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18956-2D72-4DEF-A1EC-D7F8C6ED6A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4294967295"/>
          </p:nvPr>
        </p:nvSpPr>
        <p:spPr>
          <a:xfrm>
            <a:off x="1835696" y="4365104"/>
            <a:ext cx="6192688" cy="5762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2400" b="1" dirty="0" smtClean="0">
                <a:latin typeface="黑体" pitchFamily="49" charset="-122"/>
              </a:rPr>
              <a:t>时间差分布           符合事例芯位分布</a:t>
            </a:r>
            <a:endParaRPr lang="zh-CN" altLang="en-US" sz="2400" b="1" dirty="0">
              <a:latin typeface="黑体" pitchFamily="49" charset="-122"/>
            </a:endParaRPr>
          </a:p>
        </p:txBody>
      </p:sp>
      <p:pic>
        <p:nvPicPr>
          <p:cNvPr id="272385" name="Picture 1"/>
          <p:cNvPicPr>
            <a:picLocks noChangeAspect="1" noChangeArrowheads="1"/>
          </p:cNvPicPr>
          <p:nvPr/>
        </p:nvPicPr>
        <p:blipFill>
          <a:blip r:embed="rId2" cstate="print"/>
          <a:srcRect r="49398"/>
          <a:stretch>
            <a:fillRect/>
          </a:stretch>
        </p:blipFill>
        <p:spPr bwMode="auto">
          <a:xfrm>
            <a:off x="827584" y="1268760"/>
            <a:ext cx="36004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8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370213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2856"/>
            <a:ext cx="3296524" cy="296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3833060" cy="327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TextBox 18"/>
          <p:cNvSpPr txBox="1">
            <a:spLocks noChangeArrowheads="1"/>
          </p:cNvSpPr>
          <p:nvPr/>
        </p:nvSpPr>
        <p:spPr bwMode="auto">
          <a:xfrm>
            <a:off x="8027987" y="4975051"/>
            <a:ext cx="792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r(m)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10254" name="TextBox 20"/>
          <p:cNvSpPr txBox="1">
            <a:spLocks noChangeArrowheads="1"/>
          </p:cNvSpPr>
          <p:nvPr/>
        </p:nvSpPr>
        <p:spPr bwMode="auto">
          <a:xfrm>
            <a:off x="755576" y="1484784"/>
            <a:ext cx="2016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ARGO-</a:t>
            </a:r>
            <a:r>
              <a:rPr lang="en-US" altLang="zh-CN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bigpad</a:t>
            </a:r>
            <a:endParaRPr lang="zh-CN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4" name="标题 23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4762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2060"/>
                </a:solidFill>
                <a:latin typeface="+mn-lt"/>
                <a:ea typeface="黑体" pitchFamily="49" charset="-122"/>
                <a:cs typeface="+mn-cs"/>
              </a:rPr>
              <a:t>一个符合事例</a:t>
            </a:r>
          </a:p>
        </p:txBody>
      </p:sp>
      <p:sp>
        <p:nvSpPr>
          <p:cNvPr id="36" name="TextBox 20"/>
          <p:cNvSpPr txBox="1">
            <a:spLocks noChangeArrowheads="1"/>
          </p:cNvSpPr>
          <p:nvPr/>
        </p:nvSpPr>
        <p:spPr bwMode="auto">
          <a:xfrm>
            <a:off x="5004048" y="1700808"/>
            <a:ext cx="2808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Lateral distribution</a:t>
            </a:r>
            <a:endParaRPr lang="zh-CN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2" name="组合 36"/>
          <p:cNvGrpSpPr/>
          <p:nvPr/>
        </p:nvGrpSpPr>
        <p:grpSpPr>
          <a:xfrm>
            <a:off x="6516216" y="2420888"/>
            <a:ext cx="2411760" cy="923330"/>
            <a:chOff x="6732240" y="2420888"/>
            <a:chExt cx="2411760" cy="923330"/>
          </a:xfrm>
        </p:grpSpPr>
        <p:sp>
          <p:nvSpPr>
            <p:cNvPr id="10250" name="TextBox 14"/>
            <p:cNvSpPr txBox="1">
              <a:spLocks noChangeArrowheads="1"/>
            </p:cNvSpPr>
            <p:nvPr/>
          </p:nvSpPr>
          <p:spPr bwMode="auto">
            <a:xfrm>
              <a:off x="6732240" y="2420888"/>
              <a:ext cx="2411760" cy="9233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CN" dirty="0" smtClean="0">
                  <a:latin typeface="Calibri" pitchFamily="34" charset="0"/>
                </a:rPr>
                <a:t> ARGO-</a:t>
              </a:r>
              <a:r>
                <a:rPr lang="en-US" altLang="zh-CN" dirty="0" err="1" smtClean="0">
                  <a:latin typeface="Calibri" pitchFamily="34" charset="0"/>
                </a:rPr>
                <a:t>bigpad</a:t>
              </a:r>
              <a:endParaRPr lang="en-US" altLang="zh-CN" dirty="0" smtClean="0">
                <a:latin typeface="Calibri" pitchFamily="34" charset="0"/>
              </a:endParaRPr>
            </a:p>
            <a:p>
              <a:r>
                <a:rPr lang="en-US" altLang="zh-CN" dirty="0" smtClean="0">
                  <a:solidFill>
                    <a:srgbClr val="FF0000"/>
                  </a:solidFill>
                  <a:latin typeface="Calibri" pitchFamily="34" charset="0"/>
                </a:rPr>
                <a:t>   PRISMA-charged</a:t>
              </a:r>
              <a:endParaRPr lang="zh-CN" altLang="en-US" dirty="0" smtClean="0">
                <a:solidFill>
                  <a:srgbClr val="FF0000"/>
                </a:solidFill>
                <a:latin typeface="Calibri" pitchFamily="34" charset="0"/>
              </a:endParaRPr>
            </a:p>
            <a:p>
              <a:r>
                <a:rPr lang="en-US" altLang="zh-CN" dirty="0" smtClean="0">
                  <a:solidFill>
                    <a:srgbClr val="0070C0"/>
                  </a:solidFill>
                  <a:latin typeface="Calibri" pitchFamily="34" charset="0"/>
                </a:rPr>
                <a:t>   PRISMA-neutron×50</a:t>
              </a:r>
              <a:endParaRPr lang="zh-CN" altLang="en-US" dirty="0" smtClean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34" name="矩形 33"/>
            <p:cNvSpPr>
              <a:spLocks noChangeAspect="1"/>
            </p:cNvSpPr>
            <p:nvPr/>
          </p:nvSpPr>
          <p:spPr>
            <a:xfrm>
              <a:off x="6830543" y="2852938"/>
              <a:ext cx="50035" cy="6120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等腰三角形 34"/>
            <p:cNvSpPr/>
            <p:nvPr/>
          </p:nvSpPr>
          <p:spPr>
            <a:xfrm>
              <a:off x="6804248" y="3068960"/>
              <a:ext cx="72008" cy="72008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82283-E96D-44DD-850C-CC78E3F5ECD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88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-43830"/>
            <a:ext cx="2794146" cy="690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8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628800"/>
            <a:ext cx="4381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8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836712"/>
            <a:ext cx="516693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3851920" y="188640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热中子横向分布</a:t>
            </a:r>
            <a:endParaRPr lang="zh-CN" altLang="en-US" sz="2800" b="1" dirty="0" smtClean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88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789040"/>
            <a:ext cx="586482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4139952" y="5949280"/>
            <a:ext cx="430324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/>
              <a:t>J. Phys. G: </a:t>
            </a:r>
            <a:r>
              <a:rPr lang="en-US" altLang="zh-CN" sz="1200" dirty="0" err="1" smtClean="0"/>
              <a:t>Nucl</a:t>
            </a:r>
            <a:r>
              <a:rPr lang="en-US" altLang="zh-CN" sz="1200" dirty="0" smtClean="0"/>
              <a:t>. Part. Phys. 25 (1999) 2161–2175</a:t>
            </a:r>
            <a:endParaRPr lang="zh-CN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067944" y="341970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KASCADE</a:t>
            </a:r>
            <a:r>
              <a:rPr lang="zh-CN" altLang="en-US" dirty="0" smtClean="0"/>
              <a:t>量能器测强子，海平面附近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7"/>
          <p:cNvSpPr txBox="1">
            <a:spLocks noChangeArrowheads="1"/>
          </p:cNvSpPr>
          <p:nvPr/>
        </p:nvSpPr>
        <p:spPr bwMode="auto">
          <a:xfrm>
            <a:off x="467544" y="1844824"/>
            <a:ext cx="8172400" cy="37394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zh-CN" sz="2400" b="1" dirty="0" smtClean="0">
                <a:solidFill>
                  <a:srgbClr val="FF0000"/>
                </a:solidFill>
                <a:ea typeface="黑体" pitchFamily="49" charset="-122"/>
              </a:rPr>
              <a:t>热中子</a:t>
            </a:r>
            <a:r>
              <a:rPr lang="zh-CN" altLang="en-US" sz="2400" b="1" dirty="0" smtClean="0">
                <a:solidFill>
                  <a:srgbClr val="FF0000"/>
                </a:solidFill>
                <a:latin typeface="Trebuchet MS"/>
                <a:ea typeface="黑体" pitchFamily="49" charset="-122"/>
              </a:rPr>
              <a:t>数量比强子高</a:t>
            </a:r>
            <a:r>
              <a:rPr lang="en-US" altLang="zh-CN" sz="2400" b="1" dirty="0" smtClean="0">
                <a:solidFill>
                  <a:srgbClr val="FF0000"/>
                </a:solidFill>
                <a:latin typeface="Trebuchet MS"/>
                <a:ea typeface="黑体" pitchFamily="49" charset="-122"/>
              </a:rPr>
              <a:t>2-3</a:t>
            </a:r>
            <a:r>
              <a:rPr lang="zh-CN" altLang="en-US" sz="2400" b="1" dirty="0" smtClean="0">
                <a:solidFill>
                  <a:srgbClr val="FF0000"/>
                </a:solidFill>
                <a:ea typeface="黑体" pitchFamily="49" charset="-122"/>
              </a:rPr>
              <a:t>数量级。热中子的放大效应，</a:t>
            </a:r>
            <a:r>
              <a:rPr lang="zh-CN" altLang="en-US" sz="2400" b="1" dirty="0" smtClean="0">
                <a:solidFill>
                  <a:srgbClr val="002060"/>
                </a:solidFill>
                <a:ea typeface="黑体" pitchFamily="49" charset="-122"/>
              </a:rPr>
              <a:t>可加强探测阵列对原初宇宙线成份的区分能力。</a:t>
            </a:r>
            <a:endParaRPr lang="en-US" altLang="zh-CN" sz="2400" b="1" dirty="0" smtClean="0">
              <a:solidFill>
                <a:srgbClr val="002060"/>
              </a:solidFill>
              <a:ea typeface="黑体" pitchFamily="49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b="1" dirty="0" smtClean="0">
                <a:solidFill>
                  <a:srgbClr val="FF0000"/>
                </a:solidFill>
                <a:ea typeface="黑体" pitchFamily="49" charset="-122"/>
              </a:rPr>
              <a:t>     </a:t>
            </a:r>
            <a:r>
              <a:rPr lang="en-US" altLang="zh-CN" b="1" dirty="0" smtClean="0">
                <a:solidFill>
                  <a:srgbClr val="FF0000"/>
                </a:solidFill>
                <a:ea typeface="黑体" pitchFamily="49" charset="-122"/>
              </a:rPr>
              <a:t>Yu. V. </a:t>
            </a:r>
            <a:r>
              <a:rPr lang="en-US" altLang="zh-CN" b="1" dirty="0" err="1" smtClean="0">
                <a:solidFill>
                  <a:srgbClr val="FF0000"/>
                </a:solidFill>
                <a:ea typeface="黑体" pitchFamily="49" charset="-122"/>
              </a:rPr>
              <a:t>Stenkin</a:t>
            </a:r>
            <a:r>
              <a:rPr lang="en-US" altLang="zh-CN" b="1" dirty="0" smtClean="0">
                <a:solidFill>
                  <a:srgbClr val="FF0000"/>
                </a:solidFill>
                <a:ea typeface="黑体" pitchFamily="49" charset="-122"/>
              </a:rPr>
              <a:t> &amp; J. F. Valdes-Galicia</a:t>
            </a:r>
            <a:r>
              <a:rPr lang="zh-CN" altLang="en-US" b="1" dirty="0" smtClean="0">
                <a:solidFill>
                  <a:srgbClr val="FF0000"/>
                </a:solidFill>
                <a:ea typeface="黑体" pitchFamily="49" charset="-122"/>
              </a:rPr>
              <a:t>， </a:t>
            </a:r>
            <a:r>
              <a:rPr lang="en-US" altLang="zh-CN" b="1" dirty="0" smtClean="0">
                <a:solidFill>
                  <a:srgbClr val="FF0000"/>
                </a:solidFill>
                <a:ea typeface="黑体" pitchFamily="49" charset="-122"/>
              </a:rPr>
              <a:t>Modern Physics Letters A, Vol. 17, No. 26 (2002) 1745-1751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b="1" dirty="0" smtClean="0">
                <a:solidFill>
                  <a:srgbClr val="FF0000"/>
                </a:solidFill>
                <a:ea typeface="黑体" pitchFamily="49" charset="-122"/>
              </a:rPr>
              <a:t>      </a:t>
            </a:r>
            <a:r>
              <a:rPr lang="en-US" altLang="zh-CN" b="1" dirty="0" smtClean="0">
                <a:solidFill>
                  <a:srgbClr val="FF0000"/>
                </a:solidFill>
                <a:ea typeface="黑体" pitchFamily="49" charset="-122"/>
              </a:rPr>
              <a:t>Chinese Physics C Vol. 37, No. 1 (2013) 015001 </a:t>
            </a:r>
            <a:endParaRPr lang="zh-CN" altLang="en-US" b="1" dirty="0" smtClean="0">
              <a:solidFill>
                <a:srgbClr val="FF0000"/>
              </a:solidFill>
              <a:ea typeface="黑体" pitchFamily="49" charset="-122"/>
            </a:endParaRPr>
          </a:p>
          <a:p>
            <a:pPr marL="342900" lvl="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EAS</a:t>
            </a:r>
            <a:r>
              <a:rPr lang="zh-CN" altLang="en-US" sz="24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热中子探测阵列比昂贵的强子量能器有更强的</a:t>
            </a:r>
            <a:r>
              <a:rPr lang="zh-CN" altLang="en-US" sz="2400" b="1" dirty="0" smtClean="0">
                <a:solidFill>
                  <a:srgbClr val="FF0000"/>
                </a:solidFill>
                <a:latin typeface="Trebuchet MS"/>
                <a:ea typeface="黑体" pitchFamily="49" charset="-122"/>
              </a:rPr>
              <a:t>规模优势</a:t>
            </a:r>
            <a:r>
              <a:rPr lang="zh-CN" altLang="en-US" sz="24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，有更高的</a:t>
            </a:r>
            <a:r>
              <a:rPr lang="zh-CN" altLang="en-US" sz="2400" b="1" dirty="0" smtClean="0">
                <a:solidFill>
                  <a:srgbClr val="FF0000"/>
                </a:solidFill>
                <a:latin typeface="Trebuchet MS"/>
                <a:ea typeface="黑体" pitchFamily="49" charset="-122"/>
              </a:rPr>
              <a:t>性能</a:t>
            </a:r>
            <a:r>
              <a:rPr lang="en-US" altLang="zh-CN" sz="2400" b="1" dirty="0" smtClean="0">
                <a:solidFill>
                  <a:srgbClr val="FF0000"/>
                </a:solidFill>
                <a:latin typeface="Trebuchet MS"/>
                <a:ea typeface="黑体" pitchFamily="49" charset="-122"/>
              </a:rPr>
              <a:t>-</a:t>
            </a:r>
            <a:r>
              <a:rPr lang="zh-CN" altLang="en-US" sz="2400" b="1" dirty="0" smtClean="0">
                <a:solidFill>
                  <a:srgbClr val="FF0000"/>
                </a:solidFill>
                <a:latin typeface="Trebuchet MS"/>
                <a:ea typeface="黑体" pitchFamily="49" charset="-122"/>
              </a:rPr>
              <a:t>价格比</a:t>
            </a:r>
            <a:r>
              <a:rPr lang="zh-CN" altLang="en-US" sz="24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。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82283-E96D-44DD-850C-CC78E3F5ECD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764704"/>
            <a:ext cx="8280920" cy="5589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/>
              <a:t>LHAASO</a:t>
            </a:r>
            <a:r>
              <a:rPr lang="zh-CN" altLang="en-US" dirty="0" smtClean="0"/>
              <a:t>子探测器阵列：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n"/>
            </a:pPr>
            <a:r>
              <a:rPr lang="en-US" altLang="zh-CN" dirty="0" smtClean="0">
                <a:solidFill>
                  <a:srgbClr val="002060"/>
                </a:solidFill>
              </a:rPr>
              <a:t>KM2A : e,</a:t>
            </a:r>
            <a:r>
              <a:rPr lang="el-GR" altLang="zh-CN" dirty="0" smtClean="0">
                <a:solidFill>
                  <a:srgbClr val="002060"/>
                </a:solidFill>
              </a:rPr>
              <a:t>μ</a:t>
            </a:r>
            <a:r>
              <a:rPr lang="zh-CN" altLang="en-US" dirty="0" smtClean="0">
                <a:solidFill>
                  <a:srgbClr val="002060"/>
                </a:solidFill>
              </a:rPr>
              <a:t> 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n"/>
            </a:pPr>
            <a:r>
              <a:rPr lang="en-US" altLang="zh-CN" dirty="0" smtClean="0">
                <a:solidFill>
                  <a:srgbClr val="002060"/>
                </a:solidFill>
              </a:rPr>
              <a:t>WCDA: e,</a:t>
            </a:r>
            <a:r>
              <a:rPr lang="el-GR" altLang="zh-CN" dirty="0" smtClean="0">
                <a:solidFill>
                  <a:srgbClr val="002060"/>
                </a:solidFill>
              </a:rPr>
              <a:t>μ</a:t>
            </a:r>
            <a:r>
              <a:rPr lang="en-US" altLang="zh-CN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n"/>
            </a:pPr>
            <a:r>
              <a:rPr lang="en-US" altLang="zh-CN" dirty="0" smtClean="0">
                <a:solidFill>
                  <a:srgbClr val="002060"/>
                </a:solidFill>
              </a:rPr>
              <a:t>WFCTA:  Č/F </a:t>
            </a:r>
          </a:p>
          <a:p>
            <a:pPr>
              <a:buFont typeface="Wingdings" pitchFamily="2" charset="2"/>
              <a:buChar char="n"/>
            </a:pPr>
            <a:r>
              <a:rPr lang="en-US" altLang="zh-CN" dirty="0" smtClean="0">
                <a:solidFill>
                  <a:srgbClr val="002060"/>
                </a:solidFill>
              </a:rPr>
              <a:t>WCDA++: </a:t>
            </a:r>
            <a:r>
              <a:rPr lang="el-GR" altLang="zh-CN" dirty="0" smtClean="0">
                <a:solidFill>
                  <a:srgbClr val="002060"/>
                </a:solidFill>
              </a:rPr>
              <a:t>γ</a:t>
            </a:r>
            <a:r>
              <a:rPr lang="en-US" altLang="zh-CN" dirty="0" smtClean="0">
                <a:solidFill>
                  <a:srgbClr val="002060"/>
                </a:solidFill>
              </a:rPr>
              <a:t> family at core →</a:t>
            </a:r>
            <a:r>
              <a:rPr lang="el-GR" altLang="zh-CN" dirty="0" smtClean="0">
                <a:solidFill>
                  <a:srgbClr val="002060"/>
                </a:solidFill>
              </a:rPr>
              <a:t>π0</a:t>
            </a:r>
            <a:r>
              <a:rPr lang="en-US" altLang="zh-CN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en-US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PRISMA: thermal neutrons </a:t>
            </a: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el-GR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l-GR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marL="0" algn="just">
              <a:buNone/>
            </a:pPr>
            <a:r>
              <a:rPr lang="zh-CN" altLang="en-US" dirty="0" smtClean="0">
                <a:latin typeface="黑体" pitchFamily="49" charset="-122"/>
              </a:rPr>
              <a:t>不仅仅使</a:t>
            </a:r>
            <a:r>
              <a:rPr lang="en-US" altLang="zh-CN" dirty="0" smtClean="0">
                <a:latin typeface="黑体" pitchFamily="49" charset="-122"/>
              </a:rPr>
              <a:t>LHAASO</a:t>
            </a:r>
            <a:r>
              <a:rPr lang="zh-CN" altLang="en-US" dirty="0" smtClean="0">
                <a:latin typeface="黑体" pitchFamily="49" charset="-122"/>
              </a:rPr>
              <a:t>实现宇宙线簇射</a:t>
            </a:r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</a:rPr>
              <a:t>全次级粒子</a:t>
            </a:r>
            <a:r>
              <a:rPr lang="zh-CN" altLang="en-US" dirty="0" smtClean="0">
                <a:latin typeface="黑体" pitchFamily="49" charset="-122"/>
              </a:rPr>
              <a:t>混合探测，而且</a:t>
            </a:r>
            <a:r>
              <a:rPr lang="zh-CN" altLang="zh-CN" dirty="0" smtClean="0">
                <a:solidFill>
                  <a:srgbClr val="FF0000"/>
                </a:solidFill>
              </a:rPr>
              <a:t>对宇宙线簇射的“骨架”</a:t>
            </a:r>
            <a:r>
              <a:rPr lang="en-US" altLang="zh-CN" dirty="0" smtClean="0">
                <a:solidFill>
                  <a:srgbClr val="FF0000"/>
                </a:solidFill>
              </a:rPr>
              <a:t>—</a:t>
            </a:r>
            <a:r>
              <a:rPr lang="zh-CN" altLang="zh-CN" dirty="0" smtClean="0">
                <a:solidFill>
                  <a:srgbClr val="FF0000"/>
                </a:solidFill>
              </a:rPr>
              <a:t>强子进行全面深入有效的探测，将会</a:t>
            </a:r>
            <a:r>
              <a:rPr lang="zh-CN" altLang="en-US" dirty="0" smtClean="0">
                <a:solidFill>
                  <a:srgbClr val="FF0000"/>
                </a:solidFill>
              </a:rPr>
              <a:t>得到有用的</a:t>
            </a:r>
            <a:r>
              <a:rPr lang="zh-CN" altLang="zh-CN" dirty="0" smtClean="0">
                <a:solidFill>
                  <a:srgbClr val="FF0000"/>
                </a:solidFill>
              </a:rPr>
              <a:t>新信息</a:t>
            </a:r>
            <a:r>
              <a:rPr lang="zh-CN" altLang="en-US" dirty="0" smtClean="0">
                <a:latin typeface="黑体" pitchFamily="49" charset="-122"/>
              </a:rPr>
              <a:t>。</a:t>
            </a:r>
            <a:endParaRPr lang="en-US" altLang="zh-CN" dirty="0" smtClean="0">
              <a:latin typeface="黑体" pitchFamily="49" charset="-122"/>
            </a:endParaRPr>
          </a:p>
          <a:p>
            <a:pPr>
              <a:buNone/>
            </a:pPr>
            <a:endParaRPr lang="zh-CN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18956-2D72-4DEF-A1EC-D7F8C6ED6A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600200"/>
            <a:ext cx="7992888" cy="370100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EAS</a:t>
            </a:r>
            <a:r>
              <a:rPr lang="zh-CN" altLang="en-US" dirty="0" smtClean="0"/>
              <a:t>热中子探测阵列</a:t>
            </a:r>
            <a:r>
              <a:rPr lang="zh-CN" altLang="zh-CN" dirty="0" smtClean="0"/>
              <a:t>还可以用于</a:t>
            </a:r>
            <a:r>
              <a:rPr lang="zh-CN" altLang="zh-CN" dirty="0" smtClean="0">
                <a:solidFill>
                  <a:srgbClr val="FF0000"/>
                </a:solidFill>
              </a:rPr>
              <a:t>其他宇宙线相关的物理研究</a:t>
            </a:r>
            <a:r>
              <a:rPr lang="zh-CN" altLang="zh-CN" dirty="0" smtClean="0"/>
              <a:t>，包括：</a:t>
            </a:r>
            <a:r>
              <a:rPr lang="zh-CN" altLang="en-US" dirty="0" smtClean="0"/>
              <a:t>大气物理</a:t>
            </a:r>
            <a:r>
              <a:rPr lang="zh-CN" altLang="zh-CN" dirty="0" smtClean="0"/>
              <a:t>、地球物理</a:t>
            </a:r>
            <a:r>
              <a:rPr lang="zh-CN" altLang="en-US" dirty="0" smtClean="0"/>
              <a:t>、</a:t>
            </a:r>
            <a:r>
              <a:rPr lang="zh-CN" altLang="zh-CN" dirty="0" smtClean="0"/>
              <a:t>太阳物理</a:t>
            </a:r>
            <a:r>
              <a:rPr lang="zh-CN" altLang="en-US" dirty="0" smtClean="0"/>
              <a:t>等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这个热中子探测技术还</a:t>
            </a:r>
            <a:r>
              <a:rPr lang="zh-CN" altLang="zh-CN" dirty="0" smtClean="0"/>
              <a:t>可以应用于核辐射探测</a:t>
            </a:r>
            <a:r>
              <a:rPr lang="zh-CN" altLang="en-US" dirty="0" smtClean="0"/>
              <a:t>领域，比如</a:t>
            </a:r>
            <a:r>
              <a:rPr lang="zh-CN" altLang="zh-CN" dirty="0" smtClean="0">
                <a:solidFill>
                  <a:srgbClr val="FF0000"/>
                </a:solidFill>
              </a:rPr>
              <a:t>中国散裂中子源</a:t>
            </a:r>
            <a:r>
              <a:rPr lang="zh-CN" altLang="zh-CN" dirty="0" smtClean="0"/>
              <a:t>的高通量粉末衍射仪的主探测器采用的就是位置灵敏热中子探测器</a:t>
            </a:r>
            <a:r>
              <a:rPr lang="zh-CN" altLang="en-US" dirty="0" smtClean="0"/>
              <a:t>，</a:t>
            </a:r>
            <a:r>
              <a:rPr lang="zh-CN" altLang="zh-CN" dirty="0" smtClean="0"/>
              <a:t>对于研究开发大面积、高性价比的热中子探测器有着同样强烈的愿望。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18956-2D72-4DEF-A1EC-D7F8C6ED6A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、探测器介绍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18956-2D72-4DEF-A1EC-D7F8C6ED6A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6" descr="D:\myDoc\foto\Laboratoriya\IMG_1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708920"/>
            <a:ext cx="29718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076056" y="1412776"/>
          <a:ext cx="3200400" cy="2849563"/>
        </p:xfrm>
        <a:graphic>
          <a:graphicData uri="http://schemas.openxmlformats.org/presentationml/2006/ole">
            <p:oleObj spid="_x0000_s90115" name="Документ" r:id="rId4" imgW="4051800" imgH="3610080" progId="Word.Document.8">
              <p:embed/>
            </p:oleObj>
          </a:graphicData>
        </a:graphic>
      </p:graphicFrame>
      <p:sp>
        <p:nvSpPr>
          <p:cNvPr id="9" name="Text Box 1034"/>
          <p:cNvSpPr txBox="1">
            <a:spLocks noChangeArrowheads="1"/>
          </p:cNvSpPr>
          <p:nvPr/>
        </p:nvSpPr>
        <p:spPr bwMode="auto">
          <a:xfrm>
            <a:off x="5076056" y="4293096"/>
            <a:ext cx="3384376" cy="147732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dirty="0">
                <a:solidFill>
                  <a:srgbClr val="000000"/>
                </a:solidFill>
                <a:latin typeface="Calibri" pitchFamily="34" charset="0"/>
              </a:rPr>
              <a:t>1 -PE </a:t>
            </a:r>
            <a:r>
              <a:rPr lang="en-GB" altLang="zh-CN" dirty="0">
                <a:solidFill>
                  <a:srgbClr val="000000"/>
                </a:solidFill>
                <a:latin typeface="Calibri" pitchFamily="34" charset="0"/>
              </a:rPr>
              <a:t>tank</a:t>
            </a:r>
            <a:r>
              <a:rPr lang="en-US" altLang="zh-CN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=72 cm, </a:t>
            </a:r>
            <a:r>
              <a:rPr lang="en-GB" altLang="zh-CN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h=</a:t>
            </a:r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57 cm</a:t>
            </a:r>
          </a:p>
          <a:p>
            <a:pPr eaLnBrk="0" hangingPunct="0"/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2 - lid 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=30 </a:t>
            </a:r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cm</a:t>
            </a:r>
          </a:p>
          <a:p>
            <a:pPr eaLnBrk="0" hangingPunct="0"/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3 -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PMT</a:t>
            </a:r>
            <a:endParaRPr lang="en-US" altLang="zh-CN" dirty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pPr eaLnBrk="0" hangingPunct="0"/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4 - </a:t>
            </a:r>
            <a:r>
              <a:rPr lang="en-US" altLang="zh-CN" dirty="0" err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scintillator</a:t>
            </a:r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,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0.36 m</a:t>
            </a:r>
            <a:r>
              <a:rPr lang="en-US" altLang="zh-CN" baseline="300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2</a:t>
            </a:r>
            <a:endParaRPr lang="en-US" altLang="zh-CN" dirty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pPr eaLnBrk="0" hangingPunct="0"/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5 - </a:t>
            </a:r>
            <a:r>
              <a:rPr lang="en-GB" altLang="zh-CN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reflecting cone </a:t>
            </a:r>
          </a:p>
        </p:txBody>
      </p:sp>
      <p:sp>
        <p:nvSpPr>
          <p:cNvPr id="10" name="矩形 9"/>
          <p:cNvSpPr/>
          <p:nvPr/>
        </p:nvSpPr>
        <p:spPr>
          <a:xfrm>
            <a:off x="611560" y="4590420"/>
            <a:ext cx="3861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闪烁体：</a:t>
            </a:r>
            <a:r>
              <a:rPr lang="en-US" altLang="zh-CN" sz="2400" b="1" dirty="0" err="1" smtClean="0">
                <a:solidFill>
                  <a:srgbClr val="FF0000"/>
                </a:solidFill>
                <a:ea typeface="黑体" pitchFamily="49" charset="-122"/>
              </a:rPr>
              <a:t>ZnS</a:t>
            </a:r>
            <a:r>
              <a:rPr lang="en-US" altLang="zh-CN" sz="2400" b="1" dirty="0" smtClean="0">
                <a:solidFill>
                  <a:srgbClr val="FF0000"/>
                </a:solidFill>
                <a:ea typeface="黑体" pitchFamily="49" charset="-122"/>
              </a:rPr>
              <a:t>(Ag)+</a:t>
            </a:r>
            <a:r>
              <a:rPr lang="en-US" altLang="zh-CN" sz="2400" b="1" baseline="30000" dirty="0" smtClean="0">
                <a:solidFill>
                  <a:srgbClr val="FF0000"/>
                </a:solidFill>
                <a:ea typeface="黑体" pitchFamily="49" charset="-122"/>
              </a:rPr>
              <a:t>6</a:t>
            </a:r>
            <a:r>
              <a:rPr lang="en-US" altLang="zh-CN" sz="2400" b="1" dirty="0" smtClean="0">
                <a:solidFill>
                  <a:srgbClr val="FF0000"/>
                </a:solidFill>
                <a:ea typeface="黑体" pitchFamily="49" charset="-122"/>
              </a:rPr>
              <a:t>Li</a:t>
            </a:r>
            <a:r>
              <a:rPr lang="zh-CN" altLang="en-US" sz="2400" b="1" dirty="0" smtClean="0">
                <a:solidFill>
                  <a:srgbClr val="FF0000"/>
                </a:solidFill>
                <a:ea typeface="黑体" pitchFamily="49" charset="-122"/>
              </a:rPr>
              <a:t>或者</a:t>
            </a:r>
            <a:r>
              <a:rPr lang="en-US" altLang="zh-CN" sz="2400" b="1" baseline="30000" dirty="0" smtClean="0">
                <a:solidFill>
                  <a:srgbClr val="FF0000"/>
                </a:solidFill>
                <a:ea typeface="黑体" pitchFamily="49" charset="-122"/>
              </a:rPr>
              <a:t>10</a:t>
            </a:r>
            <a:r>
              <a:rPr lang="en-US" altLang="zh-CN" sz="2400" b="1" dirty="0" smtClean="0">
                <a:solidFill>
                  <a:srgbClr val="FF0000"/>
                </a:solidFill>
                <a:ea typeface="黑体" pitchFamily="49" charset="-122"/>
              </a:rPr>
              <a:t>B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内容占位符 2"/>
          <p:cNvSpPr>
            <a:spLocks noGrp="1"/>
          </p:cNvSpPr>
          <p:nvPr>
            <p:ph idx="1"/>
          </p:nvPr>
        </p:nvSpPr>
        <p:spPr>
          <a:xfrm>
            <a:off x="251520" y="764704"/>
            <a:ext cx="8568952" cy="5805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2000" dirty="0" smtClean="0"/>
              <a:t>常用于热中子俘获的同位素</a:t>
            </a:r>
            <a:endParaRPr lang="en-US" altLang="zh-CN" sz="2000" dirty="0" smtClean="0"/>
          </a:p>
          <a:p>
            <a:pPr lvl="1"/>
            <a:r>
              <a:rPr lang="en-US" altLang="zh-CN" dirty="0" smtClean="0"/>
              <a:t>n </a:t>
            </a:r>
            <a:r>
              <a:rPr lang="en-US" altLang="zh-CN" dirty="0"/>
              <a:t>+ </a:t>
            </a:r>
            <a:r>
              <a:rPr lang="en-US" altLang="zh-CN" baseline="30000" dirty="0"/>
              <a:t>3</a:t>
            </a:r>
            <a:r>
              <a:rPr lang="en-US" altLang="zh-CN" dirty="0"/>
              <a:t>He </a:t>
            </a:r>
            <a:r>
              <a:rPr lang="en-US" altLang="zh-CN" dirty="0">
                <a:sym typeface="Symbol"/>
              </a:rPr>
              <a:t></a:t>
            </a:r>
            <a:r>
              <a:rPr lang="en-US" altLang="zh-CN" dirty="0"/>
              <a:t> </a:t>
            </a:r>
            <a:r>
              <a:rPr lang="en-US" altLang="zh-CN" baseline="30000" dirty="0"/>
              <a:t>3</a:t>
            </a:r>
            <a:r>
              <a:rPr lang="en-US" altLang="zh-CN" dirty="0"/>
              <a:t>H + </a:t>
            </a:r>
            <a:r>
              <a:rPr lang="en-US" altLang="zh-CN" baseline="30000" dirty="0"/>
              <a:t>1</a:t>
            </a:r>
            <a:r>
              <a:rPr lang="en-US" altLang="zh-CN" dirty="0"/>
              <a:t>H + 0.764 </a:t>
            </a:r>
            <a:r>
              <a:rPr lang="en-US" altLang="zh-CN" dirty="0" err="1"/>
              <a:t>MeV</a:t>
            </a:r>
            <a:r>
              <a:rPr lang="en-US" altLang="zh-CN" dirty="0"/>
              <a:t>	 (5333barns)	</a:t>
            </a:r>
            <a:endParaRPr lang="en-US" altLang="zh-CN" dirty="0" smtClean="0"/>
          </a:p>
          <a:p>
            <a:pPr lvl="1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3He</a:t>
            </a:r>
            <a:r>
              <a:rPr lang="en-US" altLang="zh-CN" dirty="0" smtClean="0"/>
              <a:t> </a:t>
            </a:r>
            <a:r>
              <a:rPr lang="zh-CN" altLang="en-US" dirty="0" smtClean="0"/>
              <a:t>的作用截面最高，但是</a:t>
            </a:r>
            <a:r>
              <a:rPr lang="en-US" altLang="zh-CN" dirty="0" smtClean="0"/>
              <a:t>3He </a:t>
            </a:r>
            <a:r>
              <a:rPr lang="zh-CN" altLang="en-US" dirty="0" smtClean="0"/>
              <a:t>以气体存在不易操控，时间分辨较差（</a:t>
            </a:r>
            <a:r>
              <a:rPr lang="en-US" altLang="zh-CN" dirty="0" smtClean="0"/>
              <a:t>1ms</a:t>
            </a:r>
            <a:r>
              <a:rPr lang="zh-CN" altLang="en-US" dirty="0" smtClean="0"/>
              <a:t>），而且</a:t>
            </a:r>
            <a:r>
              <a:rPr lang="zh-CN" altLang="en-US" dirty="0" smtClean="0">
                <a:solidFill>
                  <a:srgbClr val="FF0000"/>
                </a:solidFill>
              </a:rPr>
              <a:t>价格昂贵</a:t>
            </a:r>
            <a:r>
              <a:rPr lang="zh-CN" altLang="en-US" dirty="0" smtClean="0"/>
              <a:t>。</a:t>
            </a:r>
            <a:endParaRPr lang="zh-CN" altLang="zh-CN" dirty="0"/>
          </a:p>
          <a:p>
            <a:pPr lvl="1"/>
            <a:r>
              <a:rPr lang="en-US" altLang="zh-CN" dirty="0"/>
              <a:t>n + </a:t>
            </a:r>
            <a:r>
              <a:rPr lang="en-US" altLang="zh-CN" baseline="30000" dirty="0"/>
              <a:t>6</a:t>
            </a:r>
            <a:r>
              <a:rPr lang="en-US" altLang="zh-CN" dirty="0"/>
              <a:t>Li </a:t>
            </a:r>
            <a:r>
              <a:rPr lang="en-US" altLang="zh-CN" dirty="0">
                <a:sym typeface="Symbol"/>
              </a:rPr>
              <a:t></a:t>
            </a:r>
            <a:r>
              <a:rPr lang="en-US" altLang="zh-CN" dirty="0"/>
              <a:t> </a:t>
            </a:r>
            <a:r>
              <a:rPr lang="en-US" altLang="zh-CN" baseline="30000" dirty="0"/>
              <a:t>4</a:t>
            </a:r>
            <a:r>
              <a:rPr lang="en-US" altLang="zh-CN" dirty="0"/>
              <a:t>He + </a:t>
            </a:r>
            <a:r>
              <a:rPr lang="en-US" altLang="zh-CN" baseline="30000" dirty="0"/>
              <a:t>3</a:t>
            </a:r>
            <a:r>
              <a:rPr lang="en-US" altLang="zh-CN" dirty="0"/>
              <a:t>H + 4.79 </a:t>
            </a:r>
            <a:r>
              <a:rPr lang="en-US" altLang="zh-CN" dirty="0" err="1"/>
              <a:t>MeV</a:t>
            </a:r>
            <a:r>
              <a:rPr lang="en-US" altLang="zh-CN" dirty="0"/>
              <a:t>	(940barns</a:t>
            </a:r>
            <a:r>
              <a:rPr lang="en-US" altLang="zh-CN" dirty="0" smtClean="0"/>
              <a:t>)</a:t>
            </a:r>
          </a:p>
          <a:p>
            <a:pPr lvl="1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6Li</a:t>
            </a:r>
            <a:r>
              <a:rPr lang="en-US" altLang="zh-CN" dirty="0" smtClean="0"/>
              <a:t> </a:t>
            </a:r>
            <a:r>
              <a:rPr lang="zh-CN" altLang="en-US" dirty="0" smtClean="0"/>
              <a:t>释放的能量最高，这有利于提高信号幅度，但是</a:t>
            </a:r>
            <a:r>
              <a:rPr lang="en-US" altLang="zh-CN" dirty="0" smtClean="0"/>
              <a:t>6Li </a:t>
            </a:r>
            <a:r>
              <a:rPr lang="zh-CN" altLang="en-US" dirty="0" smtClean="0"/>
              <a:t>自然丰度仅</a:t>
            </a:r>
            <a:r>
              <a:rPr lang="en-US" altLang="zh-CN" dirty="0" smtClean="0"/>
              <a:t>3.75%</a:t>
            </a:r>
            <a:r>
              <a:rPr lang="zh-CN" altLang="en-US" dirty="0" smtClean="0"/>
              <a:t>，富集的</a:t>
            </a:r>
            <a:r>
              <a:rPr lang="en-US" altLang="zh-CN" dirty="0" smtClean="0"/>
              <a:t>6Li </a:t>
            </a:r>
            <a:r>
              <a:rPr lang="zh-CN" altLang="en-US" dirty="0" smtClean="0"/>
              <a:t>价格昂贵，而且因是</a:t>
            </a:r>
            <a:r>
              <a:rPr lang="zh-CN" altLang="en-US" dirty="0" smtClean="0">
                <a:solidFill>
                  <a:srgbClr val="FF0000"/>
                </a:solidFill>
              </a:rPr>
              <a:t>核聚变材料受到国家控制</a:t>
            </a:r>
            <a:r>
              <a:rPr lang="zh-CN" altLang="en-US" dirty="0" smtClean="0"/>
              <a:t>。 </a:t>
            </a:r>
            <a:endParaRPr lang="zh-CN" altLang="zh-CN" dirty="0"/>
          </a:p>
          <a:p>
            <a:pPr lvl="1"/>
            <a:r>
              <a:rPr lang="en-US" altLang="zh-CN" dirty="0"/>
              <a:t>n + </a:t>
            </a:r>
            <a:r>
              <a:rPr lang="en-US" altLang="zh-CN" baseline="30000" dirty="0"/>
              <a:t>10</a:t>
            </a:r>
            <a:r>
              <a:rPr lang="en-US" altLang="zh-CN" dirty="0"/>
              <a:t>B </a:t>
            </a:r>
            <a:r>
              <a:rPr lang="en-US" altLang="zh-CN" dirty="0">
                <a:sym typeface="Symbol"/>
              </a:rPr>
              <a:t></a:t>
            </a:r>
            <a:r>
              <a:rPr lang="en-US" altLang="zh-CN" dirty="0"/>
              <a:t> </a:t>
            </a:r>
            <a:r>
              <a:rPr lang="en-US" altLang="zh-CN" baseline="30000" dirty="0"/>
              <a:t>7</a:t>
            </a:r>
            <a:r>
              <a:rPr lang="en-US" altLang="zh-CN" dirty="0"/>
              <a:t>Li* + </a:t>
            </a:r>
            <a:r>
              <a:rPr lang="en-US" altLang="zh-CN" baseline="30000" dirty="0"/>
              <a:t>4</a:t>
            </a:r>
            <a:r>
              <a:rPr lang="en-US" altLang="zh-CN" dirty="0"/>
              <a:t>He</a:t>
            </a:r>
            <a:r>
              <a:rPr lang="en-US" altLang="zh-CN" dirty="0">
                <a:sym typeface="Symbol"/>
              </a:rPr>
              <a:t></a:t>
            </a:r>
            <a:r>
              <a:rPr lang="en-US" altLang="zh-CN" baseline="30000" dirty="0"/>
              <a:t>7</a:t>
            </a:r>
            <a:r>
              <a:rPr lang="en-US" altLang="zh-CN" dirty="0"/>
              <a:t>Li + </a:t>
            </a:r>
            <a:r>
              <a:rPr lang="en-US" altLang="zh-CN" baseline="30000" dirty="0"/>
              <a:t>4</a:t>
            </a:r>
            <a:r>
              <a:rPr lang="en-US" altLang="zh-CN" dirty="0"/>
              <a:t>He + 0.48 </a:t>
            </a:r>
            <a:r>
              <a:rPr lang="en-US" altLang="zh-CN" dirty="0" err="1"/>
              <a:t>MeV</a:t>
            </a:r>
            <a:r>
              <a:rPr lang="en-US" altLang="zh-CN" dirty="0"/>
              <a:t> </a:t>
            </a:r>
            <a:r>
              <a:rPr lang="en-US" altLang="zh-CN" dirty="0">
                <a:sym typeface="Symbol"/>
              </a:rPr>
              <a:t></a:t>
            </a:r>
            <a:r>
              <a:rPr lang="en-US" altLang="zh-CN" dirty="0"/>
              <a:t> +2.3 </a:t>
            </a:r>
            <a:r>
              <a:rPr lang="en-US" altLang="zh-CN" dirty="0" err="1"/>
              <a:t>MeV</a:t>
            </a:r>
            <a:r>
              <a:rPr lang="en-US" altLang="zh-CN" dirty="0"/>
              <a:t> (93</a:t>
            </a:r>
            <a:r>
              <a:rPr lang="en-US" altLang="zh-CN" dirty="0" smtClean="0"/>
              <a:t>%)</a:t>
            </a:r>
          </a:p>
          <a:p>
            <a:pPr lvl="1">
              <a:buNone/>
            </a:pPr>
            <a:r>
              <a:rPr lang="zh-CN" altLang="en-US" dirty="0">
                <a:sym typeface="Symbol"/>
              </a:rPr>
              <a:t> </a:t>
            </a:r>
            <a:r>
              <a:rPr lang="zh-CN" altLang="en-US" dirty="0" smtClean="0">
                <a:sym typeface="Symbol"/>
              </a:rPr>
              <a:t>                                 </a:t>
            </a:r>
            <a:r>
              <a:rPr lang="en-US" altLang="zh-CN" dirty="0" smtClean="0">
                <a:sym typeface="Symbol"/>
              </a:rPr>
              <a:t></a:t>
            </a:r>
            <a:r>
              <a:rPr lang="en-US" altLang="zh-CN" dirty="0" smtClean="0"/>
              <a:t> </a:t>
            </a:r>
            <a:r>
              <a:rPr lang="en-US" altLang="zh-CN" baseline="30000" dirty="0"/>
              <a:t>7</a:t>
            </a:r>
            <a:r>
              <a:rPr lang="en-US" altLang="zh-CN" dirty="0"/>
              <a:t>Li + </a:t>
            </a:r>
            <a:r>
              <a:rPr lang="en-US" altLang="zh-CN" baseline="30000" dirty="0"/>
              <a:t>4</a:t>
            </a:r>
            <a:r>
              <a:rPr lang="en-US" altLang="zh-CN" dirty="0"/>
              <a:t>He +2.8 </a:t>
            </a:r>
            <a:r>
              <a:rPr lang="en-US" altLang="zh-CN" dirty="0" err="1" smtClean="0"/>
              <a:t>MeV</a:t>
            </a:r>
            <a:r>
              <a:rPr lang="zh-CN" altLang="en-US" dirty="0" smtClean="0"/>
              <a:t> </a:t>
            </a:r>
            <a:r>
              <a:rPr lang="en-US" altLang="zh-CN" dirty="0" smtClean="0"/>
              <a:t>(7%)    </a:t>
            </a:r>
            <a:r>
              <a:rPr lang="en-US" altLang="zh-CN" dirty="0"/>
              <a:t>(</a:t>
            </a:r>
            <a:r>
              <a:rPr lang="en-US" altLang="zh-CN" dirty="0" smtClean="0"/>
              <a:t>3980barns)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10B </a:t>
            </a:r>
            <a:r>
              <a:rPr lang="zh-CN" altLang="en-US" dirty="0" smtClean="0">
                <a:solidFill>
                  <a:srgbClr val="FF0000"/>
                </a:solidFill>
              </a:rPr>
              <a:t>释放能量和作用截面都较高，而且自然丰度高达</a:t>
            </a:r>
            <a:r>
              <a:rPr lang="en-US" altLang="zh-CN" dirty="0" smtClean="0">
                <a:solidFill>
                  <a:srgbClr val="FF0000"/>
                </a:solidFill>
              </a:rPr>
              <a:t>20%</a:t>
            </a:r>
            <a:r>
              <a:rPr lang="zh-CN" altLang="en-US" dirty="0" smtClean="0">
                <a:solidFill>
                  <a:srgbClr val="FF0000"/>
                </a:solidFill>
              </a:rPr>
              <a:t>，富集的</a:t>
            </a:r>
            <a:r>
              <a:rPr lang="en-US" altLang="zh-CN" dirty="0" smtClean="0">
                <a:solidFill>
                  <a:srgbClr val="FF0000"/>
                </a:solidFill>
              </a:rPr>
              <a:t>10B </a:t>
            </a:r>
            <a:r>
              <a:rPr lang="zh-CN" altLang="en-US" dirty="0" smtClean="0">
                <a:solidFill>
                  <a:srgbClr val="FF0000"/>
                </a:solidFill>
              </a:rPr>
              <a:t>也比较容易获得，在保证性能的前提下价格相对便宜</a:t>
            </a:r>
            <a:endParaRPr lang="zh-CN" altLang="zh-CN" sz="3200" dirty="0">
              <a:solidFill>
                <a:srgbClr val="FF0000"/>
              </a:solidFill>
            </a:endParaRPr>
          </a:p>
        </p:txBody>
      </p:sp>
      <p:sp>
        <p:nvSpPr>
          <p:cNvPr id="16" name="Line 3"/>
          <p:cNvSpPr>
            <a:spLocks noChangeAspect="1" noChangeShapeType="1"/>
          </p:cNvSpPr>
          <p:nvPr/>
        </p:nvSpPr>
        <p:spPr bwMode="auto">
          <a:xfrm>
            <a:off x="1970089" y="2775393"/>
            <a:ext cx="911446" cy="1361508"/>
          </a:xfrm>
          <a:prstGeom prst="line">
            <a:avLst/>
          </a:prstGeom>
          <a:noFill/>
          <a:ln w="204788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1115616" y="0"/>
            <a:ext cx="68407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2800" b="1" baseline="30000" dirty="0" smtClean="0">
                <a:solidFill>
                  <a:srgbClr val="002060"/>
                </a:solidFill>
                <a:ea typeface="黑体" pitchFamily="49" charset="-122"/>
              </a:rPr>
              <a:t>10</a:t>
            </a:r>
            <a:r>
              <a:rPr lang="en-US" altLang="zh-CN" sz="2800" b="1" dirty="0" smtClean="0">
                <a:solidFill>
                  <a:srgbClr val="002060"/>
                </a:solidFill>
                <a:ea typeface="黑体" pitchFamily="49" charset="-122"/>
              </a:rPr>
              <a:t>B</a:t>
            </a:r>
            <a:r>
              <a:rPr lang="zh-CN" altLang="en-US" sz="2800" b="1" dirty="0" smtClean="0">
                <a:solidFill>
                  <a:srgbClr val="002060"/>
                </a:solidFill>
                <a:ea typeface="黑体" pitchFamily="49" charset="-122"/>
              </a:rPr>
              <a:t>的必然性</a:t>
            </a:r>
            <a:endParaRPr lang="zh-CN" altLang="en-US" sz="2800" b="1" dirty="0">
              <a:solidFill>
                <a:srgbClr val="002060"/>
              </a:solidFill>
              <a:ea typeface="黑体" pitchFamily="49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18956-2D72-4DEF-A1EC-D7F8C6ED6A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9"/>
          <p:cNvSpPr txBox="1">
            <a:spLocks noChangeArrowheads="1"/>
          </p:cNvSpPr>
          <p:nvPr/>
        </p:nvSpPr>
        <p:spPr bwMode="auto">
          <a:xfrm>
            <a:off x="611560" y="1268760"/>
            <a:ext cx="8229600" cy="86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002060"/>
                </a:solidFill>
                <a:latin typeface="+mn-lt"/>
                <a:ea typeface="黑体" pitchFamily="49" charset="-122"/>
              </a:rPr>
              <a:t>中子</a:t>
            </a:r>
            <a:r>
              <a:rPr lang="en-US" altLang="zh-CN" sz="2400" b="1" dirty="0" smtClean="0">
                <a:solidFill>
                  <a:srgbClr val="002060"/>
                </a:solidFill>
                <a:latin typeface="+mn-lt"/>
                <a:ea typeface="黑体" pitchFamily="49" charset="-122"/>
              </a:rPr>
              <a:t>/</a:t>
            </a:r>
            <a:r>
              <a:rPr lang="zh-CN" altLang="en-US" sz="2400" b="1" dirty="0" smtClean="0">
                <a:solidFill>
                  <a:srgbClr val="002060"/>
                </a:solidFill>
                <a:latin typeface="+mn-lt"/>
                <a:ea typeface="黑体" pitchFamily="49" charset="-122"/>
              </a:rPr>
              <a:t>噪音区分</a:t>
            </a:r>
            <a:endParaRPr lang="en-US" altLang="zh-CN" sz="2400" b="1" dirty="0" smtClean="0">
              <a:solidFill>
                <a:srgbClr val="002060"/>
              </a:solidFill>
              <a:latin typeface="+mn-lt"/>
              <a:ea typeface="黑体" pitchFamily="49" charset="-122"/>
            </a:endParaRPr>
          </a:p>
        </p:txBody>
      </p:sp>
      <p:graphicFrame>
        <p:nvGraphicFramePr>
          <p:cNvPr id="4" name="Object 1028"/>
          <p:cNvGraphicFramePr>
            <a:graphicFrameLocks noChangeAspect="1"/>
          </p:cNvGraphicFramePr>
          <p:nvPr/>
        </p:nvGraphicFramePr>
        <p:xfrm>
          <a:off x="491976" y="2276872"/>
          <a:ext cx="4365775" cy="3210150"/>
        </p:xfrm>
        <a:graphic>
          <a:graphicData uri="http://schemas.openxmlformats.org/presentationml/2006/ole">
            <p:oleObj spid="_x0000_s55298" name="Graph" r:id="rId3" imgW="4955400" imgH="7077600" progId="">
              <p:embed/>
            </p:oleObj>
          </a:graphicData>
        </a:graphic>
      </p:graphicFrame>
      <p:grpSp>
        <p:nvGrpSpPr>
          <p:cNvPr id="2" name="组合 13"/>
          <p:cNvGrpSpPr/>
          <p:nvPr/>
        </p:nvGrpSpPr>
        <p:grpSpPr>
          <a:xfrm>
            <a:off x="4929188" y="2420888"/>
            <a:ext cx="3171204" cy="2952328"/>
            <a:chOff x="4929188" y="2636912"/>
            <a:chExt cx="2667148" cy="2736304"/>
          </a:xfrm>
        </p:grpSpPr>
        <p:pic>
          <p:nvPicPr>
            <p:cNvPr id="7" name="Picture 1031"/>
            <p:cNvPicPr>
              <a:picLocks noChangeAspect="1" noChangeArrowheads="1"/>
            </p:cNvPicPr>
            <p:nvPr/>
          </p:nvPicPr>
          <p:blipFill>
            <a:blip r:embed="rId4" cstate="print"/>
            <a:srcRect l="5513" t="16855" r="35948" b="6589"/>
            <a:stretch>
              <a:fillRect/>
            </a:stretch>
          </p:blipFill>
          <p:spPr bwMode="auto">
            <a:xfrm>
              <a:off x="5076056" y="3140968"/>
              <a:ext cx="2520280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1032"/>
            <p:cNvSpPr>
              <a:spLocks noChangeShapeType="1"/>
            </p:cNvSpPr>
            <p:nvPr/>
          </p:nvSpPr>
          <p:spPr bwMode="auto">
            <a:xfrm flipV="1">
              <a:off x="4929188" y="3197051"/>
              <a:ext cx="0" cy="1728787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1033"/>
            <p:cNvSpPr>
              <a:spLocks noChangeShapeType="1"/>
            </p:cNvSpPr>
            <p:nvPr/>
          </p:nvSpPr>
          <p:spPr bwMode="auto">
            <a:xfrm>
              <a:off x="4929188" y="4911551"/>
              <a:ext cx="2232025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Text Box 1034"/>
            <p:cNvSpPr txBox="1">
              <a:spLocks noChangeArrowheads="1"/>
            </p:cNvSpPr>
            <p:nvPr/>
          </p:nvSpPr>
          <p:spPr bwMode="auto">
            <a:xfrm>
              <a:off x="4932040" y="2636912"/>
              <a:ext cx="757237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rgbClr val="000000"/>
                  </a:solidFill>
                </a:rPr>
                <a:t>Q</a:t>
              </a:r>
              <a:r>
                <a:rPr lang="en-US" baseline="-25000" dirty="0" err="1">
                  <a:solidFill>
                    <a:srgbClr val="000000"/>
                  </a:solidFill>
                </a:rPr>
                <a:t>trigger</a:t>
              </a: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 Box 1036"/>
            <p:cNvSpPr txBox="1">
              <a:spLocks noChangeArrowheads="1"/>
            </p:cNvSpPr>
            <p:nvPr/>
          </p:nvSpPr>
          <p:spPr bwMode="auto">
            <a:xfrm>
              <a:off x="6072198" y="4911551"/>
              <a:ext cx="100014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rgbClr val="000000"/>
                  </a:solidFill>
                </a:rPr>
                <a:t>Q</a:t>
              </a:r>
              <a:r>
                <a:rPr lang="en-US" baseline="-25000" dirty="0" err="1">
                  <a:solidFill>
                    <a:srgbClr val="000000"/>
                  </a:solidFill>
                </a:rPr>
                <a:t>total</a:t>
              </a: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3" name="Line 1039"/>
            <p:cNvSpPr>
              <a:spLocks noChangeShapeType="1"/>
            </p:cNvSpPr>
            <p:nvPr/>
          </p:nvSpPr>
          <p:spPr bwMode="auto">
            <a:xfrm flipV="1">
              <a:off x="4929188" y="3768551"/>
              <a:ext cx="2143125" cy="11430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44208" y="4284569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neutron</a:t>
              </a:r>
              <a:endParaRPr lang="zh-CN" alt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08104" y="3771221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noise</a:t>
              </a:r>
              <a:endParaRPr lang="zh-CN" altLang="en-US" dirty="0"/>
            </a:p>
          </p:txBody>
        </p:sp>
      </p:grp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82283-E96D-44DD-850C-CC78E3F5ECD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华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2310</TotalTime>
  <Words>1950</Words>
  <Application>Microsoft Office PowerPoint</Application>
  <PresentationFormat>全屏显示(4:3)</PresentationFormat>
  <Paragraphs>170</Paragraphs>
  <Slides>32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37" baseType="lpstr">
      <vt:lpstr>Office 主题</vt:lpstr>
      <vt:lpstr>1_Office 主题</vt:lpstr>
      <vt:lpstr>Документ</vt:lpstr>
      <vt:lpstr>Graph</vt:lpstr>
      <vt:lpstr>Visio</vt:lpstr>
      <vt:lpstr>EAS热中子探测</vt:lpstr>
      <vt:lpstr>内容</vt:lpstr>
      <vt:lpstr>1.物理动机</vt:lpstr>
      <vt:lpstr>幻灯片 4</vt:lpstr>
      <vt:lpstr>幻灯片 5</vt:lpstr>
      <vt:lpstr>幻灯片 6</vt:lpstr>
      <vt:lpstr>2、探测器介绍</vt:lpstr>
      <vt:lpstr>幻灯片 8</vt:lpstr>
      <vt:lpstr>幻灯片 9</vt:lpstr>
      <vt:lpstr>宇宙线簇射事例：得到电磁成分和中子，包含时序</vt:lpstr>
      <vt:lpstr>3、研究状况</vt:lpstr>
      <vt:lpstr>幻灯片 12</vt:lpstr>
      <vt:lpstr>PRISMA-YBJ+ARGO-YBJ：高海拔联合观测</vt:lpstr>
      <vt:lpstr>PRISMA-YBJ：宇宙线物理</vt:lpstr>
      <vt:lpstr>幻灯片 15</vt:lpstr>
      <vt:lpstr>地球物理：地震活动</vt:lpstr>
      <vt:lpstr>幻灯片 17</vt:lpstr>
      <vt:lpstr>幻灯片 18</vt:lpstr>
      <vt:lpstr>4、下一步工作</vt:lpstr>
      <vt:lpstr>幻灯片 20</vt:lpstr>
      <vt:lpstr>阵列性能</vt:lpstr>
      <vt:lpstr>幻灯片 22</vt:lpstr>
      <vt:lpstr>时间表</vt:lpstr>
      <vt:lpstr>总结</vt:lpstr>
      <vt:lpstr>backup</vt:lpstr>
      <vt:lpstr>幻灯片 26</vt:lpstr>
      <vt:lpstr>EAS热中子探测技术的优势</vt:lpstr>
      <vt:lpstr>幻灯片 28</vt:lpstr>
      <vt:lpstr>闪烁材料ZnS(Ag)</vt:lpstr>
      <vt:lpstr>PRISMA-YBJ和ARGO-YBJ符合事例</vt:lpstr>
      <vt:lpstr>一个符合事例</vt:lpstr>
      <vt:lpstr>幻灯片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研究基础</dc:title>
  <dc:creator>马欣华</dc:creator>
  <cp:lastModifiedBy>[马欣华]</cp:lastModifiedBy>
  <cp:revision>516</cp:revision>
  <dcterms:created xsi:type="dcterms:W3CDTF">2016-07-14T22:03:59Z</dcterms:created>
  <dcterms:modified xsi:type="dcterms:W3CDTF">2016-08-17T06:25:43Z</dcterms:modified>
</cp:coreProperties>
</file>