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3" r:id="rId2"/>
    <p:sldId id="742" r:id="rId3"/>
    <p:sldId id="767" r:id="rId4"/>
    <p:sldId id="771" r:id="rId5"/>
    <p:sldId id="739" r:id="rId6"/>
    <p:sldId id="744" r:id="rId7"/>
    <p:sldId id="746" r:id="rId8"/>
    <p:sldId id="754" r:id="rId9"/>
    <p:sldId id="755" r:id="rId10"/>
    <p:sldId id="757" r:id="rId11"/>
    <p:sldId id="756" r:id="rId12"/>
    <p:sldId id="769" r:id="rId13"/>
    <p:sldId id="770" r:id="rId14"/>
    <p:sldId id="758" r:id="rId15"/>
    <p:sldId id="773" r:id="rId16"/>
    <p:sldId id="772" r:id="rId17"/>
    <p:sldId id="745" r:id="rId18"/>
  </p:sldIdLst>
  <p:sldSz cx="9144000" cy="6858000" type="screen4x3"/>
  <p:notesSz cx="7099300" cy="10234613"/>
  <p:defaultTextStyle>
    <a:defPPr>
      <a:defRPr lang="en-GB"/>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ED8A4"/>
    <a:srgbClr val="B0D090"/>
    <a:srgbClr val="9DC575"/>
    <a:srgbClr val="DDDDDD"/>
    <a:srgbClr val="2A2A82"/>
    <a:srgbClr val="FFFF00"/>
    <a:srgbClr val="FFFFFF"/>
    <a:srgbClr val="CCCCFF"/>
    <a:srgbClr val="6699FF"/>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3394" autoAdjust="0"/>
  </p:normalViewPr>
  <p:slideViewPr>
    <p:cSldViewPr snapToGrid="0">
      <p:cViewPr varScale="1">
        <p:scale>
          <a:sx n="67" d="100"/>
          <a:sy n="67" d="100"/>
        </p:scale>
        <p:origin x="-570" y="-90"/>
      </p:cViewPr>
      <p:guideLst>
        <p:guide orient="horz" pos="3816"/>
        <p:guide orient="horz" pos="167"/>
        <p:guide orient="horz" pos="616"/>
        <p:guide orient="horz" pos="2672"/>
        <p:guide orient="horz" pos="1165"/>
        <p:guide pos="5551"/>
        <p:guide pos="1551"/>
        <p:guide pos="4178"/>
        <p:guide pos="2927"/>
        <p:guide pos="2809"/>
        <p:guide pos="178"/>
        <p:guide pos="4299"/>
        <p:guide pos="1440"/>
      </p:guideLst>
    </p:cSldViewPr>
  </p:slideViewPr>
  <p:outlineViewPr>
    <p:cViewPr>
      <p:scale>
        <a:sx n="33" d="100"/>
        <a:sy n="33" d="100"/>
      </p:scale>
      <p:origin x="0" y="3085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1842" y="-9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498"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t" anchorCtr="0" compatLnSpc="1">
            <a:prstTxWarp prst="textNoShape">
              <a:avLst/>
            </a:prstTxWarp>
          </a:bodyPr>
          <a:lstStyle>
            <a:lvl1pPr defTabSz="947597" eaLnBrk="1" hangingPunct="1">
              <a:defRPr sz="1200" b="0">
                <a:latin typeface="Arial" pitchFamily="34" charset="0"/>
              </a:defRPr>
            </a:lvl1pPr>
          </a:lstStyle>
          <a:p>
            <a:pPr>
              <a:defRPr/>
            </a:pPr>
            <a:endParaRPr lang="en-GB"/>
          </a:p>
        </p:txBody>
      </p:sp>
      <p:sp>
        <p:nvSpPr>
          <p:cNvPr id="490499" name="Rectangle 3"/>
          <p:cNvSpPr>
            <a:spLocks noGrp="1" noChangeArrowheads="1"/>
          </p:cNvSpPr>
          <p:nvPr>
            <p:ph type="dt" sz="quarter" idx="1"/>
          </p:nvPr>
        </p:nvSpPr>
        <p:spPr bwMode="auto">
          <a:xfrm>
            <a:off x="4021139"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t" anchorCtr="0" compatLnSpc="1">
            <a:prstTxWarp prst="textNoShape">
              <a:avLst/>
            </a:prstTxWarp>
          </a:bodyPr>
          <a:lstStyle>
            <a:lvl1pPr algn="r" defTabSz="947597" eaLnBrk="1" hangingPunct="1">
              <a:defRPr sz="1200" b="0">
                <a:latin typeface="Arial" pitchFamily="34" charset="0"/>
              </a:defRPr>
            </a:lvl1pPr>
          </a:lstStyle>
          <a:p>
            <a:pPr>
              <a:defRPr/>
            </a:pPr>
            <a:endParaRPr lang="en-GB"/>
          </a:p>
        </p:txBody>
      </p:sp>
      <p:sp>
        <p:nvSpPr>
          <p:cNvPr id="490500"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b" anchorCtr="0" compatLnSpc="1">
            <a:prstTxWarp prst="textNoShape">
              <a:avLst/>
            </a:prstTxWarp>
          </a:bodyPr>
          <a:lstStyle>
            <a:lvl1pPr defTabSz="947597" eaLnBrk="1" hangingPunct="1">
              <a:defRPr sz="1200" b="0">
                <a:latin typeface="Arial" pitchFamily="34" charset="0"/>
              </a:defRPr>
            </a:lvl1pPr>
          </a:lstStyle>
          <a:p>
            <a:pPr>
              <a:defRPr/>
            </a:pPr>
            <a:endParaRPr lang="en-GB"/>
          </a:p>
        </p:txBody>
      </p:sp>
      <p:sp>
        <p:nvSpPr>
          <p:cNvPr id="490501" name="Rectangle 5"/>
          <p:cNvSpPr>
            <a:spLocks noGrp="1" noChangeArrowheads="1"/>
          </p:cNvSpPr>
          <p:nvPr>
            <p:ph type="sldNum" sz="quarter" idx="3"/>
          </p:nvPr>
        </p:nvSpPr>
        <p:spPr bwMode="auto">
          <a:xfrm>
            <a:off x="4021139"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b" anchorCtr="0" compatLnSpc="1">
            <a:prstTxWarp prst="textNoShape">
              <a:avLst/>
            </a:prstTxWarp>
          </a:bodyPr>
          <a:lstStyle>
            <a:lvl1pPr algn="r" defTabSz="947597" eaLnBrk="1" hangingPunct="1">
              <a:defRPr sz="1200" b="0">
                <a:latin typeface="Arial" pitchFamily="34" charset="0"/>
              </a:defRPr>
            </a:lvl1pPr>
          </a:lstStyle>
          <a:p>
            <a:pPr>
              <a:defRPr/>
            </a:pPr>
            <a:fld id="{A0EC200F-D425-44A2-8F2B-ED1B1B52A098}" type="slidenum">
              <a:rPr lang="en-GB"/>
              <a:pPr>
                <a:defRPr/>
              </a:pPr>
              <a:t>‹#›</a:t>
            </a:fld>
            <a:endParaRPr lang="en-GB"/>
          </a:p>
        </p:txBody>
      </p:sp>
    </p:spTree>
    <p:extLst>
      <p:ext uri="{BB962C8B-B14F-4D97-AF65-F5344CB8AC3E}">
        <p14:creationId xmlns:p14="http://schemas.microsoft.com/office/powerpoint/2010/main" val="1983542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t" anchorCtr="0" compatLnSpc="1">
            <a:prstTxWarp prst="textNoShape">
              <a:avLst/>
            </a:prstTxWarp>
          </a:bodyPr>
          <a:lstStyle>
            <a:lvl1pPr defTabSz="947597" eaLnBrk="1" hangingPunct="1">
              <a:defRPr sz="1200" b="0">
                <a:latin typeface="Arial" pitchFamily="34" charset="0"/>
              </a:defRPr>
            </a:lvl1pPr>
          </a:lstStyle>
          <a:p>
            <a:pPr>
              <a:defRPr/>
            </a:pPr>
            <a:endParaRPr lang="en-GB"/>
          </a:p>
        </p:txBody>
      </p:sp>
      <p:sp>
        <p:nvSpPr>
          <p:cNvPr id="21507" name="Rectangle 3"/>
          <p:cNvSpPr>
            <a:spLocks noGrp="1" noChangeArrowheads="1"/>
          </p:cNvSpPr>
          <p:nvPr>
            <p:ph type="dt" idx="1"/>
          </p:nvPr>
        </p:nvSpPr>
        <p:spPr bwMode="auto">
          <a:xfrm>
            <a:off x="4021139"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t" anchorCtr="0" compatLnSpc="1">
            <a:prstTxWarp prst="textNoShape">
              <a:avLst/>
            </a:prstTxWarp>
          </a:bodyPr>
          <a:lstStyle>
            <a:lvl1pPr algn="r" defTabSz="947597" eaLnBrk="1" hangingPunct="1">
              <a:defRPr sz="1200" b="0">
                <a:latin typeface="Arial" pitchFamily="34"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9614" y="4862514"/>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2151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b" anchorCtr="0" compatLnSpc="1">
            <a:prstTxWarp prst="textNoShape">
              <a:avLst/>
            </a:prstTxWarp>
          </a:bodyPr>
          <a:lstStyle>
            <a:lvl1pPr defTabSz="947597" eaLnBrk="1" hangingPunct="1">
              <a:defRPr sz="1200" b="0">
                <a:latin typeface="Arial" pitchFamily="34" charset="0"/>
              </a:defRPr>
            </a:lvl1pPr>
          </a:lstStyle>
          <a:p>
            <a:pPr>
              <a:defRPr/>
            </a:pPr>
            <a:endParaRPr lang="en-GB"/>
          </a:p>
        </p:txBody>
      </p:sp>
      <p:sp>
        <p:nvSpPr>
          <p:cNvPr id="21511" name="Rectangle 7"/>
          <p:cNvSpPr>
            <a:spLocks noGrp="1" noChangeArrowheads="1"/>
          </p:cNvSpPr>
          <p:nvPr>
            <p:ph type="sldNum" sz="quarter" idx="5"/>
          </p:nvPr>
        </p:nvSpPr>
        <p:spPr bwMode="auto">
          <a:xfrm>
            <a:off x="4021139"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5" tIns="47373" rIns="94745" bIns="47373" numCol="1" anchor="b" anchorCtr="0" compatLnSpc="1">
            <a:prstTxWarp prst="textNoShape">
              <a:avLst/>
            </a:prstTxWarp>
          </a:bodyPr>
          <a:lstStyle>
            <a:lvl1pPr algn="r" defTabSz="947597" eaLnBrk="1" hangingPunct="1">
              <a:defRPr sz="1200" b="0">
                <a:latin typeface="Arial" pitchFamily="34" charset="0"/>
              </a:defRPr>
            </a:lvl1pPr>
          </a:lstStyle>
          <a:p>
            <a:pPr>
              <a:defRPr/>
            </a:pPr>
            <a:fld id="{B72D0203-2A6D-4B67-A74D-A87F9059B142}" type="slidenum">
              <a:rPr lang="en-GB"/>
              <a:pPr>
                <a:defRPr/>
              </a:pPr>
              <a:t>‹#›</a:t>
            </a:fld>
            <a:endParaRPr lang="en-GB"/>
          </a:p>
        </p:txBody>
      </p:sp>
    </p:spTree>
    <p:extLst>
      <p:ext uri="{BB962C8B-B14F-4D97-AF65-F5344CB8AC3E}">
        <p14:creationId xmlns:p14="http://schemas.microsoft.com/office/powerpoint/2010/main" val="3952040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B72D0203-2A6D-4B67-A74D-A87F9059B142}" type="slidenum">
              <a:rPr lang="en-GB" smtClean="0"/>
              <a:pPr>
                <a:defRPr/>
              </a:pPr>
              <a:t>4</a:t>
            </a:fld>
            <a:endParaRPr lang="en-GB"/>
          </a:p>
        </p:txBody>
      </p:sp>
    </p:spTree>
    <p:extLst>
      <p:ext uri="{BB962C8B-B14F-4D97-AF65-F5344CB8AC3E}">
        <p14:creationId xmlns:p14="http://schemas.microsoft.com/office/powerpoint/2010/main" val="47293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8494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Rectangle 10"/>
          <p:cNvSpPr>
            <a:spLocks noChangeArrowheads="1"/>
          </p:cNvSpPr>
          <p:nvPr userDrawn="1"/>
        </p:nvSpPr>
        <p:spPr bwMode="auto">
          <a:xfrm>
            <a:off x="0" y="6057900"/>
            <a:ext cx="9144000" cy="800100"/>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35" name="Rectangle 3"/>
          <p:cNvSpPr>
            <a:spLocks noGrp="1" noChangeArrowheads="1"/>
          </p:cNvSpPr>
          <p:nvPr>
            <p:ph type="subTitle" idx="1"/>
          </p:nvPr>
        </p:nvSpPr>
        <p:spPr>
          <a:xfrm>
            <a:off x="292100" y="1363663"/>
            <a:ext cx="8520113" cy="485775"/>
          </a:xfrm>
        </p:spPr>
        <p:txBody>
          <a:bodyPr/>
          <a:lstStyle>
            <a:lvl1pPr marL="0" indent="0">
              <a:buFont typeface="Arial" pitchFamily="34" charset="0"/>
              <a:buNone/>
              <a:defRPr>
                <a:solidFill>
                  <a:schemeClr val="bg1"/>
                </a:solidFill>
              </a:defRPr>
            </a:lvl1pPr>
          </a:lstStyle>
          <a:p>
            <a:pPr lvl="0"/>
            <a:r>
              <a:rPr lang="en-GB" noProof="0" smtClean="0"/>
              <a:t>Untertitel durch Klicken bearbeiten</a:t>
            </a:r>
          </a:p>
        </p:txBody>
      </p:sp>
      <p:sp>
        <p:nvSpPr>
          <p:cNvPr id="402436" name="Rectangle 4"/>
          <p:cNvSpPr>
            <a:spLocks noGrp="1" noChangeArrowheads="1"/>
          </p:cNvSpPr>
          <p:nvPr>
            <p:ph type="ctrTitle" sz="quarter"/>
          </p:nvPr>
        </p:nvSpPr>
        <p:spPr>
          <a:xfrm>
            <a:off x="282575" y="0"/>
            <a:ext cx="8520113" cy="1266825"/>
          </a:xfrm>
        </p:spPr>
        <p:txBody>
          <a:bodyPr anchor="b"/>
          <a:lstStyle>
            <a:lvl1pPr>
              <a:lnSpc>
                <a:spcPct val="80000"/>
              </a:lnSpc>
              <a:defRPr sz="4000"/>
            </a:lvl1pPr>
          </a:lstStyle>
          <a:p>
            <a:pPr lvl="0"/>
            <a:r>
              <a:rPr lang="en-GB" noProof="0" smtClean="0"/>
              <a:t>Titelmasterformat durch klicken bearbeiten</a:t>
            </a:r>
          </a:p>
        </p:txBody>
      </p:sp>
    </p:spTree>
    <p:extLst>
      <p:ext uri="{BB962C8B-B14F-4D97-AF65-F5344CB8AC3E}">
        <p14:creationId xmlns:p14="http://schemas.microsoft.com/office/powerpoint/2010/main" val="14170029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05060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103188"/>
            <a:ext cx="2132013" cy="56673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82575" y="103188"/>
            <a:ext cx="6245225"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18331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4" y="971565"/>
            <a:ext cx="8672513" cy="5059363"/>
          </a:xfrm>
          <a:prstGeom prst="rect">
            <a:avLst/>
          </a:prstGeom>
        </p:spPr>
        <p:txBody>
          <a:bodyPr lIns="0" tIns="0" rIns="0" bIns="0"/>
          <a:lstStyle>
            <a:lvl1pPr>
              <a:defRPr sz="23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5472" indent="-228382">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6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736839" y="6504215"/>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4C827D1-3665-E346-9099-08A9F9C92CFA}" type="datetime1">
              <a:rPr lang="en-GB" smtClean="0"/>
              <a:t>11/08/2017</a:t>
            </a:fld>
            <a:endParaRPr lang="en-US" dirty="0"/>
          </a:p>
        </p:txBody>
      </p:sp>
      <p:sp>
        <p:nvSpPr>
          <p:cNvPr id="9" name="Footer Placeholder 4"/>
          <p:cNvSpPr>
            <a:spLocks noGrp="1"/>
          </p:cNvSpPr>
          <p:nvPr>
            <p:ph type="ftr" sz="quarter" idx="3"/>
          </p:nvPr>
        </p:nvSpPr>
        <p:spPr>
          <a:xfrm>
            <a:off x="1530614" y="6504365"/>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Valencia 16th February 2017</a:t>
            </a:r>
            <a:endParaRPr lang="en-US" b="1" dirty="0"/>
          </a:p>
        </p:txBody>
      </p:sp>
      <p:sp>
        <p:nvSpPr>
          <p:cNvPr id="10" name="Slide Number Placeholder 5"/>
          <p:cNvSpPr>
            <a:spLocks noGrp="1"/>
          </p:cNvSpPr>
          <p:nvPr>
            <p:ph type="sldNum" sz="quarter" idx="4"/>
          </p:nvPr>
        </p:nvSpPr>
        <p:spPr>
          <a:xfrm>
            <a:off x="222250" y="6504359"/>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213354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DE" dirty="0"/>
          </a:p>
        </p:txBody>
      </p:sp>
      <p:sp>
        <p:nvSpPr>
          <p:cNvPr id="3" name="Content Placeholder 2"/>
          <p:cNvSpPr>
            <a:spLocks noGrp="1"/>
          </p:cNvSpPr>
          <p:nvPr>
            <p:ph idx="1"/>
          </p:nvPr>
        </p:nvSpPr>
        <p:spPr>
          <a:xfrm>
            <a:off x="1" y="836023"/>
            <a:ext cx="9143999" cy="60219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624148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933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82575" y="977900"/>
            <a:ext cx="4183063"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18038" y="977900"/>
            <a:ext cx="4184650"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749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25344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55760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2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58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74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3"/>
          <p:cNvSpPr>
            <a:spLocks noGrp="1" noChangeArrowheads="1"/>
          </p:cNvSpPr>
          <p:nvPr>
            <p:ph type="body" idx="1"/>
          </p:nvPr>
        </p:nvSpPr>
        <p:spPr bwMode="auto">
          <a:xfrm>
            <a:off x="282575" y="977900"/>
            <a:ext cx="8520113"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err="1" smtClean="0"/>
              <a:t>Textmasterformate</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1"/>
            <a:endParaRPr lang="en-GB" dirty="0" smtClean="0"/>
          </a:p>
        </p:txBody>
      </p:sp>
      <p:sp>
        <p:nvSpPr>
          <p:cNvPr id="1028"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1029" name="Rectangle 5"/>
          <p:cNvSpPr>
            <a:spLocks noChangeArrowheads="1"/>
          </p:cNvSpPr>
          <p:nvPr/>
        </p:nvSpPr>
        <p:spPr bwMode="auto">
          <a:xfrm>
            <a:off x="282575" y="6450400"/>
            <a:ext cx="85296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p>
            <a:pPr eaLnBrk="1" hangingPunct="1"/>
            <a:r>
              <a:rPr lang="en-GB" sz="900" dirty="0" smtClean="0">
                <a:solidFill>
                  <a:schemeClr val="bg2"/>
                </a:solidFill>
              </a:rPr>
              <a:t>J. Mnich   </a:t>
            </a:r>
            <a:r>
              <a:rPr lang="en-GB" sz="900" b="0" dirty="0" smtClean="0">
                <a:solidFill>
                  <a:schemeClr val="bg2"/>
                </a:solidFill>
              </a:rPr>
              <a:t>|  ICFA Report at</a:t>
            </a:r>
            <a:r>
              <a:rPr lang="en-GB" sz="900" b="0" baseline="0" dirty="0" smtClean="0">
                <a:solidFill>
                  <a:schemeClr val="bg2"/>
                </a:solidFill>
              </a:rPr>
              <a:t> Lepton-Photon 2017		</a:t>
            </a:r>
            <a:r>
              <a:rPr lang="en-GB" sz="900" b="0" dirty="0" smtClean="0">
                <a:solidFill>
                  <a:schemeClr val="bg2"/>
                </a:solidFill>
              </a:rPr>
              <a:t>          </a:t>
            </a:r>
            <a:r>
              <a:rPr lang="en-GB" sz="900" b="0" dirty="0">
                <a:solidFill>
                  <a:schemeClr val="bg2"/>
                </a:solidFill>
              </a:rPr>
              <a:t>		                          </a:t>
            </a:r>
            <a:r>
              <a:rPr lang="en-GB" sz="900" b="0" dirty="0" smtClean="0">
                <a:solidFill>
                  <a:schemeClr val="bg2"/>
                </a:solidFill>
              </a:rPr>
              <a:t>       </a:t>
            </a:r>
            <a:r>
              <a:rPr lang="en-GB" sz="900" b="0" baseline="0" dirty="0" smtClean="0">
                <a:solidFill>
                  <a:schemeClr val="bg2"/>
                </a:solidFill>
              </a:rPr>
              <a:t>          12.</a:t>
            </a:r>
            <a:r>
              <a:rPr lang="en-GB" sz="900" b="0" dirty="0" smtClean="0">
                <a:solidFill>
                  <a:schemeClr val="bg2"/>
                </a:solidFill>
              </a:rPr>
              <a:t>August 2017  </a:t>
            </a:r>
            <a:r>
              <a:rPr lang="en-GB" sz="900" b="0" dirty="0">
                <a:solidFill>
                  <a:schemeClr val="bg2"/>
                </a:solidFill>
              </a:rPr>
              <a:t>|  </a:t>
            </a:r>
            <a:r>
              <a:rPr lang="en-GB" sz="900" dirty="0" smtClean="0">
                <a:solidFill>
                  <a:schemeClr val="bg2"/>
                </a:solidFill>
              </a:rPr>
              <a:t>page </a:t>
            </a:r>
            <a:fld id="{8E1DBE65-F621-4E58-8948-D49C24AA7067}" type="slidenum">
              <a:rPr lang="en-GB" sz="900" smtClean="0">
                <a:solidFill>
                  <a:schemeClr val="bg2"/>
                </a:solidFill>
              </a:rPr>
              <a:pPr eaLnBrk="1" hangingPunct="1"/>
              <a:t>‹#›</a:t>
            </a:fld>
            <a:endParaRPr lang="en-GB" sz="9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4" r:id="rId12"/>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pitchFamily="34" charset="0"/>
        </a:defRPr>
      </a:lvl2pPr>
      <a:lvl3pPr algn="l" rtl="0" eaLnBrk="0" fontAlgn="base" hangingPunct="0">
        <a:spcBef>
          <a:spcPct val="0"/>
        </a:spcBef>
        <a:spcAft>
          <a:spcPct val="0"/>
        </a:spcAft>
        <a:defRPr sz="2400" b="1">
          <a:solidFill>
            <a:schemeClr val="bg1"/>
          </a:solidFill>
          <a:latin typeface="Arial" pitchFamily="34" charset="0"/>
        </a:defRPr>
      </a:lvl3pPr>
      <a:lvl4pPr algn="l" rtl="0" eaLnBrk="0" fontAlgn="base" hangingPunct="0">
        <a:spcBef>
          <a:spcPct val="0"/>
        </a:spcBef>
        <a:spcAft>
          <a:spcPct val="0"/>
        </a:spcAft>
        <a:defRPr sz="2400" b="1">
          <a:solidFill>
            <a:schemeClr val="bg1"/>
          </a:solidFill>
          <a:latin typeface="Arial" pitchFamily="34" charset="0"/>
        </a:defRPr>
      </a:lvl4pPr>
      <a:lvl5pPr algn="l" rtl="0" eaLnBrk="0" fontAlgn="base" hangingPunct="0">
        <a:spcBef>
          <a:spcPct val="0"/>
        </a:spcBef>
        <a:spcAft>
          <a:spcPct val="0"/>
        </a:spcAft>
        <a:defRPr sz="2400" b="1">
          <a:solidFill>
            <a:schemeClr val="bg1"/>
          </a:solidFill>
          <a:latin typeface="Arial" pitchFamily="34" charset="0"/>
        </a:defRPr>
      </a:lvl5pPr>
      <a:lvl6pPr marL="457200" algn="l" rtl="0" fontAlgn="base">
        <a:spcBef>
          <a:spcPct val="0"/>
        </a:spcBef>
        <a:spcAft>
          <a:spcPct val="0"/>
        </a:spcAft>
        <a:defRPr sz="2400" b="1">
          <a:solidFill>
            <a:schemeClr val="bg1"/>
          </a:solidFill>
          <a:latin typeface="Arial" pitchFamily="34" charset="0"/>
        </a:defRPr>
      </a:lvl6pPr>
      <a:lvl7pPr marL="914400" algn="l" rtl="0" fontAlgn="base">
        <a:spcBef>
          <a:spcPct val="0"/>
        </a:spcBef>
        <a:spcAft>
          <a:spcPct val="0"/>
        </a:spcAft>
        <a:defRPr sz="2400" b="1">
          <a:solidFill>
            <a:schemeClr val="bg1"/>
          </a:solidFill>
          <a:latin typeface="Arial" pitchFamily="34" charset="0"/>
        </a:defRPr>
      </a:lvl7pPr>
      <a:lvl8pPr marL="1371600" algn="l" rtl="0" fontAlgn="base">
        <a:spcBef>
          <a:spcPct val="0"/>
        </a:spcBef>
        <a:spcAft>
          <a:spcPct val="0"/>
        </a:spcAft>
        <a:defRPr sz="2400" b="1">
          <a:solidFill>
            <a:schemeClr val="bg1"/>
          </a:solidFill>
          <a:latin typeface="Arial" pitchFamily="34" charset="0"/>
        </a:defRPr>
      </a:lvl8pPr>
      <a:lvl9pPr marL="1828800" algn="l" rtl="0" fontAlgn="base">
        <a:spcBef>
          <a:spcPct val="0"/>
        </a:spcBef>
        <a:spcAft>
          <a:spcPct val="0"/>
        </a:spcAft>
        <a:defRPr sz="2400" b="1">
          <a:solidFill>
            <a:schemeClr val="bg1"/>
          </a:solidFill>
          <a:latin typeface="Arial" pitchFamily="34" charset="0"/>
        </a:defRPr>
      </a:lvl9pPr>
    </p:titleStyle>
    <p:bodyStyle>
      <a:lvl1pPr marL="265113" indent="-265113" algn="l" rtl="0" eaLnBrk="0" fontAlgn="base" hangingPunct="0">
        <a:spcBef>
          <a:spcPct val="0"/>
        </a:spcBef>
        <a:spcAft>
          <a:spcPct val="50000"/>
        </a:spcAft>
        <a:buClr>
          <a:srgbClr val="F28E00"/>
        </a:buClr>
        <a:buFont typeface="Arial" charset="0"/>
        <a:buChar char="&gt;"/>
        <a:defRPr sz="2000" b="1">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b="1">
          <a:solidFill>
            <a:schemeClr val="tx1"/>
          </a:solidFill>
          <a:latin typeface="+mn-lt"/>
        </a:defRPr>
      </a:lvl2pPr>
      <a:lvl3pPr marL="1236663" indent="-228600" algn="l" rtl="0" eaLnBrk="0" fontAlgn="base" hangingPunct="0">
        <a:spcBef>
          <a:spcPct val="0"/>
        </a:spcBef>
        <a:spcAft>
          <a:spcPct val="0"/>
        </a:spcAft>
        <a:buClr>
          <a:srgbClr val="FF9900"/>
        </a:buClr>
        <a:buFont typeface="Wingdings" pitchFamily="2" charset="2"/>
        <a:buChar char="§"/>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icfa.fnal.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Grp="1" noChangeArrowheads="1"/>
          </p:cNvSpPr>
          <p:nvPr>
            <p:ph type="ctrTitle"/>
          </p:nvPr>
        </p:nvSpPr>
        <p:spPr>
          <a:xfrm>
            <a:off x="1" y="144463"/>
            <a:ext cx="9144000" cy="1165642"/>
          </a:xfrm>
          <a:noFill/>
        </p:spPr>
        <p:txBody>
          <a:bodyPr/>
          <a:lstStyle/>
          <a:p>
            <a:pPr algn="ctr" eaLnBrk="1" hangingPunct="1">
              <a:lnSpc>
                <a:spcPct val="90000"/>
              </a:lnSpc>
            </a:pPr>
            <a:r>
              <a:rPr lang="en-GB" dirty="0" smtClean="0"/>
              <a:t>ICFA Report</a:t>
            </a:r>
            <a:br>
              <a:rPr lang="en-GB" dirty="0" smtClean="0"/>
            </a:br>
            <a:r>
              <a:rPr lang="en-GB" sz="3200" dirty="0" smtClean="0"/>
              <a:t>Lepton-Photon 2017</a:t>
            </a:r>
            <a:endParaRPr lang="en-GB" sz="3200" dirty="0" smtClean="0">
              <a:solidFill>
                <a:srgbClr val="F28E00"/>
              </a:solidFill>
            </a:endParaRPr>
          </a:p>
        </p:txBody>
      </p:sp>
      <p:sp>
        <p:nvSpPr>
          <p:cNvPr id="3075" name="Rectangle 18"/>
          <p:cNvSpPr>
            <a:spLocks noGrp="1" noChangeArrowheads="1"/>
          </p:cNvSpPr>
          <p:nvPr>
            <p:ph type="subTitle" idx="1"/>
          </p:nvPr>
        </p:nvSpPr>
        <p:spPr>
          <a:xfrm>
            <a:off x="252914" y="1441534"/>
            <a:ext cx="7732712" cy="334962"/>
          </a:xfrm>
          <a:noFill/>
        </p:spPr>
        <p:txBody>
          <a:bodyPr/>
          <a:lstStyle/>
          <a:p>
            <a:pPr eaLnBrk="1" hangingPunct="1">
              <a:buFont typeface="Arial" charset="0"/>
              <a:buNone/>
            </a:pPr>
            <a:r>
              <a:rPr lang="de-DE" dirty="0" smtClean="0"/>
              <a:t>August 2016 </a:t>
            </a:r>
            <a:r>
              <a:rPr lang="de-DE" dirty="0" err="1" smtClean="0"/>
              <a:t>to</a:t>
            </a:r>
            <a:r>
              <a:rPr lang="de-DE" dirty="0" smtClean="0"/>
              <a:t> August 2017</a:t>
            </a:r>
          </a:p>
        </p:txBody>
      </p:sp>
      <p:sp>
        <p:nvSpPr>
          <p:cNvPr id="3076" name="Text Box 24"/>
          <p:cNvSpPr txBox="1">
            <a:spLocks noChangeArrowheads="1"/>
          </p:cNvSpPr>
          <p:nvPr/>
        </p:nvSpPr>
        <p:spPr bwMode="auto">
          <a:xfrm>
            <a:off x="346492" y="2795908"/>
            <a:ext cx="2327083" cy="78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sz="2000" b="0" dirty="0" smtClean="0"/>
              <a:t>J. </a:t>
            </a:r>
            <a:r>
              <a:rPr lang="de-DE" sz="2000" b="0" dirty="0" err="1" smtClean="0"/>
              <a:t>Mnich</a:t>
            </a:r>
            <a:r>
              <a:rPr lang="de-DE" sz="2000" b="0" dirty="0"/>
              <a:t> </a:t>
            </a:r>
            <a:r>
              <a:rPr lang="de-DE" sz="2000" b="0" dirty="0" smtClean="0"/>
              <a:t>(DESY)</a:t>
            </a:r>
            <a:endParaRPr lang="de-DE" sz="2000" b="0" dirty="0"/>
          </a:p>
          <a:p>
            <a:pPr eaLnBrk="1" hangingPunct="1"/>
            <a:r>
              <a:rPr lang="de-DE" b="0" dirty="0" smtClean="0"/>
              <a:t>August 12, 2017</a:t>
            </a:r>
            <a:endParaRPr lang="de-DE"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kern="1200" dirty="0" smtClean="0">
                <a:latin typeface="Arial" panose="020B0604020202020204" pitchFamily="34" charset="0"/>
                <a:cs typeface="Arial" panose="020B0604020202020204" pitchFamily="34" charset="0"/>
              </a:rPr>
              <a:t>LCB/LCC</a:t>
            </a:r>
            <a:r>
              <a:rPr lang="de-DE" dirty="0" smtClean="0"/>
              <a:t>	</a:t>
            </a:r>
            <a:endParaRPr lang="de-DE" dirty="0"/>
          </a:p>
        </p:txBody>
      </p:sp>
      <p:sp>
        <p:nvSpPr>
          <p:cNvPr id="3" name="Content Placeholder 2"/>
          <p:cNvSpPr>
            <a:spLocks noGrp="1"/>
          </p:cNvSpPr>
          <p:nvPr>
            <p:ph idx="1"/>
          </p:nvPr>
        </p:nvSpPr>
        <p:spPr/>
        <p:txBody>
          <a:bodyPr/>
          <a:lstStyle/>
          <a:p>
            <a:pPr marL="0" indent="0">
              <a:buNone/>
            </a:pPr>
            <a:r>
              <a:rPr lang="de-DE" sz="2400" dirty="0" smtClean="0"/>
              <a:t>Linear </a:t>
            </a:r>
            <a:r>
              <a:rPr lang="de-DE" sz="2400" dirty="0" err="1"/>
              <a:t>Collider</a:t>
            </a:r>
            <a:r>
              <a:rPr lang="de-DE" sz="2400" dirty="0"/>
              <a:t> </a:t>
            </a:r>
            <a:r>
              <a:rPr lang="de-DE" sz="2400" dirty="0" smtClean="0"/>
              <a:t>Board (LCB):</a:t>
            </a:r>
            <a:endParaRPr lang="en-US" sz="2400" dirty="0"/>
          </a:p>
          <a:p>
            <a:r>
              <a:rPr lang="en-US" sz="2400" dirty="0" smtClean="0"/>
              <a:t>Kept the </a:t>
            </a:r>
            <a:r>
              <a:rPr lang="en-US" sz="2400" dirty="0"/>
              <a:t>structure as </a:t>
            </a:r>
            <a:r>
              <a:rPr lang="en-US" sz="2400" dirty="0" smtClean="0"/>
              <a:t>before</a:t>
            </a:r>
            <a:endParaRPr lang="en-US" sz="2400" dirty="0"/>
          </a:p>
          <a:p>
            <a:pPr lvl="1"/>
            <a:r>
              <a:rPr lang="en-US" sz="2000" dirty="0">
                <a:solidFill>
                  <a:srgbClr val="0070C0"/>
                </a:solidFill>
              </a:rPr>
              <a:t>5 members from each of the 3 </a:t>
            </a:r>
            <a:r>
              <a:rPr lang="en-US" sz="2000" dirty="0" smtClean="0">
                <a:solidFill>
                  <a:srgbClr val="0070C0"/>
                </a:solidFill>
              </a:rPr>
              <a:t>regions plus chair</a:t>
            </a:r>
          </a:p>
          <a:p>
            <a:pPr lvl="1"/>
            <a:r>
              <a:rPr lang="en-US" sz="2000" dirty="0" smtClean="0">
                <a:solidFill>
                  <a:srgbClr val="FF0000"/>
                </a:solidFill>
              </a:rPr>
              <a:t>New chair: Tatsuya </a:t>
            </a:r>
            <a:r>
              <a:rPr lang="en-US" sz="2000" dirty="0" err="1" smtClean="0">
                <a:solidFill>
                  <a:srgbClr val="FF0000"/>
                </a:solidFill>
              </a:rPr>
              <a:t>Nakada</a:t>
            </a:r>
            <a:r>
              <a:rPr lang="en-US" sz="2000" dirty="0" smtClean="0">
                <a:solidFill>
                  <a:srgbClr val="FF0000"/>
                </a:solidFill>
              </a:rPr>
              <a:t> (EPFL, CH)</a:t>
            </a:r>
            <a:endParaRPr lang="en-US" sz="2000" dirty="0">
              <a:solidFill>
                <a:srgbClr val="FF0000"/>
              </a:solidFill>
            </a:endParaRPr>
          </a:p>
          <a:p>
            <a:r>
              <a:rPr lang="en-US" sz="2400" dirty="0" smtClean="0"/>
              <a:t>Regions </a:t>
            </a:r>
            <a:r>
              <a:rPr lang="en-US" sz="2400" dirty="0"/>
              <a:t>nominate their </a:t>
            </a:r>
            <a:r>
              <a:rPr lang="en-US" sz="2400" dirty="0" smtClean="0"/>
              <a:t>members</a:t>
            </a:r>
          </a:p>
          <a:p>
            <a:pPr lvl="1"/>
            <a:r>
              <a:rPr lang="en-US" sz="2000" dirty="0">
                <a:solidFill>
                  <a:srgbClr val="0070C0"/>
                </a:solidFill>
              </a:rPr>
              <a:t>Europe: ECFA prolonged mandate  of their members</a:t>
            </a:r>
          </a:p>
          <a:p>
            <a:pPr lvl="1"/>
            <a:r>
              <a:rPr lang="en-US" sz="2000" dirty="0">
                <a:solidFill>
                  <a:srgbClr val="0070C0"/>
                </a:solidFill>
              </a:rPr>
              <a:t>Americas &amp; Asia </a:t>
            </a:r>
            <a:r>
              <a:rPr lang="en-US" sz="2000" dirty="0" smtClean="0">
                <a:solidFill>
                  <a:srgbClr val="0070C0"/>
                </a:solidFill>
              </a:rPr>
              <a:t>memberships also updated</a:t>
            </a:r>
            <a:endParaRPr lang="en-US" sz="2000" dirty="0">
              <a:solidFill>
                <a:srgbClr val="0070C0"/>
              </a:solidFill>
            </a:endParaRPr>
          </a:p>
          <a:p>
            <a:r>
              <a:rPr lang="en-US" sz="2400" dirty="0" smtClean="0"/>
              <a:t>Duration of LCB/LCC mandate:</a:t>
            </a:r>
          </a:p>
          <a:p>
            <a:pPr lvl="1"/>
            <a:r>
              <a:rPr lang="en-US" sz="2000" dirty="0" smtClean="0">
                <a:solidFill>
                  <a:srgbClr val="0070C0"/>
                </a:solidFill>
              </a:rPr>
              <a:t>to be reviewed by  ICFA on a regular basis, at least after three years</a:t>
            </a:r>
          </a:p>
          <a:p>
            <a:pPr marL="0" indent="0">
              <a:buNone/>
            </a:pPr>
            <a:endParaRPr lang="en-US" sz="2400" dirty="0" smtClean="0"/>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4024962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kern="1200" dirty="0" err="1">
                <a:latin typeface="Arial" panose="020B0604020202020204" pitchFamily="34" charset="0"/>
                <a:cs typeface="Arial" panose="020B0604020202020204" pitchFamily="34" charset="0"/>
              </a:rPr>
              <a:t>Activities</a:t>
            </a:r>
            <a:r>
              <a:rPr lang="de-DE" sz="3200" kern="1200" dirty="0">
                <a:latin typeface="Arial" panose="020B0604020202020204" pitchFamily="34" charset="0"/>
                <a:cs typeface="Arial" panose="020B0604020202020204" pitchFamily="34" charset="0"/>
              </a:rPr>
              <a:t> </a:t>
            </a:r>
            <a:r>
              <a:rPr lang="de-DE" sz="3200" kern="1200" dirty="0" err="1">
                <a:latin typeface="Arial" panose="020B0604020202020204" pitchFamily="34" charset="0"/>
                <a:cs typeface="Arial" panose="020B0604020202020204" pitchFamily="34" charset="0"/>
              </a:rPr>
              <a:t>of</a:t>
            </a:r>
            <a:r>
              <a:rPr lang="de-DE" sz="3200" kern="1200" dirty="0">
                <a:latin typeface="Arial" panose="020B0604020202020204" pitchFamily="34" charset="0"/>
                <a:cs typeface="Arial" panose="020B0604020202020204" pitchFamily="34" charset="0"/>
              </a:rPr>
              <a:t> </a:t>
            </a:r>
            <a:r>
              <a:rPr lang="de-DE" sz="3200" kern="1200" dirty="0" err="1">
                <a:latin typeface="Arial" panose="020B0604020202020204" pitchFamily="34" charset="0"/>
                <a:cs typeface="Arial" panose="020B0604020202020204" pitchFamily="34" charset="0"/>
              </a:rPr>
              <a:t>the</a:t>
            </a:r>
            <a:r>
              <a:rPr lang="de-DE" sz="3200" kern="1200" dirty="0">
                <a:latin typeface="Arial" panose="020B0604020202020204" pitchFamily="34" charset="0"/>
                <a:cs typeface="Arial" panose="020B0604020202020204" pitchFamily="34" charset="0"/>
              </a:rPr>
              <a:t> LCC</a:t>
            </a:r>
            <a:r>
              <a:rPr lang="de-DE" dirty="0" smtClean="0"/>
              <a:t>	</a:t>
            </a:r>
            <a:endParaRPr lang="de-DE" dirty="0"/>
          </a:p>
        </p:txBody>
      </p:sp>
      <p:sp>
        <p:nvSpPr>
          <p:cNvPr id="3" name="Content Placeholder 2"/>
          <p:cNvSpPr>
            <a:spLocks noGrp="1"/>
          </p:cNvSpPr>
          <p:nvPr>
            <p:ph idx="1"/>
          </p:nvPr>
        </p:nvSpPr>
        <p:spPr/>
        <p:txBody>
          <a:bodyPr/>
          <a:lstStyle/>
          <a:p>
            <a:pPr marL="0" indent="0">
              <a:buNone/>
            </a:pPr>
            <a:r>
              <a:rPr lang="de-DE" sz="2400" dirty="0" smtClean="0"/>
              <a:t>Linear </a:t>
            </a:r>
            <a:r>
              <a:rPr lang="de-DE" sz="2400" dirty="0" err="1"/>
              <a:t>Collider</a:t>
            </a:r>
            <a:r>
              <a:rPr lang="de-DE" sz="2400" dirty="0"/>
              <a:t> </a:t>
            </a:r>
            <a:r>
              <a:rPr lang="de-DE" sz="2400" dirty="0" err="1" smtClean="0"/>
              <a:t>Collaboration</a:t>
            </a:r>
            <a:r>
              <a:rPr lang="de-DE" sz="2400" dirty="0" smtClean="0"/>
              <a:t> (LCC):</a:t>
            </a:r>
            <a:endParaRPr lang="en-US" sz="2400" dirty="0"/>
          </a:p>
          <a:p>
            <a:r>
              <a:rPr lang="en-US" sz="2400" dirty="0" smtClean="0"/>
              <a:t>One </a:t>
            </a:r>
            <a:r>
              <a:rPr lang="en-US" sz="2400" dirty="0" smtClean="0"/>
              <a:t>of the main topic of investigation has been possible cost reduction for ILC</a:t>
            </a:r>
            <a:endParaRPr lang="en-US" sz="2400" dirty="0"/>
          </a:p>
          <a:p>
            <a:pPr lvl="1"/>
            <a:r>
              <a:rPr lang="en-US" sz="2000" dirty="0" smtClean="0">
                <a:solidFill>
                  <a:srgbClr val="0070C0"/>
                </a:solidFill>
              </a:rPr>
              <a:t>Progress in technology, i.e. cavity gradient</a:t>
            </a:r>
          </a:p>
          <a:p>
            <a:pPr lvl="1"/>
            <a:r>
              <a:rPr lang="en-US" sz="2000" dirty="0" smtClean="0">
                <a:solidFill>
                  <a:srgbClr val="FF0000"/>
                </a:solidFill>
              </a:rPr>
              <a:t>Staging: start version with 250 GeV </a:t>
            </a:r>
            <a:r>
              <a:rPr lang="en-US" sz="2000" dirty="0" err="1" smtClean="0">
                <a:solidFill>
                  <a:srgbClr val="FF0000"/>
                </a:solidFill>
              </a:rPr>
              <a:t>cms</a:t>
            </a:r>
            <a:r>
              <a:rPr lang="en-US" sz="2000" dirty="0" smtClean="0">
                <a:solidFill>
                  <a:srgbClr val="FF0000"/>
                </a:solidFill>
              </a:rPr>
              <a:t> energy</a:t>
            </a:r>
            <a:br>
              <a:rPr lang="en-US" sz="2000" dirty="0" smtClean="0">
                <a:solidFill>
                  <a:srgbClr val="FF0000"/>
                </a:solidFill>
              </a:rPr>
            </a:br>
            <a:r>
              <a:rPr lang="en-US" sz="2000" dirty="0" smtClean="0">
                <a:solidFill>
                  <a:srgbClr val="FF0000"/>
                </a:solidFill>
              </a:rPr>
              <a:t>i.e. above threshold for Higgs </a:t>
            </a:r>
            <a:r>
              <a:rPr lang="en-US" sz="2000" dirty="0" smtClean="0">
                <a:solidFill>
                  <a:srgbClr val="FF0000"/>
                </a:solidFill>
              </a:rPr>
              <a:t>production</a:t>
            </a:r>
            <a:endParaRPr lang="en-US" sz="2000" dirty="0">
              <a:solidFill>
                <a:srgbClr val="FF0000"/>
              </a:solidFill>
            </a:endParaRPr>
          </a:p>
          <a:p>
            <a:pPr lvl="1"/>
            <a:r>
              <a:rPr lang="en-US" sz="2000" dirty="0" smtClean="0">
                <a:solidFill>
                  <a:srgbClr val="0070C0"/>
                </a:solidFill>
              </a:rPr>
              <a:t>Note</a:t>
            </a:r>
            <a:r>
              <a:rPr lang="en-US" sz="2000" dirty="0">
                <a:solidFill>
                  <a:srgbClr val="0070C0"/>
                </a:solidFill>
              </a:rPr>
              <a:t>: full scientific potential of a linear electron-positron collider requires upgrade to </a:t>
            </a:r>
            <a:r>
              <a:rPr lang="en-US" sz="2000" dirty="0" err="1">
                <a:solidFill>
                  <a:srgbClr val="0070C0"/>
                </a:solidFill>
              </a:rPr>
              <a:t>cms</a:t>
            </a:r>
            <a:r>
              <a:rPr lang="en-US" sz="2000" dirty="0">
                <a:solidFill>
                  <a:srgbClr val="0070C0"/>
                </a:solidFill>
              </a:rPr>
              <a:t> energies beyond 250 GeV</a:t>
            </a:r>
          </a:p>
          <a:p>
            <a:endParaRPr lang="en-US" sz="2400" dirty="0" smtClean="0"/>
          </a:p>
          <a:p>
            <a:r>
              <a:rPr lang="en-US" sz="2400" dirty="0" smtClean="0"/>
              <a:t>LCC has </a:t>
            </a:r>
            <a:r>
              <a:rPr lang="en-US" sz="2400" dirty="0"/>
              <a:t>been making a lot of progress </a:t>
            </a:r>
          </a:p>
          <a:p>
            <a:pPr lvl="1"/>
            <a:r>
              <a:rPr lang="en-US" sz="2000" dirty="0" smtClean="0">
                <a:solidFill>
                  <a:srgbClr val="0070C0"/>
                </a:solidFill>
              </a:rPr>
              <a:t>See talk by M. Yamauchi</a:t>
            </a:r>
            <a:endParaRPr lang="en-US" sz="2000" dirty="0">
              <a:solidFill>
                <a:srgbClr val="0070C0"/>
              </a:solidFill>
            </a:endParaRPr>
          </a:p>
          <a:p>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3881808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790" y="971565"/>
            <a:ext cx="8047052" cy="5059363"/>
          </a:xfrm>
        </p:spPr>
        <p:txBody>
          <a:bodyPr>
            <a:normAutofit fontScale="85000" lnSpcReduction="20000"/>
          </a:bodyPr>
          <a:lstStyle/>
          <a:p>
            <a:pPr marL="0" indent="0">
              <a:buNone/>
            </a:pPr>
            <a:r>
              <a:rPr lang="en-US" sz="3600" b="1" dirty="0">
                <a:solidFill>
                  <a:srgbClr val="000000"/>
                </a:solidFill>
              </a:rPr>
              <a:t>ICFA </a:t>
            </a:r>
            <a:r>
              <a:rPr lang="en-US" sz="3600" b="1" dirty="0" smtClean="0">
                <a:solidFill>
                  <a:srgbClr val="000000"/>
                </a:solidFill>
              </a:rPr>
              <a:t>Statement,  July </a:t>
            </a:r>
            <a:r>
              <a:rPr lang="en-US" sz="3600" b="1" dirty="0" smtClean="0">
                <a:solidFill>
                  <a:srgbClr val="000000"/>
                </a:solidFill>
              </a:rPr>
              <a:t>2014</a:t>
            </a:r>
            <a:endParaRPr lang="en-US" b="1" dirty="0">
              <a:solidFill>
                <a:srgbClr val="000000"/>
              </a:solidFill>
            </a:endParaRPr>
          </a:p>
          <a:p>
            <a:pPr marL="0" indent="0">
              <a:buNone/>
            </a:pPr>
            <a:r>
              <a:rPr lang="en-US" sz="2600" dirty="0">
                <a:solidFill>
                  <a:schemeClr val="tx1"/>
                </a:solidFill>
              </a:rPr>
              <a:t>ICFA endorses the particle physics strategic plans produced in Europe, Asia and </a:t>
            </a:r>
            <a:r>
              <a:rPr lang="en-US" sz="2600" dirty="0">
                <a:solidFill>
                  <a:schemeClr val="tx1"/>
                </a:solidFill>
              </a:rPr>
              <a:t>the United </a:t>
            </a:r>
            <a:r>
              <a:rPr lang="en-US" sz="2600" dirty="0">
                <a:solidFill>
                  <a:schemeClr val="tx1"/>
                </a:solidFill>
              </a:rPr>
              <a:t>States and the globally aligned priorities contained therein. </a:t>
            </a:r>
            <a:endParaRPr lang="en-US" sz="2600" dirty="0">
              <a:solidFill>
                <a:schemeClr val="tx1"/>
              </a:solidFill>
            </a:endParaRPr>
          </a:p>
          <a:p>
            <a:pPr marL="0" indent="0">
              <a:buNone/>
            </a:pPr>
            <a:endParaRPr lang="en-US" dirty="0" smtClean="0">
              <a:solidFill>
                <a:srgbClr val="000000"/>
              </a:solidFill>
            </a:endParaRPr>
          </a:p>
          <a:p>
            <a:pPr marL="0" indent="0">
              <a:buNone/>
            </a:pPr>
            <a:r>
              <a:rPr lang="en-US" sz="2600" dirty="0">
                <a:solidFill>
                  <a:schemeClr val="tx1"/>
                </a:solidFill>
              </a:rPr>
              <a:t>ICFA reaffirms </a:t>
            </a:r>
            <a:r>
              <a:rPr lang="en-US" sz="2600" dirty="0">
                <a:solidFill>
                  <a:schemeClr val="tx1"/>
                </a:solidFill>
              </a:rPr>
              <a:t>its support of the ILC, which is in a mature state of technical development </a:t>
            </a:r>
            <a:r>
              <a:rPr lang="en-US" sz="2600" dirty="0">
                <a:solidFill>
                  <a:schemeClr val="tx1"/>
                </a:solidFill>
              </a:rPr>
              <a:t>and offers </a:t>
            </a:r>
            <a:r>
              <a:rPr lang="en-US" sz="2600" dirty="0">
                <a:solidFill>
                  <a:schemeClr val="tx1"/>
                </a:solidFill>
              </a:rPr>
              <a:t>unprecedented opportunities for precision studies of the newly discovered </a:t>
            </a:r>
            <a:r>
              <a:rPr lang="en-US" sz="2600" dirty="0">
                <a:solidFill>
                  <a:schemeClr val="tx1"/>
                </a:solidFill>
              </a:rPr>
              <a:t>Higgs boson</a:t>
            </a:r>
            <a:r>
              <a:rPr lang="en-US" sz="2600" dirty="0">
                <a:solidFill>
                  <a:schemeClr val="tx1"/>
                </a:solidFill>
              </a:rPr>
              <a:t>. </a:t>
            </a:r>
            <a:endParaRPr lang="en-US" sz="2600" dirty="0">
              <a:solidFill>
                <a:schemeClr val="tx1"/>
              </a:solidFill>
            </a:endParaRPr>
          </a:p>
          <a:p>
            <a:pPr marL="0" indent="0">
              <a:buNone/>
            </a:pPr>
            <a:endParaRPr lang="en-US" sz="2600" dirty="0">
              <a:solidFill>
                <a:schemeClr val="tx1"/>
              </a:solidFill>
            </a:endParaRPr>
          </a:p>
          <a:p>
            <a:pPr marL="0" indent="0">
              <a:buNone/>
            </a:pPr>
            <a:r>
              <a:rPr lang="en-US" sz="2600" dirty="0">
                <a:solidFill>
                  <a:schemeClr val="tx1"/>
                </a:solidFill>
              </a:rPr>
              <a:t>In </a:t>
            </a:r>
            <a:r>
              <a:rPr lang="en-US" sz="2600" dirty="0">
                <a:solidFill>
                  <a:schemeClr val="tx1"/>
                </a:solidFill>
              </a:rPr>
              <a:t>addition, ICFA continues to encourage international studies of </a:t>
            </a:r>
            <a:r>
              <a:rPr lang="en-US" sz="2600" dirty="0">
                <a:solidFill>
                  <a:schemeClr val="tx1"/>
                </a:solidFill>
              </a:rPr>
              <a:t>circular colliders</a:t>
            </a:r>
            <a:r>
              <a:rPr lang="en-US" sz="2600" dirty="0">
                <a:solidFill>
                  <a:schemeClr val="tx1"/>
                </a:solidFill>
              </a:rPr>
              <a:t>, with an ultimate goal of proton-proton collisions at energies much higher </a:t>
            </a:r>
            <a:r>
              <a:rPr lang="en-US" sz="2600" dirty="0">
                <a:solidFill>
                  <a:schemeClr val="tx1"/>
                </a:solidFill>
              </a:rPr>
              <a:t>than those </a:t>
            </a:r>
            <a:r>
              <a:rPr lang="en-US" sz="2600" dirty="0">
                <a:solidFill>
                  <a:schemeClr val="tx1"/>
                </a:solidFill>
              </a:rPr>
              <a:t>of the LHC</a:t>
            </a:r>
            <a:r>
              <a:rPr lang="en-US" sz="2600" dirty="0">
                <a:solidFill>
                  <a:schemeClr val="tx1"/>
                </a:solidFill>
              </a:rPr>
              <a:t>.</a:t>
            </a:r>
            <a:endParaRPr lang="en-US" sz="2600" dirty="0">
              <a:solidFill>
                <a:schemeClr val="tx1"/>
              </a:solidFill>
            </a:endParaRPr>
          </a:p>
        </p:txBody>
      </p:sp>
      <p:sp>
        <p:nvSpPr>
          <p:cNvPr id="3" name="Title 2"/>
          <p:cNvSpPr>
            <a:spLocks noGrp="1"/>
          </p:cNvSpPr>
          <p:nvPr>
            <p:ph type="title"/>
          </p:nvPr>
        </p:nvSpPr>
        <p:spPr/>
        <p:txBody>
          <a:bodyPr>
            <a:noAutofit/>
          </a:bodyPr>
          <a:lstStyle/>
          <a:p>
            <a:r>
              <a:rPr lang="en-US" sz="3200" kern="1200" dirty="0">
                <a:solidFill>
                  <a:schemeClr val="bg1"/>
                </a:solidFill>
                <a:latin typeface="Arial" panose="020B0604020202020204" pitchFamily="34" charset="0"/>
                <a:cs typeface="Arial" panose="020B0604020202020204" pitchFamily="34" charset="0"/>
              </a:rPr>
              <a:t>ICFA View: A Global Strategy</a:t>
            </a:r>
            <a:endParaRPr lang="en-US" sz="3200" kern="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166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smtClean="0">
                <a:solidFill>
                  <a:schemeClr val="tx1"/>
                </a:solidFill>
              </a:rPr>
              <a:t>Beam Dynamics</a:t>
            </a:r>
          </a:p>
          <a:p>
            <a:r>
              <a:rPr lang="en-US" sz="2000" dirty="0" smtClean="0">
                <a:solidFill>
                  <a:schemeClr val="tx1"/>
                </a:solidFill>
              </a:rPr>
              <a:t>Instrumentation Innovation and Development</a:t>
            </a:r>
          </a:p>
          <a:p>
            <a:r>
              <a:rPr lang="en-US" sz="2000" b="1" dirty="0" smtClean="0">
                <a:solidFill>
                  <a:schemeClr val="tx1"/>
                </a:solidFill>
              </a:rPr>
              <a:t>Advanced and Novel Accelerators</a:t>
            </a:r>
          </a:p>
          <a:p>
            <a:r>
              <a:rPr lang="en-US" sz="2000" dirty="0" smtClean="0">
                <a:solidFill>
                  <a:schemeClr val="tx1"/>
                </a:solidFill>
              </a:rPr>
              <a:t>Interregional Connectivity</a:t>
            </a:r>
          </a:p>
          <a:p>
            <a:r>
              <a:rPr lang="en-US" sz="2000" dirty="0" smtClean="0">
                <a:solidFill>
                  <a:schemeClr val="tx1"/>
                </a:solidFill>
              </a:rPr>
              <a:t>Data Preservation in HEP</a:t>
            </a:r>
          </a:p>
          <a:p>
            <a:r>
              <a:rPr lang="en-US" sz="2000" dirty="0" smtClean="0">
                <a:solidFill>
                  <a:schemeClr val="tx1"/>
                </a:solidFill>
              </a:rPr>
              <a:t>Linear Collider Board</a:t>
            </a:r>
          </a:p>
          <a:p>
            <a:r>
              <a:rPr lang="en-US" sz="2000" dirty="0" smtClean="0">
                <a:solidFill>
                  <a:schemeClr val="tx1"/>
                </a:solidFill>
              </a:rPr>
              <a:t>Neutrino Panel</a:t>
            </a:r>
          </a:p>
          <a:p>
            <a:r>
              <a:rPr lang="en-US" sz="2000" dirty="0" smtClean="0">
                <a:solidFill>
                  <a:schemeClr val="tx1"/>
                </a:solidFill>
              </a:rPr>
              <a:t>Sustainable Accelerators and Colliders</a:t>
            </a:r>
          </a:p>
          <a:p>
            <a:pPr marL="0" indent="0">
              <a:buNone/>
            </a:pPr>
            <a:endParaRPr lang="en-US" sz="2000" dirty="0" smtClean="0">
              <a:solidFill>
                <a:schemeClr val="tx1"/>
              </a:solidFill>
            </a:endParaRPr>
          </a:p>
          <a:p>
            <a:pPr marL="0" indent="0">
              <a:buNone/>
            </a:pPr>
            <a:r>
              <a:rPr lang="en-US" sz="2000" dirty="0" smtClean="0">
                <a:solidFill>
                  <a:schemeClr val="tx1"/>
                </a:solidFill>
              </a:rPr>
              <a:t>Panels </a:t>
            </a:r>
            <a:r>
              <a:rPr lang="en-US" sz="2000" dirty="0">
                <a:solidFill>
                  <a:schemeClr val="tx1"/>
                </a:solidFill>
              </a:rPr>
              <a:t>on Beam Dynamics,  Advanced and Novel Accelerators deal also with accelerators/topics for science and applications beyond </a:t>
            </a:r>
            <a:r>
              <a:rPr lang="en-US" sz="2000" dirty="0" smtClean="0">
                <a:solidFill>
                  <a:schemeClr val="tx1"/>
                </a:solidFill>
              </a:rPr>
              <a:t>HEP</a:t>
            </a:r>
          </a:p>
          <a:p>
            <a:pPr marL="0" indent="0">
              <a:buNone/>
            </a:pPr>
            <a:r>
              <a:rPr lang="en-US" sz="2000" dirty="0" smtClean="0">
                <a:solidFill>
                  <a:schemeClr val="tx1"/>
                </a:solidFill>
                <a:sym typeface="Wingdings" panose="05000000000000000000" pitchFamily="2" charset="2"/>
              </a:rPr>
              <a:t> New IUPAP WG14 on accelerator science</a:t>
            </a:r>
            <a:endParaRPr lang="en-US" sz="2000" dirty="0" smtClean="0">
              <a:solidFill>
                <a:schemeClr val="tx1"/>
              </a:solidFill>
            </a:endParaRPr>
          </a:p>
          <a:p>
            <a:endParaRPr lang="en-US" sz="2400" dirty="0" smtClean="0">
              <a:solidFill>
                <a:schemeClr val="tx1"/>
              </a:solidFill>
            </a:endParaRPr>
          </a:p>
        </p:txBody>
      </p:sp>
      <p:sp>
        <p:nvSpPr>
          <p:cNvPr id="3" name="Title 2"/>
          <p:cNvSpPr>
            <a:spLocks noGrp="1"/>
          </p:cNvSpPr>
          <p:nvPr>
            <p:ph type="title"/>
          </p:nvPr>
        </p:nvSpPr>
        <p:spPr>
          <a:xfrm>
            <a:off x="228600" y="161826"/>
            <a:ext cx="8686800" cy="427877"/>
          </a:xfrm>
        </p:spPr>
        <p:txBody>
          <a:bodyPr>
            <a:noAutofit/>
          </a:bodyPr>
          <a:lstStyle/>
          <a:p>
            <a:r>
              <a:rPr lang="en-US" sz="3200" kern="1200" dirty="0">
                <a:solidFill>
                  <a:schemeClr val="bg1"/>
                </a:solidFill>
                <a:latin typeface="Arial" panose="020B0604020202020204" pitchFamily="34" charset="0"/>
                <a:cs typeface="Arial" panose="020B0604020202020204" pitchFamily="34" charset="0"/>
              </a:rPr>
              <a:t>ICFA Panels</a:t>
            </a:r>
            <a:endParaRPr lang="en-US" sz="3200" kern="12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34911" y="4931764"/>
            <a:ext cx="8831387" cy="132202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10658703" y="2557002"/>
            <a:ext cx="914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519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kern="1200" dirty="0">
                <a:latin typeface="Arial" panose="020B0604020202020204" pitchFamily="34" charset="0"/>
                <a:cs typeface="Arial" panose="020B0604020202020204" pitchFamily="34" charset="0"/>
              </a:rPr>
              <a:t>ICFA Panels</a:t>
            </a:r>
            <a:r>
              <a:rPr lang="de-DE" dirty="0" smtClean="0"/>
              <a:t>	</a:t>
            </a:r>
            <a:endParaRPr lang="de-DE" dirty="0"/>
          </a:p>
        </p:txBody>
      </p:sp>
      <p:sp>
        <p:nvSpPr>
          <p:cNvPr id="3" name="Content Placeholder 2"/>
          <p:cNvSpPr>
            <a:spLocks noGrp="1"/>
          </p:cNvSpPr>
          <p:nvPr>
            <p:ph idx="1"/>
          </p:nvPr>
        </p:nvSpPr>
        <p:spPr/>
        <p:txBody>
          <a:bodyPr/>
          <a:lstStyle/>
          <a:p>
            <a:pPr marL="0" indent="0">
              <a:buNone/>
            </a:pPr>
            <a:endParaRPr lang="en-US" sz="2400" dirty="0" smtClean="0"/>
          </a:p>
          <a:p>
            <a:r>
              <a:rPr lang="en-US" sz="2400" dirty="0" smtClean="0"/>
              <a:t>New panel on Sustainable Accelerators and Colliders created in 2016</a:t>
            </a:r>
          </a:p>
          <a:p>
            <a:pPr lvl="1"/>
            <a:r>
              <a:rPr lang="en-US" sz="2000" dirty="0" smtClean="0">
                <a:solidFill>
                  <a:srgbClr val="0070C0"/>
                </a:solidFill>
              </a:rPr>
              <a:t>Chair: Mike Seidel (PSI) </a:t>
            </a:r>
          </a:p>
          <a:p>
            <a:pPr lvl="1"/>
            <a:r>
              <a:rPr lang="en-US" sz="2000" dirty="0" smtClean="0">
                <a:solidFill>
                  <a:srgbClr val="0070C0"/>
                </a:solidFill>
              </a:rPr>
              <a:t>Members appointed</a:t>
            </a:r>
            <a:endParaRPr lang="en-US" sz="2000" dirty="0" smtClean="0"/>
          </a:p>
          <a:p>
            <a:r>
              <a:rPr lang="en-US" sz="2400" dirty="0"/>
              <a:t>Beam Dynamics panel: new chair appointed last year</a:t>
            </a:r>
          </a:p>
          <a:p>
            <a:pPr lvl="1"/>
            <a:r>
              <a:rPr lang="en-US" sz="2000" dirty="0" smtClean="0">
                <a:solidFill>
                  <a:srgbClr val="0070C0"/>
                </a:solidFill>
              </a:rPr>
              <a:t>New Chair: Yong Ho Chin (KEK)</a:t>
            </a:r>
            <a:endParaRPr lang="en-US" sz="2000" dirty="0" smtClean="0"/>
          </a:p>
          <a:p>
            <a:pPr lvl="1"/>
            <a:r>
              <a:rPr lang="en-US" sz="2000" dirty="0" smtClean="0">
                <a:solidFill>
                  <a:srgbClr val="0070C0"/>
                </a:solidFill>
              </a:rPr>
              <a:t>Some members replaced</a:t>
            </a:r>
            <a:endParaRPr lang="en-US" sz="2000" dirty="0">
              <a:solidFill>
                <a:schemeClr val="accent1">
                  <a:lumMod val="50000"/>
                </a:schemeClr>
              </a:solidFill>
            </a:endParaRPr>
          </a:p>
          <a:p>
            <a:r>
              <a:rPr lang="en-US" sz="2400" dirty="0" smtClean="0"/>
              <a:t>Review of panels, mandates, membership, and duration ongoing </a:t>
            </a:r>
            <a:endParaRPr lang="en-US" sz="2400" dirty="0"/>
          </a:p>
          <a:p>
            <a:pPr lvl="1"/>
            <a:r>
              <a:rPr lang="en-US" sz="2000" dirty="0" smtClean="0">
                <a:solidFill>
                  <a:srgbClr val="0070C0"/>
                </a:solidFill>
              </a:rPr>
              <a:t>Policies and procedures discussed at the Aug. 9 meeting </a:t>
            </a:r>
            <a:endParaRPr lang="en-US" sz="2400" dirty="0"/>
          </a:p>
          <a:p>
            <a:pPr marL="0" indent="0">
              <a:buNone/>
            </a:pPr>
            <a:r>
              <a:rPr lang="en-US" sz="2400" dirty="0"/>
              <a:t>	</a:t>
            </a:r>
            <a:r>
              <a:rPr lang="en-US" sz="2400" dirty="0" smtClean="0"/>
              <a:t>	</a:t>
            </a:r>
            <a:r>
              <a:rPr lang="en-US" sz="2400" dirty="0"/>
              <a:t/>
            </a:r>
            <a:br>
              <a:rPr lang="en-US" sz="2400" dirty="0"/>
            </a:br>
            <a:endParaRPr lang="en-US" sz="2400" dirty="0"/>
          </a:p>
        </p:txBody>
      </p:sp>
    </p:spTree>
    <p:extLst>
      <p:ext uri="{BB962C8B-B14F-4D97-AF65-F5344CB8AC3E}">
        <p14:creationId xmlns:p14="http://schemas.microsoft.com/office/powerpoint/2010/main" val="2052439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smtClean="0"/>
              <a:t>ICFA Seminar</a:t>
            </a:r>
            <a:endParaRPr lang="de-DE" sz="3200" dirty="0"/>
          </a:p>
        </p:txBody>
      </p:sp>
      <p:sp>
        <p:nvSpPr>
          <p:cNvPr id="3" name="Content Placeholder 2"/>
          <p:cNvSpPr>
            <a:spLocks noGrp="1"/>
          </p:cNvSpPr>
          <p:nvPr>
            <p:ph idx="1"/>
          </p:nvPr>
        </p:nvSpPr>
        <p:spPr/>
        <p:txBody>
          <a:bodyPr/>
          <a:lstStyle/>
          <a:p>
            <a:r>
              <a:rPr lang="en-US" sz="2400" dirty="0" smtClean="0">
                <a:solidFill>
                  <a:schemeClr val="bg1">
                    <a:lumMod val="50000"/>
                  </a:schemeClr>
                </a:solidFill>
              </a:rPr>
              <a:t>ICFA seminars take </a:t>
            </a:r>
            <a:r>
              <a:rPr lang="en-US" sz="2400" dirty="0">
                <a:solidFill>
                  <a:schemeClr val="bg1">
                    <a:lumMod val="50000"/>
                  </a:schemeClr>
                </a:solidFill>
              </a:rPr>
              <a:t>place every three years with the aim of bringing together government officials involved in strategic decisions for High Energy Physics (HEP), representatives of the major funding agencies, the directors of major HEP laboratories, and leading scientists from all of the regions </a:t>
            </a:r>
            <a:r>
              <a:rPr lang="en-US" sz="2400" dirty="0" smtClean="0">
                <a:solidFill>
                  <a:schemeClr val="bg1">
                    <a:lumMod val="50000"/>
                  </a:schemeClr>
                </a:solidFill>
              </a:rPr>
              <a:t>with </a:t>
            </a:r>
            <a:r>
              <a:rPr lang="en-US" sz="2400" dirty="0">
                <a:solidFill>
                  <a:schemeClr val="bg1">
                    <a:lumMod val="50000"/>
                  </a:schemeClr>
                </a:solidFill>
              </a:rPr>
              <a:t>HEP activity</a:t>
            </a:r>
            <a:r>
              <a:rPr lang="en-US" sz="2400" dirty="0" smtClean="0">
                <a:solidFill>
                  <a:schemeClr val="bg1">
                    <a:lumMod val="50000"/>
                  </a:schemeClr>
                </a:solidFill>
              </a:rPr>
              <a:t>.</a:t>
            </a:r>
            <a:endParaRPr lang="de-DE" sz="2400" dirty="0" smtClean="0">
              <a:solidFill>
                <a:schemeClr val="bg1">
                  <a:lumMod val="50000"/>
                </a:schemeClr>
              </a:solidFill>
            </a:endParaRPr>
          </a:p>
        </p:txBody>
      </p:sp>
      <p:sp>
        <p:nvSpPr>
          <p:cNvPr id="4" name="TextBox 3"/>
          <p:cNvSpPr txBox="1"/>
          <p:nvPr/>
        </p:nvSpPr>
        <p:spPr>
          <a:xfrm>
            <a:off x="564903" y="3598623"/>
            <a:ext cx="7979031" cy="461665"/>
          </a:xfrm>
          <a:prstGeom prst="rect">
            <a:avLst/>
          </a:prstGeom>
          <a:noFill/>
          <a:ln w="38100" cmpd="sng">
            <a:solidFill>
              <a:srgbClr val="FF0000"/>
            </a:solidFill>
          </a:ln>
        </p:spPr>
        <p:txBody>
          <a:bodyPr wrap="square" rtlCol="0">
            <a:spAutoFit/>
          </a:bodyPr>
          <a:lstStyle/>
          <a:p>
            <a:r>
              <a:rPr lang="en-US" sz="2400" dirty="0" smtClean="0"/>
              <a:t>Opportunity </a:t>
            </a:r>
            <a:r>
              <a:rPr lang="en-US" sz="2400" dirty="0" smtClean="0"/>
              <a:t>for ICFA-community-agency interactions </a:t>
            </a:r>
          </a:p>
        </p:txBody>
      </p:sp>
    </p:spTree>
    <p:extLst>
      <p:ext uri="{BB962C8B-B14F-4D97-AF65-F5344CB8AC3E}">
        <p14:creationId xmlns:p14="http://schemas.microsoft.com/office/powerpoint/2010/main" val="135566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7176"/>
            <a:ext cx="9206135" cy="565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sz="3200" dirty="0" smtClean="0"/>
              <a:t>ICFA Seminar 2017</a:t>
            </a:r>
            <a:endParaRPr lang="de-DE" sz="3200" dirty="0"/>
          </a:p>
        </p:txBody>
      </p:sp>
      <p:sp>
        <p:nvSpPr>
          <p:cNvPr id="3" name="Content Placeholder 2"/>
          <p:cNvSpPr>
            <a:spLocks noGrp="1"/>
          </p:cNvSpPr>
          <p:nvPr>
            <p:ph idx="1"/>
          </p:nvPr>
        </p:nvSpPr>
        <p:spPr>
          <a:xfrm>
            <a:off x="5977088" y="1522994"/>
            <a:ext cx="2927063" cy="380757"/>
          </a:xfrm>
        </p:spPr>
        <p:txBody>
          <a:bodyPr/>
          <a:lstStyle/>
          <a:p>
            <a:pPr marL="0" indent="0">
              <a:buNone/>
            </a:pPr>
            <a:r>
              <a:rPr lang="de-DE" dirty="0" smtClean="0"/>
              <a:t>(</a:t>
            </a:r>
            <a:r>
              <a:rPr lang="de-DE" dirty="0" err="1" smtClean="0"/>
              <a:t>from</a:t>
            </a:r>
            <a:r>
              <a:rPr lang="de-DE" dirty="0" smtClean="0"/>
              <a:t> Jon Bagger)</a:t>
            </a:r>
            <a:endParaRPr lang="de-DE" dirty="0"/>
          </a:p>
        </p:txBody>
      </p:sp>
    </p:spTree>
    <p:extLst>
      <p:ext uri="{BB962C8B-B14F-4D97-AF65-F5344CB8AC3E}">
        <p14:creationId xmlns:p14="http://schemas.microsoft.com/office/powerpoint/2010/main" val="3453551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
            </a:r>
            <a:br>
              <a:rPr lang="de-DE" dirty="0"/>
            </a:br>
            <a:endParaRPr lang="de-DE" dirty="0"/>
          </a:p>
        </p:txBody>
      </p:sp>
      <p:sp>
        <p:nvSpPr>
          <p:cNvPr id="3" name="Content Placeholder 2"/>
          <p:cNvSpPr>
            <a:spLocks noGrp="1"/>
          </p:cNvSpPr>
          <p:nvPr>
            <p:ph idx="1"/>
          </p:nvPr>
        </p:nvSpPr>
        <p:spPr/>
        <p:txBody>
          <a:bodyPr/>
          <a:lstStyle/>
          <a:p>
            <a:r>
              <a:rPr lang="de-DE" dirty="0" smtClean="0"/>
              <a:t>ICFA </a:t>
            </a:r>
            <a:r>
              <a:rPr lang="de-DE" dirty="0" err="1" smtClean="0"/>
              <a:t>continues</a:t>
            </a:r>
            <a:r>
              <a:rPr lang="de-DE" dirty="0" smtClean="0"/>
              <a:t> </a:t>
            </a:r>
            <a:r>
              <a:rPr lang="de-DE" dirty="0" err="1" smtClean="0"/>
              <a:t>to</a:t>
            </a:r>
            <a:r>
              <a:rPr lang="de-DE" dirty="0" smtClean="0"/>
              <a:t> </a:t>
            </a:r>
            <a:r>
              <a:rPr lang="de-DE" dirty="0" err="1" smtClean="0"/>
              <a:t>support</a:t>
            </a:r>
            <a:r>
              <a:rPr lang="de-DE" dirty="0" smtClean="0"/>
              <a:t> </a:t>
            </a:r>
            <a:r>
              <a:rPr lang="de-DE" dirty="0" err="1" smtClean="0"/>
              <a:t>the</a:t>
            </a:r>
            <a:r>
              <a:rPr lang="de-DE" dirty="0" smtClean="0"/>
              <a:t> </a:t>
            </a:r>
            <a:r>
              <a:rPr lang="de-DE" dirty="0" err="1" smtClean="0"/>
              <a:t>efforts</a:t>
            </a:r>
            <a:r>
              <a:rPr lang="de-DE" dirty="0" smtClean="0"/>
              <a:t> </a:t>
            </a:r>
            <a:r>
              <a:rPr lang="de-DE" dirty="0" err="1" smtClean="0"/>
              <a:t>for</a:t>
            </a:r>
            <a:r>
              <a:rPr lang="de-DE" dirty="0" smtClean="0"/>
              <a:t> a linear </a:t>
            </a:r>
            <a:r>
              <a:rPr lang="de-DE" dirty="0" err="1" smtClean="0"/>
              <a:t>collider</a:t>
            </a:r>
            <a:endParaRPr lang="de-DE" dirty="0"/>
          </a:p>
          <a:p>
            <a:pPr lvl="1"/>
            <a:r>
              <a:rPr lang="de-DE" sz="2000" dirty="0">
                <a:solidFill>
                  <a:srgbClr val="0070C0"/>
                </a:solidFill>
              </a:rPr>
              <a:t>N</a:t>
            </a:r>
            <a:r>
              <a:rPr lang="de-DE" sz="2000" dirty="0" smtClean="0">
                <a:solidFill>
                  <a:srgbClr val="0070C0"/>
                </a:solidFill>
              </a:rPr>
              <a:t>ew</a:t>
            </a:r>
            <a:r>
              <a:rPr lang="de-DE" sz="2000" dirty="0">
                <a:solidFill>
                  <a:srgbClr val="0070C0"/>
                </a:solidFill>
              </a:rPr>
              <a:t>, </a:t>
            </a:r>
            <a:r>
              <a:rPr lang="de-DE" sz="2000" dirty="0" err="1">
                <a:solidFill>
                  <a:srgbClr val="0070C0"/>
                </a:solidFill>
              </a:rPr>
              <a:t>updated</a:t>
            </a:r>
            <a:r>
              <a:rPr lang="de-DE" sz="2000" dirty="0">
                <a:solidFill>
                  <a:srgbClr val="0070C0"/>
                </a:solidFill>
              </a:rPr>
              <a:t> </a:t>
            </a:r>
            <a:r>
              <a:rPr lang="de-DE" sz="2000" dirty="0" smtClean="0">
                <a:solidFill>
                  <a:srgbClr val="0070C0"/>
                </a:solidFill>
              </a:rPr>
              <a:t>LCB/LCC </a:t>
            </a:r>
            <a:r>
              <a:rPr lang="de-DE" sz="2000" dirty="0" err="1" smtClean="0">
                <a:solidFill>
                  <a:srgbClr val="0070C0"/>
                </a:solidFill>
              </a:rPr>
              <a:t>mandate</a:t>
            </a:r>
            <a:r>
              <a:rPr lang="de-DE" sz="2000" dirty="0" smtClean="0">
                <a:solidFill>
                  <a:srgbClr val="0070C0"/>
                </a:solidFill>
              </a:rPr>
              <a:t> </a:t>
            </a:r>
            <a:r>
              <a:rPr lang="de-DE" sz="2000" dirty="0" err="1" smtClean="0">
                <a:solidFill>
                  <a:srgbClr val="0070C0"/>
                </a:solidFill>
              </a:rPr>
              <a:t>and</a:t>
            </a:r>
            <a:r>
              <a:rPr lang="de-DE" sz="2000" dirty="0" smtClean="0">
                <a:solidFill>
                  <a:srgbClr val="0070C0"/>
                </a:solidFill>
              </a:rPr>
              <a:t> </a:t>
            </a:r>
            <a:r>
              <a:rPr lang="de-DE" sz="2000" dirty="0" err="1" smtClean="0">
                <a:solidFill>
                  <a:srgbClr val="0070C0"/>
                </a:solidFill>
              </a:rPr>
              <a:t>structure</a:t>
            </a:r>
            <a:r>
              <a:rPr lang="de-DE" sz="2000" dirty="0" smtClean="0">
                <a:solidFill>
                  <a:srgbClr val="0070C0"/>
                </a:solidFill>
              </a:rPr>
              <a:t> </a:t>
            </a:r>
            <a:r>
              <a:rPr lang="de-DE" sz="2000" dirty="0" err="1" smtClean="0">
                <a:solidFill>
                  <a:srgbClr val="0070C0"/>
                </a:solidFill>
              </a:rPr>
              <a:t>put</a:t>
            </a:r>
            <a:r>
              <a:rPr lang="de-DE" sz="2000" dirty="0" smtClean="0">
                <a:solidFill>
                  <a:srgbClr val="0070C0"/>
                </a:solidFill>
              </a:rPr>
              <a:t> </a:t>
            </a:r>
            <a:r>
              <a:rPr lang="de-DE" sz="2000" dirty="0">
                <a:solidFill>
                  <a:srgbClr val="0070C0"/>
                </a:solidFill>
              </a:rPr>
              <a:t>in </a:t>
            </a:r>
            <a:r>
              <a:rPr lang="de-DE" sz="2000" dirty="0" err="1" smtClean="0">
                <a:solidFill>
                  <a:srgbClr val="0070C0"/>
                </a:solidFill>
              </a:rPr>
              <a:t>place</a:t>
            </a:r>
            <a:endParaRPr lang="de-DE" sz="2000" dirty="0" smtClean="0">
              <a:solidFill>
                <a:srgbClr val="0070C0"/>
              </a:solidFill>
            </a:endParaRPr>
          </a:p>
          <a:p>
            <a:pPr lvl="1"/>
            <a:r>
              <a:rPr lang="de-DE" sz="2000" dirty="0" smtClean="0">
                <a:solidFill>
                  <a:srgbClr val="0070C0"/>
                </a:solidFill>
              </a:rPr>
              <a:t>Strong </a:t>
            </a:r>
            <a:r>
              <a:rPr lang="de-DE" sz="2000" dirty="0" err="1" smtClean="0">
                <a:solidFill>
                  <a:srgbClr val="0070C0"/>
                </a:solidFill>
              </a:rPr>
              <a:t>statement</a:t>
            </a:r>
            <a:r>
              <a:rPr lang="de-DE" sz="2000" dirty="0" smtClean="0">
                <a:solidFill>
                  <a:srgbClr val="0070C0"/>
                </a:solidFill>
              </a:rPr>
              <a:t> </a:t>
            </a:r>
            <a:r>
              <a:rPr lang="de-DE" sz="2000" dirty="0" err="1" smtClean="0">
                <a:solidFill>
                  <a:srgbClr val="0070C0"/>
                </a:solidFill>
              </a:rPr>
              <a:t>from</a:t>
            </a:r>
            <a:r>
              <a:rPr lang="de-DE" sz="2000" dirty="0" smtClean="0">
                <a:solidFill>
                  <a:srgbClr val="0070C0"/>
                </a:solidFill>
              </a:rPr>
              <a:t> JAHEP in </a:t>
            </a:r>
            <a:r>
              <a:rPr lang="de-DE" sz="2000" dirty="0" err="1" smtClean="0">
                <a:solidFill>
                  <a:srgbClr val="0070C0"/>
                </a:solidFill>
              </a:rPr>
              <a:t>support</a:t>
            </a:r>
            <a:r>
              <a:rPr lang="de-DE" sz="2000" dirty="0" smtClean="0">
                <a:solidFill>
                  <a:srgbClr val="0070C0"/>
                </a:solidFill>
              </a:rPr>
              <a:t> </a:t>
            </a:r>
            <a:r>
              <a:rPr lang="de-DE" sz="2000" dirty="0" err="1" smtClean="0">
                <a:solidFill>
                  <a:srgbClr val="0070C0"/>
                </a:solidFill>
              </a:rPr>
              <a:t>of</a:t>
            </a:r>
            <a:r>
              <a:rPr lang="de-DE" sz="2000" dirty="0" smtClean="0">
                <a:solidFill>
                  <a:srgbClr val="0070C0"/>
                </a:solidFill>
              </a:rPr>
              <a:t> 250 GeV ILC </a:t>
            </a:r>
            <a:r>
              <a:rPr lang="de-DE" sz="2000" dirty="0" err="1" smtClean="0">
                <a:solidFill>
                  <a:srgbClr val="0070C0"/>
                </a:solidFill>
              </a:rPr>
              <a:t>has</a:t>
            </a:r>
            <a:r>
              <a:rPr lang="de-DE" sz="2000" dirty="0" smtClean="0">
                <a:solidFill>
                  <a:srgbClr val="0070C0"/>
                </a:solidFill>
              </a:rPr>
              <a:t> </a:t>
            </a:r>
            <a:r>
              <a:rPr lang="de-DE" sz="2000" dirty="0" err="1" smtClean="0">
                <a:solidFill>
                  <a:srgbClr val="0070C0"/>
                </a:solidFill>
              </a:rPr>
              <a:t>been</a:t>
            </a:r>
            <a:r>
              <a:rPr lang="de-DE" sz="2000" dirty="0" smtClean="0">
                <a:solidFill>
                  <a:srgbClr val="0070C0"/>
                </a:solidFill>
              </a:rPr>
              <a:t> </a:t>
            </a:r>
            <a:r>
              <a:rPr lang="de-DE" sz="2000" dirty="0" err="1" smtClean="0">
                <a:solidFill>
                  <a:srgbClr val="0070C0"/>
                </a:solidFill>
              </a:rPr>
              <a:t>recently</a:t>
            </a:r>
            <a:r>
              <a:rPr lang="de-DE" sz="2000" dirty="0" smtClean="0">
                <a:solidFill>
                  <a:srgbClr val="0070C0"/>
                </a:solidFill>
              </a:rPr>
              <a:t> </a:t>
            </a:r>
            <a:r>
              <a:rPr lang="de-DE" sz="2000" dirty="0" err="1" smtClean="0">
                <a:solidFill>
                  <a:srgbClr val="0070C0"/>
                </a:solidFill>
              </a:rPr>
              <a:t>released</a:t>
            </a:r>
            <a:r>
              <a:rPr lang="de-DE" sz="2000" dirty="0" smtClean="0">
                <a:solidFill>
                  <a:srgbClr val="0070C0"/>
                </a:solidFill>
              </a:rPr>
              <a:t>.  </a:t>
            </a:r>
          </a:p>
          <a:p>
            <a:pPr lvl="1"/>
            <a:r>
              <a:rPr lang="de-DE" sz="2000" dirty="0" smtClean="0">
                <a:solidFill>
                  <a:srgbClr val="0070C0"/>
                </a:solidFill>
              </a:rPr>
              <a:t>ICFA </a:t>
            </a:r>
            <a:r>
              <a:rPr lang="de-DE" sz="2000" dirty="0" err="1" smtClean="0">
                <a:solidFill>
                  <a:srgbClr val="0070C0"/>
                </a:solidFill>
              </a:rPr>
              <a:t>discussed</a:t>
            </a:r>
            <a:r>
              <a:rPr lang="de-DE" sz="2000" dirty="0" smtClean="0">
                <a:solidFill>
                  <a:srgbClr val="0070C0"/>
                </a:solidFill>
              </a:rPr>
              <a:t> </a:t>
            </a:r>
            <a:r>
              <a:rPr lang="de-DE" sz="2000" dirty="0" err="1" smtClean="0">
                <a:solidFill>
                  <a:srgbClr val="0070C0"/>
                </a:solidFill>
              </a:rPr>
              <a:t>the</a:t>
            </a:r>
            <a:r>
              <a:rPr lang="de-DE" sz="2000" dirty="0" smtClean="0">
                <a:solidFill>
                  <a:srgbClr val="0070C0"/>
                </a:solidFill>
              </a:rPr>
              <a:t> </a:t>
            </a:r>
            <a:r>
              <a:rPr lang="de-DE" sz="2000" dirty="0" err="1" smtClean="0">
                <a:solidFill>
                  <a:srgbClr val="0070C0"/>
                </a:solidFill>
              </a:rPr>
              <a:t>recently</a:t>
            </a:r>
            <a:r>
              <a:rPr lang="de-DE" sz="2000" dirty="0" smtClean="0">
                <a:solidFill>
                  <a:srgbClr val="0070C0"/>
                </a:solidFill>
              </a:rPr>
              <a:t> </a:t>
            </a:r>
            <a:r>
              <a:rPr lang="de-DE" sz="2000" dirty="0" err="1" smtClean="0">
                <a:solidFill>
                  <a:srgbClr val="0070C0"/>
                </a:solidFill>
              </a:rPr>
              <a:t>completed</a:t>
            </a:r>
            <a:r>
              <a:rPr lang="de-DE" sz="2000" dirty="0" smtClean="0">
                <a:solidFill>
                  <a:srgbClr val="0070C0"/>
                </a:solidFill>
              </a:rPr>
              <a:t> </a:t>
            </a:r>
            <a:r>
              <a:rPr lang="de-DE" sz="2000" dirty="0" err="1" smtClean="0">
                <a:solidFill>
                  <a:srgbClr val="0070C0"/>
                </a:solidFill>
              </a:rPr>
              <a:t>cost</a:t>
            </a:r>
            <a:r>
              <a:rPr lang="de-DE" sz="2000" dirty="0" smtClean="0">
                <a:solidFill>
                  <a:srgbClr val="0070C0"/>
                </a:solidFill>
              </a:rPr>
              <a:t> </a:t>
            </a:r>
            <a:r>
              <a:rPr lang="de-DE" sz="2000" dirty="0" err="1">
                <a:solidFill>
                  <a:srgbClr val="0070C0"/>
                </a:solidFill>
              </a:rPr>
              <a:t>reduction</a:t>
            </a:r>
            <a:r>
              <a:rPr lang="de-DE" sz="2000" dirty="0">
                <a:solidFill>
                  <a:srgbClr val="0070C0"/>
                </a:solidFill>
              </a:rPr>
              <a:t> </a:t>
            </a:r>
            <a:r>
              <a:rPr lang="de-DE" sz="2000" dirty="0" err="1">
                <a:solidFill>
                  <a:srgbClr val="0070C0"/>
                </a:solidFill>
              </a:rPr>
              <a:t>and</a:t>
            </a:r>
            <a:r>
              <a:rPr lang="de-DE" sz="2000" dirty="0">
                <a:solidFill>
                  <a:srgbClr val="0070C0"/>
                </a:solidFill>
              </a:rPr>
              <a:t> </a:t>
            </a:r>
            <a:r>
              <a:rPr lang="de-DE" sz="2000" dirty="0" err="1">
                <a:solidFill>
                  <a:srgbClr val="0070C0"/>
                </a:solidFill>
              </a:rPr>
              <a:t>physics</a:t>
            </a:r>
            <a:r>
              <a:rPr lang="de-DE" sz="2000" dirty="0">
                <a:solidFill>
                  <a:srgbClr val="0070C0"/>
                </a:solidFill>
              </a:rPr>
              <a:t> </a:t>
            </a:r>
            <a:r>
              <a:rPr lang="de-DE" sz="2000" dirty="0" err="1">
                <a:solidFill>
                  <a:srgbClr val="0070C0"/>
                </a:solidFill>
              </a:rPr>
              <a:t>studies</a:t>
            </a:r>
            <a:r>
              <a:rPr lang="de-DE" sz="2000" dirty="0">
                <a:solidFill>
                  <a:srgbClr val="0070C0"/>
                </a:solidFill>
              </a:rPr>
              <a:t> </a:t>
            </a:r>
            <a:r>
              <a:rPr lang="de-DE" sz="2000" dirty="0" err="1" smtClean="0">
                <a:solidFill>
                  <a:srgbClr val="0070C0"/>
                </a:solidFill>
              </a:rPr>
              <a:t>for</a:t>
            </a:r>
            <a:r>
              <a:rPr lang="de-DE" sz="2000" dirty="0" smtClean="0">
                <a:solidFill>
                  <a:srgbClr val="0070C0"/>
                </a:solidFill>
              </a:rPr>
              <a:t> 250 </a:t>
            </a:r>
            <a:r>
              <a:rPr lang="de-DE" sz="2000" dirty="0">
                <a:solidFill>
                  <a:srgbClr val="0070C0"/>
                </a:solidFill>
              </a:rPr>
              <a:t>GeV </a:t>
            </a:r>
            <a:r>
              <a:rPr lang="de-DE" sz="2000" dirty="0" smtClean="0">
                <a:solidFill>
                  <a:srgbClr val="0070C0"/>
                </a:solidFill>
              </a:rPr>
              <a:t>ILC </a:t>
            </a:r>
            <a:r>
              <a:rPr lang="de-DE" sz="2000" dirty="0" err="1" smtClean="0">
                <a:solidFill>
                  <a:srgbClr val="0070C0"/>
                </a:solidFill>
              </a:rPr>
              <a:t>and</a:t>
            </a:r>
            <a:r>
              <a:rPr lang="de-DE" sz="2000" dirty="0" smtClean="0">
                <a:solidFill>
                  <a:srgbClr val="0070C0"/>
                </a:solidFill>
              </a:rPr>
              <a:t> </a:t>
            </a:r>
            <a:r>
              <a:rPr lang="de-DE" sz="2000" dirty="0" err="1" smtClean="0">
                <a:solidFill>
                  <a:srgbClr val="0070C0"/>
                </a:solidFill>
              </a:rPr>
              <a:t>the</a:t>
            </a:r>
            <a:r>
              <a:rPr lang="de-DE" sz="2000" dirty="0" smtClean="0">
                <a:solidFill>
                  <a:srgbClr val="0070C0"/>
                </a:solidFill>
              </a:rPr>
              <a:t> JAHEP </a:t>
            </a:r>
            <a:r>
              <a:rPr lang="de-DE" sz="2000" dirty="0" err="1" smtClean="0">
                <a:solidFill>
                  <a:srgbClr val="0070C0"/>
                </a:solidFill>
              </a:rPr>
              <a:t>statement</a:t>
            </a:r>
            <a:endParaRPr lang="de-DE" sz="2000" dirty="0">
              <a:solidFill>
                <a:srgbClr val="0070C0"/>
              </a:solidFill>
            </a:endParaRPr>
          </a:p>
          <a:p>
            <a:r>
              <a:rPr lang="de-DE" dirty="0" smtClean="0"/>
              <a:t>ICFA </a:t>
            </a:r>
            <a:r>
              <a:rPr lang="de-DE" dirty="0" err="1" smtClean="0"/>
              <a:t>discusses</a:t>
            </a:r>
            <a:r>
              <a:rPr lang="de-DE" dirty="0" smtClean="0"/>
              <a:t> </a:t>
            </a:r>
            <a:r>
              <a:rPr lang="de-DE" dirty="0" err="1" smtClean="0"/>
              <a:t>other</a:t>
            </a:r>
            <a:r>
              <a:rPr lang="de-DE" dirty="0" smtClean="0"/>
              <a:t> </a:t>
            </a:r>
            <a:r>
              <a:rPr lang="de-DE" dirty="0" err="1" smtClean="0"/>
              <a:t>projects</a:t>
            </a:r>
            <a:r>
              <a:rPr lang="de-DE" dirty="0" smtClean="0"/>
              <a:t> </a:t>
            </a:r>
            <a:r>
              <a:rPr lang="de-DE" dirty="0" err="1" smtClean="0"/>
              <a:t>and</a:t>
            </a:r>
            <a:r>
              <a:rPr lang="de-DE" dirty="0" smtClean="0"/>
              <a:t> </a:t>
            </a:r>
            <a:r>
              <a:rPr lang="de-DE" dirty="0" err="1" smtClean="0"/>
              <a:t>studies</a:t>
            </a:r>
            <a:r>
              <a:rPr lang="de-DE" dirty="0" smtClean="0"/>
              <a:t> </a:t>
            </a:r>
            <a:r>
              <a:rPr lang="de-DE" dirty="0" err="1" smtClean="0"/>
              <a:t>for</a:t>
            </a:r>
            <a:r>
              <a:rPr lang="de-DE" dirty="0" smtClean="0"/>
              <a:t> </a:t>
            </a:r>
            <a:r>
              <a:rPr lang="de-DE" dirty="0" err="1" smtClean="0"/>
              <a:t>future</a:t>
            </a:r>
            <a:r>
              <a:rPr lang="de-DE" dirty="0" smtClean="0"/>
              <a:t> large global </a:t>
            </a:r>
            <a:r>
              <a:rPr lang="de-DE" dirty="0" err="1" smtClean="0"/>
              <a:t>projects</a:t>
            </a:r>
            <a:endParaRPr lang="de-DE" dirty="0" smtClean="0"/>
          </a:p>
          <a:p>
            <a:r>
              <a:rPr lang="de-DE" dirty="0" smtClean="0"/>
              <a:t>ICFA </a:t>
            </a:r>
            <a:r>
              <a:rPr lang="de-DE" dirty="0" err="1" smtClean="0"/>
              <a:t>runs</a:t>
            </a:r>
            <a:r>
              <a:rPr lang="de-DE" dirty="0" smtClean="0"/>
              <a:t> a </a:t>
            </a:r>
            <a:r>
              <a:rPr lang="de-DE" dirty="0" err="1" smtClean="0"/>
              <a:t>number</a:t>
            </a:r>
            <a:r>
              <a:rPr lang="de-DE" dirty="0" smtClean="0"/>
              <a:t> </a:t>
            </a:r>
            <a:r>
              <a:rPr lang="de-DE" dirty="0" err="1" smtClean="0"/>
              <a:t>of</a:t>
            </a:r>
            <a:r>
              <a:rPr lang="de-DE" dirty="0" smtClean="0"/>
              <a:t> </a:t>
            </a:r>
            <a:r>
              <a:rPr lang="de-DE" dirty="0" err="1" smtClean="0"/>
              <a:t>panels</a:t>
            </a:r>
            <a:r>
              <a:rPr lang="de-DE" dirty="0" smtClean="0"/>
              <a:t> </a:t>
            </a:r>
            <a:r>
              <a:rPr lang="de-DE" dirty="0" err="1" smtClean="0"/>
              <a:t>to</a:t>
            </a:r>
            <a:r>
              <a:rPr lang="de-DE" dirty="0" smtClean="0"/>
              <a:t> </a:t>
            </a:r>
            <a:r>
              <a:rPr lang="de-DE" dirty="0" err="1" smtClean="0"/>
              <a:t>study</a:t>
            </a:r>
            <a:r>
              <a:rPr lang="de-DE" dirty="0" smtClean="0"/>
              <a:t> </a:t>
            </a:r>
            <a:r>
              <a:rPr lang="de-DE" dirty="0" err="1" smtClean="0"/>
              <a:t>issues</a:t>
            </a:r>
            <a:r>
              <a:rPr lang="de-DE" dirty="0" smtClean="0"/>
              <a:t> relevant </a:t>
            </a:r>
            <a:r>
              <a:rPr lang="de-DE" dirty="0" err="1" smtClean="0"/>
              <a:t>for</a:t>
            </a:r>
            <a:r>
              <a:rPr lang="de-DE" dirty="0" smtClean="0"/>
              <a:t> </a:t>
            </a:r>
            <a:r>
              <a:rPr lang="de-DE" dirty="0" err="1" smtClean="0"/>
              <a:t>the</a:t>
            </a:r>
            <a:r>
              <a:rPr lang="de-DE" dirty="0" smtClean="0"/>
              <a:t> </a:t>
            </a:r>
            <a:r>
              <a:rPr lang="de-DE" dirty="0" err="1" smtClean="0"/>
              <a:t>field</a:t>
            </a:r>
            <a:r>
              <a:rPr lang="de-DE" dirty="0"/>
              <a:t> </a:t>
            </a:r>
            <a:r>
              <a:rPr lang="de-DE" dirty="0" err="1" smtClean="0"/>
              <a:t>and</a:t>
            </a:r>
            <a:r>
              <a:rPr lang="de-DE" dirty="0" smtClean="0"/>
              <a:t> </a:t>
            </a:r>
            <a:r>
              <a:rPr lang="de-DE" dirty="0" err="1" smtClean="0"/>
              <a:t>is</a:t>
            </a:r>
            <a:r>
              <a:rPr lang="de-DE" dirty="0" smtClean="0"/>
              <a:t> </a:t>
            </a:r>
            <a:r>
              <a:rPr lang="de-DE" dirty="0" err="1" smtClean="0"/>
              <a:t>deliberating</a:t>
            </a:r>
            <a:r>
              <a:rPr lang="de-DE" dirty="0" smtClean="0"/>
              <a:t> </a:t>
            </a:r>
            <a:r>
              <a:rPr lang="de-DE" dirty="0" err="1" smtClean="0"/>
              <a:t>policies</a:t>
            </a:r>
            <a:r>
              <a:rPr lang="de-DE" dirty="0" smtClean="0"/>
              <a:t> </a:t>
            </a:r>
            <a:r>
              <a:rPr lang="de-DE" dirty="0" err="1" smtClean="0"/>
              <a:t>and</a:t>
            </a:r>
            <a:r>
              <a:rPr lang="de-DE" dirty="0" smtClean="0"/>
              <a:t> </a:t>
            </a:r>
            <a:r>
              <a:rPr lang="de-DE" dirty="0" err="1" smtClean="0"/>
              <a:t>procedures</a:t>
            </a:r>
            <a:r>
              <a:rPr lang="de-DE" dirty="0" smtClean="0"/>
              <a:t> </a:t>
            </a:r>
            <a:r>
              <a:rPr lang="de-DE" dirty="0" err="1" smtClean="0"/>
              <a:t>going</a:t>
            </a:r>
            <a:r>
              <a:rPr lang="de-DE" dirty="0" smtClean="0"/>
              <a:t> </a:t>
            </a:r>
            <a:r>
              <a:rPr lang="de-DE" dirty="0" err="1" smtClean="0"/>
              <a:t>forward</a:t>
            </a:r>
            <a:endParaRPr lang="de-DE" dirty="0"/>
          </a:p>
          <a:p>
            <a:r>
              <a:rPr lang="de-DE" dirty="0" smtClean="0"/>
              <a:t>Next </a:t>
            </a:r>
            <a:r>
              <a:rPr lang="de-DE" smtClean="0"/>
              <a:t>event</a:t>
            </a:r>
            <a:r>
              <a:rPr lang="de-DE" smtClean="0"/>
              <a:t>:</a:t>
            </a:r>
            <a:endParaRPr lang="de-DE" dirty="0" smtClean="0"/>
          </a:p>
          <a:p>
            <a:pPr lvl="1"/>
            <a:r>
              <a:rPr lang="en-US" sz="2000" dirty="0" smtClean="0">
                <a:solidFill>
                  <a:srgbClr val="0070C0"/>
                </a:solidFill>
              </a:rPr>
              <a:t>ICFA </a:t>
            </a:r>
            <a:r>
              <a:rPr lang="en-US" sz="2000" dirty="0">
                <a:solidFill>
                  <a:srgbClr val="0070C0"/>
                </a:solidFill>
              </a:rPr>
              <a:t>seminar Canada	</a:t>
            </a:r>
            <a:r>
              <a:rPr lang="en-US" sz="2000" dirty="0" smtClean="0">
                <a:solidFill>
                  <a:srgbClr val="0070C0"/>
                </a:solidFill>
              </a:rPr>
              <a:t>November 6 – 9, 2017 in Ottawa, Canada</a:t>
            </a:r>
            <a:endParaRPr lang="en-US" sz="2000" dirty="0">
              <a:solidFill>
                <a:srgbClr val="0070C0"/>
              </a:solidFill>
            </a:endParaRPr>
          </a:p>
          <a:p>
            <a:r>
              <a:rPr lang="en-US" dirty="0" smtClean="0"/>
              <a:t>ICFA </a:t>
            </a:r>
            <a:r>
              <a:rPr lang="en-US" dirty="0"/>
              <a:t>web page: </a:t>
            </a:r>
            <a:r>
              <a:rPr lang="de-DE" dirty="0">
                <a:hlinkClick r:id="rId2"/>
              </a:rPr>
              <a:t>http://icfa.fnal.gov</a:t>
            </a:r>
            <a:r>
              <a:rPr lang="de-DE" dirty="0" smtClean="0">
                <a:hlinkClick r:id="rId2"/>
              </a:rPr>
              <a:t>/</a:t>
            </a:r>
            <a:endParaRPr lang="en-US" dirty="0"/>
          </a:p>
          <a:p>
            <a:pPr lvl="1"/>
            <a:endParaRPr lang="de-DE" sz="1800" dirty="0" smtClean="0">
              <a:solidFill>
                <a:schemeClr val="accent1">
                  <a:lumMod val="50000"/>
                </a:schemeClr>
              </a:solidFill>
            </a:endParaRPr>
          </a:p>
        </p:txBody>
      </p:sp>
      <p:sp>
        <p:nvSpPr>
          <p:cNvPr id="4" name="Title 1"/>
          <p:cNvSpPr txBox="1">
            <a:spLocks/>
          </p:cNvSpPr>
          <p:nvPr/>
        </p:nvSpPr>
        <p:spPr bwMode="auto">
          <a:xfrm>
            <a:off x="444500" y="130176"/>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pitchFamily="34" charset="0"/>
              </a:defRPr>
            </a:lvl2pPr>
            <a:lvl3pPr algn="l" rtl="0" eaLnBrk="0" fontAlgn="base" hangingPunct="0">
              <a:spcBef>
                <a:spcPct val="0"/>
              </a:spcBef>
              <a:spcAft>
                <a:spcPct val="0"/>
              </a:spcAft>
              <a:defRPr sz="2400" b="1">
                <a:solidFill>
                  <a:schemeClr val="bg1"/>
                </a:solidFill>
                <a:latin typeface="Arial" pitchFamily="34" charset="0"/>
              </a:defRPr>
            </a:lvl3pPr>
            <a:lvl4pPr algn="l" rtl="0" eaLnBrk="0" fontAlgn="base" hangingPunct="0">
              <a:spcBef>
                <a:spcPct val="0"/>
              </a:spcBef>
              <a:spcAft>
                <a:spcPct val="0"/>
              </a:spcAft>
              <a:defRPr sz="2400" b="1">
                <a:solidFill>
                  <a:schemeClr val="bg1"/>
                </a:solidFill>
                <a:latin typeface="Arial" pitchFamily="34" charset="0"/>
              </a:defRPr>
            </a:lvl4pPr>
            <a:lvl5pPr algn="l" rtl="0" eaLnBrk="0" fontAlgn="base" hangingPunct="0">
              <a:spcBef>
                <a:spcPct val="0"/>
              </a:spcBef>
              <a:spcAft>
                <a:spcPct val="0"/>
              </a:spcAft>
              <a:defRPr sz="2400" b="1">
                <a:solidFill>
                  <a:schemeClr val="bg1"/>
                </a:solidFill>
                <a:latin typeface="Arial" pitchFamily="34" charset="0"/>
              </a:defRPr>
            </a:lvl5pPr>
            <a:lvl6pPr marL="457200" algn="l" rtl="0" fontAlgn="base">
              <a:spcBef>
                <a:spcPct val="0"/>
              </a:spcBef>
              <a:spcAft>
                <a:spcPct val="0"/>
              </a:spcAft>
              <a:defRPr sz="2400" b="1">
                <a:solidFill>
                  <a:schemeClr val="bg1"/>
                </a:solidFill>
                <a:latin typeface="Arial" pitchFamily="34" charset="0"/>
              </a:defRPr>
            </a:lvl6pPr>
            <a:lvl7pPr marL="914400" algn="l" rtl="0" fontAlgn="base">
              <a:spcBef>
                <a:spcPct val="0"/>
              </a:spcBef>
              <a:spcAft>
                <a:spcPct val="0"/>
              </a:spcAft>
              <a:defRPr sz="2400" b="1">
                <a:solidFill>
                  <a:schemeClr val="bg1"/>
                </a:solidFill>
                <a:latin typeface="Arial" pitchFamily="34" charset="0"/>
              </a:defRPr>
            </a:lvl7pPr>
            <a:lvl8pPr marL="1371600" algn="l" rtl="0" fontAlgn="base">
              <a:spcBef>
                <a:spcPct val="0"/>
              </a:spcBef>
              <a:spcAft>
                <a:spcPct val="0"/>
              </a:spcAft>
              <a:defRPr sz="2400" b="1">
                <a:solidFill>
                  <a:schemeClr val="bg1"/>
                </a:solidFill>
                <a:latin typeface="Arial" pitchFamily="34" charset="0"/>
              </a:defRPr>
            </a:lvl8pPr>
            <a:lvl9pPr marL="1828800" algn="l" rtl="0" fontAlgn="base">
              <a:spcBef>
                <a:spcPct val="0"/>
              </a:spcBef>
              <a:spcAft>
                <a:spcPct val="0"/>
              </a:spcAft>
              <a:defRPr sz="2400" b="1">
                <a:solidFill>
                  <a:schemeClr val="bg1"/>
                </a:solidFill>
                <a:latin typeface="Arial" pitchFamily="34" charset="0"/>
              </a:defRPr>
            </a:lvl9pPr>
          </a:lstStyle>
          <a:p>
            <a:r>
              <a:rPr lang="de-DE" sz="3200" kern="0" dirty="0" smtClean="0"/>
              <a:t>Summary</a:t>
            </a:r>
          </a:p>
        </p:txBody>
      </p:sp>
    </p:spTree>
    <p:extLst>
      <p:ext uri="{BB962C8B-B14F-4D97-AF65-F5344CB8AC3E}">
        <p14:creationId xmlns:p14="http://schemas.microsoft.com/office/powerpoint/2010/main" val="289766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latin typeface="Arial" panose="020B0604020202020204" pitchFamily="34" charset="0"/>
                <a:cs typeface="Arial" panose="020B0604020202020204" pitchFamily="34" charset="0"/>
              </a:rPr>
              <a:t>ICFA </a:t>
            </a:r>
            <a:r>
              <a:rPr lang="de-DE" sz="3200" dirty="0" smtClean="0">
                <a:latin typeface="Arial" panose="020B0604020202020204" pitchFamily="34" charset="0"/>
                <a:cs typeface="Arial" panose="020B0604020202020204" pitchFamily="34" charset="0"/>
              </a:rPr>
              <a:t>Mandate</a:t>
            </a:r>
            <a:endParaRPr lang="de-DE" sz="3200" dirty="0">
              <a:latin typeface="Arial" panose="020B0604020202020204" pitchFamily="34" charset="0"/>
              <a:cs typeface="Arial" panose="020B0604020202020204" pitchFamily="34" charset="0"/>
            </a:endParaRPr>
          </a:p>
        </p:txBody>
      </p:sp>
      <p:sp>
        <p:nvSpPr>
          <p:cNvPr id="4" name="TextBox 7"/>
          <p:cNvSpPr txBox="1"/>
          <p:nvPr/>
        </p:nvSpPr>
        <p:spPr>
          <a:xfrm>
            <a:off x="163409" y="1020552"/>
            <a:ext cx="8870475" cy="5632311"/>
          </a:xfrm>
          <a:prstGeom prst="rect">
            <a:avLst/>
          </a:prstGeom>
          <a:noFill/>
        </p:spPr>
        <p:txBody>
          <a:bodyPr wrap="square" rtlCol="0">
            <a:spAutoFit/>
          </a:bodyPr>
          <a:lstStyle/>
          <a:p>
            <a:r>
              <a:rPr lang="de-DE" sz="2000" b="1" dirty="0" smtClean="0">
                <a:latin typeface="Arial" panose="020B0604020202020204" pitchFamily="34" charset="0"/>
                <a:cs typeface="Arial" panose="020B0604020202020204" pitchFamily="34" charset="0"/>
              </a:rPr>
              <a:t>ICFA</a:t>
            </a:r>
            <a:r>
              <a:rPr lang="de-DE" sz="2000" b="1" dirty="0">
                <a:latin typeface="Arial" panose="020B0604020202020204" pitchFamily="34" charset="0"/>
                <a:cs typeface="Arial" panose="020B0604020202020204" pitchFamily="34" charset="0"/>
              </a:rPr>
              <a:t>: </a:t>
            </a:r>
            <a:r>
              <a:rPr lang="de-DE" sz="2000" b="1" dirty="0" smtClean="0">
                <a:latin typeface="Arial" panose="020B0604020202020204" pitchFamily="34" charset="0"/>
                <a:cs typeface="Arial" panose="020B0604020202020204" pitchFamily="34" charset="0"/>
              </a:rPr>
              <a:t>International </a:t>
            </a:r>
            <a:r>
              <a:rPr lang="de-DE" sz="2000" b="1" dirty="0" err="1">
                <a:latin typeface="Arial" panose="020B0604020202020204" pitchFamily="34" charset="0"/>
                <a:cs typeface="Arial" panose="020B0604020202020204" pitchFamily="34" charset="0"/>
              </a:rPr>
              <a:t>Committee</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for</a:t>
            </a:r>
            <a:r>
              <a:rPr lang="de-DE" sz="2000" b="1" dirty="0">
                <a:latin typeface="Arial" panose="020B0604020202020204" pitchFamily="34" charset="0"/>
                <a:cs typeface="Arial" panose="020B0604020202020204" pitchFamily="34" charset="0"/>
              </a:rPr>
              <a:t> Future </a:t>
            </a:r>
            <a:r>
              <a:rPr lang="de-DE" sz="2000" b="1" dirty="0" err="1" smtClean="0">
                <a:latin typeface="Arial" panose="020B0604020202020204" pitchFamily="34" charset="0"/>
                <a:cs typeface="Arial" panose="020B0604020202020204" pitchFamily="34" charset="0"/>
              </a:rPr>
              <a:t>Accelerators</a:t>
            </a:r>
            <a:endParaRPr lang="de-DE" sz="2000" b="1" dirty="0" smtClean="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r>
              <a:rPr lang="en-US" sz="2000" b="0" dirty="0"/>
              <a:t>C</a:t>
            </a:r>
            <a:r>
              <a:rPr lang="en-US" sz="2000" b="0" dirty="0" smtClean="0"/>
              <a:t>reated </a:t>
            </a:r>
            <a:r>
              <a:rPr lang="en-US" sz="2000" b="0" dirty="0"/>
              <a:t>in 1976 by the International Union of Pure and Applied </a:t>
            </a:r>
            <a:r>
              <a:rPr lang="en-US" sz="2000" b="0" dirty="0" smtClean="0"/>
              <a:t>Physics (IUPAP) </a:t>
            </a:r>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r>
              <a:rPr lang="de-DE" sz="2000" b="1" dirty="0" smtClean="0">
                <a:latin typeface="Arial" panose="020B0604020202020204" pitchFamily="34" charset="0"/>
                <a:cs typeface="Arial" panose="020B0604020202020204" pitchFamily="34" charset="0"/>
              </a:rPr>
              <a:t>Mandate:</a:t>
            </a:r>
          </a:p>
          <a:p>
            <a:pPr marL="285750" indent="-285750">
              <a:buFont typeface="Arial" panose="020B0604020202020204" pitchFamily="34" charset="0"/>
              <a:buChar char="•"/>
            </a:pPr>
            <a:r>
              <a:rPr lang="en-US" sz="2000" dirty="0">
                <a:solidFill>
                  <a:srgbClr val="0070C0"/>
                </a:solidFill>
                <a:latin typeface="Arial" panose="020B0604020202020204" pitchFamily="34" charset="0"/>
                <a:cs typeface="Arial" panose="020B0604020202020204" pitchFamily="34" charset="0"/>
              </a:rPr>
              <a:t>P</a:t>
            </a:r>
            <a:r>
              <a:rPr lang="en-US" sz="2000" b="1" dirty="0" smtClean="0">
                <a:solidFill>
                  <a:srgbClr val="0070C0"/>
                </a:solidFill>
                <a:latin typeface="Arial" panose="020B0604020202020204" pitchFamily="34" charset="0"/>
                <a:cs typeface="Arial" panose="020B0604020202020204" pitchFamily="34" charset="0"/>
              </a:rPr>
              <a:t>romote </a:t>
            </a:r>
            <a:r>
              <a:rPr lang="en-US" sz="2000" b="1" dirty="0">
                <a:solidFill>
                  <a:srgbClr val="0070C0"/>
                </a:solidFill>
                <a:latin typeface="Arial" panose="020B0604020202020204" pitchFamily="34" charset="0"/>
                <a:cs typeface="Arial" panose="020B0604020202020204" pitchFamily="34" charset="0"/>
              </a:rPr>
              <a:t>international collaboration </a:t>
            </a:r>
            <a:r>
              <a:rPr lang="en-US" sz="2000" b="1" dirty="0" smtClean="0">
                <a:solidFill>
                  <a:srgbClr val="0070C0"/>
                </a:solidFill>
                <a:latin typeface="Arial" panose="020B0604020202020204" pitchFamily="34" charset="0"/>
                <a:cs typeface="Arial" panose="020B0604020202020204" pitchFamily="34" charset="0"/>
              </a:rPr>
              <a:t>on </a:t>
            </a:r>
            <a:r>
              <a:rPr lang="en-US" sz="2000" b="1" dirty="0">
                <a:solidFill>
                  <a:srgbClr val="0070C0"/>
                </a:solidFill>
                <a:latin typeface="Arial" panose="020B0604020202020204" pitchFamily="34" charset="0"/>
                <a:cs typeface="Arial" panose="020B0604020202020204" pitchFamily="34" charset="0"/>
              </a:rPr>
              <a:t>very high energy </a:t>
            </a:r>
            <a:r>
              <a:rPr lang="en-US" sz="2000" b="1" dirty="0" smtClean="0">
                <a:solidFill>
                  <a:srgbClr val="0070C0"/>
                </a:solidFill>
                <a:latin typeface="Arial" panose="020B0604020202020204" pitchFamily="34" charset="0"/>
                <a:cs typeface="Arial" panose="020B0604020202020204" pitchFamily="34" charset="0"/>
              </a:rPr>
              <a:t>accelerators</a:t>
            </a:r>
          </a:p>
          <a:p>
            <a:pPr marL="285750" indent="-285750">
              <a:buFont typeface="Arial" panose="020B0604020202020204" pitchFamily="34" charset="0"/>
              <a:buChar char="•"/>
            </a:pPr>
            <a:r>
              <a:rPr lang="en-US" sz="2000" dirty="0">
                <a:solidFill>
                  <a:srgbClr val="0070C0"/>
                </a:solidFill>
                <a:latin typeface="Arial" panose="020B0604020202020204" pitchFamily="34" charset="0"/>
                <a:cs typeface="Arial" panose="020B0604020202020204" pitchFamily="34" charset="0"/>
              </a:rPr>
              <a:t>O</a:t>
            </a:r>
            <a:r>
              <a:rPr lang="en-US" sz="2000" b="1" dirty="0" smtClean="0">
                <a:solidFill>
                  <a:srgbClr val="0070C0"/>
                </a:solidFill>
                <a:latin typeface="Arial" panose="020B0604020202020204" pitchFamily="34" charset="0"/>
                <a:cs typeface="Arial" panose="020B0604020202020204" pitchFamily="34" charset="0"/>
              </a:rPr>
              <a:t>rganize </a:t>
            </a:r>
            <a:r>
              <a:rPr lang="en-US" sz="2000" b="1" dirty="0">
                <a:solidFill>
                  <a:srgbClr val="0070C0"/>
                </a:solidFill>
                <a:latin typeface="Arial" panose="020B0604020202020204" pitchFamily="34" charset="0"/>
                <a:cs typeface="Arial" panose="020B0604020202020204" pitchFamily="34" charset="0"/>
              </a:rPr>
              <a:t>regularly world-inclusive meetings for the exchange of information on future </a:t>
            </a:r>
            <a:r>
              <a:rPr lang="en-US" sz="2000" b="1" dirty="0" smtClean="0">
                <a:solidFill>
                  <a:srgbClr val="0070C0"/>
                </a:solidFill>
                <a:latin typeface="Arial" panose="020B0604020202020204" pitchFamily="34" charset="0"/>
                <a:cs typeface="Arial" panose="020B0604020202020204" pitchFamily="34" charset="0"/>
              </a:rPr>
              <a:t>plans</a:t>
            </a:r>
          </a:p>
          <a:p>
            <a:pPr marL="285750" indent="-285750">
              <a:buFont typeface="Arial" panose="020B0604020202020204" pitchFamily="34" charset="0"/>
              <a:buChar char="•"/>
            </a:pPr>
            <a:r>
              <a:rPr lang="en-US" sz="2000" dirty="0">
                <a:solidFill>
                  <a:srgbClr val="0070C0"/>
                </a:solidFill>
                <a:latin typeface="Arial" panose="020B0604020202020204" pitchFamily="34" charset="0"/>
                <a:cs typeface="Arial" panose="020B0604020202020204" pitchFamily="34" charset="0"/>
              </a:rPr>
              <a:t>O</a:t>
            </a:r>
            <a:r>
              <a:rPr lang="en-US" sz="2000" b="1" dirty="0" smtClean="0">
                <a:solidFill>
                  <a:srgbClr val="0070C0"/>
                </a:solidFill>
                <a:latin typeface="Arial" panose="020B0604020202020204" pitchFamily="34" charset="0"/>
                <a:cs typeface="Arial" panose="020B0604020202020204" pitchFamily="34" charset="0"/>
              </a:rPr>
              <a:t>rganize </a:t>
            </a:r>
            <a:r>
              <a:rPr lang="en-US" sz="2000" b="1" dirty="0">
                <a:solidFill>
                  <a:srgbClr val="0070C0"/>
                </a:solidFill>
                <a:latin typeface="Arial" panose="020B0604020202020204" pitchFamily="34" charset="0"/>
                <a:cs typeface="Arial" panose="020B0604020202020204" pitchFamily="34" charset="0"/>
              </a:rPr>
              <a:t>workshops for the study of problems related to super high-energy </a:t>
            </a:r>
            <a:r>
              <a:rPr lang="en-US" sz="2000" b="1" dirty="0" smtClean="0">
                <a:solidFill>
                  <a:srgbClr val="0070C0"/>
                </a:solidFill>
                <a:latin typeface="Arial" panose="020B0604020202020204" pitchFamily="34" charset="0"/>
                <a:cs typeface="Arial" panose="020B0604020202020204" pitchFamily="34" charset="0"/>
              </a:rPr>
              <a:t>accelerators</a:t>
            </a:r>
          </a:p>
          <a:p>
            <a:endParaRPr lang="de-DE" sz="2000" b="1" dirty="0">
              <a:latin typeface="Arial" panose="020B0604020202020204" pitchFamily="34" charset="0"/>
              <a:cs typeface="Arial" panose="020B0604020202020204" pitchFamily="34" charset="0"/>
            </a:endParaRPr>
          </a:p>
          <a:p>
            <a:pPr>
              <a:buClr>
                <a:srgbClr val="FF6600"/>
              </a:buClr>
            </a:pPr>
            <a:r>
              <a:rPr lang="en-US" sz="2000" b="0" dirty="0"/>
              <a:t>ICFA is the </a:t>
            </a:r>
            <a:r>
              <a:rPr lang="en-US" sz="2000" b="0" dirty="0" err="1"/>
              <a:t>recognised</a:t>
            </a:r>
            <a:r>
              <a:rPr lang="en-US" sz="2000" b="0" dirty="0"/>
              <a:t> body to represent high energy physics on a global scale. </a:t>
            </a:r>
          </a:p>
          <a:p>
            <a:pPr>
              <a:buClr>
                <a:srgbClr val="FF6600"/>
              </a:buClr>
            </a:pPr>
            <a:r>
              <a:rPr lang="en-US" sz="2000" b="0" dirty="0"/>
              <a:t>Its aim is to facilitate international collaboration in the planning, construction and exploitation of accelerators for high energy physics </a:t>
            </a:r>
          </a:p>
          <a:p>
            <a:pPr>
              <a:buClr>
                <a:srgbClr val="FF6600"/>
              </a:buClr>
            </a:pPr>
            <a:r>
              <a:rPr lang="en-US" sz="2000" b="0" dirty="0"/>
              <a:t>and related fields.</a:t>
            </a:r>
            <a:endParaRPr lang="en-US" sz="2000" b="0" dirty="0">
              <a:solidFill>
                <a:srgbClr val="000000"/>
              </a:solidFill>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61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ICFA: International Committee for Future Accelerators </a:t>
            </a:r>
            <a:endParaRPr lang="en-US" dirty="0"/>
          </a:p>
        </p:txBody>
      </p:sp>
      <p:pic>
        <p:nvPicPr>
          <p:cNvPr id="4" name="Picture 3"/>
          <p:cNvPicPr>
            <a:picLocks noChangeAspect="1"/>
          </p:cNvPicPr>
          <p:nvPr/>
        </p:nvPicPr>
        <p:blipFill>
          <a:blip r:embed="rId2"/>
          <a:stretch>
            <a:fillRect/>
          </a:stretch>
        </p:blipFill>
        <p:spPr>
          <a:xfrm>
            <a:off x="93580" y="1633249"/>
            <a:ext cx="9144000" cy="4376615"/>
          </a:xfrm>
          <a:prstGeom prst="rect">
            <a:avLst/>
          </a:prstGeom>
        </p:spPr>
      </p:pic>
      <p:sp>
        <p:nvSpPr>
          <p:cNvPr id="5" name="TextBox 4"/>
          <p:cNvSpPr txBox="1"/>
          <p:nvPr/>
        </p:nvSpPr>
        <p:spPr>
          <a:xfrm>
            <a:off x="307475" y="909058"/>
            <a:ext cx="2236510" cy="369332"/>
          </a:xfrm>
          <a:prstGeom prst="rect">
            <a:avLst/>
          </a:prstGeom>
          <a:noFill/>
        </p:spPr>
        <p:txBody>
          <a:bodyPr wrap="none" rtlCol="0">
            <a:spAutoFit/>
          </a:bodyPr>
          <a:lstStyle/>
          <a:p>
            <a:r>
              <a:rPr lang="en-US" dirty="0" smtClean="0"/>
              <a:t>http://</a:t>
            </a:r>
            <a:r>
              <a:rPr lang="en-US" dirty="0" err="1" smtClean="0"/>
              <a:t>icfa.fnal.gov</a:t>
            </a:r>
            <a:r>
              <a:rPr lang="en-US" dirty="0" smtClean="0"/>
              <a:t>/</a:t>
            </a:r>
            <a:endParaRPr lang="en-US" dirty="0"/>
          </a:p>
        </p:txBody>
      </p:sp>
    </p:spTree>
    <p:extLst>
      <p:ext uri="{BB962C8B-B14F-4D97-AF65-F5344CB8AC3E}">
        <p14:creationId xmlns:p14="http://schemas.microsoft.com/office/powerpoint/2010/main" val="184652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1" y="13689"/>
            <a:ext cx="8229600" cy="792162"/>
          </a:xfrm>
        </p:spPr>
        <p:txBody>
          <a:bodyPr>
            <a:normAutofit/>
          </a:bodyPr>
          <a:lstStyle/>
          <a:p>
            <a:r>
              <a:rPr lang="de-DE" sz="3200" b="1" dirty="0" smtClean="0">
                <a:latin typeface="Arial" panose="020B0604020202020204" pitchFamily="34" charset="0"/>
                <a:cs typeface="Arial" panose="020B0604020202020204" pitchFamily="34" charset="0"/>
              </a:rPr>
              <a:t>ICFA </a:t>
            </a:r>
            <a:r>
              <a:rPr lang="de-DE" sz="3200" b="1" dirty="0">
                <a:latin typeface="Arial" panose="020B0604020202020204" pitchFamily="34" charset="0"/>
                <a:cs typeface="Arial" panose="020B0604020202020204" pitchFamily="34" charset="0"/>
              </a:rPr>
              <a:t>M</a:t>
            </a:r>
            <a:r>
              <a:rPr lang="de-DE" sz="3200" b="1" dirty="0" smtClean="0">
                <a:latin typeface="Arial" panose="020B0604020202020204" pitchFamily="34" charset="0"/>
                <a:cs typeface="Arial" panose="020B0604020202020204" pitchFamily="34" charset="0"/>
              </a:rPr>
              <a:t>embership</a:t>
            </a:r>
            <a:endParaRPr lang="de-DE" sz="3200" b="1" dirty="0">
              <a:latin typeface="Arial" panose="020B0604020202020204" pitchFamily="34" charset="0"/>
              <a:cs typeface="Arial" panose="020B0604020202020204" pitchFamily="34" charset="0"/>
            </a:endParaRPr>
          </a:p>
        </p:txBody>
      </p:sp>
      <p:sp>
        <p:nvSpPr>
          <p:cNvPr id="5" name="Content Placeholder 5"/>
          <p:cNvSpPr txBox="1">
            <a:spLocks/>
          </p:cNvSpPr>
          <p:nvPr/>
        </p:nvSpPr>
        <p:spPr>
          <a:xfrm>
            <a:off x="381000" y="969806"/>
            <a:ext cx="4038600" cy="52993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
              </a:spcAft>
              <a:buFont typeface="Arial" pitchFamily="34" charset="0"/>
              <a:buNone/>
            </a:pPr>
            <a:r>
              <a:rPr lang="en-US" sz="1800" b="1" u="sng" dirty="0" smtClean="0"/>
              <a:t>CERN Member States</a:t>
            </a:r>
          </a:p>
          <a:p>
            <a:pPr marL="457200" lvl="1" indent="0">
              <a:buNone/>
            </a:pPr>
            <a:r>
              <a:rPr lang="en-US" sz="1800" dirty="0"/>
              <a:t>H. </a:t>
            </a:r>
            <a:r>
              <a:rPr lang="en-US" sz="1800" dirty="0" err="1" smtClean="0"/>
              <a:t>Abramowicz</a:t>
            </a:r>
            <a:r>
              <a:rPr lang="en-US" sz="1800" dirty="0" smtClean="0"/>
              <a:t> </a:t>
            </a:r>
            <a:r>
              <a:rPr lang="en-US" sz="1800" dirty="0">
                <a:solidFill>
                  <a:srgbClr val="000000"/>
                </a:solidFill>
              </a:rPr>
              <a:t>(U Tel Aviv</a:t>
            </a:r>
            <a:r>
              <a:rPr lang="en-US" sz="1800" dirty="0" smtClean="0">
                <a:solidFill>
                  <a:srgbClr val="000000"/>
                </a:solidFill>
              </a:rPr>
              <a:t>)</a:t>
            </a:r>
            <a:endParaRPr lang="en-US" sz="1800" dirty="0"/>
          </a:p>
          <a:p>
            <a:pPr marL="457200" lvl="1" indent="0">
              <a:buNone/>
            </a:pPr>
            <a:r>
              <a:rPr lang="en-US" sz="1800" dirty="0"/>
              <a:t>F. </a:t>
            </a:r>
            <a:r>
              <a:rPr lang="en-US" sz="1800" dirty="0" err="1" smtClean="0"/>
              <a:t>Gianotti</a:t>
            </a:r>
            <a:r>
              <a:rPr lang="en-US" sz="1800" dirty="0" smtClean="0"/>
              <a:t> </a:t>
            </a:r>
            <a:r>
              <a:rPr lang="en-US" sz="1800" dirty="0">
                <a:solidFill>
                  <a:srgbClr val="000000"/>
                </a:solidFill>
              </a:rPr>
              <a:t>(CERN</a:t>
            </a:r>
            <a:r>
              <a:rPr lang="en-US" sz="1800" dirty="0" smtClean="0">
                <a:solidFill>
                  <a:srgbClr val="000000"/>
                </a:solidFill>
              </a:rPr>
              <a:t>)</a:t>
            </a:r>
            <a:endParaRPr lang="en-US" sz="1800" dirty="0"/>
          </a:p>
          <a:p>
            <a:pPr marL="457200" lvl="1" indent="0">
              <a:buNone/>
            </a:pPr>
            <a:r>
              <a:rPr lang="en-US" sz="1800" dirty="0"/>
              <a:t>J. Mnich </a:t>
            </a:r>
            <a:r>
              <a:rPr lang="en-US" sz="1800" dirty="0" smtClean="0"/>
              <a:t>(DESY, Chair</a:t>
            </a:r>
            <a:r>
              <a:rPr lang="en-US" sz="1800" dirty="0"/>
              <a:t>)</a:t>
            </a:r>
          </a:p>
          <a:p>
            <a:pPr marL="0" indent="0">
              <a:spcAft>
                <a:spcPts val="300"/>
              </a:spcAft>
              <a:buFont typeface="Arial" pitchFamily="34" charset="0"/>
              <a:buNone/>
            </a:pPr>
            <a:r>
              <a:rPr lang="en-US" sz="1800" b="1" u="sng" dirty="0" smtClean="0"/>
              <a:t>USA</a:t>
            </a:r>
          </a:p>
          <a:p>
            <a:pPr marL="457200" lvl="1" indent="0">
              <a:buNone/>
            </a:pPr>
            <a:r>
              <a:rPr lang="en-US" sz="1800" b="1" dirty="0"/>
              <a:t>N. </a:t>
            </a:r>
            <a:r>
              <a:rPr lang="en-US" sz="1800" b="1" dirty="0" smtClean="0"/>
              <a:t>Lockyer (FNAL)</a:t>
            </a:r>
            <a:endParaRPr lang="en-US" sz="1800" b="1" dirty="0"/>
          </a:p>
          <a:p>
            <a:pPr marL="457200" lvl="1" indent="0">
              <a:buFont typeface="Arial" pitchFamily="34" charset="0"/>
              <a:buNone/>
            </a:pPr>
            <a:r>
              <a:rPr lang="fr-FR" sz="1800" b="1" dirty="0" smtClean="0"/>
              <a:t>D. </a:t>
            </a:r>
            <a:r>
              <a:rPr lang="fr-FR" sz="1800" b="1" dirty="0" err="1" smtClean="0"/>
              <a:t>MacFarlane</a:t>
            </a:r>
            <a:r>
              <a:rPr lang="fr-FR" sz="1800" b="1" dirty="0" smtClean="0"/>
              <a:t> (SLAC)</a:t>
            </a:r>
          </a:p>
          <a:p>
            <a:pPr marL="457200" lvl="1" indent="0">
              <a:buNone/>
            </a:pPr>
            <a:r>
              <a:rPr lang="fr-FR" sz="1800" dirty="0"/>
              <a:t>N. </a:t>
            </a:r>
            <a:r>
              <a:rPr lang="fr-FR" sz="1800" dirty="0" smtClean="0"/>
              <a:t>Hadley (U Maryland)</a:t>
            </a:r>
            <a:endParaRPr lang="en-US" sz="1800" dirty="0"/>
          </a:p>
          <a:p>
            <a:pPr marL="0" indent="0">
              <a:spcAft>
                <a:spcPts val="300"/>
              </a:spcAft>
              <a:buFont typeface="Arial" pitchFamily="34" charset="0"/>
              <a:buNone/>
            </a:pPr>
            <a:r>
              <a:rPr lang="en-US" sz="1800" b="1" u="sng" dirty="0" smtClean="0"/>
              <a:t>Japan</a:t>
            </a:r>
          </a:p>
          <a:p>
            <a:pPr marL="457200" lvl="1" indent="0">
              <a:buFont typeface="Arial" pitchFamily="34" charset="0"/>
              <a:buNone/>
            </a:pPr>
            <a:r>
              <a:rPr lang="pl-PL" sz="1800" b="1" dirty="0" smtClean="0"/>
              <a:t>T. Mori</a:t>
            </a:r>
            <a:r>
              <a:rPr lang="de-DE" sz="1800" b="1" dirty="0" smtClean="0"/>
              <a:t> (U Tokyo)</a:t>
            </a:r>
          </a:p>
          <a:p>
            <a:pPr marL="457200" lvl="1" indent="0">
              <a:buNone/>
            </a:pPr>
            <a:r>
              <a:rPr lang="en-US" sz="1800" dirty="0"/>
              <a:t>M. </a:t>
            </a:r>
            <a:r>
              <a:rPr lang="en-US" sz="1800" dirty="0" smtClean="0"/>
              <a:t>Yamauchi (KEK)</a:t>
            </a:r>
            <a:endParaRPr lang="en-US" sz="1800" dirty="0"/>
          </a:p>
          <a:p>
            <a:pPr marL="0" indent="0">
              <a:spcAft>
                <a:spcPts val="300"/>
              </a:spcAft>
              <a:buFont typeface="Arial" pitchFamily="34" charset="0"/>
              <a:buNone/>
            </a:pPr>
            <a:r>
              <a:rPr lang="it-IT" sz="1800" b="1" u="sng" dirty="0" smtClean="0"/>
              <a:t>Russia</a:t>
            </a:r>
          </a:p>
          <a:p>
            <a:pPr marL="400050" lvl="1" indent="0">
              <a:buFont typeface="Arial" pitchFamily="34" charset="0"/>
              <a:buNone/>
            </a:pPr>
            <a:r>
              <a:rPr lang="it-IT" sz="1800" b="1" dirty="0" smtClean="0"/>
              <a:t>A. </a:t>
            </a:r>
            <a:r>
              <a:rPr lang="it-IT" sz="1800" b="1" dirty="0" err="1" smtClean="0"/>
              <a:t>Bondar</a:t>
            </a:r>
            <a:r>
              <a:rPr lang="it-IT" sz="1800" b="1" dirty="0" smtClean="0"/>
              <a:t> (</a:t>
            </a:r>
            <a:r>
              <a:rPr lang="it-IT" sz="1800" b="1" dirty="0" err="1" smtClean="0"/>
              <a:t>Budker</a:t>
            </a:r>
            <a:r>
              <a:rPr lang="it-IT" sz="1800" b="1" dirty="0" smtClean="0"/>
              <a:t>)</a:t>
            </a:r>
          </a:p>
          <a:p>
            <a:pPr marL="400050" lvl="1" indent="0">
              <a:buFont typeface="Arial" pitchFamily="34" charset="0"/>
              <a:buNone/>
            </a:pPr>
            <a:r>
              <a:rPr lang="it-IT" sz="1800" b="1" dirty="0" smtClean="0"/>
              <a:t>S. </a:t>
            </a:r>
            <a:r>
              <a:rPr lang="it-IT" sz="1800" b="1" dirty="0" err="1" smtClean="0"/>
              <a:t>Ivanov</a:t>
            </a:r>
            <a:r>
              <a:rPr lang="it-IT" sz="1800" b="1" dirty="0" smtClean="0"/>
              <a:t> (IHEP)</a:t>
            </a:r>
            <a:endParaRPr lang="en-US" sz="1800" b="1" dirty="0"/>
          </a:p>
        </p:txBody>
      </p:sp>
      <p:sp>
        <p:nvSpPr>
          <p:cNvPr id="6" name="Content Placeholder 6"/>
          <p:cNvSpPr txBox="1">
            <a:spLocks/>
          </p:cNvSpPr>
          <p:nvPr/>
        </p:nvSpPr>
        <p:spPr>
          <a:xfrm>
            <a:off x="4593771" y="1046007"/>
            <a:ext cx="4038600" cy="4419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
              </a:spcAft>
              <a:buFont typeface="Arial" pitchFamily="34" charset="0"/>
              <a:buNone/>
            </a:pPr>
            <a:r>
              <a:rPr lang="en-US" sz="1800" b="1" u="sng" dirty="0" smtClean="0"/>
              <a:t>Canada</a:t>
            </a:r>
          </a:p>
          <a:p>
            <a:pPr marL="457200" lvl="1" indent="0">
              <a:buNone/>
            </a:pPr>
            <a:r>
              <a:rPr lang="en-US" sz="1800" b="1" dirty="0"/>
              <a:t>M. </a:t>
            </a:r>
            <a:r>
              <a:rPr lang="en-US" sz="1800" b="1" dirty="0" err="1" smtClean="0"/>
              <a:t>Roney</a:t>
            </a:r>
            <a:r>
              <a:rPr lang="en-US" sz="1800" b="1" dirty="0" smtClean="0"/>
              <a:t> </a:t>
            </a:r>
            <a:r>
              <a:rPr lang="en-US" sz="1800" dirty="0">
                <a:solidFill>
                  <a:srgbClr val="000000"/>
                </a:solidFill>
              </a:rPr>
              <a:t>(U Victoria</a:t>
            </a:r>
            <a:r>
              <a:rPr lang="en-US" sz="1800" dirty="0" smtClean="0">
                <a:solidFill>
                  <a:srgbClr val="000000"/>
                </a:solidFill>
              </a:rPr>
              <a:t>)</a:t>
            </a:r>
            <a:endParaRPr lang="de-DE" sz="1800" b="1" dirty="0"/>
          </a:p>
          <a:p>
            <a:pPr marL="0" indent="0">
              <a:spcAft>
                <a:spcPts val="300"/>
              </a:spcAft>
              <a:buFont typeface="Arial" pitchFamily="34" charset="0"/>
              <a:buNone/>
            </a:pPr>
            <a:r>
              <a:rPr lang="en-US" sz="1800" b="1" u="sng" dirty="0" smtClean="0"/>
              <a:t>China</a:t>
            </a:r>
          </a:p>
          <a:p>
            <a:pPr marL="457200" lvl="1" indent="0">
              <a:buFont typeface="Arial" pitchFamily="34" charset="0"/>
              <a:buNone/>
            </a:pPr>
            <a:r>
              <a:rPr lang="en-US" sz="1800" b="1" dirty="0" smtClean="0"/>
              <a:t>Y. Wang (</a:t>
            </a:r>
            <a:r>
              <a:rPr lang="en-US" sz="1800" b="1" dirty="0" smtClean="0"/>
              <a:t>IHEP)</a:t>
            </a:r>
            <a:endParaRPr lang="en-US" sz="1800" b="1" dirty="0" smtClean="0"/>
          </a:p>
          <a:p>
            <a:pPr marL="0" indent="0">
              <a:spcAft>
                <a:spcPts val="300"/>
              </a:spcAft>
              <a:buFont typeface="Arial" pitchFamily="34" charset="0"/>
              <a:buNone/>
            </a:pPr>
            <a:r>
              <a:rPr lang="en-US" sz="1800" b="1" u="sng" dirty="0" smtClean="0"/>
              <a:t>Other Countries</a:t>
            </a:r>
          </a:p>
          <a:p>
            <a:pPr marL="457200" lvl="1" indent="0">
              <a:buNone/>
            </a:pPr>
            <a:r>
              <a:rPr lang="en-US" sz="1800" dirty="0"/>
              <a:t>M. </a:t>
            </a:r>
            <a:r>
              <a:rPr lang="en-US" sz="1800" dirty="0" smtClean="0"/>
              <a:t>Cho (POSTECH)</a:t>
            </a:r>
            <a:endParaRPr lang="en-US" sz="1800" dirty="0"/>
          </a:p>
          <a:p>
            <a:pPr marL="457200" lvl="1" indent="0">
              <a:buNone/>
            </a:pPr>
            <a:r>
              <a:rPr lang="de-DE" sz="1800" dirty="0">
                <a:solidFill>
                  <a:srgbClr val="00B0F0"/>
                </a:solidFill>
              </a:rPr>
              <a:t>E. </a:t>
            </a:r>
            <a:r>
              <a:rPr lang="de-DE" sz="1800" dirty="0" smtClean="0">
                <a:solidFill>
                  <a:srgbClr val="00B0F0"/>
                </a:solidFill>
              </a:rPr>
              <a:t>Álvarez (ICAS, </a:t>
            </a:r>
            <a:r>
              <a:rPr lang="de-DE" sz="1800" dirty="0" err="1" smtClean="0">
                <a:solidFill>
                  <a:srgbClr val="00B0F0"/>
                </a:solidFill>
              </a:rPr>
              <a:t>Argentina</a:t>
            </a:r>
            <a:r>
              <a:rPr lang="de-DE" sz="1800" dirty="0" smtClean="0">
                <a:solidFill>
                  <a:srgbClr val="00B0F0"/>
                </a:solidFill>
              </a:rPr>
              <a:t>)</a:t>
            </a:r>
            <a:endParaRPr lang="de-DE" sz="1800" b="1" dirty="0">
              <a:solidFill>
                <a:srgbClr val="00B0F0"/>
              </a:solidFill>
            </a:endParaRPr>
          </a:p>
          <a:p>
            <a:pPr marL="457200" lvl="1" indent="0">
              <a:buNone/>
            </a:pPr>
            <a:r>
              <a:rPr lang="en-US" sz="1800" b="1" dirty="0"/>
              <a:t>V. </a:t>
            </a:r>
            <a:r>
              <a:rPr lang="en-US" sz="1800" b="1" dirty="0" err="1" smtClean="0"/>
              <a:t>Matveev</a:t>
            </a:r>
            <a:r>
              <a:rPr lang="en-US" sz="1800" b="1" dirty="0" smtClean="0"/>
              <a:t> </a:t>
            </a:r>
            <a:r>
              <a:rPr lang="en-US" sz="1800" b="1" dirty="0" smtClean="0"/>
              <a:t>(JINR</a:t>
            </a:r>
            <a:r>
              <a:rPr lang="en-US" sz="1800" b="1" dirty="0" smtClean="0"/>
              <a:t>)</a:t>
            </a:r>
            <a:endParaRPr lang="de-DE" sz="1800" b="1" dirty="0"/>
          </a:p>
          <a:p>
            <a:pPr marL="0" indent="0">
              <a:spcAft>
                <a:spcPts val="300"/>
              </a:spcAft>
              <a:buFont typeface="Arial" pitchFamily="34" charset="0"/>
              <a:buNone/>
            </a:pPr>
            <a:r>
              <a:rPr lang="en-US" sz="1800" b="1" u="sng" dirty="0" smtClean="0"/>
              <a:t>C11</a:t>
            </a:r>
          </a:p>
          <a:p>
            <a:pPr marL="457200" lvl="1" indent="0">
              <a:buNone/>
            </a:pPr>
            <a:r>
              <a:rPr lang="en-US" sz="1800" dirty="0"/>
              <a:t>J. </a:t>
            </a:r>
            <a:r>
              <a:rPr lang="en-US" sz="1800" dirty="0" err="1" smtClean="0"/>
              <a:t>Fuster</a:t>
            </a:r>
            <a:r>
              <a:rPr lang="en-US" sz="1800" dirty="0" smtClean="0"/>
              <a:t> </a:t>
            </a:r>
            <a:r>
              <a:rPr lang="en-US" sz="1800" dirty="0" smtClean="0"/>
              <a:t>(U </a:t>
            </a:r>
            <a:r>
              <a:rPr lang="en-US" sz="1800" dirty="0" smtClean="0"/>
              <a:t>Valencia)</a:t>
            </a:r>
            <a:endParaRPr lang="en-US" sz="1800" dirty="0"/>
          </a:p>
          <a:p>
            <a:pPr lvl="1">
              <a:spcAft>
                <a:spcPts val="600"/>
              </a:spcAft>
            </a:pPr>
            <a:endParaRPr lang="en-US" sz="1800" b="1" dirty="0" smtClean="0"/>
          </a:p>
        </p:txBody>
      </p:sp>
      <p:sp>
        <p:nvSpPr>
          <p:cNvPr id="7" name="TextBox 6"/>
          <p:cNvSpPr txBox="1"/>
          <p:nvPr/>
        </p:nvSpPr>
        <p:spPr>
          <a:xfrm>
            <a:off x="4458872" y="4841936"/>
            <a:ext cx="3757613" cy="369332"/>
          </a:xfrm>
          <a:prstGeom prst="rect">
            <a:avLst/>
          </a:prstGeom>
          <a:noFill/>
        </p:spPr>
        <p:txBody>
          <a:bodyPr wrap="square" rtlCol="0">
            <a:spAutoFit/>
          </a:bodyPr>
          <a:lstStyle/>
          <a:p>
            <a:pPr algn="ctr"/>
            <a:r>
              <a:rPr lang="en-US" b="1" dirty="0" smtClean="0"/>
              <a:t>Secretary: P. </a:t>
            </a:r>
            <a:r>
              <a:rPr lang="en-US" b="1" dirty="0" smtClean="0"/>
              <a:t>Bhat (FNAL)</a:t>
            </a:r>
            <a:endParaRPr lang="en-US" b="1" dirty="0"/>
          </a:p>
        </p:txBody>
      </p:sp>
      <p:sp>
        <p:nvSpPr>
          <p:cNvPr id="9" name="Rechteck 2"/>
          <p:cNvSpPr/>
          <p:nvPr/>
        </p:nvSpPr>
        <p:spPr>
          <a:xfrm>
            <a:off x="6274881" y="817514"/>
            <a:ext cx="2869119" cy="369332"/>
          </a:xfrm>
          <a:prstGeom prst="rect">
            <a:avLst/>
          </a:prstGeom>
        </p:spPr>
        <p:txBody>
          <a:bodyPr wrap="none">
            <a:spAutoFit/>
          </a:bodyPr>
          <a:lstStyle/>
          <a:p>
            <a:r>
              <a:rPr lang="en-US" dirty="0" smtClean="0">
                <a:solidFill>
                  <a:srgbClr val="00B0F0"/>
                </a:solidFill>
              </a:rPr>
              <a:t>(new since August 2016)</a:t>
            </a:r>
            <a:endParaRPr lang="de-DE" dirty="0"/>
          </a:p>
        </p:txBody>
      </p:sp>
      <p:sp>
        <p:nvSpPr>
          <p:cNvPr id="10" name="Rechteck 2"/>
          <p:cNvSpPr/>
          <p:nvPr/>
        </p:nvSpPr>
        <p:spPr>
          <a:xfrm>
            <a:off x="156150" y="5947304"/>
            <a:ext cx="8979894" cy="400110"/>
          </a:xfrm>
          <a:prstGeom prst="rect">
            <a:avLst/>
          </a:prstGeom>
        </p:spPr>
        <p:txBody>
          <a:bodyPr wrap="none">
            <a:spAutoFit/>
          </a:bodyPr>
          <a:lstStyle/>
          <a:p>
            <a:r>
              <a:rPr lang="en-US" sz="2000" dirty="0">
                <a:solidFill>
                  <a:srgbClr val="FF0000"/>
                </a:solidFill>
              </a:rPr>
              <a:t>N</a:t>
            </a:r>
            <a:r>
              <a:rPr lang="en-US" sz="2000" dirty="0" smtClean="0">
                <a:solidFill>
                  <a:srgbClr val="FF0000"/>
                </a:solidFill>
              </a:rPr>
              <a:t>ew ICFA chair as of January 2018: Geoffrey Taylor (COEPP, Melbourne)</a:t>
            </a:r>
            <a:endParaRPr lang="de-DE" sz="2000" dirty="0">
              <a:solidFill>
                <a:srgbClr val="FF0000"/>
              </a:solidFill>
            </a:endParaRPr>
          </a:p>
        </p:txBody>
      </p:sp>
    </p:spTree>
    <p:extLst>
      <p:ext uri="{BB962C8B-B14F-4D97-AF65-F5344CB8AC3E}">
        <p14:creationId xmlns:p14="http://schemas.microsoft.com/office/powerpoint/2010/main" val="235771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smtClean="0">
                <a:latin typeface="Arial" panose="020B0604020202020204" pitchFamily="34" charset="0"/>
                <a:cs typeface="Arial" panose="020B0604020202020204" pitchFamily="34" charset="0"/>
              </a:rPr>
              <a:t>ICFA Meetings</a:t>
            </a:r>
            <a:endParaRPr lang="de-DE"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de-DE" dirty="0"/>
              <a:t>ICFA </a:t>
            </a:r>
            <a:r>
              <a:rPr lang="de-DE" dirty="0" err="1"/>
              <a:t>is</a:t>
            </a:r>
            <a:r>
              <a:rPr lang="de-DE" dirty="0"/>
              <a:t> </a:t>
            </a:r>
            <a:r>
              <a:rPr lang="de-DE" dirty="0" err="1"/>
              <a:t>holding</a:t>
            </a:r>
            <a:r>
              <a:rPr lang="de-DE" dirty="0"/>
              <a:t> </a:t>
            </a:r>
            <a:r>
              <a:rPr lang="de-DE" dirty="0" err="1"/>
              <a:t>meetings</a:t>
            </a:r>
            <a:r>
              <a:rPr lang="de-DE" dirty="0"/>
              <a:t> at least </a:t>
            </a:r>
            <a:r>
              <a:rPr lang="de-DE" dirty="0" err="1"/>
              <a:t>twice</a:t>
            </a:r>
            <a:r>
              <a:rPr lang="de-DE" dirty="0"/>
              <a:t> per </a:t>
            </a:r>
            <a:r>
              <a:rPr lang="de-DE" dirty="0" err="1" smtClean="0"/>
              <a:t>year</a:t>
            </a:r>
            <a:endParaRPr lang="de-DE" dirty="0"/>
          </a:p>
          <a:p>
            <a:r>
              <a:rPr lang="de-DE" dirty="0"/>
              <a:t>A </a:t>
            </a:r>
            <a:r>
              <a:rPr lang="de-DE" dirty="0" err="1"/>
              <a:t>two-days</a:t>
            </a:r>
            <a:r>
              <a:rPr lang="de-DE" dirty="0"/>
              <a:t> </a:t>
            </a:r>
            <a:r>
              <a:rPr lang="de-DE" dirty="0" err="1"/>
              <a:t>meeting</a:t>
            </a:r>
            <a:r>
              <a:rPr lang="de-DE" dirty="0"/>
              <a:t> in </a:t>
            </a:r>
            <a:r>
              <a:rPr lang="de-DE" dirty="0" err="1"/>
              <a:t>February</a:t>
            </a:r>
            <a:endParaRPr lang="de-DE" dirty="0"/>
          </a:p>
          <a:p>
            <a:pPr lvl="1"/>
            <a:r>
              <a:rPr lang="de-DE" sz="1800" dirty="0" smtClean="0">
                <a:solidFill>
                  <a:schemeClr val="accent1">
                    <a:lumMod val="50000"/>
                  </a:schemeClr>
                </a:solidFill>
              </a:rPr>
              <a:t>ICFA </a:t>
            </a:r>
            <a:r>
              <a:rPr lang="de-DE" sz="1800" dirty="0" err="1">
                <a:solidFill>
                  <a:schemeClr val="accent1">
                    <a:lumMod val="50000"/>
                  </a:schemeClr>
                </a:solidFill>
              </a:rPr>
              <a:t>meeting</a:t>
            </a:r>
            <a:r>
              <a:rPr lang="de-DE" sz="1800" dirty="0">
                <a:solidFill>
                  <a:schemeClr val="accent1">
                    <a:lumMod val="50000"/>
                  </a:schemeClr>
                </a:solidFill>
              </a:rPr>
              <a:t> was </a:t>
            </a:r>
            <a:r>
              <a:rPr lang="de-DE" sz="1800" dirty="0" err="1">
                <a:solidFill>
                  <a:schemeClr val="accent1">
                    <a:lumMod val="50000"/>
                  </a:schemeClr>
                </a:solidFill>
              </a:rPr>
              <a:t>held</a:t>
            </a:r>
            <a:r>
              <a:rPr lang="de-DE" sz="1800" dirty="0">
                <a:solidFill>
                  <a:schemeClr val="accent1">
                    <a:lumMod val="50000"/>
                  </a:schemeClr>
                </a:solidFill>
              </a:rPr>
              <a:t> on </a:t>
            </a:r>
            <a:r>
              <a:rPr lang="de-DE" sz="1800" dirty="0" smtClean="0">
                <a:solidFill>
                  <a:schemeClr val="accent1">
                    <a:lumMod val="50000"/>
                  </a:schemeClr>
                </a:solidFill>
              </a:rPr>
              <a:t>16/17 </a:t>
            </a:r>
            <a:r>
              <a:rPr lang="de-DE" sz="1800" dirty="0" err="1">
                <a:solidFill>
                  <a:schemeClr val="accent1">
                    <a:lumMod val="50000"/>
                  </a:schemeClr>
                </a:solidFill>
              </a:rPr>
              <a:t>February</a:t>
            </a:r>
            <a:r>
              <a:rPr lang="de-DE" sz="1800" dirty="0">
                <a:solidFill>
                  <a:schemeClr val="accent1">
                    <a:lumMod val="50000"/>
                  </a:schemeClr>
                </a:solidFill>
              </a:rPr>
              <a:t> </a:t>
            </a:r>
            <a:r>
              <a:rPr lang="de-DE" sz="1800" dirty="0" smtClean="0">
                <a:solidFill>
                  <a:schemeClr val="accent1">
                    <a:lumMod val="50000"/>
                  </a:schemeClr>
                </a:solidFill>
              </a:rPr>
              <a:t>2017 </a:t>
            </a:r>
            <a:r>
              <a:rPr lang="de-DE" sz="1800" dirty="0" err="1" smtClean="0">
                <a:solidFill>
                  <a:schemeClr val="accent1">
                    <a:lumMod val="50000"/>
                  </a:schemeClr>
                </a:solidFill>
              </a:rPr>
              <a:t>at</a:t>
            </a:r>
            <a:r>
              <a:rPr lang="de-DE" sz="1800" dirty="0" smtClean="0">
                <a:solidFill>
                  <a:schemeClr val="accent1">
                    <a:lumMod val="50000"/>
                  </a:schemeClr>
                </a:solidFill>
              </a:rPr>
              <a:t> IFIC, Valencia, Spain</a:t>
            </a:r>
            <a:endParaRPr lang="de-DE" sz="1800" dirty="0">
              <a:solidFill>
                <a:schemeClr val="accent1">
                  <a:lumMod val="50000"/>
                </a:schemeClr>
              </a:solidFill>
            </a:endParaRPr>
          </a:p>
          <a:p>
            <a:pPr lvl="1"/>
            <a:r>
              <a:rPr lang="de-DE" sz="1800" dirty="0" smtClean="0">
                <a:solidFill>
                  <a:schemeClr val="accent1">
                    <a:lumMod val="50000"/>
                  </a:schemeClr>
                </a:solidFill>
              </a:rPr>
              <a:t>In </a:t>
            </a:r>
            <a:r>
              <a:rPr lang="de-DE" sz="1800" dirty="0" err="1" smtClean="0">
                <a:solidFill>
                  <a:schemeClr val="accent1">
                    <a:lumMod val="50000"/>
                  </a:schemeClr>
                </a:solidFill>
              </a:rPr>
              <a:t>addition</a:t>
            </a:r>
            <a:r>
              <a:rPr lang="de-DE" sz="1800" dirty="0" smtClean="0">
                <a:solidFill>
                  <a:schemeClr val="accent1">
                    <a:lumMod val="50000"/>
                  </a:schemeClr>
                </a:solidFill>
              </a:rPr>
              <a:t> </a:t>
            </a:r>
            <a:r>
              <a:rPr lang="de-DE" sz="1800" dirty="0" err="1" smtClean="0">
                <a:solidFill>
                  <a:schemeClr val="accent1">
                    <a:lumMod val="50000"/>
                  </a:schemeClr>
                </a:solidFill>
              </a:rPr>
              <a:t>to</a:t>
            </a:r>
            <a:r>
              <a:rPr lang="de-DE" sz="1800" dirty="0" smtClean="0">
                <a:solidFill>
                  <a:schemeClr val="accent1">
                    <a:lumMod val="50000"/>
                  </a:schemeClr>
                </a:solidFill>
              </a:rPr>
              <a:t> ICFA </a:t>
            </a:r>
            <a:r>
              <a:rPr lang="de-DE" sz="1800" dirty="0" err="1" smtClean="0">
                <a:solidFill>
                  <a:schemeClr val="accent1">
                    <a:lumMod val="50000"/>
                  </a:schemeClr>
                </a:solidFill>
              </a:rPr>
              <a:t>members</a:t>
            </a:r>
            <a:r>
              <a:rPr lang="de-DE" sz="1800" dirty="0" smtClean="0">
                <a:solidFill>
                  <a:schemeClr val="accent1">
                    <a:lumMod val="50000"/>
                  </a:schemeClr>
                </a:solidFill>
              </a:rPr>
              <a:t>, ICFA </a:t>
            </a:r>
            <a:r>
              <a:rPr lang="de-DE" sz="1800" dirty="0" err="1" smtClean="0">
                <a:solidFill>
                  <a:schemeClr val="accent1">
                    <a:lumMod val="50000"/>
                  </a:schemeClr>
                </a:solidFill>
              </a:rPr>
              <a:t>panel</a:t>
            </a:r>
            <a:r>
              <a:rPr lang="de-DE" sz="1800" dirty="0" smtClean="0">
                <a:solidFill>
                  <a:schemeClr val="accent1">
                    <a:lumMod val="50000"/>
                  </a:schemeClr>
                </a:solidFill>
              </a:rPr>
              <a:t> </a:t>
            </a:r>
            <a:r>
              <a:rPr lang="de-DE" sz="1800" dirty="0" err="1" smtClean="0">
                <a:solidFill>
                  <a:schemeClr val="accent1">
                    <a:lumMod val="50000"/>
                  </a:schemeClr>
                </a:solidFill>
              </a:rPr>
              <a:t>chairs</a:t>
            </a:r>
            <a:r>
              <a:rPr lang="de-DE" sz="1800" dirty="0" smtClean="0">
                <a:solidFill>
                  <a:schemeClr val="accent1">
                    <a:lumMod val="50000"/>
                  </a:schemeClr>
                </a:solidFill>
              </a:rPr>
              <a:t>&lt; Linear </a:t>
            </a:r>
            <a:r>
              <a:rPr lang="de-DE" sz="1800" dirty="0" err="1" smtClean="0">
                <a:solidFill>
                  <a:schemeClr val="accent1">
                    <a:lumMod val="50000"/>
                  </a:schemeClr>
                </a:solidFill>
              </a:rPr>
              <a:t>Collider</a:t>
            </a:r>
            <a:r>
              <a:rPr lang="de-DE" sz="1800" dirty="0" smtClean="0">
                <a:solidFill>
                  <a:schemeClr val="accent1">
                    <a:lumMod val="50000"/>
                  </a:schemeClr>
                </a:solidFill>
              </a:rPr>
              <a:t> Board </a:t>
            </a:r>
            <a:r>
              <a:rPr lang="de-DE" sz="1800" dirty="0" err="1" smtClean="0">
                <a:solidFill>
                  <a:schemeClr val="accent1">
                    <a:lumMod val="50000"/>
                  </a:schemeClr>
                </a:solidFill>
              </a:rPr>
              <a:t>members</a:t>
            </a:r>
            <a:r>
              <a:rPr lang="de-DE" sz="1800" dirty="0" smtClean="0">
                <a:solidFill>
                  <a:schemeClr val="accent1">
                    <a:lumMod val="50000"/>
                  </a:schemeClr>
                </a:solidFill>
              </a:rPr>
              <a:t> </a:t>
            </a:r>
            <a:r>
              <a:rPr lang="de-DE" sz="1800" dirty="0" err="1" smtClean="0">
                <a:solidFill>
                  <a:schemeClr val="accent1">
                    <a:lumMod val="50000"/>
                  </a:schemeClr>
                </a:solidFill>
              </a:rPr>
              <a:t>and</a:t>
            </a:r>
            <a:r>
              <a:rPr lang="de-DE" sz="1800" dirty="0" smtClean="0">
                <a:solidFill>
                  <a:schemeClr val="accent1">
                    <a:lumMod val="50000"/>
                  </a:schemeClr>
                </a:solidFill>
              </a:rPr>
              <a:t> lab </a:t>
            </a:r>
            <a:r>
              <a:rPr lang="de-DE" sz="1800" dirty="0" err="1">
                <a:solidFill>
                  <a:schemeClr val="accent1">
                    <a:lumMod val="50000"/>
                  </a:schemeClr>
                </a:solidFill>
              </a:rPr>
              <a:t>directors</a:t>
            </a:r>
            <a:r>
              <a:rPr lang="de-DE" sz="1800" dirty="0">
                <a:solidFill>
                  <a:schemeClr val="accent1">
                    <a:lumMod val="50000"/>
                  </a:schemeClr>
                </a:solidFill>
              </a:rPr>
              <a:t> </a:t>
            </a:r>
            <a:r>
              <a:rPr lang="de-DE" sz="1800" dirty="0" err="1">
                <a:solidFill>
                  <a:schemeClr val="accent1">
                    <a:lumMod val="50000"/>
                  </a:schemeClr>
                </a:solidFill>
              </a:rPr>
              <a:t>of</a:t>
            </a:r>
            <a:r>
              <a:rPr lang="de-DE" sz="1800" dirty="0">
                <a:solidFill>
                  <a:schemeClr val="accent1">
                    <a:lumMod val="50000"/>
                  </a:schemeClr>
                </a:solidFill>
              </a:rPr>
              <a:t> </a:t>
            </a:r>
            <a:r>
              <a:rPr lang="de-DE" sz="1800" dirty="0" err="1">
                <a:solidFill>
                  <a:schemeClr val="accent1">
                    <a:lumMod val="50000"/>
                  </a:schemeClr>
                </a:solidFill>
              </a:rPr>
              <a:t>the</a:t>
            </a:r>
            <a:r>
              <a:rPr lang="de-DE" sz="1800" dirty="0">
                <a:solidFill>
                  <a:schemeClr val="accent1">
                    <a:lumMod val="50000"/>
                  </a:schemeClr>
                </a:solidFill>
              </a:rPr>
              <a:t> </a:t>
            </a:r>
            <a:r>
              <a:rPr lang="de-DE" sz="1800" dirty="0" err="1">
                <a:solidFill>
                  <a:schemeClr val="accent1">
                    <a:lumMod val="50000"/>
                  </a:schemeClr>
                </a:solidFill>
              </a:rPr>
              <a:t>world‘s</a:t>
            </a:r>
            <a:r>
              <a:rPr lang="de-DE" sz="1800" dirty="0">
                <a:solidFill>
                  <a:schemeClr val="accent1">
                    <a:lumMod val="50000"/>
                  </a:schemeClr>
                </a:solidFill>
              </a:rPr>
              <a:t> </a:t>
            </a:r>
            <a:r>
              <a:rPr lang="de-DE" sz="1800" dirty="0" err="1">
                <a:solidFill>
                  <a:schemeClr val="accent1">
                    <a:lumMod val="50000"/>
                  </a:schemeClr>
                </a:solidFill>
              </a:rPr>
              <a:t>leading</a:t>
            </a:r>
            <a:r>
              <a:rPr lang="de-DE" sz="1800" dirty="0">
                <a:solidFill>
                  <a:schemeClr val="accent1">
                    <a:lumMod val="50000"/>
                  </a:schemeClr>
                </a:solidFill>
              </a:rPr>
              <a:t> </a:t>
            </a:r>
            <a:r>
              <a:rPr lang="de-DE" sz="1800" dirty="0" err="1">
                <a:solidFill>
                  <a:schemeClr val="accent1">
                    <a:lumMod val="50000"/>
                  </a:schemeClr>
                </a:solidFill>
              </a:rPr>
              <a:t>particle</a:t>
            </a:r>
            <a:r>
              <a:rPr lang="de-DE" sz="1800" dirty="0">
                <a:solidFill>
                  <a:schemeClr val="accent1">
                    <a:lumMod val="50000"/>
                  </a:schemeClr>
                </a:solidFill>
              </a:rPr>
              <a:t> </a:t>
            </a:r>
            <a:r>
              <a:rPr lang="de-DE" sz="1800" dirty="0" err="1">
                <a:solidFill>
                  <a:schemeClr val="accent1">
                    <a:lumMod val="50000"/>
                  </a:schemeClr>
                </a:solidFill>
              </a:rPr>
              <a:t>physics</a:t>
            </a:r>
            <a:r>
              <a:rPr lang="de-DE" sz="1800" dirty="0">
                <a:solidFill>
                  <a:schemeClr val="accent1">
                    <a:lumMod val="50000"/>
                  </a:schemeClr>
                </a:solidFill>
              </a:rPr>
              <a:t> </a:t>
            </a:r>
            <a:r>
              <a:rPr lang="de-DE" sz="1800" dirty="0" err="1">
                <a:solidFill>
                  <a:schemeClr val="accent1">
                    <a:lumMod val="50000"/>
                  </a:schemeClr>
                </a:solidFill>
              </a:rPr>
              <a:t>laboratories</a:t>
            </a:r>
            <a:r>
              <a:rPr lang="de-DE" sz="1800" dirty="0">
                <a:solidFill>
                  <a:schemeClr val="accent1">
                    <a:lumMod val="50000"/>
                  </a:schemeClr>
                </a:solidFill>
              </a:rPr>
              <a:t> </a:t>
            </a:r>
            <a:r>
              <a:rPr lang="de-DE" sz="1800" dirty="0" err="1" smtClean="0">
                <a:solidFill>
                  <a:schemeClr val="accent1">
                    <a:lumMod val="50000"/>
                  </a:schemeClr>
                </a:solidFill>
              </a:rPr>
              <a:t>were</a:t>
            </a:r>
            <a:r>
              <a:rPr lang="de-DE" sz="1800" dirty="0" smtClean="0">
                <a:solidFill>
                  <a:schemeClr val="accent1">
                    <a:lumMod val="50000"/>
                  </a:schemeClr>
                </a:solidFill>
              </a:rPr>
              <a:t> in </a:t>
            </a:r>
            <a:r>
              <a:rPr lang="de-DE" sz="1800" dirty="0" err="1" smtClean="0">
                <a:solidFill>
                  <a:schemeClr val="accent1">
                    <a:lumMod val="50000"/>
                  </a:schemeClr>
                </a:solidFill>
              </a:rPr>
              <a:t>attendance</a:t>
            </a:r>
            <a:r>
              <a:rPr lang="de-DE" sz="1800" dirty="0">
                <a:solidFill>
                  <a:schemeClr val="accent1">
                    <a:lumMod val="50000"/>
                  </a:schemeClr>
                </a:solidFill>
              </a:rPr>
              <a:t>.</a:t>
            </a:r>
            <a:endParaRPr lang="de-DE" sz="1800" dirty="0" smtClean="0">
              <a:solidFill>
                <a:schemeClr val="accent1">
                  <a:lumMod val="50000"/>
                </a:schemeClr>
              </a:solidFill>
            </a:endParaRPr>
          </a:p>
          <a:p>
            <a:pPr lvl="1"/>
            <a:r>
              <a:rPr lang="de-DE" sz="1800" dirty="0">
                <a:solidFill>
                  <a:schemeClr val="accent1">
                    <a:lumMod val="50000"/>
                  </a:schemeClr>
                </a:solidFill>
              </a:rPr>
              <a:t>E</a:t>
            </a:r>
            <a:r>
              <a:rPr lang="de-DE" sz="1800" dirty="0" smtClean="0">
                <a:solidFill>
                  <a:schemeClr val="accent1">
                    <a:lumMod val="50000"/>
                  </a:schemeClr>
                </a:solidFill>
              </a:rPr>
              <a:t>xtensive </a:t>
            </a:r>
            <a:r>
              <a:rPr lang="de-DE" sz="1800" dirty="0" err="1">
                <a:solidFill>
                  <a:schemeClr val="accent1">
                    <a:lumMod val="50000"/>
                  </a:schemeClr>
                </a:solidFill>
              </a:rPr>
              <a:t>discussion</a:t>
            </a:r>
            <a:r>
              <a:rPr lang="de-DE" sz="1800" dirty="0">
                <a:solidFill>
                  <a:schemeClr val="accent1">
                    <a:lumMod val="50000"/>
                  </a:schemeClr>
                </a:solidFill>
              </a:rPr>
              <a:t> </a:t>
            </a:r>
            <a:r>
              <a:rPr lang="de-DE" sz="1800" dirty="0" err="1">
                <a:solidFill>
                  <a:schemeClr val="accent1">
                    <a:lumMod val="50000"/>
                  </a:schemeClr>
                </a:solidFill>
              </a:rPr>
              <a:t>of</a:t>
            </a:r>
            <a:r>
              <a:rPr lang="de-DE" sz="1800" dirty="0">
                <a:solidFill>
                  <a:schemeClr val="accent1">
                    <a:lumMod val="50000"/>
                  </a:schemeClr>
                </a:solidFill>
              </a:rPr>
              <a:t> </a:t>
            </a:r>
            <a:r>
              <a:rPr lang="de-DE" sz="1800" dirty="0" err="1">
                <a:solidFill>
                  <a:schemeClr val="accent1">
                    <a:lumMod val="50000"/>
                  </a:schemeClr>
                </a:solidFill>
              </a:rPr>
              <a:t>the</a:t>
            </a:r>
            <a:r>
              <a:rPr lang="de-DE" sz="1800" dirty="0">
                <a:solidFill>
                  <a:schemeClr val="accent1">
                    <a:lumMod val="50000"/>
                  </a:schemeClr>
                </a:solidFill>
              </a:rPr>
              <a:t> </a:t>
            </a:r>
            <a:r>
              <a:rPr lang="de-DE" sz="1800" dirty="0" err="1">
                <a:solidFill>
                  <a:schemeClr val="accent1">
                    <a:lumMod val="50000"/>
                  </a:schemeClr>
                </a:solidFill>
              </a:rPr>
              <a:t>status</a:t>
            </a:r>
            <a:r>
              <a:rPr lang="de-DE" sz="1800" dirty="0">
                <a:solidFill>
                  <a:schemeClr val="accent1">
                    <a:lumMod val="50000"/>
                  </a:schemeClr>
                </a:solidFill>
              </a:rPr>
              <a:t> </a:t>
            </a:r>
            <a:r>
              <a:rPr lang="de-DE" sz="1800" dirty="0" err="1">
                <a:solidFill>
                  <a:schemeClr val="accent1">
                    <a:lumMod val="50000"/>
                  </a:schemeClr>
                </a:solidFill>
              </a:rPr>
              <a:t>of</a:t>
            </a:r>
            <a:r>
              <a:rPr lang="de-DE" sz="1800" dirty="0">
                <a:solidFill>
                  <a:schemeClr val="accent1">
                    <a:lumMod val="50000"/>
                  </a:schemeClr>
                </a:solidFill>
              </a:rPr>
              <a:t> </a:t>
            </a:r>
            <a:r>
              <a:rPr lang="de-DE" sz="1800" dirty="0" err="1">
                <a:solidFill>
                  <a:schemeClr val="accent1">
                    <a:lumMod val="50000"/>
                  </a:schemeClr>
                </a:solidFill>
              </a:rPr>
              <a:t>particle</a:t>
            </a:r>
            <a:r>
              <a:rPr lang="de-DE" sz="1800" dirty="0">
                <a:solidFill>
                  <a:schemeClr val="accent1">
                    <a:lumMod val="50000"/>
                  </a:schemeClr>
                </a:solidFill>
              </a:rPr>
              <a:t> </a:t>
            </a:r>
            <a:r>
              <a:rPr lang="de-DE" sz="1800" dirty="0" err="1" smtClean="0">
                <a:solidFill>
                  <a:schemeClr val="accent1">
                    <a:lumMod val="50000"/>
                  </a:schemeClr>
                </a:solidFill>
              </a:rPr>
              <a:t>physics</a:t>
            </a:r>
            <a:r>
              <a:rPr lang="de-DE" sz="1800" dirty="0" smtClean="0">
                <a:solidFill>
                  <a:schemeClr val="accent1">
                    <a:lumMod val="50000"/>
                  </a:schemeClr>
                </a:solidFill>
              </a:rPr>
              <a:t> </a:t>
            </a:r>
            <a:r>
              <a:rPr lang="de-DE" sz="1800" dirty="0" err="1" smtClean="0">
                <a:solidFill>
                  <a:schemeClr val="accent1">
                    <a:lumMod val="50000"/>
                  </a:schemeClr>
                </a:solidFill>
              </a:rPr>
              <a:t>and</a:t>
            </a:r>
            <a:r>
              <a:rPr lang="de-DE" sz="1800" dirty="0" smtClean="0">
                <a:solidFill>
                  <a:schemeClr val="accent1">
                    <a:lumMod val="50000"/>
                  </a:schemeClr>
                </a:solidFill>
              </a:rPr>
              <a:t> </a:t>
            </a:r>
            <a:r>
              <a:rPr lang="de-DE" sz="1800" dirty="0" err="1" smtClean="0">
                <a:solidFill>
                  <a:schemeClr val="accent1">
                    <a:lumMod val="50000"/>
                  </a:schemeClr>
                </a:solidFill>
              </a:rPr>
              <a:t>future</a:t>
            </a:r>
            <a:r>
              <a:rPr lang="de-DE" sz="1800" dirty="0" smtClean="0">
                <a:solidFill>
                  <a:schemeClr val="accent1">
                    <a:lumMod val="50000"/>
                  </a:schemeClr>
                </a:solidFill>
              </a:rPr>
              <a:t> </a:t>
            </a:r>
            <a:r>
              <a:rPr lang="de-DE" sz="1800" dirty="0" err="1" smtClean="0">
                <a:solidFill>
                  <a:schemeClr val="accent1">
                    <a:lumMod val="50000"/>
                  </a:schemeClr>
                </a:solidFill>
              </a:rPr>
              <a:t>plans</a:t>
            </a:r>
            <a:r>
              <a:rPr lang="de-DE" sz="1800" dirty="0" smtClean="0">
                <a:solidFill>
                  <a:schemeClr val="accent1">
                    <a:lumMod val="50000"/>
                  </a:schemeClr>
                </a:solidFill>
              </a:rPr>
              <a:t>.</a:t>
            </a:r>
            <a:endParaRPr lang="de-DE" sz="2000" dirty="0">
              <a:ea typeface="+mn-ea"/>
              <a:cs typeface="+mn-cs"/>
            </a:endParaRPr>
          </a:p>
          <a:p>
            <a:r>
              <a:rPr lang="de-DE" dirty="0" err="1"/>
              <a:t>D</a:t>
            </a:r>
            <a:r>
              <a:rPr lang="de-DE" dirty="0" err="1" smtClean="0"/>
              <a:t>uring</a:t>
            </a:r>
            <a:r>
              <a:rPr lang="de-DE" dirty="0" smtClean="0"/>
              <a:t> </a:t>
            </a:r>
            <a:r>
              <a:rPr lang="de-DE" dirty="0" err="1"/>
              <a:t>the</a:t>
            </a:r>
            <a:r>
              <a:rPr lang="de-DE" dirty="0"/>
              <a:t> </a:t>
            </a:r>
            <a:r>
              <a:rPr lang="de-DE" dirty="0" err="1" smtClean="0"/>
              <a:t>Lepton</a:t>
            </a:r>
            <a:r>
              <a:rPr lang="de-DE" dirty="0" smtClean="0"/>
              <a:t>-Photon </a:t>
            </a:r>
            <a:r>
              <a:rPr lang="de-DE" dirty="0" err="1" smtClean="0"/>
              <a:t>conference</a:t>
            </a:r>
            <a:r>
              <a:rPr lang="de-DE" dirty="0" smtClean="0"/>
              <a:t> </a:t>
            </a:r>
          </a:p>
          <a:p>
            <a:pPr lvl="1"/>
            <a:r>
              <a:rPr lang="de-DE" sz="1800" dirty="0" smtClean="0">
                <a:solidFill>
                  <a:schemeClr val="accent1">
                    <a:lumMod val="50000"/>
                  </a:schemeClr>
                </a:solidFill>
              </a:rPr>
              <a:t>The </a:t>
            </a:r>
            <a:r>
              <a:rPr lang="de-DE" sz="1800" dirty="0" err="1" smtClean="0">
                <a:solidFill>
                  <a:schemeClr val="accent1">
                    <a:lumMod val="50000"/>
                  </a:schemeClr>
                </a:solidFill>
              </a:rPr>
              <a:t>meeting</a:t>
            </a:r>
            <a:r>
              <a:rPr lang="de-DE" sz="1800" dirty="0" smtClean="0">
                <a:solidFill>
                  <a:schemeClr val="accent1">
                    <a:lumMod val="50000"/>
                  </a:schemeClr>
                </a:solidFill>
              </a:rPr>
              <a:t> </a:t>
            </a:r>
            <a:r>
              <a:rPr lang="de-DE" sz="1800" dirty="0" err="1" smtClean="0">
                <a:solidFill>
                  <a:schemeClr val="accent1">
                    <a:lumMod val="50000"/>
                  </a:schemeClr>
                </a:solidFill>
              </a:rPr>
              <a:t>took</a:t>
            </a:r>
            <a:r>
              <a:rPr lang="de-DE" sz="1800" dirty="0" smtClean="0">
                <a:solidFill>
                  <a:schemeClr val="accent1">
                    <a:lumMod val="50000"/>
                  </a:schemeClr>
                </a:solidFill>
              </a:rPr>
              <a:t> </a:t>
            </a:r>
            <a:r>
              <a:rPr lang="de-DE" sz="1800" dirty="0" err="1" smtClean="0">
                <a:solidFill>
                  <a:schemeClr val="accent1">
                    <a:lumMod val="50000"/>
                  </a:schemeClr>
                </a:solidFill>
              </a:rPr>
              <a:t>place</a:t>
            </a:r>
            <a:r>
              <a:rPr lang="de-DE" sz="1800" dirty="0" smtClean="0">
                <a:solidFill>
                  <a:schemeClr val="accent1">
                    <a:lumMod val="50000"/>
                  </a:schemeClr>
                </a:solidFill>
              </a:rPr>
              <a:t> on </a:t>
            </a:r>
            <a:r>
              <a:rPr lang="de-DE" sz="1800" dirty="0" err="1" smtClean="0">
                <a:solidFill>
                  <a:schemeClr val="accent1">
                    <a:lumMod val="50000"/>
                  </a:schemeClr>
                </a:solidFill>
              </a:rPr>
              <a:t>Wednesday</a:t>
            </a:r>
            <a:r>
              <a:rPr lang="de-DE" sz="1800" dirty="0" smtClean="0">
                <a:solidFill>
                  <a:schemeClr val="accent1">
                    <a:lumMod val="50000"/>
                  </a:schemeClr>
                </a:solidFill>
              </a:rPr>
              <a:t>, August 9, </a:t>
            </a:r>
            <a:r>
              <a:rPr lang="de-DE" sz="1800" dirty="0" err="1" smtClean="0">
                <a:solidFill>
                  <a:schemeClr val="accent1">
                    <a:lumMod val="50000"/>
                  </a:schemeClr>
                </a:solidFill>
              </a:rPr>
              <a:t>here</a:t>
            </a:r>
            <a:r>
              <a:rPr lang="de-DE" sz="1800" dirty="0" smtClean="0">
                <a:solidFill>
                  <a:schemeClr val="accent1">
                    <a:lumMod val="50000"/>
                  </a:schemeClr>
                </a:solidFill>
              </a:rPr>
              <a:t> in </a:t>
            </a:r>
            <a:r>
              <a:rPr lang="de-DE" sz="1800" dirty="0" err="1" smtClean="0">
                <a:solidFill>
                  <a:schemeClr val="accent1">
                    <a:lumMod val="50000"/>
                  </a:schemeClr>
                </a:solidFill>
              </a:rPr>
              <a:t>Guangzhou</a:t>
            </a:r>
            <a:r>
              <a:rPr lang="de-DE" sz="1800" dirty="0" smtClean="0">
                <a:solidFill>
                  <a:schemeClr val="accent1">
                    <a:lumMod val="50000"/>
                  </a:schemeClr>
                </a:solidFill>
              </a:rPr>
              <a:t> </a:t>
            </a:r>
            <a:endParaRPr lang="de-DE" dirty="0" smtClean="0"/>
          </a:p>
          <a:p>
            <a:r>
              <a:rPr lang="de-DE" dirty="0">
                <a:solidFill>
                  <a:srgbClr val="000000"/>
                </a:solidFill>
              </a:rPr>
              <a:t>An ICFA </a:t>
            </a:r>
            <a:r>
              <a:rPr lang="de-DE" dirty="0" err="1">
                <a:solidFill>
                  <a:srgbClr val="000000"/>
                </a:solidFill>
              </a:rPr>
              <a:t>seminar</a:t>
            </a:r>
            <a:r>
              <a:rPr lang="de-DE" dirty="0">
                <a:solidFill>
                  <a:srgbClr val="000000"/>
                </a:solidFill>
              </a:rPr>
              <a:t> </a:t>
            </a:r>
            <a:r>
              <a:rPr lang="de-DE" dirty="0" err="1">
                <a:solidFill>
                  <a:srgbClr val="000000"/>
                </a:solidFill>
              </a:rPr>
              <a:t>is</a:t>
            </a:r>
            <a:r>
              <a:rPr lang="de-DE" dirty="0">
                <a:solidFill>
                  <a:srgbClr val="000000"/>
                </a:solidFill>
              </a:rPr>
              <a:t> </a:t>
            </a:r>
            <a:r>
              <a:rPr lang="de-DE" dirty="0" err="1">
                <a:solidFill>
                  <a:srgbClr val="000000"/>
                </a:solidFill>
              </a:rPr>
              <a:t>held</a:t>
            </a:r>
            <a:r>
              <a:rPr lang="de-DE" dirty="0">
                <a:solidFill>
                  <a:srgbClr val="000000"/>
                </a:solidFill>
              </a:rPr>
              <a:t> </a:t>
            </a:r>
            <a:r>
              <a:rPr lang="de-DE" dirty="0" err="1">
                <a:solidFill>
                  <a:srgbClr val="000000"/>
                </a:solidFill>
              </a:rPr>
              <a:t>every</a:t>
            </a:r>
            <a:r>
              <a:rPr lang="de-DE" dirty="0">
                <a:solidFill>
                  <a:srgbClr val="000000"/>
                </a:solidFill>
              </a:rPr>
              <a:t> </a:t>
            </a:r>
            <a:r>
              <a:rPr lang="de-DE" dirty="0" err="1">
                <a:solidFill>
                  <a:srgbClr val="000000"/>
                </a:solidFill>
              </a:rPr>
              <a:t>three</a:t>
            </a:r>
            <a:r>
              <a:rPr lang="de-DE" dirty="0">
                <a:solidFill>
                  <a:srgbClr val="000000"/>
                </a:solidFill>
              </a:rPr>
              <a:t> </a:t>
            </a:r>
            <a:r>
              <a:rPr lang="de-DE" dirty="0" err="1">
                <a:solidFill>
                  <a:srgbClr val="000000"/>
                </a:solidFill>
              </a:rPr>
              <a:t>years</a:t>
            </a:r>
            <a:endParaRPr lang="de-DE" dirty="0">
              <a:solidFill>
                <a:srgbClr val="000000"/>
              </a:solidFill>
            </a:endParaRPr>
          </a:p>
          <a:p>
            <a:pPr lvl="1"/>
            <a:r>
              <a:rPr lang="de-DE" sz="1800" dirty="0" err="1">
                <a:solidFill>
                  <a:schemeClr val="accent1">
                    <a:lumMod val="50000"/>
                  </a:schemeClr>
                </a:solidFill>
              </a:rPr>
              <a:t>see</a:t>
            </a:r>
            <a:r>
              <a:rPr lang="de-DE" sz="1800" dirty="0">
                <a:solidFill>
                  <a:schemeClr val="accent1">
                    <a:lumMod val="50000"/>
                  </a:schemeClr>
                </a:solidFill>
              </a:rPr>
              <a:t> </a:t>
            </a:r>
            <a:r>
              <a:rPr lang="de-DE" sz="1800" dirty="0" err="1">
                <a:solidFill>
                  <a:schemeClr val="accent1">
                    <a:lumMod val="50000"/>
                  </a:schemeClr>
                </a:solidFill>
              </a:rPr>
              <a:t>below</a:t>
            </a:r>
            <a:endParaRPr lang="de-DE" sz="1800" dirty="0">
              <a:solidFill>
                <a:schemeClr val="accent1">
                  <a:lumMod val="50000"/>
                </a:schemeClr>
              </a:solidFill>
            </a:endParaRPr>
          </a:p>
          <a:p>
            <a:r>
              <a:rPr lang="de-DE" dirty="0" smtClean="0"/>
              <a:t>Close </a:t>
            </a:r>
            <a:r>
              <a:rPr lang="de-DE" dirty="0" smtClean="0"/>
              <a:t>links  </a:t>
            </a:r>
            <a:r>
              <a:rPr lang="de-DE" dirty="0" err="1" smtClean="0"/>
              <a:t>to</a:t>
            </a:r>
            <a:endParaRPr lang="de-DE" dirty="0" smtClean="0"/>
          </a:p>
          <a:p>
            <a:pPr lvl="1"/>
            <a:r>
              <a:rPr lang="de-DE" sz="1800" dirty="0">
                <a:solidFill>
                  <a:schemeClr val="accent1">
                    <a:lumMod val="50000"/>
                  </a:schemeClr>
                </a:solidFill>
              </a:rPr>
              <a:t>C11: ICFA </a:t>
            </a:r>
            <a:r>
              <a:rPr lang="de-DE" sz="1800" dirty="0" err="1">
                <a:solidFill>
                  <a:schemeClr val="accent1">
                    <a:lumMod val="50000"/>
                  </a:schemeClr>
                </a:solidFill>
              </a:rPr>
              <a:t>chair</a:t>
            </a:r>
            <a:r>
              <a:rPr lang="de-DE" sz="1800" dirty="0">
                <a:solidFill>
                  <a:schemeClr val="accent1">
                    <a:lumMod val="50000"/>
                  </a:schemeClr>
                </a:solidFill>
              </a:rPr>
              <a:t> </a:t>
            </a:r>
            <a:r>
              <a:rPr lang="de-DE" sz="1800" dirty="0" err="1">
                <a:solidFill>
                  <a:schemeClr val="accent1">
                    <a:lumMod val="50000"/>
                  </a:schemeClr>
                </a:solidFill>
              </a:rPr>
              <a:t>report</a:t>
            </a:r>
            <a:r>
              <a:rPr lang="de-DE" sz="1800" dirty="0">
                <a:solidFill>
                  <a:schemeClr val="accent1">
                    <a:lumMod val="50000"/>
                  </a:schemeClr>
                </a:solidFill>
              </a:rPr>
              <a:t> </a:t>
            </a:r>
            <a:r>
              <a:rPr lang="de-DE" sz="1800" dirty="0" err="1" smtClean="0">
                <a:solidFill>
                  <a:schemeClr val="accent1">
                    <a:lumMod val="50000"/>
                  </a:schemeClr>
                </a:solidFill>
              </a:rPr>
              <a:t>at</a:t>
            </a:r>
            <a:r>
              <a:rPr lang="de-DE" sz="1800" dirty="0" smtClean="0">
                <a:solidFill>
                  <a:schemeClr val="accent1">
                    <a:lumMod val="50000"/>
                  </a:schemeClr>
                </a:solidFill>
              </a:rPr>
              <a:t> IUPAP </a:t>
            </a:r>
            <a:r>
              <a:rPr lang="de-DE" sz="1800" dirty="0" err="1">
                <a:solidFill>
                  <a:schemeClr val="accent1">
                    <a:lumMod val="50000"/>
                  </a:schemeClr>
                </a:solidFill>
              </a:rPr>
              <a:t>commission</a:t>
            </a:r>
            <a:r>
              <a:rPr lang="de-DE" sz="1800" dirty="0">
                <a:solidFill>
                  <a:schemeClr val="accent1">
                    <a:lumMod val="50000"/>
                  </a:schemeClr>
                </a:solidFill>
              </a:rPr>
              <a:t> </a:t>
            </a:r>
            <a:r>
              <a:rPr lang="de-DE" sz="1800" dirty="0" smtClean="0">
                <a:solidFill>
                  <a:schemeClr val="accent1">
                    <a:lumMod val="50000"/>
                  </a:schemeClr>
                </a:solidFill>
              </a:rPr>
              <a:t>on </a:t>
            </a:r>
            <a:r>
              <a:rPr lang="de-DE" sz="1800" dirty="0" err="1" smtClean="0">
                <a:solidFill>
                  <a:schemeClr val="accent1">
                    <a:lumMod val="50000"/>
                  </a:schemeClr>
                </a:solidFill>
              </a:rPr>
              <a:t>Particle</a:t>
            </a:r>
            <a:r>
              <a:rPr lang="de-DE" sz="1800" dirty="0" smtClean="0">
                <a:solidFill>
                  <a:schemeClr val="accent1">
                    <a:lumMod val="50000"/>
                  </a:schemeClr>
                </a:solidFill>
              </a:rPr>
              <a:t> </a:t>
            </a:r>
            <a:r>
              <a:rPr lang="de-DE" sz="1800" dirty="0" err="1">
                <a:solidFill>
                  <a:schemeClr val="accent1">
                    <a:lumMod val="50000"/>
                  </a:schemeClr>
                </a:solidFill>
              </a:rPr>
              <a:t>and</a:t>
            </a:r>
            <a:r>
              <a:rPr lang="de-DE" sz="1800" dirty="0">
                <a:solidFill>
                  <a:schemeClr val="accent1">
                    <a:lumMod val="50000"/>
                  </a:schemeClr>
                </a:solidFill>
              </a:rPr>
              <a:t> </a:t>
            </a:r>
            <a:r>
              <a:rPr lang="de-DE" sz="1800" dirty="0" smtClean="0">
                <a:solidFill>
                  <a:schemeClr val="accent1">
                    <a:lumMod val="50000"/>
                  </a:schemeClr>
                </a:solidFill>
              </a:rPr>
              <a:t>Field </a:t>
            </a:r>
          </a:p>
          <a:p>
            <a:pPr lvl="1"/>
            <a:r>
              <a:rPr lang="de-DE" sz="1800" dirty="0" err="1" smtClean="0">
                <a:solidFill>
                  <a:schemeClr val="accent1">
                    <a:lumMod val="50000"/>
                  </a:schemeClr>
                </a:solidFill>
              </a:rPr>
              <a:t>Chair</a:t>
            </a:r>
            <a:r>
              <a:rPr lang="de-DE" sz="1800" dirty="0" smtClean="0">
                <a:solidFill>
                  <a:schemeClr val="accent1">
                    <a:lumMod val="50000"/>
                  </a:schemeClr>
                </a:solidFill>
              </a:rPr>
              <a:t> </a:t>
            </a:r>
            <a:r>
              <a:rPr lang="de-DE" sz="1800" dirty="0" err="1" smtClean="0">
                <a:solidFill>
                  <a:schemeClr val="accent1">
                    <a:lumMod val="50000"/>
                  </a:schemeClr>
                </a:solidFill>
              </a:rPr>
              <a:t>of</a:t>
            </a:r>
            <a:r>
              <a:rPr lang="de-DE" sz="1800" dirty="0" smtClean="0">
                <a:solidFill>
                  <a:schemeClr val="accent1">
                    <a:lumMod val="50000"/>
                  </a:schemeClr>
                </a:solidFill>
              </a:rPr>
              <a:t> C11 </a:t>
            </a:r>
            <a:r>
              <a:rPr lang="de-DE" sz="1800" dirty="0" err="1" smtClean="0">
                <a:solidFill>
                  <a:schemeClr val="accent1">
                    <a:lumMod val="50000"/>
                  </a:schemeClr>
                </a:solidFill>
              </a:rPr>
              <a:t>is</a:t>
            </a:r>
            <a:r>
              <a:rPr lang="de-DE" sz="1800" dirty="0" smtClean="0">
                <a:solidFill>
                  <a:schemeClr val="accent1">
                    <a:lumMod val="50000"/>
                  </a:schemeClr>
                </a:solidFill>
              </a:rPr>
              <a:t> an ex-officio </a:t>
            </a:r>
            <a:r>
              <a:rPr lang="de-DE" sz="1800" dirty="0" err="1" smtClean="0">
                <a:solidFill>
                  <a:schemeClr val="accent1">
                    <a:lumMod val="50000"/>
                  </a:schemeClr>
                </a:solidFill>
              </a:rPr>
              <a:t>member</a:t>
            </a:r>
            <a:r>
              <a:rPr lang="de-DE" sz="1800" dirty="0" smtClean="0">
                <a:solidFill>
                  <a:schemeClr val="accent1">
                    <a:lumMod val="50000"/>
                  </a:schemeClr>
                </a:solidFill>
              </a:rPr>
              <a:t> </a:t>
            </a:r>
            <a:r>
              <a:rPr lang="de-DE" sz="1800" dirty="0" err="1" smtClean="0">
                <a:solidFill>
                  <a:schemeClr val="accent1">
                    <a:lumMod val="50000"/>
                  </a:schemeClr>
                </a:solidFill>
              </a:rPr>
              <a:t>of</a:t>
            </a:r>
            <a:r>
              <a:rPr lang="de-DE" sz="1800" dirty="0" smtClean="0">
                <a:solidFill>
                  <a:schemeClr val="accent1">
                    <a:lumMod val="50000"/>
                  </a:schemeClr>
                </a:solidFill>
              </a:rPr>
              <a:t> </a:t>
            </a:r>
            <a:r>
              <a:rPr lang="de-DE" sz="1800" dirty="0" smtClean="0">
                <a:solidFill>
                  <a:schemeClr val="accent1">
                    <a:lumMod val="50000"/>
                  </a:schemeClr>
                </a:solidFill>
              </a:rPr>
              <a:t>ICFA</a:t>
            </a:r>
            <a:endParaRPr lang="de-DE" sz="1800" dirty="0" smtClean="0">
              <a:solidFill>
                <a:schemeClr val="accent1">
                  <a:lumMod val="50000"/>
                </a:schemeClr>
              </a:solidFill>
            </a:endParaRPr>
          </a:p>
        </p:txBody>
      </p:sp>
    </p:spTree>
    <p:extLst>
      <p:ext uri="{BB962C8B-B14F-4D97-AF65-F5344CB8AC3E}">
        <p14:creationId xmlns:p14="http://schemas.microsoft.com/office/powerpoint/2010/main" val="336178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a:latin typeface="Arial" panose="020B0604020202020204" pitchFamily="34" charset="0"/>
                <a:cs typeface="Arial" panose="020B0604020202020204" pitchFamily="34" charset="0"/>
              </a:rPr>
              <a:t>ICFA</a:t>
            </a:r>
            <a:r>
              <a:rPr lang="de-DE" dirty="0" smtClean="0"/>
              <a:t> </a:t>
            </a:r>
            <a:r>
              <a:rPr lang="de-DE" sz="3200" dirty="0">
                <a:latin typeface="Arial" panose="020B0604020202020204" pitchFamily="34" charset="0"/>
                <a:cs typeface="Arial" panose="020B0604020202020204" pitchFamily="34" charset="0"/>
              </a:rPr>
              <a:t>Agenda </a:t>
            </a:r>
            <a:r>
              <a:rPr lang="de-DE" sz="3200" dirty="0" err="1">
                <a:latin typeface="Arial" panose="020B0604020202020204" pitchFamily="34" charset="0"/>
                <a:cs typeface="Arial" panose="020B0604020202020204" pitchFamily="34" charset="0"/>
              </a:rPr>
              <a:t>at</a:t>
            </a:r>
            <a:r>
              <a:rPr lang="de-DE" sz="3200" dirty="0">
                <a:latin typeface="Arial" panose="020B0604020202020204" pitchFamily="34" charset="0"/>
                <a:cs typeface="Arial" panose="020B0604020202020204" pitchFamily="34" charset="0"/>
              </a:rPr>
              <a:t> LP2017</a:t>
            </a:r>
            <a:endParaRPr lang="de-DE"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de-DE" dirty="0" smtClean="0"/>
          </a:p>
          <a:p>
            <a:r>
              <a:rPr lang="de-DE" sz="2400" dirty="0" smtClean="0"/>
              <a:t>Linear </a:t>
            </a:r>
            <a:r>
              <a:rPr lang="de-DE" sz="2400" dirty="0" err="1" smtClean="0"/>
              <a:t>Collider</a:t>
            </a:r>
            <a:endParaRPr lang="de-DE" sz="2400" dirty="0" smtClean="0"/>
          </a:p>
          <a:p>
            <a:r>
              <a:rPr lang="de-DE" sz="2400" dirty="0" smtClean="0"/>
              <a:t>Future, global </a:t>
            </a:r>
            <a:r>
              <a:rPr lang="de-DE" sz="2400" dirty="0" err="1" smtClean="0"/>
              <a:t>facilities</a:t>
            </a:r>
            <a:r>
              <a:rPr lang="de-DE" sz="2400" dirty="0" smtClean="0"/>
              <a:t> </a:t>
            </a:r>
            <a:r>
              <a:rPr lang="de-DE" sz="2400" dirty="0" err="1" smtClean="0"/>
              <a:t>for</a:t>
            </a:r>
            <a:r>
              <a:rPr lang="de-DE" sz="2400" dirty="0" smtClean="0"/>
              <a:t> </a:t>
            </a:r>
            <a:r>
              <a:rPr lang="de-DE" sz="2400" dirty="0" err="1" smtClean="0"/>
              <a:t>particle</a:t>
            </a:r>
            <a:r>
              <a:rPr lang="de-DE" sz="2400" dirty="0" smtClean="0"/>
              <a:t> </a:t>
            </a:r>
            <a:r>
              <a:rPr lang="de-DE" sz="2400" dirty="0" err="1" smtClean="0"/>
              <a:t>physics</a:t>
            </a:r>
            <a:endParaRPr lang="de-DE" sz="2400" dirty="0" smtClean="0"/>
          </a:p>
          <a:p>
            <a:r>
              <a:rPr lang="de-DE" sz="2400" dirty="0" smtClean="0"/>
              <a:t>ICFA </a:t>
            </a:r>
            <a:r>
              <a:rPr lang="de-DE" sz="2400" dirty="0" err="1" smtClean="0"/>
              <a:t>panels</a:t>
            </a:r>
            <a:r>
              <a:rPr lang="de-DE" sz="2400" dirty="0" smtClean="0"/>
              <a:t>: </a:t>
            </a:r>
          </a:p>
          <a:p>
            <a:pPr lvl="1"/>
            <a:r>
              <a:rPr lang="de-DE" sz="2000" dirty="0" err="1">
                <a:solidFill>
                  <a:schemeClr val="accent1">
                    <a:lumMod val="50000"/>
                  </a:schemeClr>
                </a:solidFill>
              </a:rPr>
              <a:t>S</a:t>
            </a:r>
            <a:r>
              <a:rPr lang="de-DE" sz="2000" dirty="0" err="1" smtClean="0">
                <a:solidFill>
                  <a:schemeClr val="accent1">
                    <a:lumMod val="50000"/>
                  </a:schemeClr>
                </a:solidFill>
              </a:rPr>
              <a:t>everal</a:t>
            </a:r>
            <a:r>
              <a:rPr lang="de-DE" sz="2000" dirty="0" smtClean="0">
                <a:solidFill>
                  <a:schemeClr val="accent1">
                    <a:lumMod val="50000"/>
                  </a:schemeClr>
                </a:solidFill>
              </a:rPr>
              <a:t> </a:t>
            </a:r>
            <a:r>
              <a:rPr lang="de-DE" sz="2000" dirty="0" err="1" smtClean="0">
                <a:solidFill>
                  <a:schemeClr val="accent1">
                    <a:lumMod val="50000"/>
                  </a:schemeClr>
                </a:solidFill>
              </a:rPr>
              <a:t>panels</a:t>
            </a:r>
            <a:r>
              <a:rPr lang="de-DE" sz="2000" dirty="0" smtClean="0">
                <a:solidFill>
                  <a:schemeClr val="accent1">
                    <a:lumMod val="50000"/>
                  </a:schemeClr>
                </a:solidFill>
              </a:rPr>
              <a:t> </a:t>
            </a:r>
            <a:r>
              <a:rPr lang="de-DE" sz="2000" dirty="0">
                <a:solidFill>
                  <a:schemeClr val="accent1">
                    <a:lumMod val="50000"/>
                  </a:schemeClr>
                </a:solidFill>
              </a:rPr>
              <a:t>on </a:t>
            </a:r>
            <a:r>
              <a:rPr lang="de-DE" sz="2000" dirty="0" err="1">
                <a:solidFill>
                  <a:schemeClr val="accent1">
                    <a:lumMod val="50000"/>
                  </a:schemeClr>
                </a:solidFill>
              </a:rPr>
              <a:t>issues</a:t>
            </a:r>
            <a:r>
              <a:rPr lang="de-DE" sz="2000" dirty="0">
                <a:solidFill>
                  <a:schemeClr val="accent1">
                    <a:lumMod val="50000"/>
                  </a:schemeClr>
                </a:solidFill>
              </a:rPr>
              <a:t> relevant </a:t>
            </a:r>
            <a:r>
              <a:rPr lang="de-DE" sz="2000" dirty="0" err="1">
                <a:solidFill>
                  <a:schemeClr val="accent1">
                    <a:lumMod val="50000"/>
                  </a:schemeClr>
                </a:solidFill>
              </a:rPr>
              <a:t>for</a:t>
            </a:r>
            <a:r>
              <a:rPr lang="de-DE" sz="2000" dirty="0">
                <a:solidFill>
                  <a:schemeClr val="accent1">
                    <a:lumMod val="50000"/>
                  </a:schemeClr>
                </a:solidFill>
              </a:rPr>
              <a:t> </a:t>
            </a:r>
            <a:r>
              <a:rPr lang="de-DE" sz="2000" dirty="0" err="1">
                <a:solidFill>
                  <a:schemeClr val="accent1">
                    <a:lumMod val="50000"/>
                  </a:schemeClr>
                </a:solidFill>
              </a:rPr>
              <a:t>the</a:t>
            </a:r>
            <a:r>
              <a:rPr lang="de-DE" sz="2000" dirty="0">
                <a:solidFill>
                  <a:schemeClr val="accent1">
                    <a:lumMod val="50000"/>
                  </a:schemeClr>
                </a:solidFill>
              </a:rPr>
              <a:t> </a:t>
            </a:r>
            <a:r>
              <a:rPr lang="de-DE" sz="2000" dirty="0" err="1" smtClean="0">
                <a:solidFill>
                  <a:schemeClr val="accent1">
                    <a:lumMod val="50000"/>
                  </a:schemeClr>
                </a:solidFill>
              </a:rPr>
              <a:t>field</a:t>
            </a:r>
            <a:endParaRPr lang="de-DE" sz="2000" dirty="0" smtClean="0">
              <a:solidFill>
                <a:schemeClr val="accent1">
                  <a:lumMod val="50000"/>
                </a:schemeClr>
              </a:solidFill>
            </a:endParaRPr>
          </a:p>
          <a:p>
            <a:r>
              <a:rPr lang="de-DE" sz="2400" dirty="0" smtClean="0">
                <a:solidFill>
                  <a:srgbClr val="000000"/>
                </a:solidFill>
              </a:rPr>
              <a:t>Future ICFA </a:t>
            </a:r>
            <a:r>
              <a:rPr lang="de-DE" sz="2400" dirty="0" err="1" smtClean="0">
                <a:solidFill>
                  <a:srgbClr val="000000"/>
                </a:solidFill>
              </a:rPr>
              <a:t>meetings</a:t>
            </a:r>
            <a:endParaRPr lang="de-DE" sz="2400" dirty="0" smtClean="0">
              <a:solidFill>
                <a:srgbClr val="000000"/>
              </a:solidFill>
            </a:endParaRPr>
          </a:p>
          <a:p>
            <a:r>
              <a:rPr lang="de-DE" sz="2400" dirty="0" err="1" smtClean="0">
                <a:solidFill>
                  <a:srgbClr val="000000"/>
                </a:solidFill>
              </a:rPr>
              <a:t>Election</a:t>
            </a:r>
            <a:r>
              <a:rPr lang="de-DE" sz="2400" dirty="0" smtClean="0">
                <a:solidFill>
                  <a:srgbClr val="000000"/>
                </a:solidFill>
              </a:rPr>
              <a:t> </a:t>
            </a:r>
            <a:r>
              <a:rPr lang="de-DE" sz="2400" dirty="0" err="1" smtClean="0">
                <a:solidFill>
                  <a:srgbClr val="000000"/>
                </a:solidFill>
              </a:rPr>
              <a:t>of</a:t>
            </a:r>
            <a:r>
              <a:rPr lang="de-DE" sz="2400" dirty="0" smtClean="0">
                <a:solidFill>
                  <a:srgbClr val="000000"/>
                </a:solidFill>
              </a:rPr>
              <a:t> </a:t>
            </a:r>
            <a:r>
              <a:rPr lang="de-DE" sz="2400" dirty="0" err="1" smtClean="0">
                <a:solidFill>
                  <a:srgbClr val="000000"/>
                </a:solidFill>
              </a:rPr>
              <a:t>new</a:t>
            </a:r>
            <a:r>
              <a:rPr lang="de-DE" sz="2400" dirty="0" smtClean="0">
                <a:solidFill>
                  <a:srgbClr val="000000"/>
                </a:solidFill>
              </a:rPr>
              <a:t> ICFA </a:t>
            </a:r>
            <a:r>
              <a:rPr lang="de-DE" sz="2400" dirty="0" err="1" smtClean="0">
                <a:solidFill>
                  <a:srgbClr val="000000"/>
                </a:solidFill>
              </a:rPr>
              <a:t>Chair</a:t>
            </a:r>
            <a:endParaRPr lang="de-DE" sz="2400" dirty="0">
              <a:solidFill>
                <a:srgbClr val="000000"/>
              </a:solidFill>
            </a:endParaRPr>
          </a:p>
        </p:txBody>
      </p:sp>
    </p:spTree>
    <p:extLst>
      <p:ext uri="{BB962C8B-B14F-4D97-AF65-F5344CB8AC3E}">
        <p14:creationId xmlns:p14="http://schemas.microsoft.com/office/powerpoint/2010/main" val="85196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a:latin typeface="Arial" panose="020B0604020202020204" pitchFamily="34" charset="0"/>
                <a:cs typeface="Arial" panose="020B0604020202020204" pitchFamily="34" charset="0"/>
              </a:rPr>
              <a:t>Linear </a:t>
            </a:r>
            <a:r>
              <a:rPr lang="de-DE" sz="3200" dirty="0" err="1">
                <a:latin typeface="Arial" panose="020B0604020202020204" pitchFamily="34" charset="0"/>
                <a:cs typeface="Arial" panose="020B0604020202020204" pitchFamily="34" charset="0"/>
              </a:rPr>
              <a:t>Collider</a:t>
            </a:r>
            <a:endParaRPr lang="de-DE"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2100" y="1097280"/>
            <a:ext cx="8376556" cy="5336177"/>
          </a:xfrm>
        </p:spPr>
        <p:txBody>
          <a:bodyPr/>
          <a:lstStyle/>
          <a:p>
            <a:r>
              <a:rPr lang="de-DE" dirty="0" err="1" smtClean="0"/>
              <a:t>For</a:t>
            </a:r>
            <a:r>
              <a:rPr lang="de-DE" dirty="0" smtClean="0"/>
              <a:t> </a:t>
            </a:r>
            <a:r>
              <a:rPr lang="de-DE" dirty="0" err="1" smtClean="0"/>
              <a:t>many</a:t>
            </a:r>
            <a:r>
              <a:rPr lang="de-DE" dirty="0" smtClean="0"/>
              <a:t> </a:t>
            </a:r>
            <a:r>
              <a:rPr lang="de-DE" dirty="0" err="1" smtClean="0"/>
              <a:t>years</a:t>
            </a:r>
            <a:r>
              <a:rPr lang="de-DE" dirty="0" smtClean="0"/>
              <a:t> ICFA </a:t>
            </a:r>
            <a:r>
              <a:rPr lang="de-DE" dirty="0" err="1" smtClean="0"/>
              <a:t>is</a:t>
            </a:r>
            <a:r>
              <a:rPr lang="de-DE" dirty="0" smtClean="0"/>
              <a:t> </a:t>
            </a:r>
            <a:r>
              <a:rPr lang="de-DE" dirty="0" err="1" smtClean="0"/>
              <a:t>supporting</a:t>
            </a:r>
            <a:r>
              <a:rPr lang="de-DE" dirty="0" smtClean="0"/>
              <a:t> </a:t>
            </a:r>
            <a:r>
              <a:rPr lang="de-DE" dirty="0" err="1" smtClean="0"/>
              <a:t>and</a:t>
            </a:r>
            <a:r>
              <a:rPr lang="de-DE" dirty="0" smtClean="0"/>
              <a:t> </a:t>
            </a:r>
            <a:r>
              <a:rPr lang="de-DE" dirty="0" err="1" smtClean="0"/>
              <a:t>closely</a:t>
            </a:r>
            <a:r>
              <a:rPr lang="de-DE" dirty="0" smtClean="0"/>
              <a:t> </a:t>
            </a:r>
            <a:r>
              <a:rPr lang="de-DE" dirty="0" err="1" smtClean="0"/>
              <a:t>following</a:t>
            </a:r>
            <a:r>
              <a:rPr lang="de-DE" dirty="0" smtClean="0"/>
              <a:t> </a:t>
            </a:r>
            <a:r>
              <a:rPr lang="de-DE" dirty="0" err="1" smtClean="0"/>
              <a:t>the</a:t>
            </a:r>
            <a:r>
              <a:rPr lang="de-DE" dirty="0" smtClean="0"/>
              <a:t> </a:t>
            </a:r>
            <a:r>
              <a:rPr lang="de-DE" dirty="0" err="1" smtClean="0"/>
              <a:t>efforts</a:t>
            </a:r>
            <a:r>
              <a:rPr lang="de-DE" dirty="0" smtClean="0"/>
              <a:t> </a:t>
            </a:r>
            <a:r>
              <a:rPr lang="de-DE" dirty="0" err="1" smtClean="0"/>
              <a:t>for</a:t>
            </a:r>
            <a:r>
              <a:rPr lang="de-DE" dirty="0" smtClean="0"/>
              <a:t> a linear  </a:t>
            </a:r>
            <a:r>
              <a:rPr lang="de-DE" dirty="0" err="1" smtClean="0"/>
              <a:t>electron</a:t>
            </a:r>
            <a:r>
              <a:rPr lang="de-DE" dirty="0" smtClean="0"/>
              <a:t>-positron </a:t>
            </a:r>
            <a:r>
              <a:rPr lang="de-DE" dirty="0" err="1" smtClean="0"/>
              <a:t>collider</a:t>
            </a:r>
            <a:endParaRPr lang="de-DE" dirty="0"/>
          </a:p>
          <a:p>
            <a:pPr lvl="1"/>
            <a:r>
              <a:rPr lang="en-US" sz="1800" dirty="0">
                <a:solidFill>
                  <a:schemeClr val="accent1">
                    <a:lumMod val="50000"/>
                  </a:schemeClr>
                </a:solidFill>
              </a:rPr>
              <a:t>2002:  ICFA created the International Linear Collider Steering Committee (ILCSC) to promote the construction of an electron-positron linear collider through world-wide collaboration</a:t>
            </a:r>
          </a:p>
          <a:p>
            <a:pPr lvl="1"/>
            <a:r>
              <a:rPr lang="en-US" sz="1800" dirty="0">
                <a:solidFill>
                  <a:schemeClr val="accent1">
                    <a:lumMod val="50000"/>
                  </a:schemeClr>
                </a:solidFill>
              </a:rPr>
              <a:t>2003:  ICFA created the International Technology Recommendation Panel (ITRP). </a:t>
            </a:r>
            <a:endParaRPr lang="en-US" sz="1800" dirty="0" smtClean="0">
              <a:solidFill>
                <a:schemeClr val="accent1">
                  <a:lumMod val="50000"/>
                </a:schemeClr>
              </a:solidFill>
            </a:endParaRPr>
          </a:p>
          <a:p>
            <a:pPr lvl="1"/>
            <a:r>
              <a:rPr lang="en-US" sz="1800" dirty="0" smtClean="0">
                <a:solidFill>
                  <a:schemeClr val="accent1">
                    <a:lumMod val="50000"/>
                  </a:schemeClr>
                </a:solidFill>
                <a:sym typeface="Wingdings"/>
              </a:rPr>
              <a:t>2005 : ICFA set up Global Design Effort (GDE) to produce an ILC design and its cost</a:t>
            </a:r>
            <a:endParaRPr lang="de-DE" sz="1800" dirty="0" smtClean="0">
              <a:solidFill>
                <a:schemeClr val="accent1">
                  <a:lumMod val="50000"/>
                </a:schemeClr>
              </a:solidFill>
            </a:endParaRPr>
          </a:p>
          <a:p>
            <a:pPr lvl="1"/>
            <a:r>
              <a:rPr lang="en-US" sz="1800" dirty="0" smtClean="0">
                <a:solidFill>
                  <a:schemeClr val="accent1">
                    <a:lumMod val="50000"/>
                  </a:schemeClr>
                </a:solidFill>
              </a:rPr>
              <a:t>June </a:t>
            </a:r>
            <a:r>
              <a:rPr lang="en-US" sz="1800" dirty="0">
                <a:solidFill>
                  <a:schemeClr val="accent1">
                    <a:lumMod val="50000"/>
                  </a:schemeClr>
                </a:solidFill>
              </a:rPr>
              <a:t>2013: Technical Design Report  completed, including detectors, with costs  </a:t>
            </a:r>
          </a:p>
          <a:p>
            <a:pPr lvl="1"/>
            <a:r>
              <a:rPr lang="en-US" sz="1800" dirty="0">
                <a:solidFill>
                  <a:schemeClr val="accent1">
                    <a:lumMod val="50000"/>
                  </a:schemeClr>
                </a:solidFill>
              </a:rPr>
              <a:t>2013: ILCSC ended; Linear Collider Board (LCB) formed</a:t>
            </a:r>
            <a:br>
              <a:rPr lang="en-US" sz="1800" dirty="0">
                <a:solidFill>
                  <a:schemeClr val="accent1">
                    <a:lumMod val="50000"/>
                  </a:schemeClr>
                </a:solidFill>
              </a:rPr>
            </a:br>
            <a:r>
              <a:rPr lang="en-US" sz="1800" dirty="0">
                <a:solidFill>
                  <a:schemeClr val="accent1">
                    <a:lumMod val="50000"/>
                  </a:schemeClr>
                </a:solidFill>
              </a:rPr>
              <a:t>by ICFA, to oversee the Linear Collider Collaboration (LCC)</a:t>
            </a:r>
          </a:p>
          <a:p>
            <a:pPr lvl="1"/>
            <a:r>
              <a:rPr lang="en-US" sz="1800" dirty="0" smtClean="0">
                <a:solidFill>
                  <a:schemeClr val="accent1">
                    <a:lumMod val="50000"/>
                  </a:schemeClr>
                </a:solidFill>
              </a:rPr>
              <a:t>Note: this structure includes ILC and CLIC</a:t>
            </a:r>
          </a:p>
          <a:p>
            <a:pPr lvl="1"/>
            <a:r>
              <a:rPr lang="en-US" sz="1800" dirty="0" smtClean="0">
                <a:solidFill>
                  <a:schemeClr val="accent1">
                    <a:lumMod val="50000"/>
                  </a:schemeClr>
                </a:solidFill>
              </a:rPr>
              <a:t>2016: LCB/LCC mandate and structure updated </a:t>
            </a:r>
            <a:endParaRPr lang="en-US" sz="1800" dirty="0">
              <a:solidFill>
                <a:schemeClr val="accent1">
                  <a:lumMod val="50000"/>
                </a:schemeClr>
              </a:solidFill>
            </a:endParaRPr>
          </a:p>
          <a:p>
            <a:pPr marL="0" indent="0">
              <a:buNone/>
            </a:pPr>
            <a:endParaRPr lang="de-DE" b="0" dirty="0"/>
          </a:p>
          <a:p>
            <a:endParaRPr lang="de-DE" dirty="0" smtClean="0"/>
          </a:p>
          <a:p>
            <a:endParaRPr lang="de-DE" dirty="0"/>
          </a:p>
        </p:txBody>
      </p:sp>
    </p:spTree>
    <p:extLst>
      <p:ext uri="{BB962C8B-B14F-4D97-AF65-F5344CB8AC3E}">
        <p14:creationId xmlns:p14="http://schemas.microsoft.com/office/powerpoint/2010/main" val="185490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New Mandate </a:t>
            </a:r>
            <a:r>
              <a:rPr lang="de-DE" sz="2800" dirty="0" err="1" smtClean="0"/>
              <a:t>for</a:t>
            </a:r>
            <a:r>
              <a:rPr lang="de-DE" sz="2800" dirty="0" smtClean="0"/>
              <a:t> LCB/LCC </a:t>
            </a:r>
            <a:r>
              <a:rPr lang="de-DE" sz="2800" dirty="0" err="1" smtClean="0"/>
              <a:t>established</a:t>
            </a:r>
            <a:r>
              <a:rPr lang="de-DE" sz="2800" dirty="0" smtClean="0"/>
              <a:t> in 2016	</a:t>
            </a:r>
            <a:endParaRPr lang="de-DE" sz="2800" dirty="0"/>
          </a:p>
        </p:txBody>
      </p:sp>
      <p:sp>
        <p:nvSpPr>
          <p:cNvPr id="3" name="Content Placeholder 2"/>
          <p:cNvSpPr>
            <a:spLocks noGrp="1"/>
          </p:cNvSpPr>
          <p:nvPr>
            <p:ph idx="1"/>
          </p:nvPr>
        </p:nvSpPr>
        <p:spPr/>
        <p:txBody>
          <a:bodyPr/>
          <a:lstStyle/>
          <a:p>
            <a:pPr marL="0" indent="0">
              <a:buNone/>
            </a:pPr>
            <a:r>
              <a:rPr lang="de-DE" sz="2400" dirty="0" smtClean="0"/>
              <a:t>Main </a:t>
            </a:r>
            <a:r>
              <a:rPr lang="en-US" sz="2400" dirty="0" smtClean="0"/>
              <a:t>purpose </a:t>
            </a:r>
            <a:r>
              <a:rPr lang="en-US" sz="2400" dirty="0"/>
              <a:t>over the next </a:t>
            </a:r>
            <a:r>
              <a:rPr lang="en-US" sz="2400" dirty="0" smtClean="0"/>
              <a:t>years:</a:t>
            </a:r>
          </a:p>
          <a:p>
            <a:r>
              <a:rPr lang="en-US" sz="2400" dirty="0" smtClean="0"/>
              <a:t>Oversight on </a:t>
            </a:r>
            <a:r>
              <a:rPr lang="en-US" sz="2400" dirty="0"/>
              <a:t>worldwide R&amp;D </a:t>
            </a:r>
            <a:r>
              <a:rPr lang="en-US" sz="2400" dirty="0" smtClean="0"/>
              <a:t>efforts</a:t>
            </a:r>
          </a:p>
          <a:p>
            <a:pPr lvl="1"/>
            <a:r>
              <a:rPr lang="en-US" sz="2000" dirty="0">
                <a:solidFill>
                  <a:srgbClr val="0070C0"/>
                </a:solidFill>
              </a:rPr>
              <a:t>relevant R&amp;D (mostly) done through other projects  </a:t>
            </a:r>
          </a:p>
          <a:p>
            <a:r>
              <a:rPr lang="en-US" sz="2400" dirty="0"/>
              <a:t>K</a:t>
            </a:r>
            <a:r>
              <a:rPr lang="en-US" sz="2400" dirty="0" smtClean="0"/>
              <a:t>eep </a:t>
            </a:r>
            <a:r>
              <a:rPr lang="en-US" sz="2400" dirty="0"/>
              <a:t>the successful close </a:t>
            </a:r>
            <a:r>
              <a:rPr lang="en-US" sz="2400" dirty="0" smtClean="0"/>
              <a:t>collaboration </a:t>
            </a:r>
            <a:r>
              <a:rPr lang="en-US" sz="2400" dirty="0"/>
              <a:t>and synergy between ILC and CLIC</a:t>
            </a:r>
          </a:p>
          <a:p>
            <a:r>
              <a:rPr lang="en-US" sz="2400" dirty="0"/>
              <a:t>P</a:t>
            </a:r>
            <a:r>
              <a:rPr lang="en-US" sz="2400" dirty="0" smtClean="0"/>
              <a:t>romote </a:t>
            </a:r>
            <a:r>
              <a:rPr lang="en-US" sz="2400" dirty="0"/>
              <a:t>LC in politics and general public</a:t>
            </a:r>
          </a:p>
          <a:p>
            <a:pPr lvl="1"/>
            <a:r>
              <a:rPr lang="en-US" sz="2000" dirty="0">
                <a:solidFill>
                  <a:srgbClr val="0070C0"/>
                </a:solidFill>
              </a:rPr>
              <a:t>thus establish close links to e.g. KEK ILC promotion office,</a:t>
            </a:r>
          </a:p>
          <a:p>
            <a:pPr lvl="1"/>
            <a:r>
              <a:rPr lang="en-US" sz="2000" dirty="0">
                <a:solidFill>
                  <a:srgbClr val="0070C0"/>
                </a:solidFill>
              </a:rPr>
              <a:t>CLIC collaboration and</a:t>
            </a:r>
          </a:p>
          <a:p>
            <a:pPr lvl="1"/>
            <a:r>
              <a:rPr lang="en-US" sz="2000" dirty="0">
                <a:solidFill>
                  <a:srgbClr val="0070C0"/>
                </a:solidFill>
              </a:rPr>
              <a:t>Outreach (communicators</a:t>
            </a:r>
            <a:r>
              <a:rPr lang="en-US" sz="2000" dirty="0" smtClean="0">
                <a:solidFill>
                  <a:srgbClr val="0070C0"/>
                </a:solidFill>
              </a:rPr>
              <a:t>)</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1675721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3991" y="903203"/>
            <a:ext cx="9015822" cy="5569228"/>
            <a:chOff x="83991" y="903203"/>
            <a:chExt cx="9015822" cy="5569228"/>
          </a:xfrm>
        </p:grpSpPr>
        <p:sp>
          <p:nvSpPr>
            <p:cNvPr id="2" name="Rectangle 1"/>
            <p:cNvSpPr/>
            <p:nvPr/>
          </p:nvSpPr>
          <p:spPr>
            <a:xfrm>
              <a:off x="83991" y="903203"/>
              <a:ext cx="9015822" cy="556922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a:t>
              </a:r>
              <a:endParaRPr lang="en-US" dirty="0"/>
            </a:p>
          </p:txBody>
        </p:sp>
        <p:grpSp>
          <p:nvGrpSpPr>
            <p:cNvPr id="3" name="Group 2"/>
            <p:cNvGrpSpPr/>
            <p:nvPr/>
          </p:nvGrpSpPr>
          <p:grpSpPr>
            <a:xfrm>
              <a:off x="2324143" y="1060810"/>
              <a:ext cx="6641578" cy="4987645"/>
              <a:chOff x="1145053" y="433702"/>
              <a:chExt cx="6641578" cy="4987645"/>
            </a:xfrm>
          </p:grpSpPr>
          <p:sp>
            <p:nvSpPr>
              <p:cNvPr id="4" name="Rectangle 3"/>
              <p:cNvSpPr/>
              <p:nvPr/>
            </p:nvSpPr>
            <p:spPr>
              <a:xfrm>
                <a:off x="3422950" y="433702"/>
                <a:ext cx="1971824" cy="728009"/>
              </a:xfrm>
              <a:prstGeom prst="rect">
                <a:avLst/>
              </a:prstGeom>
              <a:solidFill>
                <a:schemeClr val="accent1">
                  <a:lumMod val="60000"/>
                  <a:lumOff val="40000"/>
                </a:schemeClr>
              </a:solid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1">
                        <a:lumMod val="50000"/>
                      </a:schemeClr>
                    </a:solidFill>
                    <a:latin typeface="Arial"/>
                    <a:cs typeface="Arial"/>
                  </a:rPr>
                  <a:t>ICFA</a:t>
                </a:r>
                <a:r>
                  <a:rPr lang="en-US" sz="1200" b="1" dirty="0" smtClean="0">
                    <a:solidFill>
                      <a:schemeClr val="accent1">
                        <a:lumMod val="50000"/>
                      </a:schemeClr>
                    </a:solidFill>
                    <a:latin typeface="Arial"/>
                    <a:cs typeface="Arial"/>
                  </a:rPr>
                  <a:t/>
                </a:r>
                <a:br>
                  <a:rPr lang="en-US" sz="1200" b="1" dirty="0" smtClean="0">
                    <a:solidFill>
                      <a:schemeClr val="accent1">
                        <a:lumMod val="50000"/>
                      </a:schemeClr>
                    </a:solidFill>
                    <a:latin typeface="Arial"/>
                    <a:cs typeface="Arial"/>
                  </a:rPr>
                </a:br>
                <a:r>
                  <a:rPr lang="en-US" sz="1200" dirty="0" smtClean="0">
                    <a:solidFill>
                      <a:schemeClr val="accent1">
                        <a:lumMod val="50000"/>
                      </a:schemeClr>
                    </a:solidFill>
                    <a:latin typeface="Arial"/>
                    <a:cs typeface="Arial"/>
                  </a:rPr>
                  <a:t>Chair</a:t>
                </a:r>
                <a:r>
                  <a:rPr lang="en-US" sz="1200" smtClean="0">
                    <a:solidFill>
                      <a:schemeClr val="accent1">
                        <a:lumMod val="50000"/>
                      </a:schemeClr>
                    </a:solidFill>
                    <a:latin typeface="Arial"/>
                    <a:cs typeface="Arial"/>
                  </a:rPr>
                  <a:t>: Joachim </a:t>
                </a:r>
                <a:r>
                  <a:rPr lang="en-US" sz="1200" dirty="0" err="1" smtClean="0">
                    <a:solidFill>
                      <a:schemeClr val="accent1">
                        <a:lumMod val="50000"/>
                      </a:schemeClr>
                    </a:solidFill>
                    <a:latin typeface="Arial"/>
                    <a:cs typeface="Arial"/>
                  </a:rPr>
                  <a:t>Mnich</a:t>
                </a:r>
                <a:endParaRPr lang="en-US" sz="1200" dirty="0">
                  <a:solidFill>
                    <a:schemeClr val="accent1">
                      <a:lumMod val="50000"/>
                    </a:schemeClr>
                  </a:solidFill>
                  <a:latin typeface="Arial"/>
                  <a:cs typeface="Arial"/>
                </a:endParaRPr>
              </a:p>
            </p:txBody>
          </p:sp>
          <p:sp>
            <p:nvSpPr>
              <p:cNvPr id="5" name="Rectangle 4"/>
              <p:cNvSpPr/>
              <p:nvPr/>
            </p:nvSpPr>
            <p:spPr>
              <a:xfrm>
                <a:off x="3422950" y="1515481"/>
                <a:ext cx="1971824" cy="728009"/>
              </a:xfrm>
              <a:prstGeom prst="rect">
                <a:avLst/>
              </a:prstGeom>
              <a:solidFill>
                <a:srgbClr val="FFD64D"/>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Arial"/>
                    <a:cs typeface="Arial"/>
                  </a:rPr>
                  <a:t>LCB</a:t>
                </a:r>
                <a:r>
                  <a:rPr lang="en-US" sz="1200" dirty="0" smtClean="0">
                    <a:solidFill>
                      <a:srgbClr val="000000"/>
                    </a:solidFill>
                    <a:latin typeface="Arial"/>
                    <a:cs typeface="Arial"/>
                  </a:rPr>
                  <a:t/>
                </a:r>
                <a:br>
                  <a:rPr lang="en-US" sz="1200" dirty="0" smtClean="0">
                    <a:solidFill>
                      <a:srgbClr val="000000"/>
                    </a:solidFill>
                    <a:latin typeface="Arial"/>
                    <a:cs typeface="Arial"/>
                  </a:rPr>
                </a:br>
                <a:r>
                  <a:rPr lang="en-US" sz="1200" dirty="0" smtClean="0">
                    <a:solidFill>
                      <a:srgbClr val="000000"/>
                    </a:solidFill>
                    <a:latin typeface="Arial"/>
                    <a:cs typeface="Arial"/>
                  </a:rPr>
                  <a:t>Chair: Tatsuya </a:t>
                </a:r>
                <a:r>
                  <a:rPr lang="en-US" sz="1200" dirty="0" err="1" smtClean="0">
                    <a:solidFill>
                      <a:srgbClr val="000000"/>
                    </a:solidFill>
                    <a:latin typeface="Arial"/>
                    <a:cs typeface="Arial"/>
                  </a:rPr>
                  <a:t>Nakada</a:t>
                </a:r>
                <a:endParaRPr lang="en-US" sz="1200" dirty="0">
                  <a:solidFill>
                    <a:srgbClr val="000000"/>
                  </a:solidFill>
                  <a:latin typeface="Arial"/>
                  <a:cs typeface="Arial"/>
                </a:endParaRPr>
              </a:p>
            </p:txBody>
          </p:sp>
          <p:grpSp>
            <p:nvGrpSpPr>
              <p:cNvPr id="6" name="Group 5"/>
              <p:cNvGrpSpPr/>
              <p:nvPr/>
            </p:nvGrpSpPr>
            <p:grpSpPr>
              <a:xfrm>
                <a:off x="1145053" y="2589512"/>
                <a:ext cx="6641578" cy="2831835"/>
                <a:chOff x="1129565" y="2465592"/>
                <a:chExt cx="6641578" cy="2831835"/>
              </a:xfrm>
            </p:grpSpPr>
            <p:sp>
              <p:nvSpPr>
                <p:cNvPr id="13" name="Rectangle 12"/>
                <p:cNvSpPr/>
                <p:nvPr/>
              </p:nvSpPr>
              <p:spPr>
                <a:xfrm>
                  <a:off x="1129565" y="2465592"/>
                  <a:ext cx="6641578" cy="2831835"/>
                </a:xfrm>
                <a:prstGeom prst="rect">
                  <a:avLst/>
                </a:prstGeom>
                <a:solidFill>
                  <a:schemeClr val="bg1">
                    <a:lumMod val="65000"/>
                  </a:schemeClr>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4" name="Rectangle 13"/>
                <p:cNvSpPr/>
                <p:nvPr/>
              </p:nvSpPr>
              <p:spPr>
                <a:xfrm>
                  <a:off x="3422950" y="2829597"/>
                  <a:ext cx="1956336" cy="728009"/>
                </a:xfrm>
                <a:prstGeom prst="rect">
                  <a:avLst/>
                </a:prstGeom>
                <a:solidFill>
                  <a:srgbClr val="FFD64D"/>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000000"/>
                      </a:solidFill>
                      <a:latin typeface="Arial"/>
                      <a:cs typeface="Arial"/>
                    </a:rPr>
                    <a:t>LCC Director</a:t>
                  </a:r>
                  <a:r>
                    <a:rPr lang="en-US" sz="1200" dirty="0" smtClean="0">
                      <a:solidFill>
                        <a:srgbClr val="000000"/>
                      </a:solidFill>
                      <a:latin typeface="Arial"/>
                      <a:cs typeface="Arial"/>
                    </a:rPr>
                    <a:t/>
                  </a:r>
                  <a:br>
                    <a:rPr lang="en-US" sz="1200" dirty="0" smtClean="0">
                      <a:solidFill>
                        <a:srgbClr val="000000"/>
                      </a:solidFill>
                      <a:latin typeface="Arial"/>
                      <a:cs typeface="Arial"/>
                    </a:rPr>
                  </a:br>
                  <a:r>
                    <a:rPr lang="en-US" sz="1200" dirty="0" smtClean="0">
                      <a:solidFill>
                        <a:srgbClr val="000000"/>
                      </a:solidFill>
                      <a:latin typeface="Arial"/>
                      <a:cs typeface="Arial"/>
                    </a:rPr>
                    <a:t>Lyn Evans</a:t>
                  </a:r>
                  <a:endParaRPr lang="en-US" sz="1200" dirty="0">
                    <a:solidFill>
                      <a:srgbClr val="000000"/>
                    </a:solidFill>
                    <a:latin typeface="Arial"/>
                    <a:cs typeface="Arial"/>
                  </a:endParaRPr>
                </a:p>
              </p:txBody>
            </p:sp>
            <p:sp>
              <p:nvSpPr>
                <p:cNvPr id="15" name="Rectangle 14"/>
                <p:cNvSpPr/>
                <p:nvPr/>
              </p:nvSpPr>
              <p:spPr>
                <a:xfrm>
                  <a:off x="5728311" y="4190182"/>
                  <a:ext cx="1957289" cy="906535"/>
                </a:xfrm>
                <a:prstGeom prst="rect">
                  <a:avLst/>
                </a:prstGeom>
                <a:solidFill>
                  <a:srgbClr val="C3D69B"/>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4F6228"/>
                      </a:solidFill>
                      <a:latin typeface="Arial"/>
                      <a:cs typeface="Arial"/>
                    </a:rPr>
                    <a:t>Physics &amp; Detectors</a:t>
                  </a:r>
                  <a:r>
                    <a:rPr lang="en-US" sz="1200" b="1" dirty="0" smtClean="0">
                      <a:solidFill>
                        <a:srgbClr val="4F6228"/>
                      </a:solidFill>
                      <a:latin typeface="Arial"/>
                      <a:cs typeface="Arial"/>
                    </a:rPr>
                    <a:t/>
                  </a:r>
                  <a:br>
                    <a:rPr lang="en-US" sz="1200" b="1" dirty="0" smtClean="0">
                      <a:solidFill>
                        <a:srgbClr val="4F6228"/>
                      </a:solidFill>
                      <a:latin typeface="Arial"/>
                      <a:cs typeface="Arial"/>
                    </a:rPr>
                  </a:br>
                  <a:r>
                    <a:rPr lang="en-US" sz="1200" dirty="0" smtClean="0">
                      <a:solidFill>
                        <a:srgbClr val="4F6228"/>
                      </a:solidFill>
                      <a:latin typeface="Arial"/>
                      <a:cs typeface="Arial"/>
                    </a:rPr>
                    <a:t>Associate Director: </a:t>
                  </a:r>
                  <a:br>
                    <a:rPr lang="en-US" sz="1200" dirty="0" smtClean="0">
                      <a:solidFill>
                        <a:srgbClr val="4F6228"/>
                      </a:solidFill>
                      <a:latin typeface="Arial"/>
                      <a:cs typeface="Arial"/>
                    </a:rPr>
                  </a:br>
                  <a:r>
                    <a:rPr lang="en-US" sz="1200" dirty="0" smtClean="0">
                      <a:solidFill>
                        <a:srgbClr val="4F6228"/>
                      </a:solidFill>
                      <a:latin typeface="Arial"/>
                      <a:cs typeface="Arial"/>
                    </a:rPr>
                    <a:t>Jim </a:t>
                  </a:r>
                  <a:r>
                    <a:rPr lang="en-US" sz="1200" dirty="0" err="1" smtClean="0">
                      <a:solidFill>
                        <a:srgbClr val="4F6228"/>
                      </a:solidFill>
                      <a:latin typeface="Arial"/>
                      <a:cs typeface="Arial"/>
                    </a:rPr>
                    <a:t>Brau</a:t>
                  </a:r>
                  <a:r>
                    <a:rPr lang="en-US" sz="1200" smtClean="0">
                      <a:solidFill>
                        <a:srgbClr val="4F6228"/>
                      </a:solidFill>
                      <a:latin typeface="Arial"/>
                      <a:cs typeface="Arial"/>
                    </a:rPr>
                    <a:t> </a:t>
                  </a:r>
                  <a:endParaRPr lang="en-US" sz="1200" dirty="0">
                    <a:solidFill>
                      <a:srgbClr val="4F6228"/>
                    </a:solidFill>
                    <a:latin typeface="Arial"/>
                    <a:cs typeface="Arial"/>
                  </a:endParaRPr>
                </a:p>
              </p:txBody>
            </p:sp>
            <p:sp>
              <p:nvSpPr>
                <p:cNvPr id="16" name="Rectangle 15"/>
                <p:cNvSpPr/>
                <p:nvPr/>
              </p:nvSpPr>
              <p:spPr>
                <a:xfrm>
                  <a:off x="1218873" y="4189314"/>
                  <a:ext cx="1943265" cy="906535"/>
                </a:xfrm>
                <a:prstGeom prst="rect">
                  <a:avLst/>
                </a:prstGeom>
                <a:solidFill>
                  <a:srgbClr val="C3D69B"/>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4F6228"/>
                      </a:solidFill>
                      <a:latin typeface="Arial"/>
                      <a:cs typeface="Arial"/>
                    </a:rPr>
                    <a:t>ILC</a:t>
                  </a:r>
                  <a:br>
                    <a:rPr lang="en-US" sz="1500" b="1" dirty="0" smtClean="0">
                      <a:solidFill>
                        <a:srgbClr val="4F6228"/>
                      </a:solidFill>
                      <a:latin typeface="Arial"/>
                      <a:cs typeface="Arial"/>
                    </a:rPr>
                  </a:br>
                  <a:r>
                    <a:rPr lang="en-US" sz="1200" dirty="0" smtClean="0">
                      <a:solidFill>
                        <a:srgbClr val="4F6228"/>
                      </a:solidFill>
                      <a:latin typeface="Arial"/>
                      <a:cs typeface="Arial"/>
                    </a:rPr>
                    <a:t>Associate Director: </a:t>
                  </a:r>
                  <a:br>
                    <a:rPr lang="en-US" sz="1200" dirty="0" smtClean="0">
                      <a:solidFill>
                        <a:srgbClr val="4F6228"/>
                      </a:solidFill>
                      <a:latin typeface="Arial"/>
                      <a:cs typeface="Arial"/>
                    </a:rPr>
                  </a:br>
                  <a:r>
                    <a:rPr lang="en-US" sz="1200" dirty="0" smtClean="0">
                      <a:solidFill>
                        <a:srgbClr val="4F6228"/>
                      </a:solidFill>
                      <a:latin typeface="Arial"/>
                      <a:cs typeface="Arial"/>
                    </a:rPr>
                    <a:t>Shin </a:t>
                  </a:r>
                  <a:r>
                    <a:rPr lang="en-US" sz="1200" dirty="0" err="1" smtClean="0">
                      <a:solidFill>
                        <a:srgbClr val="4F6228"/>
                      </a:solidFill>
                      <a:latin typeface="Arial"/>
                      <a:cs typeface="Arial"/>
                    </a:rPr>
                    <a:t>Michizono</a:t>
                  </a:r>
                  <a:r>
                    <a:rPr lang="en-US" sz="1200" dirty="0" smtClean="0">
                      <a:solidFill>
                        <a:srgbClr val="4F6228"/>
                      </a:solidFill>
                      <a:latin typeface="Arial"/>
                      <a:cs typeface="Arial"/>
                    </a:rPr>
                    <a:t> </a:t>
                  </a:r>
                  <a:endParaRPr lang="en-US" sz="1200" dirty="0">
                    <a:solidFill>
                      <a:srgbClr val="4F6228"/>
                    </a:solidFill>
                    <a:latin typeface="Arial"/>
                    <a:cs typeface="Arial"/>
                  </a:endParaRPr>
                </a:p>
              </p:txBody>
            </p:sp>
            <p:sp>
              <p:nvSpPr>
                <p:cNvPr id="17" name="Rectangle 16"/>
                <p:cNvSpPr/>
                <p:nvPr/>
              </p:nvSpPr>
              <p:spPr>
                <a:xfrm>
                  <a:off x="1166750" y="2489491"/>
                  <a:ext cx="1109646" cy="425704"/>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tx1"/>
                      </a:solidFill>
                      <a:latin typeface="Arial"/>
                      <a:cs typeface="Arial"/>
                    </a:rPr>
                    <a:t>LCC</a:t>
                  </a:r>
                  <a:endParaRPr lang="en-US" sz="2400" b="1" dirty="0">
                    <a:solidFill>
                      <a:schemeClr val="tx1"/>
                    </a:solidFill>
                    <a:latin typeface="Arial"/>
                    <a:cs typeface="Arial"/>
                  </a:endParaRPr>
                </a:p>
              </p:txBody>
            </p:sp>
          </p:grpSp>
          <p:cxnSp>
            <p:nvCxnSpPr>
              <p:cNvPr id="7" name="Straight Connector 6"/>
              <p:cNvCxnSpPr>
                <a:stCxn id="4" idx="2"/>
                <a:endCxn id="5" idx="0"/>
              </p:cNvCxnSpPr>
              <p:nvPr/>
            </p:nvCxnSpPr>
            <p:spPr>
              <a:xfrm>
                <a:off x="4408862" y="1161711"/>
                <a:ext cx="0" cy="353770"/>
              </a:xfrm>
              <a:prstGeom prst="line">
                <a:avLst/>
              </a:prstGeom>
              <a:effectLst/>
            </p:spPr>
            <p:style>
              <a:lnRef idx="2">
                <a:schemeClr val="dk1"/>
              </a:lnRef>
              <a:fillRef idx="0">
                <a:schemeClr val="dk1"/>
              </a:fillRef>
              <a:effectRef idx="1">
                <a:schemeClr val="dk1"/>
              </a:effectRef>
              <a:fontRef idx="minor">
                <a:schemeClr val="tx1"/>
              </a:fontRef>
            </p:style>
          </p:cxnSp>
          <p:cxnSp>
            <p:nvCxnSpPr>
              <p:cNvPr id="8" name="Straight Connector 7"/>
              <p:cNvCxnSpPr>
                <a:stCxn id="5" idx="2"/>
                <a:endCxn id="14" idx="0"/>
              </p:cNvCxnSpPr>
              <p:nvPr/>
            </p:nvCxnSpPr>
            <p:spPr>
              <a:xfrm>
                <a:off x="4408862" y="2243490"/>
                <a:ext cx="7744" cy="710027"/>
              </a:xfrm>
              <a:prstGeom prst="line">
                <a:avLst/>
              </a:prstGeom>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430154" y="3681526"/>
                <a:ext cx="0" cy="632576"/>
              </a:xfrm>
              <a:prstGeom prst="line">
                <a:avLst/>
              </a:prstGeom>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flipV="1">
                <a:off x="2196296" y="3999698"/>
                <a:ext cx="4501858" cy="7888"/>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196296" y="3999698"/>
                <a:ext cx="0" cy="316288"/>
              </a:xfrm>
              <a:prstGeom prst="line">
                <a:avLst/>
              </a:prstGeom>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6698153" y="4009470"/>
                <a:ext cx="0" cy="306516"/>
              </a:xfrm>
              <a:prstGeom prst="line">
                <a:avLst/>
              </a:prstGeom>
              <a:effectLst/>
            </p:spPr>
            <p:style>
              <a:lnRef idx="2">
                <a:schemeClr val="dk1"/>
              </a:lnRef>
              <a:fillRef idx="0">
                <a:schemeClr val="dk1"/>
              </a:fillRef>
              <a:effectRef idx="1">
                <a:schemeClr val="dk1"/>
              </a:effectRef>
              <a:fontRef idx="minor">
                <a:schemeClr val="tx1"/>
              </a:fontRef>
            </p:style>
          </p:cxnSp>
        </p:grpSp>
        <p:grpSp>
          <p:nvGrpSpPr>
            <p:cNvPr id="18" name="Group 17"/>
            <p:cNvGrpSpPr/>
            <p:nvPr/>
          </p:nvGrpSpPr>
          <p:grpSpPr>
            <a:xfrm>
              <a:off x="198891" y="3801390"/>
              <a:ext cx="2115110" cy="2243555"/>
              <a:chOff x="178003" y="2977082"/>
              <a:chExt cx="2115110" cy="2243555"/>
            </a:xfrm>
          </p:grpSpPr>
          <p:sp>
            <p:nvSpPr>
              <p:cNvPr id="19" name="Rectangle 18"/>
              <p:cNvSpPr/>
              <p:nvPr/>
            </p:nvSpPr>
            <p:spPr>
              <a:xfrm>
                <a:off x="178003" y="2977082"/>
                <a:ext cx="1580004" cy="728009"/>
              </a:xfrm>
              <a:prstGeom prst="rect">
                <a:avLst/>
              </a:prstGeom>
              <a:solidFill>
                <a:schemeClr val="bg1">
                  <a:lumMod val="65000"/>
                </a:schemeClr>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KEK ILC Promotion</a:t>
                </a:r>
                <a:br>
                  <a:rPr lang="en-US" sz="1500" b="1" dirty="0" smtClean="0">
                    <a:solidFill>
                      <a:schemeClr val="tx1"/>
                    </a:solidFill>
                    <a:latin typeface="Arial"/>
                    <a:cs typeface="Arial"/>
                  </a:rPr>
                </a:br>
                <a:r>
                  <a:rPr lang="en-US" sz="1500" b="1" dirty="0" smtClean="0">
                    <a:solidFill>
                      <a:schemeClr val="tx1"/>
                    </a:solidFill>
                    <a:latin typeface="Arial"/>
                    <a:cs typeface="Arial"/>
                  </a:rPr>
                  <a:t>Office</a:t>
                </a:r>
                <a:endParaRPr lang="en-US" sz="1500" b="1" dirty="0">
                  <a:solidFill>
                    <a:schemeClr val="tx1"/>
                  </a:solidFill>
                  <a:latin typeface="Arial"/>
                  <a:cs typeface="Arial"/>
                </a:endParaRPr>
              </a:p>
            </p:txBody>
          </p:sp>
          <p:sp>
            <p:nvSpPr>
              <p:cNvPr id="20" name="Rectangle 19"/>
              <p:cNvSpPr/>
              <p:nvPr/>
            </p:nvSpPr>
            <p:spPr>
              <a:xfrm>
                <a:off x="178003" y="3734171"/>
                <a:ext cx="1580004" cy="728009"/>
              </a:xfrm>
              <a:prstGeom prst="rect">
                <a:avLst/>
              </a:prstGeom>
              <a:solidFill>
                <a:schemeClr val="bg1">
                  <a:lumMod val="65000"/>
                </a:schemeClr>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000000"/>
                    </a:solidFill>
                    <a:latin typeface="Arial"/>
                    <a:cs typeface="Arial"/>
                  </a:rPr>
                  <a:t>CLIC</a:t>
                </a:r>
                <a:br>
                  <a:rPr lang="en-US" sz="1500" b="1" dirty="0" smtClean="0">
                    <a:solidFill>
                      <a:srgbClr val="000000"/>
                    </a:solidFill>
                    <a:latin typeface="Arial"/>
                    <a:cs typeface="Arial"/>
                  </a:rPr>
                </a:br>
                <a:r>
                  <a:rPr lang="en-US" sz="1500" b="1" dirty="0" smtClean="0">
                    <a:solidFill>
                      <a:srgbClr val="000000"/>
                    </a:solidFill>
                    <a:latin typeface="Arial"/>
                    <a:cs typeface="Arial"/>
                  </a:rPr>
                  <a:t>Collaboration</a:t>
                </a:r>
              </a:p>
            </p:txBody>
          </p:sp>
          <p:sp>
            <p:nvSpPr>
              <p:cNvPr id="21" name="Rectangle 20"/>
              <p:cNvSpPr/>
              <p:nvPr/>
            </p:nvSpPr>
            <p:spPr>
              <a:xfrm>
                <a:off x="182307" y="4492628"/>
                <a:ext cx="1575700" cy="728009"/>
              </a:xfrm>
              <a:prstGeom prst="rect">
                <a:avLst/>
              </a:prstGeom>
              <a:solidFill>
                <a:schemeClr val="bg1">
                  <a:lumMod val="65000"/>
                </a:schemeClr>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000000"/>
                    </a:solidFill>
                    <a:latin typeface="Arial"/>
                    <a:cs typeface="Arial"/>
                  </a:rPr>
                  <a:t>Public Relations</a:t>
                </a:r>
                <a:endParaRPr lang="en-US" sz="1500" b="1" dirty="0">
                  <a:solidFill>
                    <a:srgbClr val="000000"/>
                  </a:solidFill>
                  <a:latin typeface="Arial"/>
                  <a:cs typeface="Arial"/>
                </a:endParaRPr>
              </a:p>
            </p:txBody>
          </p:sp>
          <p:cxnSp>
            <p:nvCxnSpPr>
              <p:cNvPr id="22" name="Straight Connector 21"/>
              <p:cNvCxnSpPr/>
              <p:nvPr/>
            </p:nvCxnSpPr>
            <p:spPr>
              <a:xfrm flipH="1">
                <a:off x="1758008" y="3363973"/>
                <a:ext cx="535105" cy="0"/>
              </a:xfrm>
              <a:prstGeom prst="line">
                <a:avLst/>
              </a:prstGeom>
              <a:ln>
                <a:headEnd type="none" w="lg" len="lg"/>
                <a:tailEnd type="none"/>
              </a:ln>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H="1">
                <a:off x="1758007" y="4128581"/>
                <a:ext cx="535105" cy="0"/>
              </a:xfrm>
              <a:prstGeom prst="line">
                <a:avLst/>
              </a:prstGeom>
              <a:ln>
                <a:headEnd type="none" w="lg" len="lg"/>
                <a:tailEnd type="none"/>
              </a:ln>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H="1">
                <a:off x="1758008" y="4854862"/>
                <a:ext cx="535105" cy="0"/>
              </a:xfrm>
              <a:prstGeom prst="line">
                <a:avLst/>
              </a:prstGeom>
              <a:ln>
                <a:headEnd type="none" w="lg" len="lg"/>
                <a:tailEnd type="none"/>
              </a:ln>
              <a:effectLst/>
            </p:spPr>
            <p:style>
              <a:lnRef idx="2">
                <a:schemeClr val="dk1"/>
              </a:lnRef>
              <a:fillRef idx="0">
                <a:schemeClr val="dk1"/>
              </a:fillRef>
              <a:effectRef idx="1">
                <a:schemeClr val="dk1"/>
              </a:effectRef>
              <a:fontRef idx="minor">
                <a:schemeClr val="tx1"/>
              </a:fontRef>
            </p:style>
          </p:cxnSp>
        </p:grpSp>
        <p:sp>
          <p:nvSpPr>
            <p:cNvPr id="25" name="Rectangle 24"/>
            <p:cNvSpPr/>
            <p:nvPr/>
          </p:nvSpPr>
          <p:spPr>
            <a:xfrm>
              <a:off x="2281464" y="1060649"/>
              <a:ext cx="1971824" cy="728009"/>
            </a:xfrm>
            <a:prstGeom prst="rect">
              <a:avLst/>
            </a:prstGeom>
            <a:solidFill>
              <a:srgbClr val="A6A6A6"/>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Arial"/>
                  <a:cs typeface="Arial"/>
                </a:rPr>
                <a:t>FALC</a:t>
              </a:r>
              <a:r>
                <a:rPr lang="en-US" sz="1200" b="1" dirty="0" smtClean="0">
                  <a:solidFill>
                    <a:srgbClr val="000000"/>
                  </a:solidFill>
                  <a:latin typeface="Arial"/>
                  <a:cs typeface="Arial"/>
                </a:rPr>
                <a:t/>
              </a:r>
              <a:br>
                <a:rPr lang="en-US" sz="1200" b="1" dirty="0" smtClean="0">
                  <a:solidFill>
                    <a:srgbClr val="000000"/>
                  </a:solidFill>
                  <a:latin typeface="Arial"/>
                  <a:cs typeface="Arial"/>
                </a:rPr>
              </a:br>
              <a:r>
                <a:rPr lang="en-US" sz="1200" dirty="0" smtClean="0">
                  <a:solidFill>
                    <a:srgbClr val="000000"/>
                  </a:solidFill>
                  <a:latin typeface="Arial"/>
                  <a:cs typeface="Arial"/>
                </a:rPr>
                <a:t>Chair: Grahame Blair</a:t>
              </a:r>
              <a:endParaRPr lang="en-US" sz="1200" dirty="0">
                <a:solidFill>
                  <a:srgbClr val="000000"/>
                </a:solidFill>
                <a:latin typeface="Arial"/>
                <a:cs typeface="Arial"/>
              </a:endParaRPr>
            </a:p>
          </p:txBody>
        </p:sp>
        <p:sp>
          <p:nvSpPr>
            <p:cNvPr id="26" name="Rectangle 25"/>
            <p:cNvSpPr/>
            <p:nvPr/>
          </p:nvSpPr>
          <p:spPr>
            <a:xfrm>
              <a:off x="6923841" y="3586916"/>
              <a:ext cx="1956337" cy="728009"/>
            </a:xfrm>
            <a:prstGeom prst="rect">
              <a:avLst/>
            </a:prstGeom>
            <a:solidFill>
              <a:schemeClr val="accent3">
                <a:lumMod val="60000"/>
                <a:lumOff val="40000"/>
              </a:schemeClr>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accent3">
                      <a:lumMod val="50000"/>
                    </a:schemeClr>
                  </a:solidFill>
                  <a:latin typeface="Arial"/>
                  <a:cs typeface="Arial"/>
                </a:rPr>
                <a:t>Deputy</a:t>
              </a:r>
              <a:r>
                <a:rPr lang="en-US" sz="1200" dirty="0" smtClean="0">
                  <a:solidFill>
                    <a:schemeClr val="accent3">
                      <a:lumMod val="50000"/>
                    </a:schemeClr>
                  </a:solidFill>
                  <a:latin typeface="Arial"/>
                  <a:cs typeface="Arial"/>
                </a:rPr>
                <a:t/>
              </a:r>
              <a:br>
                <a:rPr lang="en-US" sz="1200" dirty="0" smtClean="0">
                  <a:solidFill>
                    <a:schemeClr val="accent3">
                      <a:lumMod val="50000"/>
                    </a:schemeClr>
                  </a:solidFill>
                  <a:latin typeface="Arial"/>
                  <a:cs typeface="Arial"/>
                </a:rPr>
              </a:br>
              <a:r>
                <a:rPr lang="en-US" sz="1200" dirty="0" smtClean="0">
                  <a:solidFill>
                    <a:schemeClr val="accent3">
                      <a:lumMod val="50000"/>
                    </a:schemeClr>
                  </a:solidFill>
                  <a:latin typeface="Arial"/>
                  <a:cs typeface="Arial"/>
                </a:rPr>
                <a:t>Hitoshi Murayama</a:t>
              </a:r>
              <a:endParaRPr lang="en-US" sz="1500" b="1" dirty="0">
                <a:solidFill>
                  <a:schemeClr val="accent3">
                    <a:lumMod val="50000"/>
                  </a:schemeClr>
                </a:solidFill>
                <a:latin typeface="Arial"/>
                <a:cs typeface="Arial"/>
              </a:endParaRPr>
            </a:p>
          </p:txBody>
        </p:sp>
        <p:sp>
          <p:nvSpPr>
            <p:cNvPr id="27" name="Rectangle 26"/>
            <p:cNvSpPr/>
            <p:nvPr/>
          </p:nvSpPr>
          <p:spPr>
            <a:xfrm>
              <a:off x="4630599" y="4941210"/>
              <a:ext cx="1957289" cy="906535"/>
            </a:xfrm>
            <a:prstGeom prst="rect">
              <a:avLst/>
            </a:prstGeom>
            <a:solidFill>
              <a:srgbClr val="C3D69B"/>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4F6228"/>
                  </a:solidFill>
                  <a:latin typeface="Arial"/>
                  <a:cs typeface="Arial"/>
                </a:rPr>
                <a:t>CLIC</a:t>
              </a:r>
              <a:br>
                <a:rPr lang="en-US" sz="1500" b="1" dirty="0" smtClean="0">
                  <a:solidFill>
                    <a:srgbClr val="4F6228"/>
                  </a:solidFill>
                  <a:latin typeface="Arial"/>
                  <a:cs typeface="Arial"/>
                </a:rPr>
              </a:br>
              <a:r>
                <a:rPr lang="en-US" sz="1200" dirty="0" smtClean="0">
                  <a:solidFill>
                    <a:srgbClr val="4F6228"/>
                  </a:solidFill>
                  <a:latin typeface="Arial"/>
                  <a:cs typeface="Arial"/>
                </a:rPr>
                <a:t>Associate Director: Steinar </a:t>
              </a:r>
              <a:r>
                <a:rPr lang="en-US" sz="1200" dirty="0" err="1" smtClean="0">
                  <a:solidFill>
                    <a:srgbClr val="4F6228"/>
                  </a:solidFill>
                  <a:latin typeface="Arial"/>
                  <a:cs typeface="Arial"/>
                </a:rPr>
                <a:t>Stapnes</a:t>
              </a:r>
              <a:endParaRPr lang="en-US" sz="1200" dirty="0">
                <a:solidFill>
                  <a:srgbClr val="4F6228"/>
                </a:solidFill>
                <a:latin typeface="Arial"/>
                <a:cs typeface="Arial"/>
              </a:endParaRPr>
            </a:p>
          </p:txBody>
        </p:sp>
        <p:cxnSp>
          <p:nvCxnSpPr>
            <p:cNvPr id="28" name="Straight Connector 27"/>
            <p:cNvCxnSpPr/>
            <p:nvPr/>
          </p:nvCxnSpPr>
          <p:spPr>
            <a:xfrm flipH="1">
              <a:off x="6573865" y="3950921"/>
              <a:ext cx="349976" cy="0"/>
            </a:xfrm>
            <a:prstGeom prst="line">
              <a:avLst/>
            </a:prstGeom>
            <a:effectLst/>
          </p:spPr>
          <p:style>
            <a:lnRef idx="2">
              <a:schemeClr val="dk1"/>
            </a:lnRef>
            <a:fillRef idx="0">
              <a:schemeClr val="dk1"/>
            </a:fillRef>
            <a:effectRef idx="1">
              <a:schemeClr val="dk1"/>
            </a:effectRef>
            <a:fontRef idx="minor">
              <a:schemeClr val="tx1"/>
            </a:fontRef>
          </p:style>
        </p:cxnSp>
      </p:grpSp>
      <p:sp>
        <p:nvSpPr>
          <p:cNvPr id="30" name="Title 1"/>
          <p:cNvSpPr txBox="1">
            <a:spLocks/>
          </p:cNvSpPr>
          <p:nvPr/>
        </p:nvSpPr>
        <p:spPr>
          <a:xfrm>
            <a:off x="292100" y="103188"/>
            <a:ext cx="8520113" cy="544512"/>
          </a:xfrm>
          <a:prstGeom prst="rect">
            <a:avLst/>
          </a:prstGeom>
        </p:spPr>
        <p:txBody>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pitchFamily="34" charset="0"/>
              </a:defRPr>
            </a:lvl2pPr>
            <a:lvl3pPr algn="l" rtl="0" eaLnBrk="0" fontAlgn="base" hangingPunct="0">
              <a:spcBef>
                <a:spcPct val="0"/>
              </a:spcBef>
              <a:spcAft>
                <a:spcPct val="0"/>
              </a:spcAft>
              <a:defRPr sz="2400" b="1">
                <a:solidFill>
                  <a:schemeClr val="bg1"/>
                </a:solidFill>
                <a:latin typeface="Arial" pitchFamily="34" charset="0"/>
              </a:defRPr>
            </a:lvl3pPr>
            <a:lvl4pPr algn="l" rtl="0" eaLnBrk="0" fontAlgn="base" hangingPunct="0">
              <a:spcBef>
                <a:spcPct val="0"/>
              </a:spcBef>
              <a:spcAft>
                <a:spcPct val="0"/>
              </a:spcAft>
              <a:defRPr sz="2400" b="1">
                <a:solidFill>
                  <a:schemeClr val="bg1"/>
                </a:solidFill>
                <a:latin typeface="Arial" pitchFamily="34" charset="0"/>
              </a:defRPr>
            </a:lvl4pPr>
            <a:lvl5pPr algn="l" rtl="0" eaLnBrk="0" fontAlgn="base" hangingPunct="0">
              <a:spcBef>
                <a:spcPct val="0"/>
              </a:spcBef>
              <a:spcAft>
                <a:spcPct val="0"/>
              </a:spcAft>
              <a:defRPr sz="2400" b="1">
                <a:solidFill>
                  <a:schemeClr val="bg1"/>
                </a:solidFill>
                <a:latin typeface="Arial" pitchFamily="34" charset="0"/>
              </a:defRPr>
            </a:lvl5pPr>
            <a:lvl6pPr marL="457200" algn="l" rtl="0" fontAlgn="base">
              <a:spcBef>
                <a:spcPct val="0"/>
              </a:spcBef>
              <a:spcAft>
                <a:spcPct val="0"/>
              </a:spcAft>
              <a:defRPr sz="2400" b="1">
                <a:solidFill>
                  <a:schemeClr val="bg1"/>
                </a:solidFill>
                <a:latin typeface="Arial" pitchFamily="34" charset="0"/>
              </a:defRPr>
            </a:lvl6pPr>
            <a:lvl7pPr marL="914400" algn="l" rtl="0" fontAlgn="base">
              <a:spcBef>
                <a:spcPct val="0"/>
              </a:spcBef>
              <a:spcAft>
                <a:spcPct val="0"/>
              </a:spcAft>
              <a:defRPr sz="2400" b="1">
                <a:solidFill>
                  <a:schemeClr val="bg1"/>
                </a:solidFill>
                <a:latin typeface="Arial" pitchFamily="34" charset="0"/>
              </a:defRPr>
            </a:lvl7pPr>
            <a:lvl8pPr marL="1371600" algn="l" rtl="0" fontAlgn="base">
              <a:spcBef>
                <a:spcPct val="0"/>
              </a:spcBef>
              <a:spcAft>
                <a:spcPct val="0"/>
              </a:spcAft>
              <a:defRPr sz="2400" b="1">
                <a:solidFill>
                  <a:schemeClr val="bg1"/>
                </a:solidFill>
                <a:latin typeface="Arial" pitchFamily="34" charset="0"/>
              </a:defRPr>
            </a:lvl8pPr>
            <a:lvl9pPr marL="1828800" algn="l" rtl="0" fontAlgn="base">
              <a:spcBef>
                <a:spcPct val="0"/>
              </a:spcBef>
              <a:spcAft>
                <a:spcPct val="0"/>
              </a:spcAft>
              <a:defRPr sz="2400" b="1">
                <a:solidFill>
                  <a:schemeClr val="bg1"/>
                </a:solidFill>
                <a:latin typeface="Arial" pitchFamily="34" charset="0"/>
              </a:defRPr>
            </a:lvl9pPr>
          </a:lstStyle>
          <a:p>
            <a:r>
              <a:rPr lang="de-DE" sz="3200" dirty="0">
                <a:latin typeface="Arial" panose="020B0604020202020204" pitchFamily="34" charset="0"/>
                <a:cs typeface="Arial" panose="020B0604020202020204" pitchFamily="34" charset="0"/>
              </a:rPr>
              <a:t>New LC </a:t>
            </a:r>
            <a:r>
              <a:rPr lang="de-DE" sz="3200" dirty="0">
                <a:latin typeface="Arial" panose="020B0604020202020204" pitchFamily="34" charset="0"/>
                <a:cs typeface="Arial" panose="020B0604020202020204" pitchFamily="34" charset="0"/>
              </a:rPr>
              <a:t>O</a:t>
            </a:r>
            <a:r>
              <a:rPr lang="de-DE" sz="3200" dirty="0">
                <a:latin typeface="Arial" panose="020B0604020202020204" pitchFamily="34" charset="0"/>
                <a:cs typeface="Arial" panose="020B0604020202020204" pitchFamily="34" charset="0"/>
              </a:rPr>
              <a:t>rganisation</a:t>
            </a:r>
            <a:r>
              <a:rPr lang="de-DE" kern="0" dirty="0" smtClean="0"/>
              <a:t>	</a:t>
            </a:r>
            <a:endParaRPr lang="de-DE" kern="0" dirty="0"/>
          </a:p>
        </p:txBody>
      </p:sp>
      <p:sp>
        <p:nvSpPr>
          <p:cNvPr id="31" name="TextBox 30"/>
          <p:cNvSpPr txBox="1"/>
          <p:nvPr/>
        </p:nvSpPr>
        <p:spPr>
          <a:xfrm>
            <a:off x="6721415" y="2306538"/>
            <a:ext cx="683200" cy="400110"/>
          </a:xfrm>
          <a:prstGeom prst="rect">
            <a:avLst/>
          </a:prstGeom>
          <a:noFill/>
        </p:spPr>
        <p:txBody>
          <a:bodyPr wrap="none" rtlCol="0">
            <a:spAutoFit/>
          </a:bodyPr>
          <a:lstStyle/>
          <a:p>
            <a:r>
              <a:rPr lang="de-DE" sz="2000" dirty="0" err="1" smtClean="0">
                <a:solidFill>
                  <a:srgbClr val="FF0000"/>
                </a:solidFill>
              </a:rPr>
              <a:t>new</a:t>
            </a:r>
            <a:endParaRPr lang="de-DE" sz="2000" dirty="0">
              <a:solidFill>
                <a:srgbClr val="FF0000"/>
              </a:solidFill>
            </a:endParaRPr>
          </a:p>
        </p:txBody>
      </p:sp>
      <p:sp>
        <p:nvSpPr>
          <p:cNvPr id="32" name="TextBox 31"/>
          <p:cNvSpPr txBox="1"/>
          <p:nvPr/>
        </p:nvSpPr>
        <p:spPr>
          <a:xfrm>
            <a:off x="3638945" y="5706644"/>
            <a:ext cx="683200" cy="400110"/>
          </a:xfrm>
          <a:prstGeom prst="rect">
            <a:avLst/>
          </a:prstGeom>
          <a:noFill/>
        </p:spPr>
        <p:txBody>
          <a:bodyPr wrap="none" rtlCol="0">
            <a:spAutoFit/>
          </a:bodyPr>
          <a:lstStyle/>
          <a:p>
            <a:r>
              <a:rPr lang="de-DE" sz="2000" dirty="0" err="1" smtClean="0">
                <a:solidFill>
                  <a:srgbClr val="FF0000"/>
                </a:solidFill>
              </a:rPr>
              <a:t>new</a:t>
            </a:r>
            <a:endParaRPr lang="de-DE" sz="2000" dirty="0">
              <a:solidFill>
                <a:srgbClr val="FF0000"/>
              </a:solidFill>
            </a:endParaRPr>
          </a:p>
        </p:txBody>
      </p:sp>
      <p:sp>
        <p:nvSpPr>
          <p:cNvPr id="33" name="TextBox 32"/>
          <p:cNvSpPr txBox="1"/>
          <p:nvPr/>
        </p:nvSpPr>
        <p:spPr>
          <a:xfrm>
            <a:off x="8282521" y="5691831"/>
            <a:ext cx="683200" cy="400110"/>
          </a:xfrm>
          <a:prstGeom prst="rect">
            <a:avLst/>
          </a:prstGeom>
          <a:noFill/>
        </p:spPr>
        <p:txBody>
          <a:bodyPr wrap="none" rtlCol="0">
            <a:spAutoFit/>
          </a:bodyPr>
          <a:lstStyle/>
          <a:p>
            <a:r>
              <a:rPr lang="de-DE" sz="2000" dirty="0" err="1" smtClean="0">
                <a:solidFill>
                  <a:srgbClr val="FF0000"/>
                </a:solidFill>
              </a:rPr>
              <a:t>new</a:t>
            </a:r>
            <a:endParaRPr lang="de-DE" sz="2000" dirty="0">
              <a:solidFill>
                <a:srgbClr val="FF0000"/>
              </a:solidFill>
            </a:endParaRPr>
          </a:p>
        </p:txBody>
      </p:sp>
    </p:spTree>
    <p:extLst>
      <p:ext uri="{BB962C8B-B14F-4D97-AF65-F5344CB8AC3E}">
        <p14:creationId xmlns:p14="http://schemas.microsoft.com/office/powerpoint/2010/main" val="1694250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SY_Vortrag_3-1">
  <a:themeElements>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SY_Vortrag_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1099</Words>
  <Application>Microsoft Office PowerPoint</Application>
  <PresentationFormat>On-screen Show (4:3)</PresentationFormat>
  <Paragraphs>180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2_DESY_Vortrag_3-1</vt:lpstr>
      <vt:lpstr>ICFA Report Lepton-Photon 2017</vt:lpstr>
      <vt:lpstr>ICFA Mandate</vt:lpstr>
      <vt:lpstr>ICFA: International Committee for Future Accelerators </vt:lpstr>
      <vt:lpstr>ICFA Membership</vt:lpstr>
      <vt:lpstr>ICFA Meetings</vt:lpstr>
      <vt:lpstr>ICFA Agenda at LP2017</vt:lpstr>
      <vt:lpstr>Linear Collider</vt:lpstr>
      <vt:lpstr>New Mandate for LCB/LCC established in 2016 </vt:lpstr>
      <vt:lpstr>PowerPoint Presentation</vt:lpstr>
      <vt:lpstr>LCB/LCC </vt:lpstr>
      <vt:lpstr>Activities of the LCC </vt:lpstr>
      <vt:lpstr>ICFA View: A Global Strategy</vt:lpstr>
      <vt:lpstr>ICFA Panels</vt:lpstr>
      <vt:lpstr>ICFA Panels </vt:lpstr>
      <vt:lpstr>ICFA Seminar</vt:lpstr>
      <vt:lpstr>ICFA Seminar 2017</vt:lpstr>
      <vt:lpstr> </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Forscherwelt DESY.</dc:title>
  <dc:creator>Mnich, Joachim</dc:creator>
  <cp:lastModifiedBy>Mnich, Joachim J.</cp:lastModifiedBy>
  <cp:revision>1938</cp:revision>
  <cp:lastPrinted>2017-08-10T19:57:23Z</cp:lastPrinted>
  <dcterms:created xsi:type="dcterms:W3CDTF">2008-04-14T12:45:38Z</dcterms:created>
  <dcterms:modified xsi:type="dcterms:W3CDTF">2017-08-11T07:48:58Z</dcterms:modified>
</cp:coreProperties>
</file>