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4" r:id="rId3"/>
    <p:sldId id="307" r:id="rId4"/>
    <p:sldId id="308" r:id="rId5"/>
    <p:sldId id="312" r:id="rId6"/>
    <p:sldId id="309" r:id="rId7"/>
    <p:sldId id="310" r:id="rId8"/>
    <p:sldId id="311" r:id="rId9"/>
    <p:sldId id="319" r:id="rId10"/>
    <p:sldId id="320" r:id="rId11"/>
    <p:sldId id="313" r:id="rId12"/>
    <p:sldId id="315" r:id="rId13"/>
    <p:sldId id="314" r:id="rId14"/>
    <p:sldId id="317" r:id="rId15"/>
    <p:sldId id="316" r:id="rId16"/>
    <p:sldId id="318" r:id="rId17"/>
    <p:sldId id="321" r:id="rId18"/>
    <p:sldId id="281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96337" autoAdjust="0"/>
  </p:normalViewPr>
  <p:slideViewPr>
    <p:cSldViewPr snapToGrid="0">
      <p:cViewPr varScale="1">
        <p:scale>
          <a:sx n="74" d="100"/>
          <a:sy n="74" d="100"/>
        </p:scale>
        <p:origin x="14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://mail.ihep.ac.cn/coremail/s/CPV1.xlsx?sid=BAXcIEiiAkkstbFAljiiEQestTDruaaQ&amp;func=mbox:getMessageData&amp;mode=&amp;mid=1:1tbiAQQRBlDmq+GsoAAAsi&amp;part=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://mail.ihep.ac.cn/coremail/s/CPV1.xlsx?sid=BAXcIEiiAkkstbFAljiiEQestTDruaaQ&amp;func=mbox:getMessageData&amp;mode=&amp;mid=1:1tbiAQQRBlDmq+GsoAAAsi&amp;part=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002405949256338E-2"/>
          <c:y val="5.1400554097404488E-2"/>
          <c:w val="0.86383003384239354"/>
          <c:h val="0.8326195683872849"/>
        </c:manualLayout>
      </c:layout>
      <c:scatterChart>
        <c:scatterStyle val="lineMarker"/>
        <c:varyColors val="0"/>
        <c:ser>
          <c:idx val="0"/>
          <c:order val="0"/>
          <c:tx>
            <c:strRef>
              <c:f>'[CPV1.xlsx]Sheet1'!$C$3</c:f>
              <c:strCache>
                <c:ptCount val="1"/>
                <c:pt idx="0">
                  <c:v>Pixel(16,32)</c:v>
                </c:pt>
              </c:strCache>
            </c:strRef>
          </c:tx>
          <c:spPr>
            <a:ln w="28575">
              <a:noFill/>
            </a:ln>
          </c:spPr>
          <c:xVal>
            <c:numRef>
              <c:f>'[CPV1.xlsx]Sheet1'!$A$4:$A$19</c:f>
              <c:numCache>
                <c:formatCode>General</c:formatCode>
                <c:ptCount val="16"/>
                <c:pt idx="0">
                  <c:v>0.85</c:v>
                </c:pt>
                <c:pt idx="1">
                  <c:v>0.86</c:v>
                </c:pt>
                <c:pt idx="2">
                  <c:v>0.87</c:v>
                </c:pt>
                <c:pt idx="3">
                  <c:v>0.88</c:v>
                </c:pt>
                <c:pt idx="4">
                  <c:v>0.89</c:v>
                </c:pt>
                <c:pt idx="5">
                  <c:v>0.9</c:v>
                </c:pt>
                <c:pt idx="6">
                  <c:v>0.91</c:v>
                </c:pt>
                <c:pt idx="7">
                  <c:v>0.92</c:v>
                </c:pt>
                <c:pt idx="8">
                  <c:v>0.93</c:v>
                </c:pt>
                <c:pt idx="9">
                  <c:v>0.94</c:v>
                </c:pt>
                <c:pt idx="10">
                  <c:v>0.95</c:v>
                </c:pt>
                <c:pt idx="11">
                  <c:v>0.96</c:v>
                </c:pt>
                <c:pt idx="12">
                  <c:v>0.97</c:v>
                </c:pt>
                <c:pt idx="13">
                  <c:v>0.98</c:v>
                </c:pt>
                <c:pt idx="14">
                  <c:v>0.99</c:v>
                </c:pt>
                <c:pt idx="15">
                  <c:v>1</c:v>
                </c:pt>
              </c:numCache>
            </c:numRef>
          </c:xVal>
          <c:yVal>
            <c:numRef>
              <c:f>'[CPV1.xlsx]Sheet1'!$C$4:$C$19</c:f>
              <c:numCache>
                <c:formatCode>General</c:formatCode>
                <c:ptCount val="16"/>
                <c:pt idx="0">
                  <c:v>1.64</c:v>
                </c:pt>
                <c:pt idx="1">
                  <c:v>1.63</c:v>
                </c:pt>
                <c:pt idx="2">
                  <c:v>1.61</c:v>
                </c:pt>
                <c:pt idx="3">
                  <c:v>1.58</c:v>
                </c:pt>
                <c:pt idx="4">
                  <c:v>1.52</c:v>
                </c:pt>
                <c:pt idx="5">
                  <c:v>1.44</c:v>
                </c:pt>
                <c:pt idx="6">
                  <c:v>1.33</c:v>
                </c:pt>
                <c:pt idx="7">
                  <c:v>1.25</c:v>
                </c:pt>
                <c:pt idx="8">
                  <c:v>1.1399999999999999</c:v>
                </c:pt>
                <c:pt idx="9">
                  <c:v>1.05</c:v>
                </c:pt>
                <c:pt idx="10">
                  <c:v>1.02</c:v>
                </c:pt>
                <c:pt idx="11">
                  <c:v>0.92</c:v>
                </c:pt>
                <c:pt idx="12">
                  <c:v>0.86</c:v>
                </c:pt>
                <c:pt idx="13">
                  <c:v>0.83</c:v>
                </c:pt>
                <c:pt idx="14">
                  <c:v>0.73</c:v>
                </c:pt>
                <c:pt idx="15">
                  <c:v>0.73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'[CPV1.xlsx]Sheet1'!$D$3</c:f>
              <c:strCache>
                <c:ptCount val="1"/>
                <c:pt idx="0">
                  <c:v>Pixel(16,0)</c:v>
                </c:pt>
              </c:strCache>
            </c:strRef>
          </c:tx>
          <c:spPr>
            <a:ln w="28575">
              <a:noFill/>
            </a:ln>
          </c:spPr>
          <c:xVal>
            <c:numRef>
              <c:f>'[CPV1.xlsx]Sheet1'!$A$4:$A$19</c:f>
              <c:numCache>
                <c:formatCode>General</c:formatCode>
                <c:ptCount val="16"/>
                <c:pt idx="0">
                  <c:v>0.85</c:v>
                </c:pt>
                <c:pt idx="1">
                  <c:v>0.86</c:v>
                </c:pt>
                <c:pt idx="2">
                  <c:v>0.87</c:v>
                </c:pt>
                <c:pt idx="3">
                  <c:v>0.88</c:v>
                </c:pt>
                <c:pt idx="4">
                  <c:v>0.89</c:v>
                </c:pt>
                <c:pt idx="5">
                  <c:v>0.9</c:v>
                </c:pt>
                <c:pt idx="6">
                  <c:v>0.91</c:v>
                </c:pt>
                <c:pt idx="7">
                  <c:v>0.92</c:v>
                </c:pt>
                <c:pt idx="8">
                  <c:v>0.93</c:v>
                </c:pt>
                <c:pt idx="9">
                  <c:v>0.94</c:v>
                </c:pt>
                <c:pt idx="10">
                  <c:v>0.95</c:v>
                </c:pt>
                <c:pt idx="11">
                  <c:v>0.96</c:v>
                </c:pt>
                <c:pt idx="12">
                  <c:v>0.97</c:v>
                </c:pt>
                <c:pt idx="13">
                  <c:v>0.98</c:v>
                </c:pt>
                <c:pt idx="14">
                  <c:v>0.99</c:v>
                </c:pt>
                <c:pt idx="15">
                  <c:v>1</c:v>
                </c:pt>
              </c:numCache>
            </c:numRef>
          </c:xVal>
          <c:yVal>
            <c:numRef>
              <c:f>'[CPV1.xlsx]Sheet1'!$D$4:$D$19</c:f>
              <c:numCache>
                <c:formatCode>General</c:formatCode>
                <c:ptCount val="16"/>
                <c:pt idx="0">
                  <c:v>1.67</c:v>
                </c:pt>
                <c:pt idx="1">
                  <c:v>1.66</c:v>
                </c:pt>
                <c:pt idx="2">
                  <c:v>1.66</c:v>
                </c:pt>
                <c:pt idx="3">
                  <c:v>1.64</c:v>
                </c:pt>
                <c:pt idx="4">
                  <c:v>1.64</c:v>
                </c:pt>
                <c:pt idx="5">
                  <c:v>1.63</c:v>
                </c:pt>
                <c:pt idx="6">
                  <c:v>1.59</c:v>
                </c:pt>
                <c:pt idx="7">
                  <c:v>1.53</c:v>
                </c:pt>
                <c:pt idx="8">
                  <c:v>1.44</c:v>
                </c:pt>
                <c:pt idx="9">
                  <c:v>1.34</c:v>
                </c:pt>
                <c:pt idx="10">
                  <c:v>1.23</c:v>
                </c:pt>
                <c:pt idx="11">
                  <c:v>1.1399999999999999</c:v>
                </c:pt>
                <c:pt idx="12">
                  <c:v>1.02</c:v>
                </c:pt>
                <c:pt idx="13">
                  <c:v>0.92</c:v>
                </c:pt>
                <c:pt idx="14">
                  <c:v>0.89</c:v>
                </c:pt>
                <c:pt idx="15">
                  <c:v>0.88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8222832"/>
        <c:axId val="688222440"/>
      </c:scatterChart>
      <c:valAx>
        <c:axId val="68822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8222440"/>
        <c:crosses val="autoZero"/>
        <c:crossBetween val="midCat"/>
      </c:valAx>
      <c:valAx>
        <c:axId val="688222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82228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878057352601851"/>
          <c:y val="8.2949475065616798E-2"/>
          <c:w val="0.2141385999846171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88407699037624E-2"/>
          <c:y val="5.1400554097404488E-2"/>
          <c:w val="0.87010091121950806"/>
          <c:h val="0.83261956838728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'[CPV1.xlsx]Sheet1'!$A$33:$A$50</c:f>
              <c:numCache>
                <c:formatCode>General</c:formatCode>
                <c:ptCount val="18"/>
                <c:pt idx="0">
                  <c:v>0.94699999999999995</c:v>
                </c:pt>
                <c:pt idx="1">
                  <c:v>0.94799999999999995</c:v>
                </c:pt>
                <c:pt idx="2">
                  <c:v>0.94899999999999995</c:v>
                </c:pt>
                <c:pt idx="3">
                  <c:v>0.95</c:v>
                </c:pt>
                <c:pt idx="4">
                  <c:v>0.95099999999999996</c:v>
                </c:pt>
                <c:pt idx="5">
                  <c:v>0.95199999999999996</c:v>
                </c:pt>
                <c:pt idx="6">
                  <c:v>0.95299999999999996</c:v>
                </c:pt>
                <c:pt idx="7">
                  <c:v>0.95399999999999996</c:v>
                </c:pt>
                <c:pt idx="8">
                  <c:v>0.95499999999999996</c:v>
                </c:pt>
                <c:pt idx="9">
                  <c:v>0.95599999999999996</c:v>
                </c:pt>
                <c:pt idx="10">
                  <c:v>0.95699999999999996</c:v>
                </c:pt>
                <c:pt idx="11">
                  <c:v>0.95799999999999996</c:v>
                </c:pt>
                <c:pt idx="12">
                  <c:v>0.95899999999999996</c:v>
                </c:pt>
                <c:pt idx="13">
                  <c:v>0.96</c:v>
                </c:pt>
                <c:pt idx="14">
                  <c:v>0.96099999999999997</c:v>
                </c:pt>
                <c:pt idx="15">
                  <c:v>0.96199999999999997</c:v>
                </c:pt>
                <c:pt idx="16">
                  <c:v>0.96299999999999997</c:v>
                </c:pt>
                <c:pt idx="17">
                  <c:v>0.96399999999999997</c:v>
                </c:pt>
              </c:numCache>
            </c:numRef>
          </c:xVal>
          <c:yVal>
            <c:numRef>
              <c:f>'[CPV1.xlsx]Sheet1'!$B$33:$B$50</c:f>
              <c:numCache>
                <c:formatCode>General</c:formatCode>
                <c:ptCount val="18"/>
                <c:pt idx="0">
                  <c:v>11.65</c:v>
                </c:pt>
                <c:pt idx="1">
                  <c:v>11.65</c:v>
                </c:pt>
                <c:pt idx="2">
                  <c:v>11.63</c:v>
                </c:pt>
                <c:pt idx="3">
                  <c:v>11.56</c:v>
                </c:pt>
                <c:pt idx="4">
                  <c:v>11.52</c:v>
                </c:pt>
                <c:pt idx="5">
                  <c:v>11.32</c:v>
                </c:pt>
                <c:pt idx="6">
                  <c:v>10.67</c:v>
                </c:pt>
                <c:pt idx="7">
                  <c:v>9.2799999999999994</c:v>
                </c:pt>
                <c:pt idx="8">
                  <c:v>6.04</c:v>
                </c:pt>
                <c:pt idx="9">
                  <c:v>1.5</c:v>
                </c:pt>
                <c:pt idx="10">
                  <c:v>3.8999999999999999E-5</c:v>
                </c:pt>
                <c:pt idx="11">
                  <c:v>2.5799999999999998E-4</c:v>
                </c:pt>
                <c:pt idx="12">
                  <c:v>1.8799999999999999E-4</c:v>
                </c:pt>
                <c:pt idx="13">
                  <c:v>1.66E-4</c:v>
                </c:pt>
                <c:pt idx="14">
                  <c:v>1.66E-4</c:v>
                </c:pt>
                <c:pt idx="15">
                  <c:v>1.65E-4</c:v>
                </c:pt>
                <c:pt idx="16">
                  <c:v>1.64E-4</c:v>
                </c:pt>
                <c:pt idx="17">
                  <c:v>1.6100000000000001E-4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8221656"/>
        <c:axId val="688221264"/>
      </c:scatterChart>
      <c:valAx>
        <c:axId val="688221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8221264"/>
        <c:crosses val="autoZero"/>
        <c:crossBetween val="midCat"/>
      </c:valAx>
      <c:valAx>
        <c:axId val="688221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82216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310B5-EC97-491F-B953-AEFCF13ED8C4}" type="datetimeFigureOut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45B9-64B9-4EBD-8F3D-31B7CEF9F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1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245B9-64B9-4EBD-8F3D-31B7CEF9F99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72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26E0-1AFE-4250-8272-2A1434EEE9C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16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58E5-2A0E-4BCC-89B3-3B5627A93D3B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1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3493-62FB-40C8-B859-FD33CD51BC78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1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8E8B-9EF9-416A-A010-73BC2886C099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40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C876-92BE-4584-BBCC-CA1FC9097FA5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3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F856-558E-4946-8C42-90DF5D9BFCE9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26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1A08-1FA4-4BC3-90BD-E54760F073C9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02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696-1166-4554-82A0-0B94ADD421FE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73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79F2F-C3A5-4368-AEB1-1216D6F7B5E8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9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D30D-7EFC-4266-8E7F-69D91DCE83A0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0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535A-FCA2-4201-B605-3AA6599D9C14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AABCA-AFB8-415F-9317-CC541963F27A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70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B72B9-CAF0-42EF-8612-E2C645DED4AE}" type="datetime1">
              <a:rPr lang="zh-CN" altLang="en-US" smtClean="0"/>
              <a:t>2016/7/13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95A13-C4C7-41F3-8CBF-B34348D72A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67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09700" y="514350"/>
            <a:ext cx="9144000" cy="1447799"/>
          </a:xfrm>
          <a:ln>
            <a:noFill/>
          </a:ln>
        </p:spPr>
        <p:style>
          <a:lnRef idx="1">
            <a:schemeClr val="accent5"/>
          </a:lnRef>
          <a:fillRef idx="1002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SOI pixel sensor for vertex detector with highly compact digital pixel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31473" y="2398083"/>
            <a:ext cx="9081655" cy="398463"/>
          </a:xfrm>
        </p:spPr>
        <p:txBody>
          <a:bodyPr>
            <a:noAutofit/>
          </a:bodyPr>
          <a:lstStyle/>
          <a:p>
            <a:pPr algn="l"/>
            <a:r>
              <a:rPr lang="en-US" altLang="zh-CN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ZHOU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Yunpeng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LU, Jing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DONG, Ouyang QUN /SOI mini Workshop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/2016.7.14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09700" y="2760520"/>
            <a:ext cx="9039225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Outline:</a:t>
            </a:r>
            <a:endParaRPr lang="en-US" altLang="zh-CN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Vertex detector specifications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SOI/CMOS technology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*CPV1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&amp;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test results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CPV2 design &amp; simulation results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outlooks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zhouyang@ihep.ac.cn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5549" y="6356350"/>
            <a:ext cx="25318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*CPV: Compact Pixel for Vertex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968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10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1297813" y="6319236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19286" y="283537"/>
            <a:ext cx="1471878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75" y="887305"/>
            <a:ext cx="2365374" cy="3025165"/>
          </a:xfrm>
          <a:prstGeom prst="rect">
            <a:avLst/>
          </a:prstGeom>
        </p:spPr>
      </p:pic>
      <p:sp>
        <p:nvSpPr>
          <p:cNvPr id="8" name="灯片编号占位符 6"/>
          <p:cNvSpPr txBox="1">
            <a:spLocks/>
          </p:cNvSpPr>
          <p:nvPr/>
        </p:nvSpPr>
        <p:spPr>
          <a:xfrm>
            <a:off x="6363237" y="34221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E402A0-83D7-4E26-979D-F5AFEF1B02AB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4"/>
          <a:stretch/>
        </p:blipFill>
        <p:spPr>
          <a:xfrm>
            <a:off x="6567823" y="1062366"/>
            <a:ext cx="2538614" cy="2517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6766008" y="3604693"/>
                <a:ext cx="2142244" cy="3077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CPV2*: 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1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altLang="zh-CN" sz="1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1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1400" i="1" baseline="30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1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08" y="3604693"/>
                <a:ext cx="2142244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1887" b="-1509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圆角矩形 10"/>
          <p:cNvSpPr/>
          <p:nvPr/>
        </p:nvSpPr>
        <p:spPr>
          <a:xfrm>
            <a:off x="4123765" y="2599765"/>
            <a:ext cx="367553" cy="3406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11" idx="3"/>
            <a:endCxn id="9" idx="1"/>
          </p:cNvCxnSpPr>
          <p:nvPr/>
        </p:nvCxnSpPr>
        <p:spPr>
          <a:xfrm flipV="1">
            <a:off x="4491318" y="2321269"/>
            <a:ext cx="2076505" cy="448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945048" y="4176082"/>
            <a:ext cx="51690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CPV2: 2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prototype: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Constrains same with CPV1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optimization on pixels offset, timing; 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   Submitted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June,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2016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03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02A0-83D7-4E26-979D-F5AFEF1B02A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4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19286" y="283537"/>
            <a:ext cx="1471878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77122" y="782200"/>
            <a:ext cx="8150987" cy="4260204"/>
            <a:chOff x="653270" y="868848"/>
            <a:chExt cx="5535032" cy="296837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270" y="868848"/>
              <a:ext cx="5535032" cy="296837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473802" y="905603"/>
              <a:ext cx="1600200" cy="2144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CPV2 pixel schematic</a:t>
              </a:r>
              <a:endParaRPr lang="zh-CN" altLang="en-US" sz="1400" b="1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721540" y="3442296"/>
              <a:ext cx="7468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err="1" smtClean="0">
                  <a:solidFill>
                    <a:schemeClr val="bg1"/>
                  </a:solidFill>
                </a:rPr>
                <a:t>Pre_amp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317633" y="1381510"/>
              <a:ext cx="9180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err="1" smtClean="0">
                  <a:solidFill>
                    <a:schemeClr val="bg1"/>
                  </a:solidFill>
                </a:rPr>
                <a:t>Inpixel_CDS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184161" y="3184347"/>
              <a:ext cx="4090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INV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85455" y="3077209"/>
              <a:ext cx="10150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Sensing node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418840" y="1658509"/>
              <a:ext cx="619760" cy="108469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4132968" y="1876951"/>
              <a:ext cx="515500" cy="1307396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2808972" y="1774225"/>
              <a:ext cx="515500" cy="163602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296896" y="2233749"/>
              <a:ext cx="582110" cy="793932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85413" y="1986029"/>
              <a:ext cx="12272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Protection diode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2052271" y="5194353"/>
            <a:ext cx="7755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In-pixel CDS stage: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capacitor + one switch with a clamping voltage</a:t>
            </a:r>
            <a:endParaRPr lang="en-US" altLang="zh-CN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Pre_amp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offsets are stored on the capacitor, and cancelled with appropriate operation timing</a:t>
            </a:r>
            <a:endParaRPr lang="en-US" altLang="zh-CN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Clamping voltage is used to provide an appropriate DC voltage for INV and also used for threshold adjustment;</a:t>
            </a:r>
            <a:endParaRPr lang="en-US" altLang="zh-CN" sz="14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1005840"/>
            <a:ext cx="5157216" cy="38679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18" y="942154"/>
            <a:ext cx="4489704" cy="3367278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105943"/>
              </p:ext>
            </p:extLst>
          </p:nvPr>
        </p:nvGraphicFramePr>
        <p:xfrm>
          <a:off x="808467" y="5284343"/>
          <a:ext cx="8565895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3179"/>
                <a:gridCol w="1887017"/>
                <a:gridCol w="1719072"/>
                <a:gridCol w="32466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Sensing</a:t>
                      </a:r>
                      <a:r>
                        <a:rPr lang="en-US" altLang="zh-CN" baseline="0" dirty="0" smtClean="0"/>
                        <a:t> diode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Sensing_node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</a:t>
                      </a:r>
                      <a:r>
                        <a:rPr lang="en-US" altLang="zh-CN" dirty="0" err="1" smtClean="0"/>
                        <a:t>CS_out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/>
                        <a:t>   </a:t>
                      </a:r>
                      <a:r>
                        <a:rPr lang="en-US" altLang="zh-CN" dirty="0" err="1" smtClean="0"/>
                        <a:t>Gain_before_inv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baseline="0" dirty="0" err="1" smtClean="0"/>
                        <a:t>fF</a:t>
                      </a:r>
                      <a:r>
                        <a:rPr lang="en-US" altLang="zh-CN" baseline="0" dirty="0" smtClean="0"/>
                        <a:t> + parasitic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35 </a:t>
                      </a:r>
                      <a:r>
                        <a:rPr lang="el-GR" altLang="zh-CN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dirty="0" smtClean="0"/>
                        <a:t>/e</a:t>
                      </a:r>
                      <a:r>
                        <a:rPr lang="en-US" altLang="zh-CN" baseline="30000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357 </a:t>
                      </a:r>
                      <a:r>
                        <a:rPr lang="el-GR" altLang="zh-CN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dirty="0" smtClean="0"/>
                        <a:t>/e</a:t>
                      </a:r>
                      <a:r>
                        <a:rPr lang="en-US" altLang="zh-CN" baseline="30000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   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300 </a:t>
                      </a:r>
                      <a:r>
                        <a:rPr lang="el-GR" altLang="zh-CN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 /e</a:t>
                      </a:r>
                      <a:r>
                        <a:rPr lang="en-US" altLang="zh-CN" baseline="300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zh-CN" alt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584704" y="743825"/>
            <a:ext cx="152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CS amplifier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77204" y="6017796"/>
            <a:ext cx="8887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Simulation results, real results will be slightly less, due to layout generated parasitic capacitances</a:t>
            </a:r>
            <a:endParaRPr lang="en-US" altLang="zh-CN" sz="1400" dirty="0" smtClean="0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3438144" y="3869436"/>
            <a:ext cx="201168" cy="254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697480" y="2939796"/>
            <a:ext cx="320040" cy="997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639312" y="3577048"/>
            <a:ext cx="181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DC operation point (511 mV) with RST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277112" y="2473297"/>
            <a:ext cx="490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operation point various from pixel to pixel due to  channel charge injection effect of RST transistor 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 rot="16200000">
            <a:off x="-343543" y="1565874"/>
            <a:ext cx="14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DC response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 rot="16200000">
            <a:off x="-343544" y="3334553"/>
            <a:ext cx="14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Gain</a:t>
            </a:r>
            <a:endParaRPr lang="zh-CN" altLang="en-US" dirty="0"/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2798064" y="1225296"/>
            <a:ext cx="0" cy="309406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438144" y="1225296"/>
            <a:ext cx="0" cy="308491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2839212" y="3996690"/>
            <a:ext cx="5806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910828" y="661751"/>
            <a:ext cx="72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INV</a:t>
            </a:r>
            <a:endParaRPr lang="zh-CN" altLang="en-US" dirty="0"/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8448158" y="4097764"/>
            <a:ext cx="164592" cy="384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6205191" y="4429459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Ideal value for </a:t>
            </a:r>
            <a:r>
              <a:rPr lang="en-US" altLang="zh-CN" sz="1600" dirty="0" err="1" smtClean="0"/>
              <a:t>V_clamp</a:t>
            </a:r>
            <a:r>
              <a:rPr lang="en-US" altLang="zh-CN" sz="1600" dirty="0" smtClean="0"/>
              <a:t> = </a:t>
            </a:r>
            <a:r>
              <a:rPr lang="en-US" altLang="zh-CN" sz="1600" dirty="0" smtClean="0">
                <a:solidFill>
                  <a:srgbClr val="FF0000"/>
                </a:solidFill>
              </a:rPr>
              <a:t>865 mV</a:t>
            </a:r>
            <a:r>
              <a:rPr lang="en-US" altLang="zh-CN" sz="1600" dirty="0" smtClean="0"/>
              <a:t>, </a:t>
            </a:r>
            <a:r>
              <a:rPr lang="en-US" altLang="zh-CN" sz="1600" dirty="0" smtClean="0">
                <a:solidFill>
                  <a:srgbClr val="FF0000"/>
                </a:solidFill>
              </a:rPr>
              <a:t>35 mV </a:t>
            </a:r>
            <a:r>
              <a:rPr lang="en-US" altLang="zh-CN" sz="1600" dirty="0" smtClean="0"/>
              <a:t>input </a:t>
            </a:r>
            <a:r>
              <a:rPr lang="en-US" altLang="zh-CN" sz="1600" dirty="0" err="1" smtClean="0"/>
              <a:t>increasment</a:t>
            </a:r>
            <a:r>
              <a:rPr lang="en-US" altLang="zh-CN" sz="1600" dirty="0" smtClean="0"/>
              <a:t> (</a:t>
            </a:r>
            <a:r>
              <a:rPr lang="en-US" altLang="zh-CN" sz="1600" dirty="0" smtClean="0">
                <a:solidFill>
                  <a:srgbClr val="FF0000"/>
                </a:solidFill>
              </a:rPr>
              <a:t>110 e- </a:t>
            </a:r>
            <a:r>
              <a:rPr lang="en-US" altLang="zh-CN" sz="1600" dirty="0" smtClean="0"/>
              <a:t>on the sensing node) could make the inverter overturn completely. 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</a:rPr>
              <a:t>Threshold could be set by adjusting </a:t>
            </a:r>
            <a:r>
              <a:rPr lang="en-US" altLang="zh-CN" sz="1600" dirty="0" err="1" smtClean="0">
                <a:solidFill>
                  <a:schemeClr val="accent1">
                    <a:lumMod val="75000"/>
                  </a:schemeClr>
                </a:solidFill>
              </a:rPr>
              <a:t>V_clamp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1024128" y="1472184"/>
            <a:ext cx="1741932" cy="6858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1024128" y="2022735"/>
            <a:ext cx="2414016" cy="0"/>
          </a:xfrm>
          <a:prstGeom prst="straightConnector1">
            <a:avLst/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1203959" y="1472184"/>
            <a:ext cx="3049" cy="5505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1203960" y="1597317"/>
            <a:ext cx="429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2">
                    <a:lumMod val="75000"/>
                  </a:schemeClr>
                </a:solidFill>
              </a:rPr>
              <a:t>A small input variation leads to a large output variation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02A0-83D7-4E26-979D-F5AFEF1B02A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4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19286" y="283537"/>
            <a:ext cx="25661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679527"/>
            <a:ext cx="9995648" cy="48993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06310" y="5643126"/>
            <a:ext cx="719842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ns to read one row: frame time depends on matrix size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ns to reset: the larger matrix size, the smaller dead time proportion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90957" y="4729074"/>
            <a:ext cx="253229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Row select </a:t>
            </a:r>
            <a:r>
              <a:rPr lang="en-US" altLang="zh-CN" b="1" dirty="0" err="1" smtClean="0"/>
              <a:t>switch_on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8199716" y="3780622"/>
            <a:ext cx="277613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CS </a:t>
            </a:r>
            <a:r>
              <a:rPr lang="en-US" altLang="zh-CN" b="1" dirty="0" err="1" smtClean="0"/>
              <a:t>power_on</a:t>
            </a:r>
            <a:r>
              <a:rPr lang="en-US" altLang="zh-CN" b="1" dirty="0" smtClean="0"/>
              <a:t> (Low active)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8199717" y="2802714"/>
            <a:ext cx="102353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Clamp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811650" y="1883718"/>
            <a:ext cx="2067174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RST </a:t>
            </a:r>
            <a:r>
              <a:rPr lang="en-US" altLang="zh-CN" sz="1400" b="1" dirty="0" smtClean="0"/>
              <a:t>20 ns is enough</a:t>
            </a:r>
            <a:endParaRPr lang="zh-CN" altLang="en-US" sz="1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6605613" y="1054852"/>
            <a:ext cx="253229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Row select </a:t>
            </a:r>
            <a:r>
              <a:rPr lang="en-US" altLang="zh-CN" b="1" dirty="0" err="1" smtClean="0"/>
              <a:t>switch_on</a:t>
            </a:r>
            <a:endParaRPr lang="zh-CN" altLang="en-US" b="1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5038941" y="1423470"/>
            <a:ext cx="126614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17548" y="1095618"/>
            <a:ext cx="790060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Readout</a:t>
            </a:r>
            <a:endParaRPr lang="zh-CN" altLang="en-US" sz="1200" b="1" dirty="0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6486741" y="3386358"/>
            <a:ext cx="1384105" cy="516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487651" y="2802714"/>
            <a:ext cx="142891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At least 100 ns in this design</a:t>
            </a:r>
            <a:endParaRPr lang="zh-CN" altLang="en-US" sz="1200" b="1" dirty="0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4773168" y="1517006"/>
            <a:ext cx="749808" cy="10087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257681" y="2525715"/>
            <a:ext cx="2945909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Sensor read out speed depends on this duration, it require at least around 50 ns</a:t>
            </a:r>
            <a:endParaRPr lang="zh-CN" altLang="en-US" sz="1200" b="1" dirty="0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02A0-83D7-4E26-979D-F5AFEF1B02AB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7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19286" y="283537"/>
            <a:ext cx="25661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38941" y="528291"/>
            <a:ext cx="191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CPV2 Pixel </a:t>
            </a:r>
            <a:r>
              <a:rPr lang="en-US" altLang="zh-CN" b="1" dirty="0" smtClean="0"/>
              <a:t>timing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12406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75" y="595486"/>
            <a:ext cx="8637853" cy="4850546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314308"/>
              </p:ext>
            </p:extLst>
          </p:nvPr>
        </p:nvGraphicFramePr>
        <p:xfrm>
          <a:off x="1342961" y="5550347"/>
          <a:ext cx="9360535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72107"/>
                <a:gridCol w="1872107"/>
                <a:gridCol w="1872107"/>
                <a:gridCol w="1386039"/>
                <a:gridCol w="23581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Signal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Sensing_node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CS_out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Inv_in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Inv</a:t>
                      </a:r>
                      <a:r>
                        <a:rPr lang="en-US" altLang="zh-CN" dirty="0" smtClean="0"/>
                        <a:t> overturn required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500 e-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≈17.5 mV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178.7 mV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149.9 mV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</a:t>
                      </a:r>
                      <a:r>
                        <a:rPr lang="en-US" altLang="zh-CN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35 </a:t>
                      </a:r>
                      <a:r>
                        <a:rPr lang="en-US" altLang="zh-CN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</a:t>
                      </a:r>
                      <a:endParaRPr lang="zh-CN" altLang="en-US" baseline="30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198019" y="425573"/>
            <a:ext cx="2481072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1 hit operation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891709" y="2488410"/>
            <a:ext cx="612620" cy="550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335866" y="2362078"/>
            <a:ext cx="2481072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1 hit during last frame: 500 e-</a:t>
            </a:r>
          </a:p>
        </p:txBody>
      </p:sp>
      <p:sp>
        <p:nvSpPr>
          <p:cNvPr id="9" name="椭圆 8"/>
          <p:cNvSpPr/>
          <p:nvPr/>
        </p:nvSpPr>
        <p:spPr>
          <a:xfrm>
            <a:off x="7016497" y="2831495"/>
            <a:ext cx="1792224" cy="23397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187441" y="3771682"/>
            <a:ext cx="685419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timing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95129" y="851598"/>
            <a:ext cx="957374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err="1" smtClean="0"/>
              <a:t>Pixel_out</a:t>
            </a:r>
            <a:endParaRPr lang="en-US" altLang="zh-CN" sz="1200" b="1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5994271" y="1186082"/>
            <a:ext cx="1043941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err="1" smtClean="0">
                <a:solidFill>
                  <a:srgbClr val="FF0000"/>
                </a:solidFill>
              </a:rPr>
              <a:t>INV_out</a:t>
            </a:r>
            <a:endParaRPr lang="en-US" altLang="zh-CN" sz="1200" b="1" dirty="0" smtClean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03919" y="1498407"/>
            <a:ext cx="1043941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err="1" smtClean="0">
                <a:solidFill>
                  <a:schemeClr val="accent2">
                    <a:lumMod val="75000"/>
                  </a:schemeClr>
                </a:solidFill>
              </a:rPr>
              <a:t>INV_in</a:t>
            </a:r>
            <a:endParaRPr lang="en-US" altLang="zh-CN" sz="1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3920" y="1898544"/>
            <a:ext cx="1043941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err="1" smtClean="0">
                <a:solidFill>
                  <a:srgbClr val="FFC000"/>
                </a:solidFill>
              </a:rPr>
              <a:t>CS_out</a:t>
            </a:r>
            <a:endParaRPr lang="en-US" altLang="zh-CN" sz="1200" b="1" dirty="0" smtClean="0">
              <a:solidFill>
                <a:srgbClr val="FFC00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8270557" y="2145216"/>
            <a:ext cx="246888" cy="3062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518778" y="2349911"/>
            <a:ext cx="137941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C000"/>
                </a:solidFill>
              </a:rPr>
              <a:t>Long recover time </a:t>
            </a: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02A0-83D7-4E26-979D-F5AFEF1B02A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6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19286" y="283537"/>
            <a:ext cx="25661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297813" y="6319236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4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62" y="940868"/>
            <a:ext cx="8691969" cy="50347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31188" y="5096153"/>
            <a:ext cx="1028103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Pixel out</a:t>
            </a:r>
            <a:endParaRPr lang="zh-CN" altLang="en-US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3968497" y="1694052"/>
            <a:ext cx="1600200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 err="1" smtClean="0"/>
              <a:t>Signal_in</a:t>
            </a:r>
            <a:r>
              <a:rPr lang="en-US" altLang="zh-CN" sz="1400" b="1" dirty="0" smtClean="0"/>
              <a:t>: 500 e-</a:t>
            </a:r>
            <a:endParaRPr lang="zh-CN" altLang="en-US" sz="1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833317" y="731911"/>
            <a:ext cx="5855208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example: 4 hits in 8 frames, output low means pixel fired 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4595623" y="5189745"/>
            <a:ext cx="345948" cy="501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6278303" y="5242340"/>
            <a:ext cx="345948" cy="501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7980426" y="5242340"/>
            <a:ext cx="345948" cy="501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9688525" y="5255722"/>
            <a:ext cx="345948" cy="501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4107988" y="1401600"/>
            <a:ext cx="207264" cy="1257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5746737" y="1404528"/>
            <a:ext cx="207264" cy="1257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7507853" y="1401600"/>
            <a:ext cx="207264" cy="1257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9265563" y="1401600"/>
            <a:ext cx="207264" cy="1257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02A0-83D7-4E26-979D-F5AFEF1B02A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18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19286" y="283537"/>
            <a:ext cx="25661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38" y="930678"/>
            <a:ext cx="2655401" cy="26122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29" y="938414"/>
            <a:ext cx="5336213" cy="278507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0201" y="3850678"/>
            <a:ext cx="10884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Single pixel discriminate a hit require ≈110 e</a:t>
            </a: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while a MIP generates ≈4000 e</a:t>
            </a: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 SOI prototype thinned to 50 </a:t>
            </a:r>
            <a:r>
              <a:rPr lang="el-G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The Inverter only sense the signal absolute value with the help of Offset cancellation stage;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RST noise of Clamp transistor could not be cancelled, a larger value coupling capacitance could help to reduce it;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coupling capacitance value was chosen as 37.5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the layout limitation;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takes 50 ns to read one row in CPV2;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CPV2 dead time proportion = 100 ns/frame time.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71139" y="1012666"/>
            <a:ext cx="2049690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 CPV2 Pixel schematic</a:t>
            </a:r>
            <a:endParaRPr lang="zh-CN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7875765" y="3542901"/>
                <a:ext cx="2352145" cy="3077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400" b="1" dirty="0" smtClean="0"/>
                  <a:t>Pixel Layout: 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 </a:t>
                </a:r>
                <a:r>
                  <a:rPr lang="el-GR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1400" i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65" y="3542901"/>
                <a:ext cx="2352145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3774" b="-1698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519286" y="283537"/>
            <a:ext cx="15295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CPV2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1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 smtClean="0"/>
              <a:t>16</a:t>
            </a:r>
            <a:endParaRPr lang="zh-CN" altLang="en-US" dirty="0"/>
          </a:p>
        </p:txBody>
      </p:sp>
      <p:sp>
        <p:nvSpPr>
          <p:cNvPr id="9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5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9286" y="1699148"/>
            <a:ext cx="110552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R&amp;D of the SOI pixel sensor used for future high energy particle Colliders is in progress in IHEP;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Two prototypes CPV1/CPV2 has been design and submitted in 0.2 </a:t>
            </a:r>
            <a:r>
              <a:rPr lang="el-G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SOI technology;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Exciting preliminary test results have been obtained from CPV1;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test will be done to validate the concept of highly compact digital pixel with SOI technology used for vertex detector.</a:t>
            </a:r>
          </a:p>
        </p:txBody>
      </p:sp>
      <p:sp>
        <p:nvSpPr>
          <p:cNvPr id="10" name="矩形 9"/>
          <p:cNvSpPr/>
          <p:nvPr/>
        </p:nvSpPr>
        <p:spPr>
          <a:xfrm>
            <a:off x="519286" y="283537"/>
            <a:ext cx="2731838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outlooks</a:t>
            </a:r>
          </a:p>
        </p:txBody>
      </p:sp>
      <p:sp>
        <p:nvSpPr>
          <p:cNvPr id="5" name="灯片编号占位符 1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 smtClean="0"/>
              <a:t>17</a:t>
            </a:r>
            <a:endParaRPr lang="zh-CN" altLang="en-US" dirty="0"/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2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14500" y="2228850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zh-CN" altLang="en-US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48" y="921645"/>
            <a:ext cx="4292712" cy="337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553421" y="250537"/>
            <a:ext cx="31971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Vertex detector specifications</a:t>
            </a:r>
            <a:endParaRPr lang="en-US" altLang="zh-CN" sz="2000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2</a:t>
            </a:fld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1122686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587" y="1134848"/>
            <a:ext cx="3446526" cy="294690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322101" y="4229626"/>
            <a:ext cx="78699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Vertex detector: </a:t>
            </a:r>
            <a:endParaRPr lang="en-US" altLang="zh-CN" sz="1600" i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 most detector:</a:t>
            </a:r>
          </a:p>
          <a:p>
            <a:pPr lvl="2"/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flux density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 the charm &amp; bottom particle decay vertex:     </a:t>
            </a:r>
          </a:p>
          <a:p>
            <a:pPr lvl="2"/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Precise 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resolution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(minimize scattering effect);</a:t>
            </a:r>
          </a:p>
          <a:p>
            <a:pPr lvl="2"/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power consumption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(simplify cooling system).</a:t>
            </a:r>
          </a:p>
        </p:txBody>
      </p:sp>
      <p:sp>
        <p:nvSpPr>
          <p:cNvPr id="11" name="椭圆 10"/>
          <p:cNvSpPr/>
          <p:nvPr/>
        </p:nvSpPr>
        <p:spPr>
          <a:xfrm>
            <a:off x="4867418" y="3834751"/>
            <a:ext cx="650551" cy="347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7329705" y="921645"/>
            <a:ext cx="3452150" cy="31248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>
            <a:stCxn id="11" idx="6"/>
          </p:cNvCxnSpPr>
          <p:nvPr/>
        </p:nvCxnSpPr>
        <p:spPr>
          <a:xfrm flipV="1">
            <a:off x="5517969" y="3431898"/>
            <a:ext cx="1808994" cy="576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5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3610" y="836584"/>
            <a:ext cx="1032019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of vertex detector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granularity</a:t>
            </a:r>
            <a:r>
              <a:rPr lang="en-US" altLang="zh-CN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fast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readout, </a:t>
            </a:r>
            <a:r>
              <a:rPr lang="en-US" altLang="zh-CN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sensors with </a:t>
            </a:r>
            <a:r>
              <a:rPr lang="en-US" altLang="zh-CN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power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consumption</a:t>
            </a:r>
            <a:endParaRPr lang="en-US" altLang="zh-CN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3</a:t>
            </a:fld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"/>
              <p:cNvSpPr txBox="1">
                <a:spLocks noChangeArrowheads="1"/>
              </p:cNvSpPr>
              <p:nvPr/>
            </p:nvSpPr>
            <p:spPr>
              <a:xfrm>
                <a:off x="1518369" y="1678857"/>
                <a:ext cx="7261509" cy="2207462"/>
              </a:xfrm>
              <a:prstGeom prst="rect">
                <a:avLst/>
              </a:prstGeom>
            </p:spPr>
            <p:txBody>
              <a:bodyPr/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  <a:buFont typeface="Wingdings" pitchFamily="2" charset="2"/>
                  <a:buNone/>
                </a:pPr>
                <a:r>
                  <a:rPr lang="en-US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Promising technologies:  CMOS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ixel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ensor / SOI pixel sensor</a:t>
                </a: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- 100% fill-factor </a:t>
                </a: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Miniaturized: sensor 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signal processing integrated in the same silicon wafer</a:t>
                </a: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Low cost: standard commercial technology </a:t>
                </a: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Low power dissipation: 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onolithic sensor</a:t>
                </a: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Almost dead time free:  very short reset time</a:t>
                </a: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Sensitive:  signal collected by the sensing diode as low as 200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fr-FR" sz="16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74320" lvl="1" indent="0">
                  <a:lnSpc>
                    <a:spcPct val="80000"/>
                  </a:lnSpc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granularity</a:t>
                </a: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pixel pitch on the scale of several tens of </a:t>
                </a:r>
                <a:r>
                  <a:rPr lang="el-GR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369" y="1678857"/>
                <a:ext cx="7261509" cy="2207462"/>
              </a:xfrm>
              <a:prstGeom prst="rect">
                <a:avLst/>
              </a:prstGeom>
              <a:blipFill rotWithShape="0">
                <a:blip r:embed="rId2"/>
                <a:stretch>
                  <a:fillRect l="-420" t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52" y="3786861"/>
            <a:ext cx="4228133" cy="184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2964871" y="5813248"/>
            <a:ext cx="6976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granularity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beneficial for both 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flux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precise special resolution</a:t>
            </a:r>
            <a:endParaRPr lang="zh-CN" altLang="en-US" sz="1600" dirty="0"/>
          </a:p>
        </p:txBody>
      </p:sp>
      <p:sp>
        <p:nvSpPr>
          <p:cNvPr id="24" name="矩形 23"/>
          <p:cNvSpPr/>
          <p:nvPr/>
        </p:nvSpPr>
        <p:spPr>
          <a:xfrm>
            <a:off x="553421" y="250537"/>
            <a:ext cx="319715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Vertex detector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7489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95A13-C4C7-41F3-8CBF-B34348D72A5E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11" y="1323985"/>
            <a:ext cx="3308708" cy="22215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1" y="1211921"/>
            <a:ext cx="4219575" cy="23336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9286" y="283537"/>
            <a:ext cx="5072222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SOI/CMOS technology: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concerning granularity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682" y="4052409"/>
            <a:ext cx="10338955" cy="2207462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pixel technology potential advantages:  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Thicker sensitive layer:   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simplify the electronic </a:t>
            </a:r>
            <a:r>
              <a:rPr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  <a:p>
            <a:pPr marL="594360" lvl="2" indent="0">
              <a:lnSpc>
                <a:spcPct val="150000"/>
              </a:lnSpc>
              <a:buNone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times signal charges for Minimum Ionizing Particles (MIP) even after the sensor back thinning down to ≈ 50</a:t>
            </a:r>
            <a:r>
              <a:rPr lang="el-GR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compact layout: 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shrink the pixel size</a:t>
            </a:r>
          </a:p>
          <a:p>
            <a:pPr marL="594360" lvl="2" indent="0">
              <a:lnSpc>
                <a:spcPct val="150000"/>
              </a:lnSpc>
              <a:buNone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PMOS &amp; NMOS transistor could be closer (no NWELL PWELL used for transistors in SOI)</a:t>
            </a:r>
            <a:endParaRPr lang="en-US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53400" y="3545546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667000" y="361431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CMOS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5880847" y="4697506"/>
            <a:ext cx="3092824" cy="905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6642848" y="4722957"/>
            <a:ext cx="2256254" cy="1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962245" y="4444552"/>
            <a:ext cx="2494594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</a:t>
            </a:r>
            <a:r>
              <a:rPr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granularity</a:t>
            </a:r>
            <a:endParaRPr lang="en-US" altLang="zh-CN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页脚占位符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3700454" y="2526494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layer: 10-20 </a:t>
            </a:r>
            <a:r>
              <a:rPr lang="el-GR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thick</a:t>
            </a:r>
            <a:endParaRPr lang="zh-CN" altLang="en-US" sz="1400" dirty="0"/>
          </a:p>
        </p:txBody>
      </p:sp>
      <p:sp>
        <p:nvSpPr>
          <p:cNvPr id="20" name="矩形 19"/>
          <p:cNvSpPr/>
          <p:nvPr/>
        </p:nvSpPr>
        <p:spPr>
          <a:xfrm>
            <a:off x="9200712" y="2264884"/>
            <a:ext cx="2644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layer: hundreds </a:t>
            </a:r>
            <a:r>
              <a:rPr lang="el-GR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could be back thinned to 50 </a:t>
            </a:r>
            <a:r>
              <a:rPr lang="el-GR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117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339280"/>
                  </p:ext>
                </p:extLst>
              </p:nvPr>
            </p:nvGraphicFramePr>
            <p:xfrm>
              <a:off x="616629" y="1512557"/>
              <a:ext cx="8907271" cy="3511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320"/>
                    <a:gridCol w="3258602"/>
                    <a:gridCol w="1825200"/>
                    <a:gridCol w="1807149"/>
                  </a:tblGrid>
                  <a:tr h="39340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ASTRAL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ALPIDE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chemeClr val="bg1"/>
                              </a:solidFill>
                            </a:rPr>
                            <a:t>CPV*</a:t>
                          </a:r>
                          <a:endParaRPr lang="zh-CN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4319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Process technology</a:t>
                          </a:r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0.18 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i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+mn-cs"/>
                            </a:rPr>
                            <a:t> </a:t>
                          </a:r>
                          <a:r>
                            <a:rPr lang="en-US" altLang="zh-CN" dirty="0" smtClean="0"/>
                            <a:t>CMOS</a:t>
                          </a:r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0.2 </a:t>
                          </a:r>
                          <a:r>
                            <a:rPr lang="el-GR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i="0" baseline="0" dirty="0" smtClean="0">
                              <a:solidFill>
                                <a:srgbClr val="FF0000"/>
                              </a:solidFill>
                              <a:latin typeface="+mn-lt"/>
                              <a:cs typeface="+mn-cs"/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SOI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4319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Readout strategy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Rolling shutter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asynchronous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Rolling shutter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75361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Readout time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 </a:t>
                          </a:r>
                          <a:r>
                            <a:rPr lang="el-GR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μ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 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&lt;2 </a:t>
                          </a:r>
                          <a:r>
                            <a:rPr lang="el-GR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μ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 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4319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Power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85 </a:t>
                          </a:r>
                          <a:r>
                            <a:rPr lang="en-US" altLang="zh-CN" sz="1800" kern="120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mW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/cm</a:t>
                          </a:r>
                          <a:r>
                            <a:rPr lang="en-US" altLang="zh-CN" sz="1800" kern="1200" baseline="300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endParaRPr lang="zh-CN" altLang="en-US" sz="1800" kern="1200" baseline="300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39 </a:t>
                          </a:r>
                          <a:r>
                            <a:rPr lang="en-US" altLang="zh-CN" sz="1800" kern="120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mW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/cm</a:t>
                          </a:r>
                          <a:r>
                            <a:rPr lang="en-US" altLang="zh-CN" sz="1800" kern="1200" baseline="300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4319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Pixel</a:t>
                          </a:r>
                          <a:r>
                            <a:rPr lang="en-US" altLang="zh-CN" baseline="0" dirty="0" smtClean="0"/>
                            <a:t> size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33 </a:t>
                          </a:r>
                          <a:r>
                            <a:rPr lang="el-GR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i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 </a:t>
                          </a:r>
                          <a:r>
                            <a:rPr lang="el-GR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i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</a:t>
                          </a:r>
                          <a:r>
                            <a:rPr lang="el-GR" altLang="zh-CN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i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43196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 smtClean="0">
                              <a:solidFill>
                                <a:srgbClr val="FF0000"/>
                              </a:solidFill>
                            </a:rPr>
                            <a:t>Spacial</a:t>
                          </a:r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 resolution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 5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&lt; 3</a:t>
                          </a:r>
                          <a:r>
                            <a:rPr lang="el-GR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altLang="en-US" dirty="0" smtClean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93192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Total signal for MIP</a:t>
                          </a:r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≈1600 e</a:t>
                          </a:r>
                          <a:r>
                            <a:rPr lang="en-US" altLang="zh-CN" i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altLang="zh-CN" i="1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≈20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i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+mn-cs"/>
                            </a:rPr>
                            <a:t> </a:t>
                          </a:r>
                          <a:r>
                            <a:rPr lang="en-US" altLang="zh-CN" i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+mn-cs"/>
                            </a:rPr>
                            <a:t>epi-layer</a:t>
                          </a:r>
                          <a:r>
                            <a:rPr lang="en-US" altLang="zh-CN" i="1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baseline="30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≈4000 e</a:t>
                          </a:r>
                          <a:r>
                            <a:rPr lang="en-US" altLang="zh-CN" i="1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altLang="zh-CN" i="0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i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(back thinning to 50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i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fully depleted)</a:t>
                          </a:r>
                          <a:r>
                            <a:rPr lang="en-US" altLang="zh-CN" i="1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339280"/>
                  </p:ext>
                </p:extLst>
              </p:nvPr>
            </p:nvGraphicFramePr>
            <p:xfrm>
              <a:off x="616629" y="1512557"/>
              <a:ext cx="8907271" cy="3511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320"/>
                    <a:gridCol w="3258602"/>
                    <a:gridCol w="1825200"/>
                    <a:gridCol w="1807149"/>
                  </a:tblGrid>
                  <a:tr h="39340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ASTRAL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ALPIDE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chemeClr val="bg1"/>
                              </a:solidFill>
                            </a:rPr>
                            <a:t>CPV*</a:t>
                          </a:r>
                          <a:endParaRPr lang="zh-CN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Process technology</a:t>
                          </a:r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0.18 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i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+mn-cs"/>
                            </a:rPr>
                            <a:t> </a:t>
                          </a:r>
                          <a:r>
                            <a:rPr lang="en-US" altLang="zh-CN" dirty="0" smtClean="0"/>
                            <a:t>CMOS</a:t>
                          </a:r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0.2 </a:t>
                          </a:r>
                          <a:r>
                            <a:rPr lang="el-GR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i="0" baseline="0" dirty="0" smtClean="0">
                              <a:solidFill>
                                <a:srgbClr val="FF0000"/>
                              </a:solidFill>
                              <a:latin typeface="+mn-lt"/>
                              <a:cs typeface="+mn-cs"/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SOI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Readout strategy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Rolling shutter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asynchronous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Rolling shutter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75361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Readout time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 </a:t>
                          </a:r>
                          <a:r>
                            <a:rPr lang="el-GR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μ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 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&lt;2 </a:t>
                          </a:r>
                          <a:r>
                            <a:rPr lang="el-GR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μ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 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Power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85 </a:t>
                          </a:r>
                          <a:r>
                            <a:rPr lang="en-US" altLang="zh-CN" sz="1800" kern="120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mW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/cm</a:t>
                          </a:r>
                          <a:r>
                            <a:rPr lang="en-US" altLang="zh-CN" sz="1800" kern="1200" baseline="300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endParaRPr lang="zh-CN" altLang="en-US" sz="1800" kern="1200" baseline="300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39 </a:t>
                          </a:r>
                          <a:r>
                            <a:rPr lang="en-US" altLang="zh-CN" sz="1800" kern="120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mW</a:t>
                          </a:r>
                          <a:r>
                            <a:rPr lang="en-US" altLang="zh-CN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/cm</a:t>
                          </a:r>
                          <a:r>
                            <a:rPr lang="en-US" altLang="zh-CN" sz="1800" kern="1200" baseline="300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Pixel</a:t>
                          </a:r>
                          <a:r>
                            <a:rPr lang="en-US" altLang="zh-CN" baseline="0" dirty="0" smtClean="0"/>
                            <a:t> </a:t>
                          </a:r>
                          <a:r>
                            <a:rPr lang="en-US" altLang="zh-CN" baseline="0" dirty="0" smtClean="0"/>
                            <a:t>size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2056" t="-520000" r="-112150" b="-3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89967" t="-520000" r="-100669" b="-3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92593" t="-520000" r="-1347" b="-37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 smtClean="0">
                              <a:solidFill>
                                <a:srgbClr val="FF0000"/>
                              </a:solidFill>
                            </a:rPr>
                            <a:t>Spacial</a:t>
                          </a:r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 resolution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 5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&lt; 3</a:t>
                          </a:r>
                          <a:r>
                            <a:rPr lang="el-GR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altLang="en-US" dirty="0" smtClean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Total signal for MIP</a:t>
                          </a:r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≈1600 e</a:t>
                          </a:r>
                          <a:r>
                            <a:rPr lang="en-US" altLang="zh-CN" i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altLang="zh-CN" i="1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≈20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i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+mn-cs"/>
                            </a:rPr>
                            <a:t> </a:t>
                          </a:r>
                          <a:r>
                            <a:rPr lang="en-US" altLang="zh-CN" i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+mn-cs"/>
                            </a:rPr>
                            <a:t>epi-layer</a:t>
                          </a:r>
                          <a:r>
                            <a:rPr lang="en-US" altLang="zh-CN" i="1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baseline="30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≈4000 e</a:t>
                          </a:r>
                          <a:r>
                            <a:rPr lang="en-US" altLang="zh-CN" i="1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altLang="zh-CN" i="0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i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(back thinning to 50</a:t>
                          </a:r>
                          <a:r>
                            <a:rPr lang="el-GR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i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fully depleted)</a:t>
                          </a:r>
                          <a:r>
                            <a:rPr lang="en-US" altLang="zh-CN" i="1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文本框 3"/>
          <p:cNvSpPr txBox="1"/>
          <p:nvPr/>
        </p:nvSpPr>
        <p:spPr>
          <a:xfrm>
            <a:off x="714047" y="891112"/>
            <a:ext cx="978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CPV compare with cutting edge sensors for Vertex detector: all with in-pixel discrimination process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5270" y="5272440"/>
            <a:ext cx="88879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Goal: </a:t>
            </a:r>
            <a:r>
              <a:rPr lang="en-US" altLang="zh-CN" dirty="0" smtClean="0"/>
              <a:t>take advantages of higher signal compared to CMOS technology, design a simple digital pixel structure to shrink the pixel size.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02A0-83D7-4E26-979D-F5AFEF1B02A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65270" y="6352143"/>
            <a:ext cx="2649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*Compact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for Vertex</a:t>
            </a:r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10189733" y="2300556"/>
            <a:ext cx="1787114" cy="2163868"/>
            <a:chOff x="10189733" y="2300556"/>
            <a:chExt cx="1787114" cy="2163868"/>
          </a:xfrm>
        </p:grpSpPr>
        <p:sp>
          <p:nvSpPr>
            <p:cNvPr id="12" name="矩形 11"/>
            <p:cNvSpPr/>
            <p:nvPr/>
          </p:nvSpPr>
          <p:spPr>
            <a:xfrm>
              <a:off x="10189733" y="2840282"/>
              <a:ext cx="1787114" cy="1624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189733" y="2846623"/>
              <a:ext cx="1025114" cy="8971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285900" y="3025539"/>
              <a:ext cx="928947" cy="486003"/>
              <a:chOff x="10223147" y="2893487"/>
              <a:chExt cx="928947" cy="486003"/>
            </a:xfrm>
          </p:grpSpPr>
          <p:sp>
            <p:nvSpPr>
              <p:cNvPr id="11" name="下箭头 10"/>
              <p:cNvSpPr/>
              <p:nvPr/>
            </p:nvSpPr>
            <p:spPr>
              <a:xfrm>
                <a:off x="10223147" y="2893488"/>
                <a:ext cx="928947" cy="48600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0347838" y="2893487"/>
                <a:ext cx="6992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/>
                  <a:t>&gt;65%</a:t>
                </a:r>
                <a:endParaRPr lang="zh-CN" altLang="en-US" dirty="0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94541" y="2566749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02072" y="2300556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zh-CN" altLang="en-US" dirty="0"/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189733" y="2393576"/>
              <a:ext cx="0" cy="446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973704" y="2411504"/>
              <a:ext cx="0" cy="446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>
              <a:stCxn id="16" idx="3"/>
            </p:cNvCxnSpPr>
            <p:nvPr/>
          </p:nvCxnSpPr>
          <p:spPr>
            <a:xfrm>
              <a:off x="11317570" y="2485222"/>
              <a:ext cx="6561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10241804" y="2494185"/>
              <a:ext cx="6561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1214847" y="2590032"/>
              <a:ext cx="0" cy="446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endCxn id="15" idx="1"/>
            </p:cNvCxnSpPr>
            <p:nvPr/>
          </p:nvCxnSpPr>
          <p:spPr>
            <a:xfrm>
              <a:off x="10189733" y="2751415"/>
              <a:ext cx="304808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10906908" y="2751412"/>
              <a:ext cx="304808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10536563" y="4504719"/>
            <a:ext cx="1014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Pixel </a:t>
            </a:r>
            <a:r>
              <a:rPr lang="en-US" altLang="zh-CN" dirty="0" smtClean="0"/>
              <a:t>size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519286" y="283537"/>
            <a:ext cx="500053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SOI/CMOS technology: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*CPV prototype target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6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1459" y="1000522"/>
            <a:ext cx="6453741" cy="267773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CPV1: 1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SOI prototype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Designed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line with the technology roadmap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- 16*16 </a:t>
            </a:r>
            <a:r>
              <a:rPr lang="el-GR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altLang="zh-CN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with in-pixel-discrimination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Based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 the measurement of full depletion*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Pixel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array: 64*32 (digital) + 64*32 (analog)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Submitted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June, 2015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Y. LIU, Y. LU, X. JU, Q. OUYANG, Chinese Physics C, Vol.40, No. 1 (2016)</a:t>
            </a:r>
          </a:p>
          <a:p>
            <a:pPr lvl="1"/>
            <a:endParaRPr lang="en-US" altLang="zh-CN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8" name="图片 7"/>
          <p:cNvPicPr/>
          <p:nvPr/>
        </p:nvPicPr>
        <p:blipFill rotWithShape="1">
          <a:blip r:embed="rId2"/>
          <a:srcRect l="12500" t="4197" r="12639" b="56049"/>
          <a:stretch/>
        </p:blipFill>
        <p:spPr bwMode="auto">
          <a:xfrm>
            <a:off x="5375921" y="4311998"/>
            <a:ext cx="5240655" cy="156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16827" r="54808" b="7933"/>
          <a:stretch/>
        </p:blipFill>
        <p:spPr>
          <a:xfrm>
            <a:off x="7734700" y="1071638"/>
            <a:ext cx="2753788" cy="273630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608197" y="1971736"/>
            <a:ext cx="495314" cy="93610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103511" y="1971736"/>
            <a:ext cx="495314" cy="936104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375921" y="3995772"/>
            <a:ext cx="262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64row*32col. </a:t>
            </a:r>
            <a:r>
              <a:rPr lang="en-US" altLang="zh-CN" dirty="0">
                <a:solidFill>
                  <a:srgbClr val="0000FF"/>
                </a:solidFill>
              </a:rPr>
              <a:t>digital</a:t>
            </a:r>
            <a:r>
              <a:rPr lang="en-US" altLang="zh-CN" dirty="0"/>
              <a:t> pixel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968208" y="3995772"/>
            <a:ext cx="262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64row*32col. </a:t>
            </a:r>
            <a:r>
              <a:rPr lang="en-US" altLang="zh-CN" dirty="0">
                <a:solidFill>
                  <a:srgbClr val="C00000"/>
                </a:solidFill>
              </a:rPr>
              <a:t>analog</a:t>
            </a:r>
            <a:r>
              <a:rPr lang="en-US" altLang="zh-CN" dirty="0"/>
              <a:t> pixel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12254" y="1954632"/>
            <a:ext cx="461665" cy="8091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altLang="zh-CN" dirty="0"/>
              <a:t>Digital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08198" y="1954632"/>
            <a:ext cx="461665" cy="8091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altLang="zh-CN" dirty="0"/>
              <a:t>Analog</a:t>
            </a:r>
            <a:endParaRPr lang="zh-CN" altLang="en-US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8863938" y="2780928"/>
            <a:ext cx="742971" cy="12961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7104113" y="2780928"/>
            <a:ext cx="2247057" cy="12961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14183" r="54904" b="6972"/>
          <a:stretch/>
        </p:blipFill>
        <p:spPr>
          <a:xfrm>
            <a:off x="2567608" y="4014356"/>
            <a:ext cx="1872208" cy="1860862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711624" y="5888470"/>
            <a:ext cx="0" cy="19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223792" y="5888469"/>
            <a:ext cx="0" cy="19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2711624" y="5986607"/>
            <a:ext cx="15121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15680" y="59388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16</a:t>
            </a:r>
            <a:r>
              <a:rPr lang="el-GR" altLang="zh-CN" sz="1400" dirty="0"/>
              <a:t>μ</a:t>
            </a:r>
            <a:r>
              <a:rPr lang="en-US" altLang="zh-CN" sz="1400" dirty="0"/>
              <a:t>m</a:t>
            </a:r>
            <a:endParaRPr lang="zh-CN" altLang="en-US" sz="1400" dirty="0"/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4583832" y="4230380"/>
            <a:ext cx="0" cy="15121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4475820" y="57425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4464596" y="4230380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11824" y="4869160"/>
            <a:ext cx="400110" cy="6480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altLang="zh-CN" sz="1400" dirty="0"/>
              <a:t>16</a:t>
            </a:r>
            <a:r>
              <a:rPr lang="el-GR" altLang="zh-CN" sz="1400" dirty="0"/>
              <a:t>μ</a:t>
            </a:r>
            <a:r>
              <a:rPr lang="en-US" altLang="zh-CN" sz="1400" dirty="0"/>
              <a:t>m</a:t>
            </a:r>
            <a:endParaRPr lang="zh-CN" alt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996248" y="755412"/>
            <a:ext cx="227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CPV1 chip Layout</a:t>
            </a:r>
            <a:endParaRPr lang="zh-CN" alt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135562" y="3645024"/>
            <a:ext cx="28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CPV1 digital pixel layout</a:t>
            </a:r>
            <a:endParaRPr lang="zh-CN" altLang="en-US" dirty="0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19286" y="283537"/>
            <a:ext cx="3946914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CPV1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&amp; preliminary test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8516" y="1069301"/>
            <a:ext cx="8229600" cy="25865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 set up:</a:t>
            </a:r>
          </a:p>
          <a:p>
            <a:pPr lvl="1">
              <a:lnSpc>
                <a:spcPct val="170000"/>
              </a:lnSpc>
            </a:pPr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Chip 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delivered in </a:t>
            </a:r>
            <a:r>
              <a:rPr lang="en-US" altLang="zh-CN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Feb. 2016</a:t>
            </a:r>
          </a:p>
          <a:p>
            <a:pPr lvl="1">
              <a:lnSpc>
                <a:spcPct val="170000"/>
              </a:lnSpc>
            </a:pP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Mounted in a Pin Grid Array package (176 pins)</a:t>
            </a:r>
          </a:p>
          <a:p>
            <a:pPr lvl="1">
              <a:lnSpc>
                <a:spcPct val="170000"/>
              </a:lnSpc>
            </a:pP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Sub-board PCB prepared</a:t>
            </a:r>
          </a:p>
          <a:p>
            <a:pPr lvl="1">
              <a:lnSpc>
                <a:spcPct val="170000"/>
              </a:lnSpc>
            </a:pP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in the SEABAS DAQ system</a:t>
            </a:r>
          </a:p>
          <a:p>
            <a:pPr lvl="1">
              <a:lnSpc>
                <a:spcPct val="170000"/>
              </a:lnSpc>
            </a:pP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 firmware and PC software partly ready, modified from the existing system for other chips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 bwMode="auto">
          <a:xfrm>
            <a:off x="7349007" y="1022135"/>
            <a:ext cx="2663462" cy="16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41" y="4149371"/>
            <a:ext cx="3167336" cy="17816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r="10451"/>
          <a:stretch/>
        </p:blipFill>
        <p:spPr>
          <a:xfrm>
            <a:off x="2600385" y="4149371"/>
            <a:ext cx="1966389" cy="1781627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583578" y="3887610"/>
            <a:ext cx="0" cy="9603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6613" y="364531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Bare chip</a:t>
            </a:r>
            <a:endParaRPr lang="zh-CN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718889" y="364531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Chip &amp; Package</a:t>
            </a:r>
            <a:endParaRPr lang="zh-CN" altLang="en-US" sz="1600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6546981" y="3887610"/>
            <a:ext cx="0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54805" y="503495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Sub-board</a:t>
            </a:r>
            <a:endParaRPr lang="zh-CN" altLang="en-US" sz="1600" dirty="0"/>
          </a:p>
        </p:txBody>
      </p:sp>
      <p:cxnSp>
        <p:nvCxnSpPr>
          <p:cNvPr id="20" name="直接箭头连接符 19"/>
          <p:cNvCxnSpPr>
            <a:stCxn id="19" idx="3"/>
          </p:cNvCxnSpPr>
          <p:nvPr/>
        </p:nvCxnSpPr>
        <p:spPr>
          <a:xfrm>
            <a:off x="5934925" y="5204229"/>
            <a:ext cx="93610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03077" y="364531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FPGA</a:t>
            </a:r>
            <a:endParaRPr lang="zh-CN" altLang="en-US" sz="1600" dirty="0"/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7375073" y="3887610"/>
            <a:ext cx="216036" cy="9603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7591109" y="3887610"/>
            <a:ext cx="360040" cy="9603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83197" y="364531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Ethernet</a:t>
            </a:r>
            <a:endParaRPr lang="zh-CN" altLang="en-US" sz="1600" dirty="0"/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8815245" y="3887610"/>
            <a:ext cx="16934" cy="9603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1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1324707" y="6322713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19286" y="283537"/>
            <a:ext cx="3946914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CPV1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&amp; preliminary test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88366" y="1039545"/>
            <a:ext cx="7781365" cy="1484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preliminary results obtained by far:</a:t>
            </a:r>
          </a:p>
          <a:p>
            <a:pPr lvl="1"/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amplifier measured on analog pixels</a:t>
            </a:r>
          </a:p>
          <a:p>
            <a:pPr marL="914400" lvl="2" indent="0">
              <a:buNone/>
            </a:pP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Measured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10.2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agrees with the design value 10</a:t>
            </a: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curve measured on digital pixels</a:t>
            </a:r>
          </a:p>
          <a:p>
            <a:pPr marL="914400" lvl="2" indent="0">
              <a:buNone/>
            </a:pP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Transition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~5mV, equivalent to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120e</a:t>
            </a:r>
            <a:r>
              <a:rPr lang="en-US" altLang="zh-CN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temporal noise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17e</a:t>
            </a:r>
            <a:r>
              <a:rPr lang="en-US" altLang="zh-CN" sz="1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(Fix Pattern Noise not included yet)</a:t>
            </a:r>
            <a:r>
              <a:rPr lang="en-US" altLang="zh-CN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321555"/>
              </p:ext>
            </p:extLst>
          </p:nvPr>
        </p:nvGraphicFramePr>
        <p:xfrm>
          <a:off x="1981200" y="2864080"/>
          <a:ext cx="37444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159641"/>
              </p:ext>
            </p:extLst>
          </p:nvPr>
        </p:nvGraphicFramePr>
        <p:xfrm>
          <a:off x="6468885" y="2864080"/>
          <a:ext cx="38164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0965" y="2667653"/>
            <a:ext cx="208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Analog output </a:t>
            </a:r>
            <a:r>
              <a:rPr lang="en-US" altLang="zh-CN" sz="1400" dirty="0" smtClean="0"/>
              <a:t>(</a:t>
            </a:r>
            <a:r>
              <a:rPr lang="en-US" altLang="zh-CN" sz="1400" dirty="0"/>
              <a:t>V)</a:t>
            </a:r>
            <a:endParaRPr lang="zh-CN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242064" y="553232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Test input (V)</a:t>
            </a:r>
            <a:endParaRPr lang="zh-CN" altLang="en-US" sz="1400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3503712" y="3263462"/>
            <a:ext cx="1440160" cy="14401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909045" y="3195411"/>
            <a:ext cx="0" cy="207984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8723885" y="3195411"/>
            <a:ext cx="0" cy="207984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7909045" y="3292134"/>
            <a:ext cx="81484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60381" y="304301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5mV</a:t>
            </a:r>
            <a:endParaRPr lang="zh-CN" alt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848413" y="55243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Test input (V)</a:t>
            </a:r>
            <a:endParaRPr lang="zh-CN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807968" y="2648489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Digital output </a:t>
            </a:r>
          </a:p>
          <a:p>
            <a:pPr algn="ctr"/>
            <a:r>
              <a:rPr lang="en-US" altLang="zh-CN" sz="1400" dirty="0"/>
              <a:t>(</a:t>
            </a:r>
            <a:r>
              <a:rPr lang="en-US" altLang="zh-CN" sz="1400" dirty="0" err="1"/>
              <a:t>a.u</a:t>
            </a:r>
            <a:r>
              <a:rPr lang="en-US" altLang="zh-CN" sz="1400" dirty="0"/>
              <a:t>.)</a:t>
            </a:r>
            <a:endParaRPr lang="zh-CN" altLang="en-US" sz="1400" dirty="0"/>
          </a:p>
        </p:txBody>
      </p:sp>
      <p:sp>
        <p:nvSpPr>
          <p:cNvPr id="27" name="矩形 26"/>
          <p:cNvSpPr/>
          <p:nvPr/>
        </p:nvSpPr>
        <p:spPr>
          <a:xfrm>
            <a:off x="4342126" y="4520697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9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1297813" y="6319236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19286" y="283537"/>
            <a:ext cx="3946914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CPV1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&amp; preliminary test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38727" y="3508504"/>
            <a:ext cx="5975927" cy="2717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34109" y="782200"/>
            <a:ext cx="5975927" cy="2717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32951" y="2955786"/>
            <a:ext cx="4931697" cy="87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preliminary results with 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Fe: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mostly 5.9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x-ray 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sensor is working</a:t>
            </a:r>
          </a:p>
          <a:p>
            <a:pPr lvl="1">
              <a:buFontTx/>
              <a:buChar char="-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results is still in progress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9" name="页脚占位符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CN" smtClean="0"/>
              <a:t>zhouyang@ihep.ac.cn</a:t>
            </a:r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1297813" y="6319236"/>
            <a:ext cx="85034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19286" y="283537"/>
            <a:ext cx="3946914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CPV1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&amp; preliminary test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-US" altLang="zh-CN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2" t="6518" r="26571" b="63986"/>
          <a:stretch/>
        </p:blipFill>
        <p:spPr>
          <a:xfrm>
            <a:off x="919318" y="967572"/>
            <a:ext cx="2107640" cy="20227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3" t="40258" r="14633" b="29938"/>
          <a:stretch/>
        </p:blipFill>
        <p:spPr>
          <a:xfrm>
            <a:off x="3807691" y="996249"/>
            <a:ext cx="2071515" cy="2043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5" t="6465" r="26727" b="62828"/>
          <a:stretch/>
        </p:blipFill>
        <p:spPr>
          <a:xfrm>
            <a:off x="919318" y="3591153"/>
            <a:ext cx="2096655" cy="21058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7" t="40135" r="14445" b="30101"/>
          <a:stretch/>
        </p:blipFill>
        <p:spPr>
          <a:xfrm>
            <a:off x="3807691" y="3606098"/>
            <a:ext cx="2147715" cy="2090947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967645" y="4950691"/>
            <a:ext cx="110537" cy="600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179782" y="5250873"/>
            <a:ext cx="22864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247323" y="3192012"/>
            <a:ext cx="2289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frame result without hits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33290" y="5891196"/>
            <a:ext cx="3175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frame result with 1 hit in the matrix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 rot="16200000">
            <a:off x="226432" y="1729904"/>
            <a:ext cx="120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Pixel amounts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 rot="16200000">
            <a:off x="207957" y="4414380"/>
            <a:ext cx="120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Pixel amounts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57024" y="2955786"/>
            <a:ext cx="2599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Pixel analogue output (ADC unit)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48706" y="5651688"/>
            <a:ext cx="2599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Pixel analogue output (ADC unit)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9115</TotalTime>
  <Words>1313</Words>
  <Application>Microsoft Office PowerPoint</Application>
  <PresentationFormat>宽屏</PresentationFormat>
  <Paragraphs>248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Wingdings 3</vt:lpstr>
      <vt:lpstr>Office 主题</vt:lpstr>
      <vt:lpstr>A SOI pixel sensor for vertex detector with highly compact digital pixel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silicon detector investigation</dc:title>
  <dc:creator>gorden</dc:creator>
  <cp:lastModifiedBy>gorden</cp:lastModifiedBy>
  <cp:revision>395</cp:revision>
  <dcterms:created xsi:type="dcterms:W3CDTF">2015-07-08T03:14:23Z</dcterms:created>
  <dcterms:modified xsi:type="dcterms:W3CDTF">2016-07-13T10:45:10Z</dcterms:modified>
</cp:coreProperties>
</file>