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avi" ContentType="video/x-msvideo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</p:sldMasterIdLst>
  <p:notesMasterIdLst>
    <p:notesMasterId r:id="rId16"/>
  </p:notesMasterIdLst>
  <p:sldIdLst>
    <p:sldId id="256" r:id="rId2"/>
    <p:sldId id="278" r:id="rId3"/>
    <p:sldId id="271" r:id="rId4"/>
    <p:sldId id="257" r:id="rId5"/>
    <p:sldId id="259" r:id="rId6"/>
    <p:sldId id="258" r:id="rId7"/>
    <p:sldId id="261" r:id="rId8"/>
    <p:sldId id="262" r:id="rId9"/>
    <p:sldId id="269" r:id="rId10"/>
    <p:sldId id="279" r:id="rId11"/>
    <p:sldId id="280" r:id="rId12"/>
    <p:sldId id="265" r:id="rId13"/>
    <p:sldId id="270" r:id="rId14"/>
    <p:sldId id="277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933" autoAdjust="0"/>
  </p:normalViewPr>
  <p:slideViewPr>
    <p:cSldViewPr snapToGrid="0">
      <p:cViewPr varScale="1">
        <p:scale>
          <a:sx n="100" d="100"/>
          <a:sy n="100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17DD-1055-4016-9EFF-22F51E43BE5B}" type="datetimeFigureOut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CED88-7FD6-4F08-B29C-D0AF8D25C3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9448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talk about Status of High Speed DAQ System for SOI Pixel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X-ray Imaging application such as 3D CT.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8010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show the 3D CT data taken by our new DAQ.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overview of this test.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small dried sardine as the sample.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detector is INTPIX4 and 5, the integration type SOI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talk, I show INTPIX5’s data.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8877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setup of test at Photon Factory BL-14B.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X-ray beam is 9.5keV monochrome.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3864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3D CT Reconstructed data.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test, total time of peripheral equipment control is 22 min 37 sec.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data is total 181 sets, so convert to per set, 7.49sec in average.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data has some artifacts because of bad pixels and stability of X-ray beam intensity.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2680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the main points of my presentation were these. 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*We think SOI Detector is suit for X-ray imaging application.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*To solve requirements, we implemented </a:t>
            </a:r>
            <a:endParaRPr kumimoji="1" lang="en-US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-Speed-up by modification of data processing. </a:t>
            </a:r>
            <a:endParaRPr kumimoji="1" lang="en-US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&amp; Laborsaving for X-ray Imaging. </a:t>
            </a:r>
            <a:endParaRPr kumimoji="1" lang="en-US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unit control.   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user need extended functions, we can implement it by these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I’m planning 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*Take 3D CT with practical sample &amp; setup. 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Shown figure is Phase-Contrast X-ray Imaging of Titanium hydrogenation deposition in *Titanium metal. We’ll take 3D CT of this sample. 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*Apply these improvement to other SOI sensors. Now already use these for Counting Type Sensor TEG. 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*And this is just in my imagen, exist SEABAS hardware seems hit the limit of specification. So we need to upgrade SEABAS.</a:t>
            </a:r>
            <a:endParaRPr kumimoji="1" lang="ja-JP" altLang="ja-JP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4774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Listening!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778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outline is shown here.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0177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introduce to you about 3D CT, Computed Tomography.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put it simply, CT is the way to estimate the structure of object from projection images of it.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have to take projection images first.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setup, we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kumimoji="1" lang="en-US" altLang="ja-JP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from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to 180 degree every 1 degree step.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data shows the Radon transform of sample's X-ray absorption distribution. So we can reconstruct object’s original distribution from these images, based on Projection-slice theorem.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case, we use “filtered back projection” method to make 2-dimentions slice image.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just do back-projection with adjust filter.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this, make 3 dimensions data to stack these slices along to pixel’s pitch.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6394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I’ll talk about why we use the SOI detector for X-ray imaging like 3D CT.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3D CT, the quality of final data depends on the quality of projection image.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less blur and high spatial resolution is required to detector.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SOI can convert X-ray</a:t>
            </a:r>
            <a:r>
              <a:rPr lang="en-US" altLang="ja-JP" cap="none" dirty="0" smtClean="0"/>
              <a:t> photons to e-h pairs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directly, so no blur generated by light scattering.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this detector has no mechanical bonding, and no </a:t>
            </a:r>
            <a:r>
              <a:rPr lang="en-US" altLang="ja-JP" cap="none" dirty="0" smtClean="0"/>
              <a:t>p-well/n-well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characteristics are good to make the detector which has small pixel and high spatial resolution.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4772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we use this SEABAS DAQ to readout SOI detector.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system is consist of multi-purpose DAQ board, named SEABAS, and PC which can drive DAQ software.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firmware works on SEBAS FPGA can be customized for every SOI sensors.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DAQ PC and SEABAS is connected by Gigabit-Ethernet, and the software uses TCP/UDP protocol.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most of standard PC can be used for DAQ PC.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751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use this DAQ for rich experiment, there are some requirements we should implement.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as,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High-speed readout, this mean readout without dead-time.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large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quantity data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peripheral equipment in same time.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multiple sensors.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to other DAQ system.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these requirements, we implemented 3 functions, High-speed processing, Automation &amp; Laborsaving, Multiple unit control.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introduce the detail in next slide.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5632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how to reduce the dead-time.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previous system, readout and storing is process in sequential.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large dead-time because readout have to wait later processes and these processes needs large time.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refine the structure of software.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First In First Out buffer and change structure to multi-thread processing.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all processes can work in parallel.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this refine, readout speed is increase to about 600 Mbps from 40Mbps. </a:t>
            </a:r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5387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this slide shows about Automation &amp; Laborsaving.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 these 3 functions, “Batch process function”, “Peripheral Equipment Control”, “External Software control”.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setup, Sensor DAQ Software works as the master of DAQ, so other modules work in accordance with master’s command.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37CDD-BAF3-4761-BE1D-20B24D0A677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5684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this slide shows about Multiple-unit control.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setup, Command receiver is implemented to Sensor DAQ Software and Peripheral Equipment Controller.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these software modules can be controlled from outside.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commands are issued by Multiple-unit controller.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example of setup when use Multiple-unit control function only.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this DAQ integrated to other system, command translator will be implemented to Multiple-unit controller.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this function is under development.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use basic control such as CONFIGURE, RUN, STOP and so 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ED88-7FD6-4F08-B29C-D0AF8D25C37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037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AE4A-6937-424B-97AB-FDF44FB89BE6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9420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270-7CAB-4C88-82AF-F2E2BCC9D79D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4397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716D-5823-4DDA-A822-E7581F4E125E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4706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D0F-13DC-4E6D-A84F-DD5D2E30B470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61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490-4DA2-492D-8D17-925DE5151735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841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BAA4-A95D-4D53-81F5-836A1A871AB1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035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095D-AA4C-440E-A376-BBE5A616D406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8712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54EE-FD0B-4E0E-B979-467497B0212A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59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EE-2C95-42B5-9594-CB7062D04A44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558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D795-AC4C-4AFE-B91A-3575201408D4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019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678-05B6-4C30-8DF7-E3A5A56ED519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58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6EE1-B7B8-47F9-8207-5D136BCA7DA2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6829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D70-93AD-4E8E-9637-8ED96F42D165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184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C564-5D5F-43D2-B1D1-EA60739CC177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6153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2708-BBCD-4FF7-AB09-602ADE55C1AA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611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8565-6159-4812-9D50-DBB953B7BFE8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06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36A2-E692-4F58-9AB7-D3F9C8CF1672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7344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D7C07D-F109-4AA6-A4C6-D46D9249E3BA}" type="datetime1">
              <a:rPr kumimoji="1" lang="ja-JP" altLang="en-US" smtClean="0"/>
              <a:pPr/>
              <a:t>2016/7/27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670" y="6371219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50D64C-8D68-4A08-A77E-A3C240EB7C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214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avi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microsoft.com/office/2007/relationships/media" Target="../media/media1.avi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4632" y="1440611"/>
            <a:ext cx="6517482" cy="2484408"/>
          </a:xfrm>
        </p:spPr>
        <p:txBody>
          <a:bodyPr>
            <a:normAutofit/>
          </a:bodyPr>
          <a:lstStyle/>
          <a:p>
            <a:r>
              <a:rPr lang="en-US" altLang="ja-JP" sz="4000" cap="none" dirty="0" smtClean="0"/>
              <a:t>Status of High Speed DAQ System for SOI Pixel Detector</a:t>
            </a:r>
            <a:br>
              <a:rPr lang="en-US" altLang="ja-JP" sz="4000" cap="none" dirty="0" smtClean="0"/>
            </a:br>
            <a:r>
              <a:rPr lang="en-US" altLang="ja-JP" sz="4000" cap="none" dirty="0" smtClean="0"/>
              <a:t/>
            </a:r>
            <a:br>
              <a:rPr lang="en-US" altLang="ja-JP" sz="4000" cap="none" dirty="0" smtClean="0"/>
            </a:br>
            <a:r>
              <a:rPr lang="en-US" altLang="ja-JP" sz="2800" cap="none" dirty="0" smtClean="0"/>
              <a:t>For X-ray Imaging </a:t>
            </a:r>
            <a:r>
              <a:rPr lang="en-US" altLang="ja-JP" sz="2800" cap="none" dirty="0"/>
              <a:t>e.g. </a:t>
            </a:r>
            <a:r>
              <a:rPr lang="en-US" altLang="ja-JP" sz="2800" cap="none" dirty="0" smtClean="0"/>
              <a:t>3D CT Application</a:t>
            </a:r>
            <a:endParaRPr kumimoji="1" lang="ja-JP" altLang="en-US" sz="28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3259" y="4074289"/>
            <a:ext cx="6517482" cy="2465407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altLang="ja-JP" cap="none" dirty="0" smtClean="0"/>
              <a:t>SOKENDAI</a:t>
            </a:r>
            <a:r>
              <a:rPr kumimoji="1" lang="ja-JP" altLang="en-US" cap="none" dirty="0" smtClean="0"/>
              <a:t> </a:t>
            </a:r>
            <a:r>
              <a:rPr kumimoji="1" lang="en-US" altLang="ja-JP" cap="none" dirty="0" smtClean="0"/>
              <a:t>(</a:t>
            </a:r>
            <a:r>
              <a:rPr lang="ja-JP" altLang="en-US" cap="none" dirty="0"/>
              <a:t>総合研究大学院大学</a:t>
            </a:r>
            <a:r>
              <a:rPr kumimoji="1" lang="en-US" altLang="ja-JP" cap="none" dirty="0" smtClean="0"/>
              <a:t>)</a:t>
            </a:r>
          </a:p>
          <a:p>
            <a:r>
              <a:rPr lang="en-US" altLang="ja-JP" cap="none" dirty="0"/>
              <a:t>Ryutaro</a:t>
            </a:r>
            <a:r>
              <a:rPr lang="ja-JP" altLang="en-US" cap="none" dirty="0"/>
              <a:t> </a:t>
            </a:r>
            <a:r>
              <a:rPr lang="en-US" altLang="ja-JP" cap="none" dirty="0" smtClean="0"/>
              <a:t>NISHIMURA</a:t>
            </a:r>
            <a:r>
              <a:rPr lang="ja-JP" altLang="en-US" cap="none" dirty="0" smtClean="0"/>
              <a:t> </a:t>
            </a:r>
            <a:r>
              <a:rPr lang="en-US" altLang="ja-JP" cap="none" dirty="0" smtClean="0"/>
              <a:t>(</a:t>
            </a:r>
            <a:r>
              <a:rPr lang="ja-JP" altLang="en-US" cap="none" dirty="0"/>
              <a:t>西村 龍太郎</a:t>
            </a:r>
            <a:r>
              <a:rPr lang="en-US" altLang="ja-JP" cap="none" dirty="0" smtClean="0"/>
              <a:t>)</a:t>
            </a:r>
          </a:p>
          <a:p>
            <a:endParaRPr kumimoji="1" lang="en-US" altLang="ja-JP" cap="none" dirty="0"/>
          </a:p>
          <a:p>
            <a:r>
              <a:rPr lang="en-US" altLang="ja-JP" cap="none" dirty="0" err="1" smtClean="0"/>
              <a:t>Yasuo</a:t>
            </a:r>
            <a:r>
              <a:rPr lang="en-US" altLang="ja-JP" cap="none" dirty="0" smtClean="0"/>
              <a:t> ARAI (</a:t>
            </a:r>
            <a:r>
              <a:rPr lang="en-US" altLang="ja-JP" cap="none" dirty="0"/>
              <a:t>KEK IPNS) , </a:t>
            </a:r>
            <a:r>
              <a:rPr lang="en-US" altLang="ja-JP" cap="none" dirty="0" err="1"/>
              <a:t>Toshinobu</a:t>
            </a:r>
            <a:r>
              <a:rPr lang="en-US" altLang="ja-JP" cap="none" dirty="0"/>
              <a:t> </a:t>
            </a:r>
            <a:r>
              <a:rPr lang="en-US" altLang="ja-JP" cap="none" dirty="0" smtClean="0"/>
              <a:t>MIYOSHI </a:t>
            </a:r>
            <a:r>
              <a:rPr lang="en-US" altLang="ja-JP" cap="none" dirty="0"/>
              <a:t>(KEK IPNS) , </a:t>
            </a:r>
            <a:endParaRPr lang="en-US" altLang="ja-JP" cap="none" dirty="0" smtClean="0"/>
          </a:p>
          <a:p>
            <a:r>
              <a:rPr lang="en-US" altLang="ja-JP" cap="none" dirty="0" smtClean="0"/>
              <a:t>Keiichi </a:t>
            </a:r>
            <a:r>
              <a:rPr lang="en-US" altLang="ja-JP" cap="none" dirty="0"/>
              <a:t>HIRANO (KEK IMSS) </a:t>
            </a:r>
            <a:r>
              <a:rPr lang="en-US" altLang="ja-JP" cap="none" dirty="0" smtClean="0"/>
              <a:t>,</a:t>
            </a:r>
            <a:r>
              <a:rPr lang="en-US" altLang="ja-JP" cap="none" dirty="0" err="1" smtClean="0"/>
              <a:t>Shunji</a:t>
            </a:r>
            <a:r>
              <a:rPr lang="en-US" altLang="ja-JP" cap="none" dirty="0" smtClean="0"/>
              <a:t> </a:t>
            </a:r>
            <a:r>
              <a:rPr lang="en-US" altLang="ja-JP" cap="none" dirty="0"/>
              <a:t>KISHIMOTO (KEK IMSS) , </a:t>
            </a:r>
            <a:endParaRPr lang="en-US" altLang="ja-JP" cap="none" dirty="0" smtClean="0"/>
          </a:p>
          <a:p>
            <a:r>
              <a:rPr lang="en-US" altLang="ja-JP" cap="none" dirty="0" smtClean="0"/>
              <a:t>Ryo </a:t>
            </a:r>
            <a:r>
              <a:rPr lang="en-US" altLang="ja-JP" cap="none" dirty="0"/>
              <a:t>HASHIMOTO (KEK IMSS</a:t>
            </a:r>
            <a:r>
              <a:rPr lang="en-US" altLang="ja-JP" cap="none" dirty="0" smtClean="0"/>
              <a:t>)</a:t>
            </a:r>
            <a:endParaRPr kumimoji="1" lang="ja-JP" altLang="en-US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21238" y="103517"/>
            <a:ext cx="300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IHEP Mini Workshop @ Beijing</a:t>
            </a:r>
          </a:p>
          <a:p>
            <a:pPr algn="r"/>
            <a:r>
              <a:rPr kumimoji="1" lang="en-US" altLang="ja-JP" dirty="0" smtClean="0"/>
              <a:t>2016/07/14-15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91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PIX5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0265"/>
            <a:ext cx="2311661" cy="15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1376510"/>
            <a:ext cx="1971002" cy="13110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915"/>
            <a:ext cx="9144000" cy="1146213"/>
          </a:xfrm>
        </p:spPr>
        <p:txBody>
          <a:bodyPr>
            <a:normAutofit fontScale="90000"/>
          </a:bodyPr>
          <a:lstStyle/>
          <a:p>
            <a:r>
              <a:rPr lang="en-US" altLang="ja-JP" sz="2800" cap="none" dirty="0" smtClean="0"/>
              <a:t>Test : X-ray CT Reconstruction with Small Dried Sardine </a:t>
            </a:r>
            <a:br>
              <a:rPr lang="en-US" altLang="ja-JP" sz="2800" cap="none" dirty="0" smtClean="0"/>
            </a:br>
            <a:r>
              <a:rPr lang="en-US" altLang="ja-JP" sz="2800" cap="none" dirty="0" smtClean="0"/>
              <a:t>@ KEK PF BL-14B</a:t>
            </a:r>
            <a:br>
              <a:rPr lang="en-US" altLang="ja-JP" sz="2800" cap="none" dirty="0" smtClean="0"/>
            </a:br>
            <a:r>
              <a:rPr lang="en-US" altLang="ja-JP" sz="2800" cap="none" dirty="0" smtClean="0"/>
              <a:t>Overview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0ADB-1FF7-429B-B785-7A0E929F397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38539"/>
            <a:ext cx="2029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INTPIX4</a:t>
            </a:r>
          </a:p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17um pixel 832x512</a:t>
            </a:r>
          </a:p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(13Parallel out)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96752"/>
            <a:ext cx="3816424" cy="228985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80038" y="3287747"/>
            <a:ext cx="2094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INTPIX5</a:t>
            </a:r>
          </a:p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12um pixel 1408x896</a:t>
            </a:r>
          </a:p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(11Parallel out)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58457" y="4863651"/>
            <a:ext cx="210719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79725" y="48598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18.4mm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650313" y="3244869"/>
            <a:ext cx="0" cy="1402757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6200000">
            <a:off x="2304931" y="378945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12.2mm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51520" y="2778217"/>
            <a:ext cx="1931957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17103" y="27702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15.4mm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280981" y="1410067"/>
            <a:ext cx="47" cy="117442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16200000">
            <a:off x="1925587" y="18597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10.2mm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294967295"/>
          </p:nvPr>
        </p:nvSpPr>
        <p:spPr>
          <a:xfrm>
            <a:off x="3246616" y="3683478"/>
            <a:ext cx="5362546" cy="130258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kumimoji="1" lang="en-US" altLang="ja-JP" sz="1800" cap="none" dirty="0" smtClean="0"/>
              <a:t>Sensor : INTPIX4 , INTPIX5 </a:t>
            </a:r>
          </a:p>
          <a:p>
            <a:pPr>
              <a:spcBef>
                <a:spcPts val="500"/>
              </a:spcBef>
            </a:pPr>
            <a:r>
              <a:rPr lang="en-US" altLang="ja-JP" sz="1800" cap="none" dirty="0" smtClean="0"/>
              <a:t>Take 181 projection images and X-Ray beam profile. </a:t>
            </a:r>
          </a:p>
          <a:p>
            <a:pPr>
              <a:spcBef>
                <a:spcPts val="500"/>
              </a:spcBef>
            </a:pPr>
            <a:r>
              <a:rPr lang="en-US" altLang="ja-JP" sz="1800" cap="none" dirty="0" smtClean="0"/>
              <a:t>Make 3D CT data from these images.</a:t>
            </a:r>
          </a:p>
        </p:txBody>
      </p:sp>
      <p:sp>
        <p:nvSpPr>
          <p:cNvPr id="18" name="右矢印 17"/>
          <p:cNvSpPr/>
          <p:nvPr/>
        </p:nvSpPr>
        <p:spPr>
          <a:xfrm>
            <a:off x="1979712" y="5661248"/>
            <a:ext cx="56771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63693" y="5620385"/>
            <a:ext cx="5426291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In this talk, INTPIX5’s data will be shown.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0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4198"/>
            <a:ext cx="9144000" cy="1028802"/>
          </a:xfrm>
        </p:spPr>
        <p:txBody>
          <a:bodyPr>
            <a:normAutofit fontScale="90000"/>
          </a:bodyPr>
          <a:lstStyle/>
          <a:p>
            <a:r>
              <a:rPr lang="en-US" altLang="ja-JP" sz="2800" cap="none" dirty="0" smtClean="0"/>
              <a:t>Test : X-ray CT Reconstruction with </a:t>
            </a:r>
            <a:r>
              <a:rPr lang="en-US" altLang="ja-JP" sz="2800" cap="none" dirty="0"/>
              <a:t>Small Dried Sardine </a:t>
            </a:r>
            <a:r>
              <a:rPr lang="en-US" altLang="ja-JP" sz="2800" cap="none" dirty="0" smtClean="0"/>
              <a:t/>
            </a:r>
            <a:br>
              <a:rPr lang="en-US" altLang="ja-JP" sz="2800" cap="none" dirty="0" smtClean="0"/>
            </a:br>
            <a:r>
              <a:rPr lang="en-US" altLang="ja-JP" sz="2800" cap="none" dirty="0" smtClean="0"/>
              <a:t>@ KEK PF BL-14B</a:t>
            </a:r>
            <a:br>
              <a:rPr lang="en-US" altLang="ja-JP" sz="2800" cap="none" dirty="0" smtClean="0"/>
            </a:br>
            <a:r>
              <a:rPr lang="en-US" altLang="ja-JP" sz="2800" cap="none" dirty="0" smtClean="0"/>
              <a:t>Setup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D0F-479B-4864-BB42-306154FEE03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294967295"/>
          </p:nvPr>
        </p:nvSpPr>
        <p:spPr>
          <a:xfrm>
            <a:off x="457200" y="5250942"/>
            <a:ext cx="8229600" cy="1087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en-US" altLang="ja-JP" sz="1800" cap="none" dirty="0" smtClean="0"/>
              <a:t>Sensor HV</a:t>
            </a:r>
            <a:r>
              <a:rPr kumimoji="1" lang="ja-JP" altLang="en-US" sz="1800" cap="none" dirty="0" smtClean="0"/>
              <a:t>：</a:t>
            </a:r>
            <a:r>
              <a:rPr kumimoji="1" lang="en-US" altLang="ja-JP" sz="1800" cap="none" dirty="0" smtClean="0"/>
              <a:t>200V</a:t>
            </a:r>
            <a:r>
              <a:rPr lang="ja-JP" altLang="en-US" sz="1800" cap="none" dirty="0" smtClean="0"/>
              <a:t> </a:t>
            </a:r>
            <a:r>
              <a:rPr lang="en-US" altLang="ja-JP" sz="1800" cap="none" dirty="0" smtClean="0"/>
              <a:t>, </a:t>
            </a:r>
            <a:r>
              <a:rPr kumimoji="1" lang="en-US" altLang="ja-JP" sz="1800" cap="none" dirty="0" smtClean="0"/>
              <a:t>Exposure Time</a:t>
            </a:r>
            <a:r>
              <a:rPr lang="ja-JP" altLang="en-US" sz="1800" cap="none" dirty="0" smtClean="0"/>
              <a:t> </a:t>
            </a:r>
            <a:r>
              <a:rPr lang="en-US" altLang="ja-JP" sz="1800" cap="none" dirty="0" smtClean="0"/>
              <a:t>: 4ms×500frame (INTPIX5) , </a:t>
            </a:r>
            <a:r>
              <a:rPr kumimoji="1" lang="en-US" altLang="ja-JP" sz="1800" cap="none" dirty="0" err="1" smtClean="0"/>
              <a:t>ScanTime</a:t>
            </a:r>
            <a:r>
              <a:rPr kumimoji="1" lang="ja-JP" altLang="en-US" sz="1800" cap="none" dirty="0" smtClean="0"/>
              <a:t>：</a:t>
            </a:r>
            <a:r>
              <a:rPr kumimoji="1" lang="en-US" altLang="ja-JP" sz="1800" cap="none" dirty="0" smtClean="0"/>
              <a:t>320ns/pix</a:t>
            </a:r>
            <a:endParaRPr lang="en-US" altLang="ja-JP" sz="1800" cap="none" dirty="0"/>
          </a:p>
          <a:p>
            <a:r>
              <a:rPr lang="en-US" altLang="ja-JP" sz="1800" cap="none" dirty="0" smtClean="0"/>
              <a:t>X-Ray Energy : 9.5keV Monochrome (2016/02/23-24 </a:t>
            </a:r>
            <a:r>
              <a:rPr lang="en-US" altLang="ja-JP" sz="1800" cap="none" dirty="0"/>
              <a:t>: </a:t>
            </a:r>
            <a:r>
              <a:rPr lang="en-US" altLang="ja-JP" sz="1800" cap="none" dirty="0" smtClean="0"/>
              <a:t>Storage Mode)</a:t>
            </a:r>
            <a:endParaRPr kumimoji="1" lang="ja-JP" altLang="en-US" sz="1800" cap="none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4" t="17761" r="16757" b="26069"/>
          <a:stretch/>
        </p:blipFill>
        <p:spPr>
          <a:xfrm>
            <a:off x="400833" y="1238686"/>
            <a:ext cx="5647167" cy="38556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09826" y="1773945"/>
            <a:ext cx="3794735" cy="2846051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>
            <a:off x="3922495" y="2433439"/>
            <a:ext cx="1224136" cy="12505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 rot="21245207">
            <a:off x="4226992" y="2687088"/>
            <a:ext cx="88973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X-Ray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00529" y="1392421"/>
            <a:ext cx="1071472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Mirror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13" name="直線矢印コネクタ 12"/>
          <p:cNvCxnSpPr>
            <a:stCxn id="11" idx="2"/>
          </p:cNvCxnSpPr>
          <p:nvPr/>
        </p:nvCxnSpPr>
        <p:spPr>
          <a:xfrm flipH="1">
            <a:off x="3879683" y="1792531"/>
            <a:ext cx="156582" cy="5563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06438" y="1413139"/>
            <a:ext cx="1438411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Collimator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16" name="直線矢印コネクタ 15"/>
          <p:cNvCxnSpPr>
            <a:stCxn id="15" idx="2"/>
          </p:cNvCxnSpPr>
          <p:nvPr/>
        </p:nvCxnSpPr>
        <p:spPr>
          <a:xfrm>
            <a:off x="2625644" y="1813249"/>
            <a:ext cx="591422" cy="7447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2682234" y="2859656"/>
            <a:ext cx="534832" cy="25539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28654" y="2630017"/>
            <a:ext cx="1206522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Sensor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>
          <a:xfrm>
            <a:off x="1031915" y="3030127"/>
            <a:ext cx="313234" cy="4306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098051" y="2148825"/>
            <a:ext cx="1129891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Sample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28" name="直線矢印コネクタ 27"/>
          <p:cNvCxnSpPr>
            <a:stCxn id="27" idx="3"/>
          </p:cNvCxnSpPr>
          <p:nvPr/>
        </p:nvCxnSpPr>
        <p:spPr>
          <a:xfrm>
            <a:off x="2227942" y="2348880"/>
            <a:ext cx="346633" cy="51077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236296" y="1556792"/>
            <a:ext cx="0" cy="117108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229556" y="1979548"/>
            <a:ext cx="8628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37mm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75554" y="4602245"/>
            <a:ext cx="2036314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kumimoji="1" lang="en-US" altLang="ja-JP" sz="2000" dirty="0" smtClean="0">
                <a:latin typeface="Century" panose="02040604050505020304" pitchFamily="18" charset="0"/>
              </a:rPr>
              <a:t>Rotation Stage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cxnSp>
        <p:nvCxnSpPr>
          <p:cNvPr id="25" name="直線矢印コネクタ 24"/>
          <p:cNvCxnSpPr>
            <a:stCxn id="21" idx="0"/>
          </p:cNvCxnSpPr>
          <p:nvPr/>
        </p:nvCxnSpPr>
        <p:spPr>
          <a:xfrm flipH="1" flipV="1">
            <a:off x="7531100" y="4007764"/>
            <a:ext cx="262611" cy="5944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936504" y="3719732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3562455" y="2558009"/>
            <a:ext cx="360040" cy="14401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64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2699"/>
            <a:ext cx="9144000" cy="970584"/>
          </a:xfrm>
        </p:spPr>
        <p:txBody>
          <a:bodyPr>
            <a:noAutofit/>
          </a:bodyPr>
          <a:lstStyle/>
          <a:p>
            <a:r>
              <a:rPr lang="en-US" altLang="ja-JP" sz="2500" cap="none" dirty="0" smtClean="0"/>
              <a:t>Test : X-ray CT Reconstruction with </a:t>
            </a:r>
            <a:r>
              <a:rPr lang="en-US" altLang="ja-JP" sz="2400" cap="none" dirty="0"/>
              <a:t>Small Dried </a:t>
            </a:r>
            <a:r>
              <a:rPr lang="en-US" altLang="ja-JP" sz="2400" cap="none" dirty="0" smtClean="0"/>
              <a:t>Sardine</a:t>
            </a:r>
            <a:br>
              <a:rPr lang="en-US" altLang="ja-JP" sz="2400" cap="none" dirty="0" smtClean="0"/>
            </a:br>
            <a:r>
              <a:rPr lang="en-US" altLang="ja-JP" sz="2400" cap="none" dirty="0" smtClean="0"/>
              <a:t> </a:t>
            </a:r>
            <a:r>
              <a:rPr lang="en-US" altLang="ja-JP" sz="2500" cap="none" dirty="0" smtClean="0"/>
              <a:t>@ KEK PF BL-14B</a:t>
            </a:r>
            <a:br>
              <a:rPr lang="en-US" altLang="ja-JP" sz="2500" cap="none" dirty="0" smtClean="0"/>
            </a:br>
            <a:r>
              <a:rPr lang="en-US" altLang="ja-JP" sz="2500" cap="none" dirty="0" smtClean="0"/>
              <a:t>Result</a:t>
            </a:r>
            <a:endParaRPr kumimoji="1" lang="ja-JP" altLang="en-US" sz="25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0ADB-1FF7-429B-B785-7A0E929F397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" name="Projections of Niboshi_CT_Reconstructed_160223-24_INTPIX5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959434"/>
            <a:ext cx="8229600" cy="4838700"/>
          </a:xfrm>
          <a:prstGeom prst="rect">
            <a:avLst/>
          </a:prstGeom>
        </p:spPr>
      </p:pic>
      <p:grpSp>
        <p:nvGrpSpPr>
          <p:cNvPr id="7" name="グループ化 14"/>
          <p:cNvGrpSpPr/>
          <p:nvPr/>
        </p:nvGrpSpPr>
        <p:grpSpPr>
          <a:xfrm>
            <a:off x="457200" y="1140318"/>
            <a:ext cx="2314600" cy="380579"/>
            <a:chOff x="1691680" y="908720"/>
            <a:chExt cx="1152128" cy="380579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691680" y="908720"/>
              <a:ext cx="1152128" cy="0"/>
            </a:xfrm>
            <a:prstGeom prst="straightConnector1">
              <a:avLst/>
            </a:prstGeom>
            <a:ln w="38100" cap="sq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1876174" y="91996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5mm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89" t="41499" r="6616" b="48755"/>
          <a:stretch/>
        </p:blipFill>
        <p:spPr>
          <a:xfrm>
            <a:off x="5524678" y="1014297"/>
            <a:ext cx="3590269" cy="82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63878" y="1027549"/>
            <a:ext cx="1338469" cy="783332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66559" y="5814563"/>
            <a:ext cx="8415136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</a:rPr>
              <a:t>Total Data set</a:t>
            </a:r>
            <a:r>
              <a:rPr lang="ja-JP" altLang="en-US" dirty="0" smtClean="0">
                <a:latin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</a:rPr>
              <a:t>: </a:t>
            </a:r>
            <a:r>
              <a:rPr lang="en-US" altLang="ja-JP" dirty="0" smtClean="0">
                <a:latin typeface="Times New Roman" pitchFamily="18" charset="0"/>
              </a:rPr>
              <a:t>181set (0-180°) 2sec (4ms×500 frame)/set</a:t>
            </a:r>
          </a:p>
          <a:p>
            <a:r>
              <a:rPr lang="en-US" altLang="ja-JP" dirty="0" smtClean="0">
                <a:latin typeface="Times New Roman" pitchFamily="18" charset="0"/>
              </a:rPr>
              <a:t>Time of Peripheral Equipment Control : 22 min 37 sec (</a:t>
            </a:r>
            <a:r>
              <a:rPr lang="en-US" altLang="ja-JP" u="sng" dirty="0" smtClean="0">
                <a:latin typeface="Times New Roman" pitchFamily="18" charset="0"/>
              </a:rPr>
              <a:t>7.49sec/set</a:t>
            </a:r>
            <a:r>
              <a:rPr lang="en-US" altLang="ja-JP" dirty="0" smtClean="0">
                <a:latin typeface="Times New Roman" pitchFamily="18" charset="0"/>
              </a:rPr>
              <a:t>)</a:t>
            </a:r>
          </a:p>
          <a:p>
            <a:r>
              <a:rPr lang="en-US" altLang="ja-JP" dirty="0" smtClean="0">
                <a:latin typeface="Times New Roman" pitchFamily="18" charset="0"/>
              </a:rPr>
              <a:t>※This data has some artifacts</a:t>
            </a:r>
            <a:r>
              <a:rPr lang="ja-JP" altLang="en-US" dirty="0" smtClean="0">
                <a:latin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</a:rPr>
              <a:t>because of bad pixels and stability of X-ray beam intensity. </a:t>
            </a:r>
          </a:p>
        </p:txBody>
      </p:sp>
    </p:spTree>
    <p:extLst>
      <p:ext uri="{BB962C8B-B14F-4D97-AF65-F5344CB8AC3E}">
        <p14:creationId xmlns:p14="http://schemas.microsoft.com/office/powerpoint/2010/main" xmlns="" val="28140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9115" y="450243"/>
            <a:ext cx="7773338" cy="667357"/>
          </a:xfrm>
        </p:spPr>
        <p:txBody>
          <a:bodyPr/>
          <a:lstStyle/>
          <a:p>
            <a:r>
              <a:rPr lang="en-US" altLang="ja-JP" cap="none" dirty="0" smtClean="0"/>
              <a:t>Summary &amp; Future plan</a:t>
            </a:r>
            <a:endParaRPr kumimoji="1" lang="ja-JP" altLang="en-US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68300" y="1117601"/>
            <a:ext cx="8382000" cy="5618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600" b="1" u="sng" cap="none" dirty="0" smtClean="0"/>
              <a:t>Summary</a:t>
            </a:r>
          </a:p>
          <a:p>
            <a:r>
              <a:rPr lang="en-US" altLang="ja-JP" sz="2200" cap="none" dirty="0" smtClean="0"/>
              <a:t>SOI Detector is suit for X-ray imaging application.</a:t>
            </a:r>
          </a:p>
          <a:p>
            <a:r>
              <a:rPr lang="en-US" altLang="ja-JP" sz="2200" cap="none" dirty="0" smtClean="0"/>
              <a:t>To solve requirements, we implemented </a:t>
            </a:r>
          </a:p>
          <a:p>
            <a:pPr marL="546300" indent="-342900">
              <a:buFont typeface="Wingdings" panose="05000000000000000000" pitchFamily="2" charset="2"/>
              <a:buChar char="Ø"/>
            </a:pPr>
            <a:r>
              <a:rPr lang="en-US" altLang="ja-JP" sz="2200" cap="none" dirty="0" smtClean="0"/>
              <a:t>Speed-up by modification of data processing. </a:t>
            </a:r>
          </a:p>
          <a:p>
            <a:pPr marL="546300" indent="-342900">
              <a:buFont typeface="Wingdings" panose="05000000000000000000" pitchFamily="2" charset="2"/>
              <a:buChar char="Ø"/>
            </a:pPr>
            <a:r>
              <a:rPr kumimoji="1" lang="en-US" altLang="ja-JP" sz="2200" cap="none" dirty="0" smtClean="0"/>
              <a:t>Automation </a:t>
            </a:r>
            <a:r>
              <a:rPr lang="en-US" altLang="ja-JP" sz="2200" cap="none" dirty="0" smtClean="0"/>
              <a:t>&amp; Laborsaving for X-ray Imaging.</a:t>
            </a:r>
            <a:endParaRPr kumimoji="1" lang="en-US" altLang="ja-JP" sz="2200" cap="none" dirty="0" smtClean="0"/>
          </a:p>
          <a:p>
            <a:pPr marL="546300" indent="-342900">
              <a:buFont typeface="Wingdings" panose="05000000000000000000" pitchFamily="2" charset="2"/>
              <a:buChar char="Ø"/>
            </a:pPr>
            <a:r>
              <a:rPr lang="en-US" altLang="ja-JP" sz="2200" cap="none" dirty="0" smtClean="0"/>
              <a:t>Multiple unit control. </a:t>
            </a:r>
            <a:endParaRPr kumimoji="1" lang="en-US" altLang="ja-JP" cap="none" dirty="0" smtClean="0"/>
          </a:p>
          <a:p>
            <a:pPr marL="0" indent="0">
              <a:buNone/>
            </a:pPr>
            <a:endParaRPr kumimoji="1" lang="en-US" altLang="ja-JP" cap="none" dirty="0" smtClean="0"/>
          </a:p>
          <a:p>
            <a:pPr marL="0" indent="0">
              <a:buNone/>
            </a:pPr>
            <a:r>
              <a:rPr lang="en-US" altLang="ja-JP" sz="2600" b="1" u="sng" cap="none" dirty="0" smtClean="0"/>
              <a:t>Future plan</a:t>
            </a:r>
            <a:endParaRPr kumimoji="1" lang="en-US" altLang="ja-JP" sz="2600" b="1" u="sng" cap="none" dirty="0" smtClean="0"/>
          </a:p>
          <a:p>
            <a:r>
              <a:rPr lang="en-US" altLang="ja-JP" sz="2200" cap="none" dirty="0" smtClean="0"/>
              <a:t>Take 3D CT with practical sample &amp; setup</a:t>
            </a:r>
            <a:r>
              <a:rPr lang="en-US" altLang="ja-JP" sz="2200" cap="none" baseline="30000" dirty="0" smtClean="0"/>
              <a:t>※</a:t>
            </a:r>
            <a:r>
              <a:rPr lang="en-US" altLang="ja-JP" sz="2200" cap="none" dirty="0" smtClean="0"/>
              <a:t>.</a:t>
            </a:r>
            <a:endParaRPr kumimoji="1" lang="en-US" altLang="ja-JP" sz="2200" cap="none" dirty="0" smtClean="0"/>
          </a:p>
          <a:p>
            <a:r>
              <a:rPr lang="en-US" altLang="ja-JP" sz="2200" cap="none" dirty="0" smtClean="0"/>
              <a:t>Apply these improvement to other SOI sensors. (ex. </a:t>
            </a:r>
            <a:r>
              <a:rPr kumimoji="1" lang="en-US" altLang="ja-JP" sz="2200" cap="none" dirty="0" smtClean="0"/>
              <a:t>Counting Type Sensors)</a:t>
            </a:r>
          </a:p>
          <a:p>
            <a:r>
              <a:rPr kumimoji="1" lang="en-US" altLang="ja-JP" sz="2200" cap="none" dirty="0" smtClean="0"/>
              <a:t>(Upgrade SEABAS.)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1" t="41685" r="28218" b="36169"/>
          <a:stretch/>
        </p:blipFill>
        <p:spPr>
          <a:xfrm>
            <a:off x="6545485" y="4169161"/>
            <a:ext cx="2484000" cy="108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99190" y="4174153"/>
            <a:ext cx="434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468000"/>
            <a:r>
              <a:rPr lang="en-US" altLang="ja-JP" dirty="0" smtClean="0"/>
              <a:t>※Phase-Contrast X-ray Imaging of Ti hydrogenation deposition in Titanium metal.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856740" y="4957243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preliminary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522742" y="4594417"/>
            <a:ext cx="34104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8125399" y="4508220"/>
            <a:ext cx="322162" cy="1350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中かっこ 11"/>
          <p:cNvSpPr/>
          <p:nvPr/>
        </p:nvSpPr>
        <p:spPr>
          <a:xfrm>
            <a:off x="5781903" y="3229361"/>
            <a:ext cx="139700" cy="771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948105" y="3261128"/>
            <a:ext cx="2499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Extended </a:t>
            </a:r>
            <a:r>
              <a:rPr lang="en-US" altLang="ja-JP" sz="2000" dirty="0"/>
              <a:t>functions are available</a:t>
            </a:r>
            <a:r>
              <a:rPr lang="en-US" altLang="ja-JP" sz="2000" dirty="0" smtClean="0"/>
              <a:t>.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xmlns="" val="25740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Thank You for Listening !</a:t>
            </a:r>
            <a:endParaRPr kumimoji="1" lang="ja-JP" altLang="en-US" cap="none" dirty="0"/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cap="none" dirty="0" smtClean="0"/>
              <a:t>謝謝你的聆聽 </a:t>
            </a:r>
            <a:r>
              <a:rPr lang="en-US" altLang="zh-TW" sz="3200" cap="none" dirty="0" smtClean="0"/>
              <a:t>!</a:t>
            </a:r>
            <a:endParaRPr kumimoji="1" lang="ja-JP" altLang="en-US" sz="3200" cap="none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3852"/>
          </a:xfrm>
        </p:spPr>
        <p:txBody>
          <a:bodyPr/>
          <a:lstStyle/>
          <a:p>
            <a:r>
              <a:rPr lang="en-US" altLang="ja-JP" cap="none" dirty="0" smtClean="0"/>
              <a:t>Outline</a:t>
            </a:r>
            <a:endParaRPr kumimoji="1" lang="ja-JP" altLang="en-US" cap="none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685330" y="1751163"/>
            <a:ext cx="7772870" cy="404003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ja-JP" cap="none" dirty="0" smtClean="0"/>
              <a:t>3D</a:t>
            </a:r>
            <a:r>
              <a:rPr lang="ja-JP" altLang="en-US" cap="none" dirty="0" smtClean="0"/>
              <a:t> </a:t>
            </a:r>
            <a:r>
              <a:rPr lang="en-US" altLang="ja-JP" cap="none" dirty="0" smtClean="0"/>
              <a:t>CT(Computed Tomography)</a:t>
            </a:r>
          </a:p>
          <a:p>
            <a:pPr>
              <a:spcBef>
                <a:spcPts val="500"/>
              </a:spcBef>
            </a:pPr>
            <a:r>
              <a:rPr lang="en-US" altLang="ja-JP" cap="none" dirty="0" smtClean="0"/>
              <a:t>The Merit of Using SOI for X-Ray Imaging</a:t>
            </a:r>
          </a:p>
          <a:p>
            <a:pPr>
              <a:spcBef>
                <a:spcPts val="500"/>
              </a:spcBef>
            </a:pPr>
            <a:r>
              <a:rPr lang="en-US" altLang="ja-JP" cap="none" dirty="0" smtClean="0"/>
              <a:t>Our DAQ system</a:t>
            </a:r>
          </a:p>
          <a:p>
            <a:pPr>
              <a:spcBef>
                <a:spcPts val="500"/>
              </a:spcBef>
            </a:pPr>
            <a:r>
              <a:rPr lang="en-US" altLang="ja-JP" cap="none" dirty="0"/>
              <a:t>Requirements </a:t>
            </a:r>
            <a:r>
              <a:rPr lang="en-US" altLang="ja-JP" cap="none" dirty="0" smtClean="0"/>
              <a:t>to DAQ system</a:t>
            </a:r>
          </a:p>
          <a:p>
            <a:pPr marL="432000"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ja-JP" cap="none" dirty="0" smtClean="0"/>
              <a:t>High-speed</a:t>
            </a:r>
          </a:p>
          <a:p>
            <a:pPr marL="432000"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ja-JP" cap="none" dirty="0" smtClean="0"/>
              <a:t>Automation &amp; Laborsaving</a:t>
            </a:r>
          </a:p>
          <a:p>
            <a:pPr marL="432000"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ja-JP" cap="none" dirty="0" smtClean="0"/>
              <a:t>Multiple unit control</a:t>
            </a:r>
            <a:endParaRPr kumimoji="1" lang="en-US" altLang="ja-JP" cap="none" dirty="0" smtClean="0"/>
          </a:p>
          <a:p>
            <a:r>
              <a:rPr lang="en-US" altLang="ja-JP" cap="none" dirty="0" smtClean="0"/>
              <a:t>Test : X-ray CT Reconstruct with Small Dried Sardine</a:t>
            </a:r>
          </a:p>
          <a:p>
            <a:r>
              <a:rPr lang="en-US" altLang="ja-JP" cap="none" dirty="0" smtClean="0"/>
              <a:t>Summary &amp; Future plan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97660"/>
            <a:ext cx="7773338" cy="712571"/>
          </a:xfrm>
        </p:spPr>
        <p:txBody>
          <a:bodyPr>
            <a:normAutofit/>
          </a:bodyPr>
          <a:lstStyle/>
          <a:p>
            <a:r>
              <a:rPr kumimoji="1" lang="en-US" altLang="ja-JP" cap="none" dirty="0" smtClean="0"/>
              <a:t>3D</a:t>
            </a:r>
            <a:r>
              <a:rPr lang="ja-JP" altLang="en-US" cap="none" dirty="0"/>
              <a:t> </a:t>
            </a:r>
            <a:r>
              <a:rPr lang="en-US" altLang="ja-JP" cap="none" dirty="0"/>
              <a:t>CT(Computed Tomography</a:t>
            </a:r>
            <a:r>
              <a:rPr lang="en-US" altLang="ja-JP" cap="none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32913" y="4908430"/>
            <a:ext cx="8764438" cy="1828800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600" cap="none" dirty="0" smtClean="0"/>
              <a:t>Take sample’s projection images (0-180</a:t>
            </a:r>
            <a:r>
              <a:rPr lang="en-US" altLang="ja-JP" sz="1600" cap="none" dirty="0" smtClean="0"/>
              <a:t>degree</a:t>
            </a:r>
            <a:r>
              <a:rPr kumimoji="1" lang="en-US" altLang="ja-JP" sz="1600" cap="none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en-US" altLang="ja-JP" sz="1600" cap="none" dirty="0" smtClean="0"/>
              <a:t>These images show the Radon transform of sample's X-ray absorption distribution.</a:t>
            </a:r>
          </a:p>
          <a:p>
            <a:pPr algn="r">
              <a:spcBef>
                <a:spcPts val="600"/>
              </a:spcBef>
              <a:buNone/>
            </a:pPr>
            <a:r>
              <a:rPr kumimoji="1" lang="en-US" altLang="ja-JP" sz="1600" cap="none" dirty="0" smtClean="0"/>
              <a:t>=&gt; We can reconstruct the original distribution (</a:t>
            </a:r>
            <a:r>
              <a:rPr kumimoji="1" lang="ja-JP" altLang="en-US" sz="1600" cap="none" dirty="0" smtClean="0"/>
              <a:t>∝</a:t>
            </a:r>
            <a:r>
              <a:rPr lang="en-US" altLang="ja-JP" sz="1600" cap="none" dirty="0" smtClean="0"/>
              <a:t>Sample’s structure) based on Projection-slice theorem.</a:t>
            </a:r>
            <a:r>
              <a:rPr kumimoji="1" lang="en-US" altLang="ja-JP" sz="1600" cap="none" dirty="0" smtClean="0"/>
              <a:t> </a:t>
            </a:r>
          </a:p>
          <a:p>
            <a:pPr>
              <a:spcBef>
                <a:spcPts val="600"/>
              </a:spcBef>
            </a:pPr>
            <a:r>
              <a:rPr kumimoji="1" lang="en-US" altLang="ja-JP" sz="1600" cap="none" dirty="0" smtClean="0"/>
              <a:t>Make 2D slices by back-projection with </a:t>
            </a:r>
            <a:r>
              <a:rPr lang="en-US" altLang="ja-JP" sz="1600" cap="none" dirty="0" smtClean="0">
                <a:solidFill>
                  <a:prstClr val="black"/>
                </a:solidFill>
              </a:rPr>
              <a:t>adjust filter.</a:t>
            </a:r>
            <a:r>
              <a:rPr kumimoji="1" lang="en-US" altLang="ja-JP" sz="1600" cap="none" dirty="0" smtClean="0"/>
              <a:t> </a:t>
            </a:r>
            <a:r>
              <a:rPr lang="en-US" altLang="ja-JP" sz="1600" cap="none" dirty="0" smtClean="0"/>
              <a:t>(Overlap on slice image)</a:t>
            </a:r>
          </a:p>
          <a:p>
            <a:pPr>
              <a:spcBef>
                <a:spcPts val="600"/>
              </a:spcBef>
            </a:pPr>
            <a:r>
              <a:rPr kumimoji="1" lang="en-US" altLang="ja-JP" sz="1600" cap="none" dirty="0" smtClean="0"/>
              <a:t>Make 3D data by stackin</a:t>
            </a:r>
            <a:r>
              <a:rPr lang="en-US" altLang="ja-JP" sz="1600" cap="none" dirty="0" smtClean="0"/>
              <a:t>g all slices.</a:t>
            </a:r>
            <a:endParaRPr kumimoji="1" lang="ja-JP" altLang="en-US" sz="1600" cap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639027" y="2367026"/>
            <a:ext cx="462987" cy="474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1806" y="2233918"/>
            <a:ext cx="45719" cy="7407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119670" y="1493138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73951" y="2974700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47660" y="1221133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847660" y="3255384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511706" y="3844114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10800000">
            <a:off x="2511706" y="1113436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8141008">
            <a:off x="1658159" y="1486008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3140667">
            <a:off x="1495849" y="3416995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5400000">
            <a:off x="1227857" y="2449543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858653" y="2974698"/>
            <a:ext cx="0" cy="49661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224620" y="2955279"/>
            <a:ext cx="321372" cy="300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2224620" y="1996007"/>
            <a:ext cx="332218" cy="30035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2016974" y="2599483"/>
            <a:ext cx="446489" cy="186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858653" y="1724003"/>
            <a:ext cx="2" cy="46595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6495326" y="2367026"/>
            <a:ext cx="462987" cy="4745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688105" y="2233918"/>
            <a:ext cx="45719" cy="7407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75969" y="1493138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930250" y="2974700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703959" y="1221133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703959" y="3255384"/>
            <a:ext cx="45719" cy="740780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6368005" y="3844114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10800000">
            <a:off x="6368005" y="1113436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8141008">
            <a:off x="5514458" y="1486008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3140667">
            <a:off x="5352148" y="3416995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5400000">
            <a:off x="5084156" y="2449543"/>
            <a:ext cx="717631" cy="293840"/>
          </a:xfrm>
          <a:custGeom>
            <a:avLst/>
            <a:gdLst>
              <a:gd name="connsiteX0" fmla="*/ 0 w 625033"/>
              <a:gd name="connsiteY0" fmla="*/ 253330 h 267808"/>
              <a:gd name="connsiteX1" fmla="*/ 185195 w 625033"/>
              <a:gd name="connsiteY1" fmla="*/ 253330 h 267808"/>
              <a:gd name="connsiteX2" fmla="*/ 254643 w 625033"/>
              <a:gd name="connsiteY2" fmla="*/ 102859 h 267808"/>
              <a:gd name="connsiteX3" fmla="*/ 324091 w 625033"/>
              <a:gd name="connsiteY3" fmla="*/ 10261 h 267808"/>
              <a:gd name="connsiteX4" fmla="*/ 393539 w 625033"/>
              <a:gd name="connsiteY4" fmla="*/ 21836 h 267808"/>
              <a:gd name="connsiteX5" fmla="*/ 462988 w 625033"/>
              <a:gd name="connsiteY5" fmla="*/ 183882 h 267808"/>
              <a:gd name="connsiteX6" fmla="*/ 486137 w 625033"/>
              <a:gd name="connsiteY6" fmla="*/ 253330 h 267808"/>
              <a:gd name="connsiteX7" fmla="*/ 625033 w 625033"/>
              <a:gd name="connsiteY7" fmla="*/ 241755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33" h="267808">
                <a:moveTo>
                  <a:pt x="0" y="253330"/>
                </a:moveTo>
                <a:cubicBezTo>
                  <a:pt x="71377" y="265869"/>
                  <a:pt x="142755" y="278408"/>
                  <a:pt x="185195" y="253330"/>
                </a:cubicBezTo>
                <a:cubicBezTo>
                  <a:pt x="227635" y="228252"/>
                  <a:pt x="231494" y="143370"/>
                  <a:pt x="254643" y="102859"/>
                </a:cubicBezTo>
                <a:cubicBezTo>
                  <a:pt x="277792" y="62347"/>
                  <a:pt x="300942" y="23765"/>
                  <a:pt x="324091" y="10261"/>
                </a:cubicBezTo>
                <a:cubicBezTo>
                  <a:pt x="347240" y="-3243"/>
                  <a:pt x="370390" y="-7101"/>
                  <a:pt x="393539" y="21836"/>
                </a:cubicBezTo>
                <a:cubicBezTo>
                  <a:pt x="416688" y="50773"/>
                  <a:pt x="447555" y="145300"/>
                  <a:pt x="462988" y="183882"/>
                </a:cubicBezTo>
                <a:cubicBezTo>
                  <a:pt x="478421" y="222464"/>
                  <a:pt x="459130" y="243684"/>
                  <a:pt x="486137" y="253330"/>
                </a:cubicBezTo>
                <a:cubicBezTo>
                  <a:pt x="513145" y="262976"/>
                  <a:pt x="569089" y="252365"/>
                  <a:pt x="625033" y="2417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6714952" y="2974698"/>
            <a:ext cx="0" cy="49661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6080919" y="2955279"/>
            <a:ext cx="321372" cy="300104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6080919" y="1996007"/>
            <a:ext cx="332218" cy="300352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5873273" y="2599483"/>
            <a:ext cx="446489" cy="1862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714952" y="1724003"/>
            <a:ext cx="2" cy="46595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フリーフォーム 70"/>
          <p:cNvSpPr/>
          <p:nvPr/>
        </p:nvSpPr>
        <p:spPr>
          <a:xfrm>
            <a:off x="6402291" y="4224523"/>
            <a:ext cx="683345" cy="289608"/>
          </a:xfrm>
          <a:custGeom>
            <a:avLst/>
            <a:gdLst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509286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40511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05113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66217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19918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44 h 280771"/>
              <a:gd name="connsiteX1" fmla="*/ 231493 w 717630"/>
              <a:gd name="connsiteY1" fmla="*/ 138919 h 280771"/>
              <a:gd name="connsiteX2" fmla="*/ 243068 w 717630"/>
              <a:gd name="connsiteY2" fmla="*/ 23 h 280771"/>
              <a:gd name="connsiteX3" fmla="*/ 289366 w 717630"/>
              <a:gd name="connsiteY3" fmla="*/ 150494 h 280771"/>
              <a:gd name="connsiteX4" fmla="*/ 312516 w 717630"/>
              <a:gd name="connsiteY4" fmla="*/ 254666 h 280771"/>
              <a:gd name="connsiteX5" fmla="*/ 405113 w 717630"/>
              <a:gd name="connsiteY5" fmla="*/ 277815 h 280771"/>
              <a:gd name="connsiteX6" fmla="*/ 509286 w 717630"/>
              <a:gd name="connsiteY6" fmla="*/ 266241 h 280771"/>
              <a:gd name="connsiteX7" fmla="*/ 544010 w 717630"/>
              <a:gd name="connsiteY7" fmla="*/ 150493 h 280771"/>
              <a:gd name="connsiteX8" fmla="*/ 578734 w 717630"/>
              <a:gd name="connsiteY8" fmla="*/ 23172 h 280771"/>
              <a:gd name="connsiteX9" fmla="*/ 590308 w 717630"/>
              <a:gd name="connsiteY9" fmla="*/ 162068 h 280771"/>
              <a:gd name="connsiteX10" fmla="*/ 717630 w 717630"/>
              <a:gd name="connsiteY10" fmla="*/ 162068 h 280771"/>
              <a:gd name="connsiteX0" fmla="*/ 0 w 717630"/>
              <a:gd name="connsiteY0" fmla="*/ 127561 h 280988"/>
              <a:gd name="connsiteX1" fmla="*/ 196769 w 717630"/>
              <a:gd name="connsiteY1" fmla="*/ 115987 h 280988"/>
              <a:gd name="connsiteX2" fmla="*/ 243068 w 717630"/>
              <a:gd name="connsiteY2" fmla="*/ 240 h 280988"/>
              <a:gd name="connsiteX3" fmla="*/ 289366 w 717630"/>
              <a:gd name="connsiteY3" fmla="*/ 150711 h 280988"/>
              <a:gd name="connsiteX4" fmla="*/ 312516 w 717630"/>
              <a:gd name="connsiteY4" fmla="*/ 254883 h 280988"/>
              <a:gd name="connsiteX5" fmla="*/ 405113 w 717630"/>
              <a:gd name="connsiteY5" fmla="*/ 278032 h 280988"/>
              <a:gd name="connsiteX6" fmla="*/ 509286 w 717630"/>
              <a:gd name="connsiteY6" fmla="*/ 266458 h 280988"/>
              <a:gd name="connsiteX7" fmla="*/ 544010 w 717630"/>
              <a:gd name="connsiteY7" fmla="*/ 150710 h 280988"/>
              <a:gd name="connsiteX8" fmla="*/ 578734 w 717630"/>
              <a:gd name="connsiteY8" fmla="*/ 23389 h 280988"/>
              <a:gd name="connsiteX9" fmla="*/ 590308 w 717630"/>
              <a:gd name="connsiteY9" fmla="*/ 162285 h 280988"/>
              <a:gd name="connsiteX10" fmla="*/ 717630 w 717630"/>
              <a:gd name="connsiteY10" fmla="*/ 162285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590308 w 821802"/>
              <a:gd name="connsiteY9" fmla="*/ 162285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6716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2" h="280988">
                <a:moveTo>
                  <a:pt x="0" y="127561"/>
                </a:moveTo>
                <a:cubicBezTo>
                  <a:pt x="95491" y="143958"/>
                  <a:pt x="156258" y="137207"/>
                  <a:pt x="196769" y="115987"/>
                </a:cubicBezTo>
                <a:cubicBezTo>
                  <a:pt x="237280" y="94767"/>
                  <a:pt x="227635" y="-5547"/>
                  <a:pt x="243068" y="240"/>
                </a:cubicBezTo>
                <a:cubicBezTo>
                  <a:pt x="258501" y="6027"/>
                  <a:pt x="277791" y="108271"/>
                  <a:pt x="289366" y="150711"/>
                </a:cubicBezTo>
                <a:cubicBezTo>
                  <a:pt x="300941" y="193151"/>
                  <a:pt x="293225" y="233663"/>
                  <a:pt x="312516" y="254883"/>
                </a:cubicBezTo>
                <a:cubicBezTo>
                  <a:pt x="331807" y="276103"/>
                  <a:pt x="372318" y="276103"/>
                  <a:pt x="405113" y="278032"/>
                </a:cubicBezTo>
                <a:cubicBezTo>
                  <a:pt x="437908" y="279961"/>
                  <a:pt x="482278" y="287678"/>
                  <a:pt x="509286" y="266458"/>
                </a:cubicBezTo>
                <a:cubicBezTo>
                  <a:pt x="536294" y="245238"/>
                  <a:pt x="549798" y="195080"/>
                  <a:pt x="567160" y="150710"/>
                </a:cubicBezTo>
                <a:cubicBezTo>
                  <a:pt x="584522" y="106340"/>
                  <a:pt x="596096" y="240"/>
                  <a:pt x="613458" y="240"/>
                </a:cubicBezTo>
                <a:cubicBezTo>
                  <a:pt x="630820" y="240"/>
                  <a:pt x="636607" y="127561"/>
                  <a:pt x="671331" y="150710"/>
                </a:cubicBezTo>
                <a:cubicBezTo>
                  <a:pt x="706055" y="173859"/>
                  <a:pt x="769715" y="150710"/>
                  <a:pt x="821802" y="1391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/>
          <p:cNvSpPr/>
          <p:nvPr/>
        </p:nvSpPr>
        <p:spPr>
          <a:xfrm rot="2786755">
            <a:off x="5080231" y="3673905"/>
            <a:ext cx="683345" cy="289608"/>
          </a:xfrm>
          <a:custGeom>
            <a:avLst/>
            <a:gdLst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509286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40511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05113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66217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19918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44 h 280771"/>
              <a:gd name="connsiteX1" fmla="*/ 231493 w 717630"/>
              <a:gd name="connsiteY1" fmla="*/ 138919 h 280771"/>
              <a:gd name="connsiteX2" fmla="*/ 243068 w 717630"/>
              <a:gd name="connsiteY2" fmla="*/ 23 h 280771"/>
              <a:gd name="connsiteX3" fmla="*/ 289366 w 717630"/>
              <a:gd name="connsiteY3" fmla="*/ 150494 h 280771"/>
              <a:gd name="connsiteX4" fmla="*/ 312516 w 717630"/>
              <a:gd name="connsiteY4" fmla="*/ 254666 h 280771"/>
              <a:gd name="connsiteX5" fmla="*/ 405113 w 717630"/>
              <a:gd name="connsiteY5" fmla="*/ 277815 h 280771"/>
              <a:gd name="connsiteX6" fmla="*/ 509286 w 717630"/>
              <a:gd name="connsiteY6" fmla="*/ 266241 h 280771"/>
              <a:gd name="connsiteX7" fmla="*/ 544010 w 717630"/>
              <a:gd name="connsiteY7" fmla="*/ 150493 h 280771"/>
              <a:gd name="connsiteX8" fmla="*/ 578734 w 717630"/>
              <a:gd name="connsiteY8" fmla="*/ 23172 h 280771"/>
              <a:gd name="connsiteX9" fmla="*/ 590308 w 717630"/>
              <a:gd name="connsiteY9" fmla="*/ 162068 h 280771"/>
              <a:gd name="connsiteX10" fmla="*/ 717630 w 717630"/>
              <a:gd name="connsiteY10" fmla="*/ 162068 h 280771"/>
              <a:gd name="connsiteX0" fmla="*/ 0 w 717630"/>
              <a:gd name="connsiteY0" fmla="*/ 127561 h 280988"/>
              <a:gd name="connsiteX1" fmla="*/ 196769 w 717630"/>
              <a:gd name="connsiteY1" fmla="*/ 115987 h 280988"/>
              <a:gd name="connsiteX2" fmla="*/ 243068 w 717630"/>
              <a:gd name="connsiteY2" fmla="*/ 240 h 280988"/>
              <a:gd name="connsiteX3" fmla="*/ 289366 w 717630"/>
              <a:gd name="connsiteY3" fmla="*/ 150711 h 280988"/>
              <a:gd name="connsiteX4" fmla="*/ 312516 w 717630"/>
              <a:gd name="connsiteY4" fmla="*/ 254883 h 280988"/>
              <a:gd name="connsiteX5" fmla="*/ 405113 w 717630"/>
              <a:gd name="connsiteY5" fmla="*/ 278032 h 280988"/>
              <a:gd name="connsiteX6" fmla="*/ 509286 w 717630"/>
              <a:gd name="connsiteY6" fmla="*/ 266458 h 280988"/>
              <a:gd name="connsiteX7" fmla="*/ 544010 w 717630"/>
              <a:gd name="connsiteY7" fmla="*/ 150710 h 280988"/>
              <a:gd name="connsiteX8" fmla="*/ 578734 w 717630"/>
              <a:gd name="connsiteY8" fmla="*/ 23389 h 280988"/>
              <a:gd name="connsiteX9" fmla="*/ 590308 w 717630"/>
              <a:gd name="connsiteY9" fmla="*/ 162285 h 280988"/>
              <a:gd name="connsiteX10" fmla="*/ 717630 w 717630"/>
              <a:gd name="connsiteY10" fmla="*/ 162285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590308 w 821802"/>
              <a:gd name="connsiteY9" fmla="*/ 162285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6716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2" h="280988">
                <a:moveTo>
                  <a:pt x="0" y="127561"/>
                </a:moveTo>
                <a:cubicBezTo>
                  <a:pt x="95491" y="143958"/>
                  <a:pt x="156258" y="137207"/>
                  <a:pt x="196769" y="115987"/>
                </a:cubicBezTo>
                <a:cubicBezTo>
                  <a:pt x="237280" y="94767"/>
                  <a:pt x="227635" y="-5547"/>
                  <a:pt x="243068" y="240"/>
                </a:cubicBezTo>
                <a:cubicBezTo>
                  <a:pt x="258501" y="6027"/>
                  <a:pt x="277791" y="108271"/>
                  <a:pt x="289366" y="150711"/>
                </a:cubicBezTo>
                <a:cubicBezTo>
                  <a:pt x="300941" y="193151"/>
                  <a:pt x="293225" y="233663"/>
                  <a:pt x="312516" y="254883"/>
                </a:cubicBezTo>
                <a:cubicBezTo>
                  <a:pt x="331807" y="276103"/>
                  <a:pt x="372318" y="276103"/>
                  <a:pt x="405113" y="278032"/>
                </a:cubicBezTo>
                <a:cubicBezTo>
                  <a:pt x="437908" y="279961"/>
                  <a:pt x="482278" y="287678"/>
                  <a:pt x="509286" y="266458"/>
                </a:cubicBezTo>
                <a:cubicBezTo>
                  <a:pt x="536294" y="245238"/>
                  <a:pt x="549798" y="195080"/>
                  <a:pt x="567160" y="150710"/>
                </a:cubicBezTo>
                <a:cubicBezTo>
                  <a:pt x="584522" y="106340"/>
                  <a:pt x="596096" y="240"/>
                  <a:pt x="613458" y="240"/>
                </a:cubicBezTo>
                <a:cubicBezTo>
                  <a:pt x="630820" y="240"/>
                  <a:pt x="636607" y="127561"/>
                  <a:pt x="671331" y="150710"/>
                </a:cubicBezTo>
                <a:cubicBezTo>
                  <a:pt x="706055" y="173859"/>
                  <a:pt x="769715" y="150710"/>
                  <a:pt x="821802" y="1391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/>
          <p:cNvSpPr/>
          <p:nvPr/>
        </p:nvSpPr>
        <p:spPr>
          <a:xfrm rot="5400000">
            <a:off x="4747872" y="2459503"/>
            <a:ext cx="683345" cy="289608"/>
          </a:xfrm>
          <a:custGeom>
            <a:avLst/>
            <a:gdLst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509286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40511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05113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66217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19918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44 h 280771"/>
              <a:gd name="connsiteX1" fmla="*/ 231493 w 717630"/>
              <a:gd name="connsiteY1" fmla="*/ 138919 h 280771"/>
              <a:gd name="connsiteX2" fmla="*/ 243068 w 717630"/>
              <a:gd name="connsiteY2" fmla="*/ 23 h 280771"/>
              <a:gd name="connsiteX3" fmla="*/ 289366 w 717630"/>
              <a:gd name="connsiteY3" fmla="*/ 150494 h 280771"/>
              <a:gd name="connsiteX4" fmla="*/ 312516 w 717630"/>
              <a:gd name="connsiteY4" fmla="*/ 254666 h 280771"/>
              <a:gd name="connsiteX5" fmla="*/ 405113 w 717630"/>
              <a:gd name="connsiteY5" fmla="*/ 277815 h 280771"/>
              <a:gd name="connsiteX6" fmla="*/ 509286 w 717630"/>
              <a:gd name="connsiteY6" fmla="*/ 266241 h 280771"/>
              <a:gd name="connsiteX7" fmla="*/ 544010 w 717630"/>
              <a:gd name="connsiteY7" fmla="*/ 150493 h 280771"/>
              <a:gd name="connsiteX8" fmla="*/ 578734 w 717630"/>
              <a:gd name="connsiteY8" fmla="*/ 23172 h 280771"/>
              <a:gd name="connsiteX9" fmla="*/ 590308 w 717630"/>
              <a:gd name="connsiteY9" fmla="*/ 162068 h 280771"/>
              <a:gd name="connsiteX10" fmla="*/ 717630 w 717630"/>
              <a:gd name="connsiteY10" fmla="*/ 162068 h 280771"/>
              <a:gd name="connsiteX0" fmla="*/ 0 w 717630"/>
              <a:gd name="connsiteY0" fmla="*/ 127561 h 280988"/>
              <a:gd name="connsiteX1" fmla="*/ 196769 w 717630"/>
              <a:gd name="connsiteY1" fmla="*/ 115987 h 280988"/>
              <a:gd name="connsiteX2" fmla="*/ 243068 w 717630"/>
              <a:gd name="connsiteY2" fmla="*/ 240 h 280988"/>
              <a:gd name="connsiteX3" fmla="*/ 289366 w 717630"/>
              <a:gd name="connsiteY3" fmla="*/ 150711 h 280988"/>
              <a:gd name="connsiteX4" fmla="*/ 312516 w 717630"/>
              <a:gd name="connsiteY4" fmla="*/ 254883 h 280988"/>
              <a:gd name="connsiteX5" fmla="*/ 405113 w 717630"/>
              <a:gd name="connsiteY5" fmla="*/ 278032 h 280988"/>
              <a:gd name="connsiteX6" fmla="*/ 509286 w 717630"/>
              <a:gd name="connsiteY6" fmla="*/ 266458 h 280988"/>
              <a:gd name="connsiteX7" fmla="*/ 544010 w 717630"/>
              <a:gd name="connsiteY7" fmla="*/ 150710 h 280988"/>
              <a:gd name="connsiteX8" fmla="*/ 578734 w 717630"/>
              <a:gd name="connsiteY8" fmla="*/ 23389 h 280988"/>
              <a:gd name="connsiteX9" fmla="*/ 590308 w 717630"/>
              <a:gd name="connsiteY9" fmla="*/ 162285 h 280988"/>
              <a:gd name="connsiteX10" fmla="*/ 717630 w 717630"/>
              <a:gd name="connsiteY10" fmla="*/ 162285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590308 w 821802"/>
              <a:gd name="connsiteY9" fmla="*/ 162285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6716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2" h="280988">
                <a:moveTo>
                  <a:pt x="0" y="127561"/>
                </a:moveTo>
                <a:cubicBezTo>
                  <a:pt x="95491" y="143958"/>
                  <a:pt x="156258" y="137207"/>
                  <a:pt x="196769" y="115987"/>
                </a:cubicBezTo>
                <a:cubicBezTo>
                  <a:pt x="237280" y="94767"/>
                  <a:pt x="227635" y="-5547"/>
                  <a:pt x="243068" y="240"/>
                </a:cubicBezTo>
                <a:cubicBezTo>
                  <a:pt x="258501" y="6027"/>
                  <a:pt x="277791" y="108271"/>
                  <a:pt x="289366" y="150711"/>
                </a:cubicBezTo>
                <a:cubicBezTo>
                  <a:pt x="300941" y="193151"/>
                  <a:pt x="293225" y="233663"/>
                  <a:pt x="312516" y="254883"/>
                </a:cubicBezTo>
                <a:cubicBezTo>
                  <a:pt x="331807" y="276103"/>
                  <a:pt x="372318" y="276103"/>
                  <a:pt x="405113" y="278032"/>
                </a:cubicBezTo>
                <a:cubicBezTo>
                  <a:pt x="437908" y="279961"/>
                  <a:pt x="482278" y="287678"/>
                  <a:pt x="509286" y="266458"/>
                </a:cubicBezTo>
                <a:cubicBezTo>
                  <a:pt x="536294" y="245238"/>
                  <a:pt x="549798" y="195080"/>
                  <a:pt x="567160" y="150710"/>
                </a:cubicBezTo>
                <a:cubicBezTo>
                  <a:pt x="584522" y="106340"/>
                  <a:pt x="596096" y="240"/>
                  <a:pt x="613458" y="240"/>
                </a:cubicBezTo>
                <a:cubicBezTo>
                  <a:pt x="630820" y="240"/>
                  <a:pt x="636607" y="127561"/>
                  <a:pt x="671331" y="150710"/>
                </a:cubicBezTo>
                <a:cubicBezTo>
                  <a:pt x="706055" y="173859"/>
                  <a:pt x="769715" y="150710"/>
                  <a:pt x="821802" y="1391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 rot="7774026">
            <a:off x="5270307" y="1253401"/>
            <a:ext cx="683345" cy="289608"/>
          </a:xfrm>
          <a:custGeom>
            <a:avLst/>
            <a:gdLst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509286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40511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05113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66217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19918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44 h 280771"/>
              <a:gd name="connsiteX1" fmla="*/ 231493 w 717630"/>
              <a:gd name="connsiteY1" fmla="*/ 138919 h 280771"/>
              <a:gd name="connsiteX2" fmla="*/ 243068 w 717630"/>
              <a:gd name="connsiteY2" fmla="*/ 23 h 280771"/>
              <a:gd name="connsiteX3" fmla="*/ 289366 w 717630"/>
              <a:gd name="connsiteY3" fmla="*/ 150494 h 280771"/>
              <a:gd name="connsiteX4" fmla="*/ 312516 w 717630"/>
              <a:gd name="connsiteY4" fmla="*/ 254666 h 280771"/>
              <a:gd name="connsiteX5" fmla="*/ 405113 w 717630"/>
              <a:gd name="connsiteY5" fmla="*/ 277815 h 280771"/>
              <a:gd name="connsiteX6" fmla="*/ 509286 w 717630"/>
              <a:gd name="connsiteY6" fmla="*/ 266241 h 280771"/>
              <a:gd name="connsiteX7" fmla="*/ 544010 w 717630"/>
              <a:gd name="connsiteY7" fmla="*/ 150493 h 280771"/>
              <a:gd name="connsiteX8" fmla="*/ 578734 w 717630"/>
              <a:gd name="connsiteY8" fmla="*/ 23172 h 280771"/>
              <a:gd name="connsiteX9" fmla="*/ 590308 w 717630"/>
              <a:gd name="connsiteY9" fmla="*/ 162068 h 280771"/>
              <a:gd name="connsiteX10" fmla="*/ 717630 w 717630"/>
              <a:gd name="connsiteY10" fmla="*/ 162068 h 280771"/>
              <a:gd name="connsiteX0" fmla="*/ 0 w 717630"/>
              <a:gd name="connsiteY0" fmla="*/ 127561 h 280988"/>
              <a:gd name="connsiteX1" fmla="*/ 196769 w 717630"/>
              <a:gd name="connsiteY1" fmla="*/ 115987 h 280988"/>
              <a:gd name="connsiteX2" fmla="*/ 243068 w 717630"/>
              <a:gd name="connsiteY2" fmla="*/ 240 h 280988"/>
              <a:gd name="connsiteX3" fmla="*/ 289366 w 717630"/>
              <a:gd name="connsiteY3" fmla="*/ 150711 h 280988"/>
              <a:gd name="connsiteX4" fmla="*/ 312516 w 717630"/>
              <a:gd name="connsiteY4" fmla="*/ 254883 h 280988"/>
              <a:gd name="connsiteX5" fmla="*/ 405113 w 717630"/>
              <a:gd name="connsiteY5" fmla="*/ 278032 h 280988"/>
              <a:gd name="connsiteX6" fmla="*/ 509286 w 717630"/>
              <a:gd name="connsiteY6" fmla="*/ 266458 h 280988"/>
              <a:gd name="connsiteX7" fmla="*/ 544010 w 717630"/>
              <a:gd name="connsiteY7" fmla="*/ 150710 h 280988"/>
              <a:gd name="connsiteX8" fmla="*/ 578734 w 717630"/>
              <a:gd name="connsiteY8" fmla="*/ 23389 h 280988"/>
              <a:gd name="connsiteX9" fmla="*/ 590308 w 717630"/>
              <a:gd name="connsiteY9" fmla="*/ 162285 h 280988"/>
              <a:gd name="connsiteX10" fmla="*/ 717630 w 717630"/>
              <a:gd name="connsiteY10" fmla="*/ 162285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590308 w 821802"/>
              <a:gd name="connsiteY9" fmla="*/ 162285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6716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2" h="280988">
                <a:moveTo>
                  <a:pt x="0" y="127561"/>
                </a:moveTo>
                <a:cubicBezTo>
                  <a:pt x="95491" y="143958"/>
                  <a:pt x="156258" y="137207"/>
                  <a:pt x="196769" y="115987"/>
                </a:cubicBezTo>
                <a:cubicBezTo>
                  <a:pt x="237280" y="94767"/>
                  <a:pt x="227635" y="-5547"/>
                  <a:pt x="243068" y="240"/>
                </a:cubicBezTo>
                <a:cubicBezTo>
                  <a:pt x="258501" y="6027"/>
                  <a:pt x="277791" y="108271"/>
                  <a:pt x="289366" y="150711"/>
                </a:cubicBezTo>
                <a:cubicBezTo>
                  <a:pt x="300941" y="193151"/>
                  <a:pt x="293225" y="233663"/>
                  <a:pt x="312516" y="254883"/>
                </a:cubicBezTo>
                <a:cubicBezTo>
                  <a:pt x="331807" y="276103"/>
                  <a:pt x="372318" y="276103"/>
                  <a:pt x="405113" y="278032"/>
                </a:cubicBezTo>
                <a:cubicBezTo>
                  <a:pt x="437908" y="279961"/>
                  <a:pt x="482278" y="287678"/>
                  <a:pt x="509286" y="266458"/>
                </a:cubicBezTo>
                <a:cubicBezTo>
                  <a:pt x="536294" y="245238"/>
                  <a:pt x="549798" y="195080"/>
                  <a:pt x="567160" y="150710"/>
                </a:cubicBezTo>
                <a:cubicBezTo>
                  <a:pt x="584522" y="106340"/>
                  <a:pt x="596096" y="240"/>
                  <a:pt x="613458" y="240"/>
                </a:cubicBezTo>
                <a:cubicBezTo>
                  <a:pt x="630820" y="240"/>
                  <a:pt x="636607" y="127561"/>
                  <a:pt x="671331" y="150710"/>
                </a:cubicBezTo>
                <a:cubicBezTo>
                  <a:pt x="706055" y="173859"/>
                  <a:pt x="769715" y="150710"/>
                  <a:pt x="821802" y="1391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 rot="10800000">
            <a:off x="6373279" y="769978"/>
            <a:ext cx="683345" cy="289608"/>
          </a:xfrm>
          <a:custGeom>
            <a:avLst/>
            <a:gdLst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509286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40511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86136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8140"/>
              <a:gd name="connsiteX1" fmla="*/ 231493 w 717630"/>
              <a:gd name="connsiteY1" fmla="*/ 138896 h 288140"/>
              <a:gd name="connsiteX2" fmla="*/ 243068 w 717630"/>
              <a:gd name="connsiteY2" fmla="*/ 0 h 288140"/>
              <a:gd name="connsiteX3" fmla="*/ 266217 w 717630"/>
              <a:gd name="connsiteY3" fmla="*/ 138896 h 288140"/>
              <a:gd name="connsiteX4" fmla="*/ 312516 w 717630"/>
              <a:gd name="connsiteY4" fmla="*/ 254643 h 288140"/>
              <a:gd name="connsiteX5" fmla="*/ 405113 w 717630"/>
              <a:gd name="connsiteY5" fmla="*/ 277792 h 288140"/>
              <a:gd name="connsiteX6" fmla="*/ 601884 w 717630"/>
              <a:gd name="connsiteY6" fmla="*/ 277792 h 288140"/>
              <a:gd name="connsiteX7" fmla="*/ 544010 w 717630"/>
              <a:gd name="connsiteY7" fmla="*/ 150470 h 288140"/>
              <a:gd name="connsiteX8" fmla="*/ 578734 w 717630"/>
              <a:gd name="connsiteY8" fmla="*/ 23149 h 288140"/>
              <a:gd name="connsiteX9" fmla="*/ 590308 w 717630"/>
              <a:gd name="connsiteY9" fmla="*/ 162045 h 288140"/>
              <a:gd name="connsiteX10" fmla="*/ 717630 w 717630"/>
              <a:gd name="connsiteY10" fmla="*/ 162045 h 288140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66217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21 h 280748"/>
              <a:gd name="connsiteX1" fmla="*/ 231493 w 717630"/>
              <a:gd name="connsiteY1" fmla="*/ 138896 h 280748"/>
              <a:gd name="connsiteX2" fmla="*/ 243068 w 717630"/>
              <a:gd name="connsiteY2" fmla="*/ 0 h 280748"/>
              <a:gd name="connsiteX3" fmla="*/ 219918 w 717630"/>
              <a:gd name="connsiteY3" fmla="*/ 138896 h 280748"/>
              <a:gd name="connsiteX4" fmla="*/ 312516 w 717630"/>
              <a:gd name="connsiteY4" fmla="*/ 254643 h 280748"/>
              <a:gd name="connsiteX5" fmla="*/ 405113 w 717630"/>
              <a:gd name="connsiteY5" fmla="*/ 277792 h 280748"/>
              <a:gd name="connsiteX6" fmla="*/ 509286 w 717630"/>
              <a:gd name="connsiteY6" fmla="*/ 266218 h 280748"/>
              <a:gd name="connsiteX7" fmla="*/ 544010 w 717630"/>
              <a:gd name="connsiteY7" fmla="*/ 150470 h 280748"/>
              <a:gd name="connsiteX8" fmla="*/ 578734 w 717630"/>
              <a:gd name="connsiteY8" fmla="*/ 23149 h 280748"/>
              <a:gd name="connsiteX9" fmla="*/ 590308 w 717630"/>
              <a:gd name="connsiteY9" fmla="*/ 162045 h 280748"/>
              <a:gd name="connsiteX10" fmla="*/ 717630 w 717630"/>
              <a:gd name="connsiteY10" fmla="*/ 162045 h 280748"/>
              <a:gd name="connsiteX0" fmla="*/ 0 w 717630"/>
              <a:gd name="connsiteY0" fmla="*/ 127344 h 280771"/>
              <a:gd name="connsiteX1" fmla="*/ 231493 w 717630"/>
              <a:gd name="connsiteY1" fmla="*/ 138919 h 280771"/>
              <a:gd name="connsiteX2" fmla="*/ 243068 w 717630"/>
              <a:gd name="connsiteY2" fmla="*/ 23 h 280771"/>
              <a:gd name="connsiteX3" fmla="*/ 289366 w 717630"/>
              <a:gd name="connsiteY3" fmla="*/ 150494 h 280771"/>
              <a:gd name="connsiteX4" fmla="*/ 312516 w 717630"/>
              <a:gd name="connsiteY4" fmla="*/ 254666 h 280771"/>
              <a:gd name="connsiteX5" fmla="*/ 405113 w 717630"/>
              <a:gd name="connsiteY5" fmla="*/ 277815 h 280771"/>
              <a:gd name="connsiteX6" fmla="*/ 509286 w 717630"/>
              <a:gd name="connsiteY6" fmla="*/ 266241 h 280771"/>
              <a:gd name="connsiteX7" fmla="*/ 544010 w 717630"/>
              <a:gd name="connsiteY7" fmla="*/ 150493 h 280771"/>
              <a:gd name="connsiteX8" fmla="*/ 578734 w 717630"/>
              <a:gd name="connsiteY8" fmla="*/ 23172 h 280771"/>
              <a:gd name="connsiteX9" fmla="*/ 590308 w 717630"/>
              <a:gd name="connsiteY9" fmla="*/ 162068 h 280771"/>
              <a:gd name="connsiteX10" fmla="*/ 717630 w 717630"/>
              <a:gd name="connsiteY10" fmla="*/ 162068 h 280771"/>
              <a:gd name="connsiteX0" fmla="*/ 0 w 717630"/>
              <a:gd name="connsiteY0" fmla="*/ 127561 h 280988"/>
              <a:gd name="connsiteX1" fmla="*/ 196769 w 717630"/>
              <a:gd name="connsiteY1" fmla="*/ 115987 h 280988"/>
              <a:gd name="connsiteX2" fmla="*/ 243068 w 717630"/>
              <a:gd name="connsiteY2" fmla="*/ 240 h 280988"/>
              <a:gd name="connsiteX3" fmla="*/ 289366 w 717630"/>
              <a:gd name="connsiteY3" fmla="*/ 150711 h 280988"/>
              <a:gd name="connsiteX4" fmla="*/ 312516 w 717630"/>
              <a:gd name="connsiteY4" fmla="*/ 254883 h 280988"/>
              <a:gd name="connsiteX5" fmla="*/ 405113 w 717630"/>
              <a:gd name="connsiteY5" fmla="*/ 278032 h 280988"/>
              <a:gd name="connsiteX6" fmla="*/ 509286 w 717630"/>
              <a:gd name="connsiteY6" fmla="*/ 266458 h 280988"/>
              <a:gd name="connsiteX7" fmla="*/ 544010 w 717630"/>
              <a:gd name="connsiteY7" fmla="*/ 150710 h 280988"/>
              <a:gd name="connsiteX8" fmla="*/ 578734 w 717630"/>
              <a:gd name="connsiteY8" fmla="*/ 23389 h 280988"/>
              <a:gd name="connsiteX9" fmla="*/ 590308 w 717630"/>
              <a:gd name="connsiteY9" fmla="*/ 162285 h 280988"/>
              <a:gd name="connsiteX10" fmla="*/ 717630 w 717630"/>
              <a:gd name="connsiteY10" fmla="*/ 162285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590308 w 821802"/>
              <a:gd name="connsiteY9" fmla="*/ 162285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578734 w 821802"/>
              <a:gd name="connsiteY8" fmla="*/ 23389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4401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  <a:gd name="connsiteX0" fmla="*/ 0 w 821802"/>
              <a:gd name="connsiteY0" fmla="*/ 127561 h 280988"/>
              <a:gd name="connsiteX1" fmla="*/ 196769 w 821802"/>
              <a:gd name="connsiteY1" fmla="*/ 115987 h 280988"/>
              <a:gd name="connsiteX2" fmla="*/ 243068 w 821802"/>
              <a:gd name="connsiteY2" fmla="*/ 240 h 280988"/>
              <a:gd name="connsiteX3" fmla="*/ 289366 w 821802"/>
              <a:gd name="connsiteY3" fmla="*/ 150711 h 280988"/>
              <a:gd name="connsiteX4" fmla="*/ 312516 w 821802"/>
              <a:gd name="connsiteY4" fmla="*/ 254883 h 280988"/>
              <a:gd name="connsiteX5" fmla="*/ 405113 w 821802"/>
              <a:gd name="connsiteY5" fmla="*/ 278032 h 280988"/>
              <a:gd name="connsiteX6" fmla="*/ 509286 w 821802"/>
              <a:gd name="connsiteY6" fmla="*/ 266458 h 280988"/>
              <a:gd name="connsiteX7" fmla="*/ 567160 w 821802"/>
              <a:gd name="connsiteY7" fmla="*/ 150710 h 280988"/>
              <a:gd name="connsiteX8" fmla="*/ 613458 w 821802"/>
              <a:gd name="connsiteY8" fmla="*/ 240 h 280988"/>
              <a:gd name="connsiteX9" fmla="*/ 671331 w 821802"/>
              <a:gd name="connsiteY9" fmla="*/ 150710 h 280988"/>
              <a:gd name="connsiteX10" fmla="*/ 821802 w 821802"/>
              <a:gd name="connsiteY10" fmla="*/ 139136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2" h="280988">
                <a:moveTo>
                  <a:pt x="0" y="127561"/>
                </a:moveTo>
                <a:cubicBezTo>
                  <a:pt x="95491" y="143958"/>
                  <a:pt x="156258" y="137207"/>
                  <a:pt x="196769" y="115987"/>
                </a:cubicBezTo>
                <a:cubicBezTo>
                  <a:pt x="237280" y="94767"/>
                  <a:pt x="227635" y="-5547"/>
                  <a:pt x="243068" y="240"/>
                </a:cubicBezTo>
                <a:cubicBezTo>
                  <a:pt x="258501" y="6027"/>
                  <a:pt x="277791" y="108271"/>
                  <a:pt x="289366" y="150711"/>
                </a:cubicBezTo>
                <a:cubicBezTo>
                  <a:pt x="300941" y="193151"/>
                  <a:pt x="293225" y="233663"/>
                  <a:pt x="312516" y="254883"/>
                </a:cubicBezTo>
                <a:cubicBezTo>
                  <a:pt x="331807" y="276103"/>
                  <a:pt x="372318" y="276103"/>
                  <a:pt x="405113" y="278032"/>
                </a:cubicBezTo>
                <a:cubicBezTo>
                  <a:pt x="437908" y="279961"/>
                  <a:pt x="482278" y="287678"/>
                  <a:pt x="509286" y="266458"/>
                </a:cubicBezTo>
                <a:cubicBezTo>
                  <a:pt x="536294" y="245238"/>
                  <a:pt x="549798" y="195080"/>
                  <a:pt x="567160" y="150710"/>
                </a:cubicBezTo>
                <a:cubicBezTo>
                  <a:pt x="584522" y="106340"/>
                  <a:pt x="596096" y="240"/>
                  <a:pt x="613458" y="240"/>
                </a:cubicBezTo>
                <a:cubicBezTo>
                  <a:pt x="630820" y="240"/>
                  <a:pt x="636607" y="127561"/>
                  <a:pt x="671331" y="150710"/>
                </a:cubicBezTo>
                <a:cubicBezTo>
                  <a:pt x="706055" y="173859"/>
                  <a:pt x="769715" y="150710"/>
                  <a:pt x="821802" y="1391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3377" y="767101"/>
            <a:ext cx="15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 smtClean="0"/>
              <a:t>Projection</a:t>
            </a:r>
            <a:endParaRPr kumimoji="1" lang="ja-JP" altLang="en-US" sz="2400" b="1" u="sng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080295" y="722200"/>
            <a:ext cx="223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 smtClean="0"/>
              <a:t>Back-Projection</a:t>
            </a:r>
            <a:endParaRPr kumimoji="1" lang="ja-JP" altLang="en-US" sz="2400" b="1" u="sng" dirty="0"/>
          </a:p>
        </p:txBody>
      </p:sp>
      <p:sp>
        <p:nvSpPr>
          <p:cNvPr id="12" name="右矢印 11"/>
          <p:cNvSpPr/>
          <p:nvPr/>
        </p:nvSpPr>
        <p:spPr>
          <a:xfrm>
            <a:off x="3681227" y="2125133"/>
            <a:ext cx="880536" cy="959024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Picture 3" descr="C:\Users\Ryutaro\Dropbox\総研大研究室\学会\JPS71\IMG\Niboshi_CT_Reconstructed_160223-24_INTPIX5断面1ct05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74" y="1754608"/>
            <a:ext cx="1689749" cy="1689749"/>
          </a:xfrm>
          <a:prstGeom prst="rect">
            <a:avLst/>
          </a:prstGeom>
          <a:noFill/>
        </p:spPr>
      </p:pic>
      <p:grpSp>
        <p:nvGrpSpPr>
          <p:cNvPr id="54" name="グループ化 14"/>
          <p:cNvGrpSpPr/>
          <p:nvPr/>
        </p:nvGrpSpPr>
        <p:grpSpPr>
          <a:xfrm>
            <a:off x="8312757" y="1820629"/>
            <a:ext cx="684283" cy="369332"/>
            <a:chOff x="1691680" y="813846"/>
            <a:chExt cx="1152128" cy="562128"/>
          </a:xfrm>
        </p:grpSpPr>
        <p:cxnSp>
          <p:nvCxnSpPr>
            <p:cNvPr id="55" name="直線矢印コネクタ 54"/>
            <p:cNvCxnSpPr/>
            <p:nvPr/>
          </p:nvCxnSpPr>
          <p:spPr>
            <a:xfrm>
              <a:off x="1691680" y="908720"/>
              <a:ext cx="1152128" cy="0"/>
            </a:xfrm>
            <a:prstGeom prst="straightConnector1">
              <a:avLst/>
            </a:prstGeom>
            <a:ln w="38100" cap="sq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1691680" y="813846"/>
              <a:ext cx="1151995" cy="56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5mm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544404" y="3463210"/>
            <a:ext cx="153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Reconstructed Slice</a:t>
            </a:r>
            <a:endParaRPr kumimoji="1" lang="ja-JP" altLang="en-US" dirty="0"/>
          </a:p>
        </p:txBody>
      </p:sp>
      <p:pic>
        <p:nvPicPr>
          <p:cNvPr id="1026" name="Picture 2" descr="C:\Users\Ryutaro\Dropbox\総研大研究室\測定器開発室会議\160705\pct\Result of 010-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09840" y="2961004"/>
            <a:ext cx="1818350" cy="1157132"/>
          </a:xfrm>
          <a:prstGeom prst="rect">
            <a:avLst/>
          </a:prstGeom>
          <a:noFill/>
        </p:spPr>
      </p:pic>
      <p:sp>
        <p:nvSpPr>
          <p:cNvPr id="57" name="テキスト ボックス 56"/>
          <p:cNvSpPr txBox="1"/>
          <p:nvPr/>
        </p:nvSpPr>
        <p:spPr>
          <a:xfrm>
            <a:off x="0" y="4400613"/>
            <a:ext cx="175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Projection Image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17252" y="3146055"/>
            <a:ext cx="1397479" cy="888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89" t="41499" r="6616" b="48755"/>
          <a:stretch/>
        </p:blipFill>
        <p:spPr>
          <a:xfrm rot="16200000">
            <a:off x="-520129" y="960228"/>
            <a:ext cx="2036979" cy="469775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 rot="16200000">
            <a:off x="108761" y="1553466"/>
            <a:ext cx="757440" cy="444433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89850" y="4244197"/>
            <a:ext cx="3114136" cy="584775"/>
          </a:xfrm>
          <a:prstGeom prst="rect">
            <a:avLst/>
          </a:prstGeom>
          <a:noFill/>
          <a:ln w="38100">
            <a:solidFill>
              <a:schemeClr val="accent1">
                <a:shade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Take 1line from every image and do back projection with adjust filter</a:t>
            </a:r>
          </a:p>
        </p:txBody>
      </p:sp>
      <p:sp>
        <p:nvSpPr>
          <p:cNvPr id="65" name="フリーフォーム 64"/>
          <p:cNvSpPr/>
          <p:nvPr/>
        </p:nvSpPr>
        <p:spPr>
          <a:xfrm>
            <a:off x="1293962" y="3226279"/>
            <a:ext cx="1570008" cy="1371600"/>
          </a:xfrm>
          <a:custGeom>
            <a:avLst/>
            <a:gdLst>
              <a:gd name="connsiteX0" fmla="*/ 0 w 1664898"/>
              <a:gd name="connsiteY0" fmla="*/ 0 h 1440612"/>
              <a:gd name="connsiteX1" fmla="*/ 224287 w 1664898"/>
              <a:gd name="connsiteY1" fmla="*/ 759125 h 1440612"/>
              <a:gd name="connsiteX2" fmla="*/ 750498 w 1664898"/>
              <a:gd name="connsiteY2" fmla="*/ 1302589 h 1440612"/>
              <a:gd name="connsiteX3" fmla="*/ 1664898 w 1664898"/>
              <a:gd name="connsiteY3" fmla="*/ 1440612 h 144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898" h="1440612">
                <a:moveTo>
                  <a:pt x="0" y="0"/>
                </a:moveTo>
                <a:cubicBezTo>
                  <a:pt x="49602" y="271013"/>
                  <a:pt x="99204" y="542027"/>
                  <a:pt x="224287" y="759125"/>
                </a:cubicBezTo>
                <a:cubicBezTo>
                  <a:pt x="349370" y="976223"/>
                  <a:pt x="510396" y="1189008"/>
                  <a:pt x="750498" y="1302589"/>
                </a:cubicBezTo>
                <a:cubicBezTo>
                  <a:pt x="990600" y="1416170"/>
                  <a:pt x="1327749" y="1428391"/>
                  <a:pt x="1664898" y="144061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5986732" y="3450566"/>
            <a:ext cx="1587260" cy="1155940"/>
          </a:xfrm>
          <a:custGeom>
            <a:avLst/>
            <a:gdLst>
              <a:gd name="connsiteX0" fmla="*/ 0 w 1664898"/>
              <a:gd name="connsiteY0" fmla="*/ 1233577 h 1246516"/>
              <a:gd name="connsiteX1" fmla="*/ 646981 w 1664898"/>
              <a:gd name="connsiteY1" fmla="*/ 1233577 h 1246516"/>
              <a:gd name="connsiteX2" fmla="*/ 1181819 w 1664898"/>
              <a:gd name="connsiteY2" fmla="*/ 1155940 h 1246516"/>
              <a:gd name="connsiteX3" fmla="*/ 1483744 w 1664898"/>
              <a:gd name="connsiteY3" fmla="*/ 862642 h 1246516"/>
              <a:gd name="connsiteX4" fmla="*/ 1621766 w 1664898"/>
              <a:gd name="connsiteY4" fmla="*/ 422694 h 1246516"/>
              <a:gd name="connsiteX5" fmla="*/ 1664898 w 1664898"/>
              <a:gd name="connsiteY5" fmla="*/ 0 h 124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898" h="1246516">
                <a:moveTo>
                  <a:pt x="0" y="1233577"/>
                </a:moveTo>
                <a:cubicBezTo>
                  <a:pt x="225005" y="1240046"/>
                  <a:pt x="450011" y="1246516"/>
                  <a:pt x="646981" y="1233577"/>
                </a:cubicBezTo>
                <a:cubicBezTo>
                  <a:pt x="843951" y="1220638"/>
                  <a:pt x="1042359" y="1217763"/>
                  <a:pt x="1181819" y="1155940"/>
                </a:cubicBezTo>
                <a:cubicBezTo>
                  <a:pt x="1321280" y="1094118"/>
                  <a:pt x="1410420" y="984850"/>
                  <a:pt x="1483744" y="862642"/>
                </a:cubicBezTo>
                <a:cubicBezTo>
                  <a:pt x="1557069" y="740434"/>
                  <a:pt x="1591574" y="566467"/>
                  <a:pt x="1621766" y="422694"/>
                </a:cubicBezTo>
                <a:cubicBezTo>
                  <a:pt x="1651958" y="278921"/>
                  <a:pt x="1658428" y="139460"/>
                  <a:pt x="1664898" y="0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0" y="2163496"/>
            <a:ext cx="113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Sample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72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471877"/>
            <a:ext cx="7773338" cy="1218908"/>
          </a:xfrm>
        </p:spPr>
        <p:txBody>
          <a:bodyPr/>
          <a:lstStyle/>
          <a:p>
            <a:r>
              <a:rPr lang="en-US" altLang="ja-JP" cap="none" dirty="0" smtClean="0"/>
              <a:t>The Merit of Using SOI for X-Ray </a:t>
            </a:r>
            <a:r>
              <a:rPr kumimoji="1" lang="en-US" altLang="ja-JP" cap="none" dirty="0" smtClean="0"/>
              <a:t>Imaging </a:t>
            </a:r>
            <a:r>
              <a:rPr lang="en-US" altLang="ja-JP" cap="none" dirty="0"/>
              <a:t>(e.g. 3D</a:t>
            </a:r>
            <a:r>
              <a:rPr lang="ja-JP" altLang="en-US" cap="none" dirty="0"/>
              <a:t> </a:t>
            </a:r>
            <a:r>
              <a:rPr kumimoji="1" lang="en-US" altLang="ja-JP" cap="none" dirty="0" smtClean="0"/>
              <a:t>CT)</a:t>
            </a:r>
            <a:endParaRPr kumimoji="1" lang="ja-JP" altLang="en-US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2" y="1661037"/>
            <a:ext cx="7772870" cy="3424107"/>
          </a:xfrm>
        </p:spPr>
        <p:txBody>
          <a:bodyPr>
            <a:normAutofit lnSpcReduction="10000"/>
          </a:bodyPr>
          <a:lstStyle/>
          <a:p>
            <a:r>
              <a:rPr lang="en-US" altLang="ja-JP" sz="2400" b="1" u="sng" cap="none" dirty="0" smtClean="0"/>
              <a:t>Direct Conversion</a:t>
            </a:r>
          </a:p>
          <a:p>
            <a:pPr marL="540000">
              <a:buFont typeface="Wingdings" panose="05000000000000000000" pitchFamily="2" charset="2"/>
              <a:buChar char=""/>
            </a:pPr>
            <a:r>
              <a:rPr lang="en-US" altLang="ja-JP" cap="none" dirty="0" smtClean="0"/>
              <a:t>Convert </a:t>
            </a:r>
            <a:r>
              <a:rPr lang="en-US" altLang="ja-JP" cap="none" dirty="0"/>
              <a:t>photons to e-h pairs directly</a:t>
            </a:r>
            <a:r>
              <a:rPr lang="en-US" altLang="ja-JP" cap="none" dirty="0" smtClean="0"/>
              <a:t>. </a:t>
            </a:r>
          </a:p>
          <a:p>
            <a:r>
              <a:rPr kumimoji="1" lang="en-US" altLang="ja-JP" sz="2400" b="1" u="sng" cap="none" dirty="0" smtClean="0"/>
              <a:t>Small Pixel </a:t>
            </a:r>
            <a:endParaRPr lang="en-US" altLang="ja-JP" sz="2400" b="1" u="sng" cap="none" dirty="0" smtClean="0"/>
          </a:p>
          <a:p>
            <a:pPr marL="540000">
              <a:buFont typeface="Wingdings" panose="05000000000000000000" pitchFamily="2" charset="2"/>
              <a:buChar char=""/>
            </a:pPr>
            <a:r>
              <a:rPr lang="en-US" altLang="ja-JP" cap="none" dirty="0" smtClean="0"/>
              <a:t>No mechanical bonding.</a:t>
            </a:r>
          </a:p>
          <a:p>
            <a:pPr marL="540000">
              <a:buFont typeface="Wingdings" panose="05000000000000000000" pitchFamily="2" charset="2"/>
              <a:buChar char=""/>
            </a:pPr>
            <a:r>
              <a:rPr lang="en-US" altLang="ja-JP" cap="none" dirty="0"/>
              <a:t>No p-well/n-well. </a:t>
            </a:r>
            <a:endParaRPr lang="en-US" altLang="ja-JP" cap="none" dirty="0" smtClean="0"/>
          </a:p>
          <a:p>
            <a:pPr marL="540000" algn="r">
              <a:buNone/>
            </a:pPr>
            <a:r>
              <a:rPr lang="en-US" altLang="ja-JP" cap="none" dirty="0" smtClean="0"/>
              <a:t>=&gt;Thus can reduce circuit size more than Bulk</a:t>
            </a:r>
            <a:r>
              <a:rPr lang="ja-JP" altLang="en-US" cap="none" dirty="0" smtClean="0"/>
              <a:t> </a:t>
            </a:r>
            <a:r>
              <a:rPr lang="en-US" altLang="ja-JP" cap="none" dirty="0" smtClean="0"/>
              <a:t>CMOS.</a:t>
            </a:r>
          </a:p>
          <a:p>
            <a:pPr marL="540000" algn="r">
              <a:buNone/>
            </a:pPr>
            <a:r>
              <a:rPr lang="en-US" altLang="ja-JP" cap="none" dirty="0" smtClean="0"/>
              <a:t>=&gt;Can make small pixel !</a:t>
            </a:r>
            <a:endParaRPr kumimoji="1" lang="en-US" altLang="ja-JP" cap="none" dirty="0" smtClean="0"/>
          </a:p>
          <a:p>
            <a:endParaRPr kumimoji="1" lang="ja-JP" altLang="en-US" cap="none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1727236" y="5332627"/>
            <a:ext cx="927757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0542" y="5210387"/>
            <a:ext cx="4749214" cy="892552"/>
          </a:xfrm>
          <a:prstGeom prst="rect">
            <a:avLst/>
          </a:prstGeom>
          <a:solidFill>
            <a:schemeClr val="bg1">
              <a:alpha val="70000"/>
            </a:schemeClr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b="1" dirty="0" smtClean="0">
                <a:latin typeface="Century" panose="02040604050505020304" pitchFamily="18" charset="0"/>
              </a:rPr>
              <a:t>Can </a:t>
            </a:r>
            <a:r>
              <a:rPr lang="en-US" altLang="ja-JP" sz="2600" b="1" dirty="0" smtClean="0">
                <a:latin typeface="Century" panose="02040604050505020304" pitchFamily="18" charset="0"/>
              </a:rPr>
              <a:t>make </a:t>
            </a:r>
            <a:r>
              <a:rPr kumimoji="1" lang="en-US" altLang="ja-JP" sz="2600" b="1" dirty="0" smtClean="0">
                <a:latin typeface="Century" panose="02040604050505020304" pitchFamily="18" charset="0"/>
              </a:rPr>
              <a:t>Direct Conversion &amp; Small pixel sensor.</a:t>
            </a:r>
            <a:endParaRPr kumimoji="1" lang="ja-JP" altLang="en-US" sz="26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5292738" y="3502547"/>
            <a:ext cx="1512168" cy="528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27583" y="2564904"/>
            <a:ext cx="4616409" cy="21764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732240" y="3216244"/>
            <a:ext cx="2160240" cy="1224136"/>
            <a:chOff x="611560" y="3933056"/>
            <a:chExt cx="2160240" cy="1224136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611560" y="3933056"/>
              <a:ext cx="1656184" cy="1224136"/>
              <a:chOff x="611560" y="3933056"/>
              <a:chExt cx="1656184" cy="1224136"/>
            </a:xfrm>
          </p:grpSpPr>
          <p:sp>
            <p:nvSpPr>
              <p:cNvPr id="22" name="二等辺三角形 21"/>
              <p:cNvSpPr/>
              <p:nvPr/>
            </p:nvSpPr>
            <p:spPr>
              <a:xfrm>
                <a:off x="873714" y="4869160"/>
                <a:ext cx="1152128" cy="28803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entury" panose="02040604050505020304" pitchFamily="18" charset="0"/>
                </a:endParaRPr>
              </a:p>
            </p:txBody>
          </p:sp>
          <p:grpSp>
            <p:nvGrpSpPr>
              <p:cNvPr id="21" name="グループ化 20"/>
              <p:cNvGrpSpPr/>
              <p:nvPr/>
            </p:nvGrpSpPr>
            <p:grpSpPr>
              <a:xfrm>
                <a:off x="611560" y="3933056"/>
                <a:ext cx="1656184" cy="1080120"/>
                <a:chOff x="611560" y="3933056"/>
                <a:chExt cx="1656184" cy="1080120"/>
              </a:xfrm>
            </p:grpSpPr>
            <p:sp>
              <p:nvSpPr>
                <p:cNvPr id="19" name="正方形/長方形 18"/>
                <p:cNvSpPr/>
                <p:nvPr/>
              </p:nvSpPr>
              <p:spPr>
                <a:xfrm>
                  <a:off x="611560" y="3933056"/>
                  <a:ext cx="1656184" cy="10801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720830" y="4051194"/>
                  <a:ext cx="1431776" cy="855712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entury" panose="02040604050505020304" pitchFamily="18" charset="0"/>
                  </a:endParaRPr>
                </a:p>
              </p:txBody>
            </p:sp>
          </p:grpSp>
        </p:grpSp>
        <p:grpSp>
          <p:nvGrpSpPr>
            <p:cNvPr id="26" name="グループ化 25"/>
            <p:cNvGrpSpPr/>
            <p:nvPr/>
          </p:nvGrpSpPr>
          <p:grpSpPr>
            <a:xfrm>
              <a:off x="2339752" y="3933056"/>
              <a:ext cx="432048" cy="1224136"/>
              <a:chOff x="2339752" y="3933056"/>
              <a:chExt cx="432048" cy="122413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2339752" y="3933056"/>
                <a:ext cx="432048" cy="12241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entury" panose="02040604050505020304" pitchFamily="18" charset="0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2483768" y="4437112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entury" panose="02040604050505020304" pitchFamily="18" charset="0"/>
                </a:endParaRPr>
              </a:p>
            </p:txBody>
          </p:sp>
        </p:grp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5332" y="485999"/>
            <a:ext cx="7773338" cy="633994"/>
          </a:xfrm>
        </p:spPr>
        <p:txBody>
          <a:bodyPr>
            <a:normAutofit/>
          </a:bodyPr>
          <a:lstStyle/>
          <a:p>
            <a:r>
              <a:rPr lang="en-US" altLang="ja-JP" cap="none" dirty="0" smtClean="0"/>
              <a:t>Our </a:t>
            </a:r>
            <a:r>
              <a:rPr lang="en-US" altLang="ja-JP" cap="none" dirty="0"/>
              <a:t>DAQ </a:t>
            </a:r>
            <a:r>
              <a:rPr lang="en-US" altLang="ja-JP" cap="none" dirty="0" smtClean="0"/>
              <a:t>system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0ADB-1FF7-429B-B785-7A0E929F397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81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162" y="3356993"/>
            <a:ext cx="144016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entury" panose="02040604050505020304" pitchFamily="18" charset="0"/>
              </a:rPr>
              <a:t>SOI</a:t>
            </a:r>
          </a:p>
          <a:p>
            <a:pPr algn="ctr"/>
            <a:r>
              <a:rPr kumimoji="1" lang="en-US" altLang="ja-JP" sz="2400" dirty="0" smtClean="0">
                <a:latin typeface="Century" panose="02040604050505020304" pitchFamily="18" charset="0"/>
              </a:rPr>
              <a:t>Sensor</a:t>
            </a:r>
            <a:endParaRPr kumimoji="1" lang="ja-JP" altLang="en-US" sz="2400" dirty="0">
              <a:latin typeface="Century" panose="02040604050505020304" pitchFamily="18" charset="0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500838" y="2924944"/>
            <a:ext cx="1159394" cy="4860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6" name="右矢印 5"/>
          <p:cNvSpPr/>
          <p:nvPr/>
        </p:nvSpPr>
        <p:spPr>
          <a:xfrm rot="10797496">
            <a:off x="5474438" y="4087123"/>
            <a:ext cx="1155349" cy="493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21584715">
            <a:off x="5601310" y="2993256"/>
            <a:ext cx="78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Century" panose="02040604050505020304" pitchFamily="18" charset="0"/>
              </a:rPr>
              <a:t>D</a:t>
            </a:r>
            <a:r>
              <a:rPr kumimoji="1" lang="en-US" altLang="ja-JP" sz="1600" b="1" dirty="0" smtClean="0">
                <a:latin typeface="Century" panose="02040604050505020304" pitchFamily="18" charset="0"/>
              </a:rPr>
              <a:t>ata</a:t>
            </a:r>
            <a:endParaRPr kumimoji="1" lang="ja-JP" altLang="en-US" sz="1600" b="1" dirty="0">
              <a:latin typeface="Century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2338" y="3441195"/>
            <a:ext cx="18002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" panose="02040604050505020304" pitchFamily="18" charset="0"/>
              </a:rPr>
              <a:t>Firmware</a:t>
            </a:r>
          </a:p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(User FPGA)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171" y="3369889"/>
            <a:ext cx="144016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DAQ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Software</a:t>
            </a:r>
            <a:endParaRPr kumimoji="1" lang="ja-JP" altLang="en-US" sz="2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81851" y="3275765"/>
            <a:ext cx="106130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Century" panose="02040604050505020304" pitchFamily="18" charset="0"/>
            </a:endParaRPr>
          </a:p>
          <a:p>
            <a:pPr algn="ctr"/>
            <a:r>
              <a:rPr kumimoji="1" lang="en-US" altLang="ja-JP" sz="2000" dirty="0" err="1" smtClean="0">
                <a:latin typeface="Century" panose="02040604050505020304" pitchFamily="18" charset="0"/>
              </a:rPr>
              <a:t>SiTCP</a:t>
            </a:r>
            <a:endParaRPr kumimoji="1" lang="en-US" altLang="ja-JP" sz="2000" dirty="0" smtClean="0">
              <a:latin typeface="Century" panose="02040604050505020304" pitchFamily="18" charset="0"/>
            </a:endParaRPr>
          </a:p>
          <a:p>
            <a:pPr algn="ctr"/>
            <a:endParaRPr kumimoji="1" lang="ja-JP" altLang="en-US" sz="2000" dirty="0">
              <a:latin typeface="Century" panose="02040604050505020304" pitchFamily="18" charset="0"/>
            </a:endParaRPr>
          </a:p>
        </p:txBody>
      </p:sp>
      <p:sp>
        <p:nvSpPr>
          <p:cNvPr id="29" name="右矢印 28"/>
          <p:cNvSpPr/>
          <p:nvPr/>
        </p:nvSpPr>
        <p:spPr>
          <a:xfrm rot="10797496">
            <a:off x="1188462" y="4221510"/>
            <a:ext cx="1155349" cy="493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1188283" y="2924945"/>
            <a:ext cx="1159394" cy="4860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99073" y="4293900"/>
            <a:ext cx="11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Century" panose="02040604050505020304" pitchFamily="18" charset="0"/>
              </a:rPr>
              <a:t>Command</a:t>
            </a:r>
            <a:endParaRPr kumimoji="1" lang="ja-JP" altLang="en-US" sz="1600" b="1" dirty="0">
              <a:latin typeface="Century" panose="020406040505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5426" y="2531181"/>
            <a:ext cx="489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entury" panose="02040604050505020304" pitchFamily="18" charset="0"/>
              </a:rPr>
              <a:t>SEABAS</a:t>
            </a:r>
            <a:r>
              <a:rPr lang="en-US" altLang="ja-JP" sz="1600" dirty="0" smtClean="0">
                <a:latin typeface="Century" panose="02040604050505020304" pitchFamily="18" charset="0"/>
              </a:rPr>
              <a:t>(</a:t>
            </a:r>
            <a:r>
              <a:rPr lang="en-US" altLang="ja-JP" sz="1600" dirty="0" err="1" smtClean="0">
                <a:latin typeface="Century" panose="02040604050505020304" pitchFamily="18" charset="0"/>
              </a:rPr>
              <a:t>Soi</a:t>
            </a:r>
            <a:r>
              <a:rPr lang="en-US" altLang="ja-JP" sz="1600" dirty="0" smtClean="0">
                <a:latin typeface="Century" panose="02040604050505020304" pitchFamily="18" charset="0"/>
              </a:rPr>
              <a:t> </a:t>
            </a:r>
            <a:r>
              <a:rPr lang="en-US" altLang="ja-JP" sz="1600" dirty="0" err="1" smtClean="0">
                <a:latin typeface="Century" panose="02040604050505020304" pitchFamily="18" charset="0"/>
              </a:rPr>
              <a:t>EvAluation</a:t>
            </a:r>
            <a:r>
              <a:rPr lang="en-US" altLang="ja-JP" sz="1600" dirty="0" smtClean="0">
                <a:latin typeface="Century" panose="02040604050505020304" pitchFamily="18" charset="0"/>
              </a:rPr>
              <a:t> </a:t>
            </a:r>
            <a:r>
              <a:rPr lang="en-US" altLang="ja-JP" sz="1600" dirty="0" err="1" smtClean="0">
                <a:latin typeface="Century" panose="02040604050505020304" pitchFamily="18" charset="0"/>
              </a:rPr>
              <a:t>BoArd</a:t>
            </a:r>
            <a:r>
              <a:rPr lang="en-US" altLang="ja-JP" sz="1600" dirty="0" smtClean="0">
                <a:latin typeface="Century" panose="02040604050505020304" pitchFamily="18" charset="0"/>
              </a:rPr>
              <a:t> with </a:t>
            </a:r>
            <a:r>
              <a:rPr lang="en-US" altLang="ja-JP" sz="1600" dirty="0" err="1" smtClean="0">
                <a:latin typeface="Century" panose="02040604050505020304" pitchFamily="18" charset="0"/>
              </a:rPr>
              <a:t>Sitcp</a:t>
            </a:r>
            <a:r>
              <a:rPr lang="en-US" altLang="ja-JP" sz="1600" dirty="0" smtClean="0">
                <a:latin typeface="Century" panose="02040604050505020304" pitchFamily="18" charset="0"/>
              </a:rPr>
              <a:t>)</a:t>
            </a:r>
            <a:endParaRPr kumimoji="1" lang="ja-JP" altLang="en-US" sz="1600" dirty="0">
              <a:latin typeface="Century" panose="02040604050505020304" pitchFamily="18" charset="0"/>
            </a:endParaRPr>
          </a:p>
        </p:txBody>
      </p:sp>
      <p:sp>
        <p:nvSpPr>
          <p:cNvPr id="36" name="左右矢印 35"/>
          <p:cNvSpPr/>
          <p:nvPr/>
        </p:nvSpPr>
        <p:spPr>
          <a:xfrm>
            <a:off x="3564546" y="3625772"/>
            <a:ext cx="648072" cy="36004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33435" y="3491210"/>
            <a:ext cx="160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TCP/UDP</a:t>
            </a:r>
          </a:p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 on </a:t>
            </a:r>
            <a:r>
              <a:rPr kumimoji="1" lang="en-US" altLang="ja-JP" sz="1600" dirty="0" smtClean="0">
                <a:latin typeface="Century" panose="02040604050505020304" pitchFamily="18" charset="0"/>
              </a:rPr>
              <a:t>Ethernet</a:t>
            </a:r>
            <a:endParaRPr kumimoji="1" lang="ja-JP" altLang="en-US" sz="1600" dirty="0">
              <a:latin typeface="Century" panose="02040604050505020304" pitchFamily="18" charset="0"/>
            </a:endParaRPr>
          </a:p>
        </p:txBody>
      </p:sp>
      <p:sp>
        <p:nvSpPr>
          <p:cNvPr id="40" name="コンテンツ プレースホルダ 3"/>
          <p:cNvSpPr txBox="1">
            <a:spLocks/>
          </p:cNvSpPr>
          <p:nvPr/>
        </p:nvSpPr>
        <p:spPr>
          <a:xfrm>
            <a:off x="327804" y="1639019"/>
            <a:ext cx="6297283" cy="87126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r>
              <a:rPr lang="en-US" altLang="ja-JP" sz="2900" dirty="0" smtClean="0">
                <a:latin typeface="Century" panose="02040604050505020304" pitchFamily="18" charset="0"/>
              </a:rPr>
              <a:t>This DAQ system is consist of : </a:t>
            </a:r>
          </a:p>
          <a:p>
            <a:r>
              <a:rPr lang="en-US" altLang="ja-JP" sz="2900" dirty="0" smtClean="0">
                <a:latin typeface="Century" panose="02040604050505020304" pitchFamily="18" charset="0"/>
              </a:rPr>
              <a:t>*Firmware works on Multi-purpose DAQ board, named SEABAS.</a:t>
            </a:r>
          </a:p>
          <a:p>
            <a:r>
              <a:rPr lang="en-US" altLang="ja-JP" sz="2900" dirty="0" smtClean="0">
                <a:latin typeface="Century" panose="02040604050505020304" pitchFamily="18" charset="0"/>
              </a:rPr>
              <a:t>*Software works on DAQ PC (Standard PC/AT).</a:t>
            </a:r>
          </a:p>
          <a:p>
            <a:endParaRPr lang="en-US" altLang="ja-JP" sz="2000" dirty="0" smtClean="0">
              <a:latin typeface="Century" panose="020406040505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3528" y="4941168"/>
            <a:ext cx="85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DAQ</a:t>
            </a:r>
            <a:r>
              <a:rPr lang="ja-JP" altLang="en-US" dirty="0" smtClean="0">
                <a:latin typeface="Century" panose="02040604050505020304" pitchFamily="18" charset="0"/>
              </a:rPr>
              <a:t> </a:t>
            </a:r>
            <a:r>
              <a:rPr lang="en-US" altLang="ja-JP" dirty="0" smtClean="0">
                <a:latin typeface="Century" panose="02040604050505020304" pitchFamily="18" charset="0"/>
              </a:rPr>
              <a:t>Software – SEABAS : Connected by Gigabit Ethernet with TCP/UDP</a:t>
            </a:r>
          </a:p>
          <a:p>
            <a:pPr algn="r"/>
            <a:r>
              <a:rPr lang="ja-JP" altLang="en-US" dirty="0" smtClean="0">
                <a:latin typeface="Century" panose="02040604050505020304" pitchFamily="18" charset="0"/>
              </a:rPr>
              <a:t>→</a:t>
            </a:r>
            <a:r>
              <a:rPr lang="en-US" altLang="ja-JP" dirty="0" smtClean="0">
                <a:latin typeface="Century" panose="02040604050505020304" pitchFamily="18" charset="0"/>
              </a:rPr>
              <a:t>Can be work on standard PC(Linux Windows Mac</a:t>
            </a:r>
            <a:r>
              <a:rPr lang="ja-JP" altLang="en-US" dirty="0" smtClean="0">
                <a:latin typeface="Century" panose="02040604050505020304" pitchFamily="18" charset="0"/>
              </a:rPr>
              <a:t> ・・・</a:t>
            </a:r>
            <a:r>
              <a:rPr lang="en-US" altLang="ja-JP" dirty="0" smtClean="0">
                <a:latin typeface="Century" panose="02040604050505020304" pitchFamily="18" charset="0"/>
              </a:rPr>
              <a:t>)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3528" y="558993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Data is saved as </a:t>
            </a:r>
            <a:r>
              <a:rPr lang="en-US" altLang="ja-JP" dirty="0" smtClean="0">
                <a:latin typeface="Century" panose="02040604050505020304" pitchFamily="18" charset="0"/>
              </a:rPr>
              <a:t>TIFF </a:t>
            </a:r>
            <a:r>
              <a:rPr lang="en-US" altLang="ja-JP" dirty="0">
                <a:latin typeface="Century" panose="02040604050505020304" pitchFamily="18" charset="0"/>
              </a:rPr>
              <a:t>/ Binary / ROOT(CERN)</a:t>
            </a:r>
            <a:r>
              <a:rPr lang="ja-JP" altLang="en-US" dirty="0">
                <a:latin typeface="Century" panose="02040604050505020304" pitchFamily="18" charset="0"/>
              </a:rPr>
              <a:t> </a:t>
            </a:r>
            <a:r>
              <a:rPr lang="en-US" altLang="ja-JP" dirty="0" smtClean="0">
                <a:latin typeface="Century" panose="02040604050505020304" pitchFamily="18" charset="0"/>
              </a:rPr>
              <a:t>Tree etc…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40" y="1125798"/>
            <a:ext cx="2324019" cy="1647141"/>
          </a:xfrm>
          <a:prstGeom prst="rect">
            <a:avLst/>
          </a:prstGeom>
        </p:spPr>
      </p:pic>
      <p:sp>
        <p:nvSpPr>
          <p:cNvPr id="41" name="コンテンツ プレースホルダ 3"/>
          <p:cNvSpPr txBox="1">
            <a:spLocks/>
          </p:cNvSpPr>
          <p:nvPr/>
        </p:nvSpPr>
        <p:spPr>
          <a:xfrm>
            <a:off x="7806937" y="2826117"/>
            <a:ext cx="1232519" cy="33946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altLang="ja-JP" sz="2400" dirty="0" smtClean="0">
                <a:latin typeface="Century" panose="02040604050505020304" pitchFamily="18" charset="0"/>
              </a:rPr>
              <a:t>SEABAS</a:t>
            </a:r>
            <a:r>
              <a:rPr lang="en-US" altLang="ja-JP" sz="2400" dirty="0">
                <a:latin typeface="Century" panose="02040604050505020304" pitchFamily="18" charset="0"/>
              </a:rPr>
              <a:t>2</a:t>
            </a:r>
            <a:endParaRPr lang="en-US" altLang="ja-JP" sz="2400" dirty="0" smtClean="0">
              <a:latin typeface="Century" panose="020406040505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21584715">
            <a:off x="1323505" y="2994394"/>
            <a:ext cx="78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latin typeface="Century" panose="02040604050505020304" pitchFamily="18" charset="0"/>
              </a:rPr>
              <a:t>Data</a:t>
            </a:r>
            <a:endParaRPr kumimoji="1" lang="ja-JP" altLang="en-US" sz="1600" b="1" dirty="0">
              <a:latin typeface="Century" panose="020406040505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95025" y="4171691"/>
            <a:ext cx="1164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Century" panose="02040604050505020304" pitchFamily="18" charset="0"/>
              </a:rPr>
              <a:t>Command</a:t>
            </a:r>
            <a:endParaRPr kumimoji="1" lang="ja-JP" altLang="en-US" sz="1600" b="1" dirty="0">
              <a:latin typeface="Century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68615" y="3004788"/>
            <a:ext cx="864754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FADC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0" y="203020"/>
            <a:ext cx="7773338" cy="1360753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/>
              <a:t>Requirements to DAQ system</a:t>
            </a:r>
            <a:br>
              <a:rPr lang="en-US" altLang="ja-JP" cap="none" dirty="0" smtClean="0"/>
            </a:br>
            <a:r>
              <a:rPr lang="en-US" altLang="ja-JP" cap="none" dirty="0" smtClean="0"/>
              <a:t>(High-speed, Automation &amp; Laborsaving, Multiple unit control)</a:t>
            </a:r>
            <a:endParaRPr lang="ja-JP" altLang="en-US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965" y="1979271"/>
            <a:ext cx="5564888" cy="3811929"/>
          </a:xfrm>
        </p:spPr>
        <p:txBody>
          <a:bodyPr/>
          <a:lstStyle/>
          <a:p>
            <a:r>
              <a:rPr lang="en-US" altLang="ja-JP" cap="none" dirty="0" smtClean="0"/>
              <a:t>High-speed readout. (without dead-time) </a:t>
            </a:r>
          </a:p>
          <a:p>
            <a:endParaRPr lang="en-US" altLang="ja-JP" cap="none" dirty="0" smtClean="0"/>
          </a:p>
          <a:p>
            <a:r>
              <a:rPr lang="en-US" altLang="ja-JP" cap="none" dirty="0" smtClean="0"/>
              <a:t>Take large quantity data continuously. </a:t>
            </a:r>
          </a:p>
          <a:p>
            <a:r>
              <a:rPr lang="en-US" altLang="ja-JP" cap="none" dirty="0" smtClean="0"/>
              <a:t>Control peripheral equipment in same time. </a:t>
            </a:r>
          </a:p>
          <a:p>
            <a:endParaRPr lang="en-US" altLang="ja-JP" cap="none" dirty="0" smtClean="0"/>
          </a:p>
          <a:p>
            <a:r>
              <a:rPr lang="en-US" altLang="ja-JP" cap="none" dirty="0" smtClean="0"/>
              <a:t>Control multiple sensors. </a:t>
            </a:r>
          </a:p>
          <a:p>
            <a:r>
              <a:rPr lang="en-US" altLang="ja-JP" cap="none" dirty="0" smtClean="0"/>
              <a:t>Implement to other DAQ system. </a:t>
            </a:r>
            <a:endParaRPr lang="ja-JP" altLang="en-US" cap="none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7655" y="1828103"/>
            <a:ext cx="2407534" cy="830997"/>
          </a:xfrm>
          <a:prstGeom prst="rect">
            <a:avLst/>
          </a:prstGeom>
          <a:noFill/>
          <a:ln w="63500">
            <a:solidFill>
              <a:schemeClr val="accent1">
                <a:shade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High-speed Readout &amp; Store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>
            <a:endCxn id="4" idx="1"/>
          </p:cNvCxnSpPr>
          <p:nvPr/>
        </p:nvCxnSpPr>
        <p:spPr>
          <a:xfrm>
            <a:off x="5037826" y="2234241"/>
            <a:ext cx="1339829" cy="9361"/>
          </a:xfrm>
          <a:prstGeom prst="straightConnector1">
            <a:avLst/>
          </a:prstGeom>
          <a:ln w="63500"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334932" y="3038626"/>
            <a:ext cx="2407534" cy="830997"/>
          </a:xfrm>
          <a:prstGeom prst="rect">
            <a:avLst/>
          </a:prstGeom>
          <a:noFill/>
          <a:ln w="63500">
            <a:solidFill>
              <a:schemeClr val="accent1">
                <a:shade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Automation &amp; Laborsaving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>
            <a:stCxn id="23" idx="1"/>
            <a:endCxn id="15" idx="1"/>
          </p:cNvCxnSpPr>
          <p:nvPr/>
        </p:nvCxnSpPr>
        <p:spPr>
          <a:xfrm flipV="1">
            <a:off x="5440103" y="3454125"/>
            <a:ext cx="894829" cy="4668"/>
          </a:xfrm>
          <a:prstGeom prst="straightConnector1">
            <a:avLst/>
          </a:prstGeom>
          <a:ln w="63500"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377654" y="4497297"/>
            <a:ext cx="2364811" cy="830997"/>
          </a:xfrm>
          <a:prstGeom prst="rect">
            <a:avLst/>
          </a:prstGeom>
          <a:noFill/>
          <a:ln w="63500">
            <a:solidFill>
              <a:schemeClr val="accent1">
                <a:shade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Multiple unit control</a:t>
            </a:r>
          </a:p>
        </p:txBody>
      </p:sp>
      <p:cxnSp>
        <p:nvCxnSpPr>
          <p:cNvPr id="19" name="直線矢印コネクタ 18"/>
          <p:cNvCxnSpPr>
            <a:stCxn id="24" idx="1"/>
            <a:endCxn id="18" idx="1"/>
          </p:cNvCxnSpPr>
          <p:nvPr/>
        </p:nvCxnSpPr>
        <p:spPr>
          <a:xfrm>
            <a:off x="5443678" y="4909142"/>
            <a:ext cx="933976" cy="3654"/>
          </a:xfrm>
          <a:prstGeom prst="straightConnector1">
            <a:avLst/>
          </a:prstGeom>
          <a:ln w="63500"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中かっこ 22"/>
          <p:cNvSpPr/>
          <p:nvPr/>
        </p:nvSpPr>
        <p:spPr>
          <a:xfrm>
            <a:off x="5023414" y="3027871"/>
            <a:ext cx="416689" cy="8618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中かっこ 23"/>
          <p:cNvSpPr/>
          <p:nvPr/>
        </p:nvSpPr>
        <p:spPr>
          <a:xfrm>
            <a:off x="5026989" y="4493769"/>
            <a:ext cx="416689" cy="830745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065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135526"/>
            <a:ext cx="7773338" cy="1044891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/>
              <a:t>For High-speed readout : </a:t>
            </a:r>
            <a:br>
              <a:rPr lang="en-US" altLang="ja-JP" cap="none" dirty="0" smtClean="0"/>
            </a:br>
            <a:r>
              <a:rPr lang="en-US" altLang="ja-JP" cap="none" dirty="0" smtClean="0"/>
              <a:t>Multi-thread processing</a:t>
            </a:r>
            <a:endParaRPr kumimoji="1" lang="ja-JP" altLang="en-US" cap="none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1268760"/>
            <a:ext cx="2592288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Single-Thread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1" y="1979562"/>
            <a:ext cx="17281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Readout from Sensor/SEABAS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3" y="3890460"/>
            <a:ext cx="18722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Store to Storage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3936" y="3012721"/>
            <a:ext cx="1363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Viewer</a:t>
            </a:r>
          </a:p>
          <a:p>
            <a:pPr algn="ctr"/>
            <a:r>
              <a:rPr kumimoji="1" lang="en-US" altLang="ja-JP" dirty="0" smtClean="0"/>
              <a:t>(Preview)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475656" y="2633552"/>
            <a:ext cx="0" cy="1256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6" idx="1"/>
          </p:cNvCxnSpPr>
          <p:nvPr/>
        </p:nvCxnSpPr>
        <p:spPr>
          <a:xfrm>
            <a:off x="1486884" y="2643304"/>
            <a:ext cx="207052" cy="6925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 rot="16200000">
            <a:off x="112386" y="299966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In Sequential</a:t>
            </a:r>
            <a:endParaRPr lang="en-US" altLang="ja-JP" dirty="0"/>
          </a:p>
        </p:txBody>
      </p:sp>
      <p:sp>
        <p:nvSpPr>
          <p:cNvPr id="25" name="左中かっこ 24"/>
          <p:cNvSpPr/>
          <p:nvPr/>
        </p:nvSpPr>
        <p:spPr>
          <a:xfrm>
            <a:off x="971600" y="1833790"/>
            <a:ext cx="228057" cy="25495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36433" y="1268760"/>
            <a:ext cx="2592288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Multi-thread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53819" y="1801251"/>
            <a:ext cx="16561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Readout from Sensor/SEABAS</a:t>
            </a:r>
            <a:endParaRPr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54067" y="1801251"/>
            <a:ext cx="14384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Store to Storage</a:t>
            </a:r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30422" y="1801250"/>
            <a:ext cx="13620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Viewer</a:t>
            </a:r>
          </a:p>
          <a:p>
            <a:pPr algn="ctr"/>
            <a:r>
              <a:rPr lang="en-US" altLang="ja-JP" dirty="0" smtClean="0"/>
              <a:t>(Preview)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62031" y="3091400"/>
            <a:ext cx="11521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FIFO</a:t>
            </a:r>
          </a:p>
          <a:p>
            <a:pPr algn="ctr"/>
            <a:r>
              <a:rPr lang="en-US" altLang="ja-JP" dirty="0" smtClean="0"/>
              <a:t>(std::list)</a:t>
            </a:r>
            <a:endParaRPr kumimoji="1" lang="ja-JP" altLang="en-US" dirty="0"/>
          </a:p>
        </p:txBody>
      </p:sp>
      <p:cxnSp>
        <p:nvCxnSpPr>
          <p:cNvPr id="50" name="直線矢印コネクタ 49"/>
          <p:cNvCxnSpPr>
            <a:stCxn id="46" idx="2"/>
            <a:endCxn id="49" idx="1"/>
          </p:cNvCxnSpPr>
          <p:nvPr/>
        </p:nvCxnSpPr>
        <p:spPr>
          <a:xfrm>
            <a:off x="4981911" y="2447582"/>
            <a:ext cx="1080120" cy="9669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49" idx="0"/>
            <a:endCxn id="47" idx="2"/>
          </p:cNvCxnSpPr>
          <p:nvPr/>
        </p:nvCxnSpPr>
        <p:spPr>
          <a:xfrm flipV="1">
            <a:off x="6638095" y="2447582"/>
            <a:ext cx="35189" cy="643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左中かっこ 57"/>
          <p:cNvSpPr/>
          <p:nvPr/>
        </p:nvSpPr>
        <p:spPr>
          <a:xfrm rot="5400000" flipH="1">
            <a:off x="6307125" y="1493458"/>
            <a:ext cx="432048" cy="473866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998483" y="4053315"/>
            <a:ext cx="5049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Work in Parallel</a:t>
            </a:r>
          </a:p>
          <a:p>
            <a:pPr algn="ctr"/>
            <a:r>
              <a:rPr lang="en-US" altLang="ja-JP" dirty="0"/>
              <a:t>(POSIX </a:t>
            </a:r>
            <a:r>
              <a:rPr lang="en-US" altLang="ja-JP" dirty="0" err="1" smtClean="0"/>
              <a:t>PThread</a:t>
            </a:r>
            <a:r>
              <a:rPr lang="en-US" altLang="ja-JP" dirty="0" smtClean="0"/>
              <a:t>(Linux</a:t>
            </a:r>
            <a:r>
              <a:rPr lang="en-US" altLang="ja-JP" dirty="0"/>
              <a:t>)</a:t>
            </a:r>
            <a:r>
              <a:rPr lang="ja-JP" altLang="en-US" dirty="0"/>
              <a:t>・</a:t>
            </a:r>
            <a:r>
              <a:rPr lang="en-US" altLang="ja-JP" dirty="0"/>
              <a:t>Win32API Thread(Windows</a:t>
            </a:r>
            <a:r>
              <a:rPr lang="en-US" altLang="ja-JP" dirty="0" smtClean="0"/>
              <a:t>))</a:t>
            </a:r>
            <a:endParaRPr lang="en-US" altLang="ja-JP" dirty="0"/>
          </a:p>
        </p:txBody>
      </p:sp>
      <p:sp>
        <p:nvSpPr>
          <p:cNvPr id="66" name="スライド番号プレースホルダ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3F86-2B2B-421C-9D4A-061C25BEA3D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cxnSp>
        <p:nvCxnSpPr>
          <p:cNvPr id="35" name="直線矢印コネクタ 34"/>
          <p:cNvCxnSpPr>
            <a:stCxn id="49" idx="3"/>
            <a:endCxn id="48" idx="2"/>
          </p:cNvCxnSpPr>
          <p:nvPr/>
        </p:nvCxnSpPr>
        <p:spPr>
          <a:xfrm flipV="1">
            <a:off x="7214159" y="2447581"/>
            <a:ext cx="997292" cy="9669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766834" y="1268760"/>
            <a:ext cx="15247" cy="50405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6"/>
          <p:cNvGrpSpPr/>
          <p:nvPr/>
        </p:nvGrpSpPr>
        <p:grpSpPr>
          <a:xfrm>
            <a:off x="520640" y="4797152"/>
            <a:ext cx="8459835" cy="1200329"/>
            <a:chOff x="801972" y="4797152"/>
            <a:chExt cx="8172296" cy="120032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576511" y="4951345"/>
              <a:ext cx="4397757" cy="83099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Increase to ~613 Mbps (</a:t>
              </a:r>
              <a:r>
                <a:rPr kumimoji="1" lang="en-US" altLang="ja-JP" sz="2400" dirty="0" smtClean="0"/>
                <a:t>90Hz) in maximum.</a:t>
              </a:r>
              <a:endParaRPr kumimoji="1" lang="ja-JP" altLang="en-US" sz="2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01972" y="4797152"/>
              <a:ext cx="2522449" cy="120032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Readout speed</a:t>
              </a:r>
            </a:p>
            <a:p>
              <a:pPr algn="ctr"/>
              <a:r>
                <a:rPr lang="en-US" altLang="ja-JP" sz="2400" dirty="0" smtClean="0"/>
                <a:t>41Mbps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kumimoji="1" lang="en-US" altLang="ja-JP" sz="2400" dirty="0" smtClean="0"/>
                <a:t>6Hz</a:t>
              </a:r>
              <a:r>
                <a:rPr lang="ja-JP" altLang="en-US" sz="2400" dirty="0"/>
                <a:t> </a:t>
              </a:r>
              <a:r>
                <a:rPr lang="en-US" altLang="ja-JP" sz="2400" dirty="0"/>
                <a:t>in</a:t>
              </a:r>
              <a:r>
                <a:rPr kumimoji="1" lang="en-US" altLang="ja-JP" sz="2400" dirty="0" smtClean="0"/>
                <a:t> INTPIX4</a:t>
              </a:r>
              <a:r>
                <a:rPr kumimoji="1" lang="en-US" altLang="ja-JP" sz="2400" baseline="30000" dirty="0" smtClean="0"/>
                <a:t>※</a:t>
              </a:r>
              <a:r>
                <a:rPr kumimoji="1" lang="en-US" altLang="ja-JP" sz="2400" dirty="0" smtClean="0"/>
                <a:t>)</a:t>
              </a: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4294437" y="5879069"/>
            <a:ext cx="4720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0" indent="-1080000"/>
            <a:r>
              <a:rPr lang="en-US" altLang="ja-JP" dirty="0" smtClean="0"/>
              <a:t>※INTPIX4</a:t>
            </a:r>
            <a:r>
              <a:rPr lang="ja-JP" altLang="en-US" dirty="0" smtClean="0"/>
              <a:t>：</a:t>
            </a:r>
            <a:r>
              <a:rPr lang="en-US" altLang="ja-JP" dirty="0" smtClean="0"/>
              <a:t>Integrate Type sensor which has 832×512 pixels.</a:t>
            </a:r>
            <a:endParaRPr lang="ja-JP" altLang="en-US" dirty="0"/>
          </a:p>
        </p:txBody>
      </p:sp>
      <p:sp>
        <p:nvSpPr>
          <p:cNvPr id="26" name="右矢印 25"/>
          <p:cNvSpPr/>
          <p:nvPr/>
        </p:nvSpPr>
        <p:spPr>
          <a:xfrm>
            <a:off x="3206017" y="5085184"/>
            <a:ext cx="1149959" cy="560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09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正方形/長方形 83"/>
          <p:cNvSpPr/>
          <p:nvPr/>
        </p:nvSpPr>
        <p:spPr>
          <a:xfrm>
            <a:off x="5607170" y="1975451"/>
            <a:ext cx="3404046" cy="2768953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 rot="16200000">
            <a:off x="3369380" y="3812493"/>
            <a:ext cx="80047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3212" y="1432037"/>
            <a:ext cx="5399778" cy="241605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798" y="287825"/>
            <a:ext cx="7706744" cy="1079581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/>
              <a:t>For Automation &amp; Laborsaving : </a:t>
            </a:r>
            <a:r>
              <a:rPr lang="ja-JP" altLang="en-US" cap="none" dirty="0" smtClean="0"/>
              <a:t/>
            </a:r>
            <a:br>
              <a:rPr lang="ja-JP" altLang="en-US" cap="none" dirty="0" smtClean="0"/>
            </a:br>
            <a:r>
              <a:rPr lang="en-US" altLang="ja-JP" cap="none" dirty="0" smtClean="0"/>
              <a:t>Batch process &amp; Peripheral Equipment Control</a:t>
            </a:r>
            <a:endParaRPr kumimoji="1" lang="ja-JP" altLang="en-US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839209" y="6149499"/>
            <a:ext cx="573161" cy="365125"/>
          </a:xfrm>
        </p:spPr>
        <p:txBody>
          <a:bodyPr/>
          <a:lstStyle/>
          <a:p>
            <a:fld id="{4B1E0ADB-1FF7-429B-B785-7A0E929F397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294967295"/>
          </p:nvPr>
        </p:nvSpPr>
        <p:spPr>
          <a:xfrm>
            <a:off x="277228" y="4925238"/>
            <a:ext cx="8526912" cy="148418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altLang="ja-JP" sz="1800" cap="none" dirty="0" smtClean="0"/>
              <a:t>For Automation &amp; Laborsaving : </a:t>
            </a:r>
          </a:p>
          <a:p>
            <a:pPr>
              <a:spcBef>
                <a:spcPts val="200"/>
              </a:spcBef>
            </a:pPr>
            <a:r>
              <a:rPr lang="en-US" altLang="ja-JP" sz="1800" cap="none" dirty="0" smtClean="0"/>
              <a:t>Implement Batch process function to Sensor’s DAQ software. (Can take data repeatedly)</a:t>
            </a:r>
          </a:p>
          <a:p>
            <a:pPr lvl="0">
              <a:spcBef>
                <a:spcPts val="200"/>
              </a:spcBef>
            </a:pPr>
            <a:r>
              <a:rPr lang="en-US" altLang="ja-JP" sz="1800" cap="none" dirty="0" smtClean="0"/>
              <a:t>Implement Peripheral Equipment Control module.</a:t>
            </a:r>
          </a:p>
          <a:p>
            <a:pPr>
              <a:spcBef>
                <a:spcPts val="200"/>
              </a:spcBef>
            </a:pPr>
            <a:r>
              <a:rPr lang="en-US" altLang="ja-JP" sz="1800" cap="none" dirty="0" smtClean="0"/>
              <a:t>Implement External Software controller to Sensor’s DAQ software for Pre/Post processing.</a:t>
            </a:r>
            <a:endParaRPr kumimoji="1" lang="en-US" altLang="ja-JP" sz="1800" cap="none" dirty="0" smtClean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1053606" y="1504045"/>
            <a:ext cx="2765280" cy="432051"/>
            <a:chOff x="755576" y="3595588"/>
            <a:chExt cx="2016224" cy="625499"/>
          </a:xfrm>
          <a:solidFill>
            <a:schemeClr val="accent2"/>
          </a:solidFill>
        </p:grpSpPr>
        <p:sp>
          <p:nvSpPr>
            <p:cNvPr id="19" name="正方形/長方形 18"/>
            <p:cNvSpPr/>
            <p:nvPr/>
          </p:nvSpPr>
          <p:spPr>
            <a:xfrm>
              <a:off x="755576" y="3595592"/>
              <a:ext cx="2016224" cy="625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55576" y="3595588"/>
              <a:ext cx="1995097" cy="5792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" panose="02040604050505020304" pitchFamily="18" charset="0"/>
                </a:rPr>
                <a:t>External Software</a:t>
              </a:r>
              <a:endParaRPr kumimoji="1" lang="en-US" altLang="ja-JP" sz="2000" dirty="0" smtClean="0">
                <a:latin typeface="Century" panose="02040604050505020304" pitchFamily="18" charset="0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38023" y="1936093"/>
            <a:ext cx="276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Century" panose="02040604050505020304" pitchFamily="18" charset="0"/>
              </a:rPr>
              <a:t>Control by Shell command</a:t>
            </a:r>
            <a:endParaRPr kumimoji="1" lang="ja-JP" altLang="en-US" sz="1600" dirty="0">
              <a:latin typeface="Century" panose="020406040505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717388" y="4240349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933926" y="3942275"/>
            <a:ext cx="1353147" cy="690113"/>
            <a:chOff x="-19209" y="1661310"/>
            <a:chExt cx="1353147" cy="794496"/>
          </a:xfrm>
        </p:grpSpPr>
        <p:sp>
          <p:nvSpPr>
            <p:cNvPr id="49" name="正方形/長方形 48"/>
            <p:cNvSpPr/>
            <p:nvPr/>
          </p:nvSpPr>
          <p:spPr>
            <a:xfrm>
              <a:off x="191" y="1661310"/>
              <a:ext cx="1282089" cy="7944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-19209" y="1815029"/>
              <a:ext cx="1353147" cy="49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>
                  <a:latin typeface="Century" panose="02040604050505020304" pitchFamily="18" charset="0"/>
                </a:rPr>
                <a:t>SEABAS</a:t>
              </a:r>
              <a:endParaRPr kumimoji="1" lang="ja-JP" altLang="en-US" sz="2200" dirty="0">
                <a:latin typeface="Century" panose="02040604050505020304" pitchFamily="18" charset="0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277228" y="2368141"/>
            <a:ext cx="5112568" cy="13681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941524" y="2596556"/>
            <a:ext cx="2393470" cy="1009290"/>
            <a:chOff x="3995936" y="1611832"/>
            <a:chExt cx="2016224" cy="993793"/>
          </a:xfrm>
          <a:solidFill>
            <a:schemeClr val="accent2"/>
          </a:solidFill>
        </p:grpSpPr>
        <p:sp>
          <p:nvSpPr>
            <p:cNvPr id="23" name="正方形/長方形 22"/>
            <p:cNvSpPr/>
            <p:nvPr/>
          </p:nvSpPr>
          <p:spPr>
            <a:xfrm>
              <a:off x="3995936" y="1611832"/>
              <a:ext cx="2016224" cy="935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014584" y="1611832"/>
              <a:ext cx="1950943" cy="9937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" panose="02040604050505020304" pitchFamily="18" charset="0"/>
                </a:rPr>
                <a:t>Peripheral Equipment Controller</a:t>
              </a:r>
              <a:endParaRPr kumimoji="1" lang="en-US" altLang="ja-JP" sz="2000" dirty="0" smtClean="0">
                <a:latin typeface="Century" panose="02040604050505020304" pitchFamily="18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49236" y="2800189"/>
            <a:ext cx="2304256" cy="792088"/>
            <a:chOff x="748295" y="1781714"/>
            <a:chExt cx="2140802" cy="619586"/>
          </a:xfrm>
          <a:solidFill>
            <a:srgbClr val="FFC000"/>
          </a:solidFill>
        </p:grpSpPr>
        <p:sp>
          <p:nvSpPr>
            <p:cNvPr id="15" name="正方形/長方形 14"/>
            <p:cNvSpPr/>
            <p:nvPr/>
          </p:nvSpPr>
          <p:spPr>
            <a:xfrm>
              <a:off x="748295" y="1781714"/>
              <a:ext cx="2140802" cy="619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8295" y="1813952"/>
              <a:ext cx="2140802" cy="5537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SOI Sensor</a:t>
              </a:r>
            </a:p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DAQ Software</a:t>
              </a: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277228" y="236814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DAQ</a:t>
            </a:r>
            <a:r>
              <a:rPr lang="ja-JP" altLang="en-US" sz="2000" dirty="0" smtClean="0">
                <a:latin typeface="Century" panose="020406040505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</a:rPr>
              <a:t>Software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sp>
        <p:nvSpPr>
          <p:cNvPr id="56" name="フリーフォーム 55"/>
          <p:cNvSpPr/>
          <p:nvPr/>
        </p:nvSpPr>
        <p:spPr>
          <a:xfrm rot="21226614">
            <a:off x="2273139" y="3586214"/>
            <a:ext cx="473006" cy="610027"/>
          </a:xfrm>
          <a:custGeom>
            <a:avLst/>
            <a:gdLst>
              <a:gd name="connsiteX0" fmla="*/ 1460938 w 2208925"/>
              <a:gd name="connsiteY0" fmla="*/ 0 h 966952"/>
              <a:gd name="connsiteX1" fmla="*/ 1965435 w 2208925"/>
              <a:gd name="connsiteY1" fmla="*/ 767255 h 966952"/>
              <a:gd name="connsiteX2" fmla="*/ 0 w 2208925"/>
              <a:gd name="connsiteY2" fmla="*/ 966952 h 9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925" h="966952">
                <a:moveTo>
                  <a:pt x="1460938" y="0"/>
                </a:moveTo>
                <a:cubicBezTo>
                  <a:pt x="1834931" y="303048"/>
                  <a:pt x="2208925" y="606096"/>
                  <a:pt x="1965435" y="767255"/>
                </a:cubicBezTo>
                <a:cubicBezTo>
                  <a:pt x="1721945" y="928414"/>
                  <a:pt x="860972" y="947683"/>
                  <a:pt x="0" y="966952"/>
                </a:cubicBezTo>
              </a:path>
            </a:pathLst>
          </a:cu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20610277">
            <a:off x="3800508" y="4036123"/>
            <a:ext cx="2630424" cy="1486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093652" y="4456373"/>
            <a:ext cx="3672408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301564" y="4096333"/>
            <a:ext cx="955173" cy="576064"/>
            <a:chOff x="191" y="1661310"/>
            <a:chExt cx="1282089" cy="950833"/>
          </a:xfrm>
        </p:grpSpPr>
        <p:sp>
          <p:nvSpPr>
            <p:cNvPr id="53" name="正方形/長方形 52"/>
            <p:cNvSpPr/>
            <p:nvPr/>
          </p:nvSpPr>
          <p:spPr>
            <a:xfrm>
              <a:off x="191" y="1661310"/>
              <a:ext cx="1282089" cy="9508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8818" y="1780164"/>
              <a:ext cx="1159840" cy="71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>
                  <a:latin typeface="Century" panose="02040604050505020304" pitchFamily="18" charset="0"/>
                </a:rPr>
                <a:t>Hub</a:t>
              </a:r>
              <a:endParaRPr kumimoji="1" lang="ja-JP" altLang="en-US" sz="2200" dirty="0">
                <a:latin typeface="Century" panose="02040604050505020304" pitchFamily="18" charset="0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550036" y="3880309"/>
            <a:ext cx="1393709" cy="769708"/>
            <a:chOff x="7104664" y="1442070"/>
            <a:chExt cx="1594520" cy="769708"/>
          </a:xfrm>
        </p:grpSpPr>
        <p:sp>
          <p:nvSpPr>
            <p:cNvPr id="44" name="正方形/長方形 43"/>
            <p:cNvSpPr/>
            <p:nvPr/>
          </p:nvSpPr>
          <p:spPr>
            <a:xfrm>
              <a:off x="7104664" y="1442070"/>
              <a:ext cx="1594520" cy="769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104665" y="1503758"/>
              <a:ext cx="1594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Century" panose="02040604050505020304" pitchFamily="18" charset="0"/>
                </a:rPr>
                <a:t>Stage Controller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74" name="フリーフォーム 73"/>
          <p:cNvSpPr/>
          <p:nvPr/>
        </p:nvSpPr>
        <p:spPr>
          <a:xfrm rot="14804439">
            <a:off x="2970705" y="2022212"/>
            <a:ext cx="440165" cy="1216077"/>
          </a:xfrm>
          <a:custGeom>
            <a:avLst/>
            <a:gdLst>
              <a:gd name="connsiteX0" fmla="*/ 1460938 w 2208925"/>
              <a:gd name="connsiteY0" fmla="*/ 0 h 966952"/>
              <a:gd name="connsiteX1" fmla="*/ 1965435 w 2208925"/>
              <a:gd name="connsiteY1" fmla="*/ 767255 h 966952"/>
              <a:gd name="connsiteX2" fmla="*/ 0 w 2208925"/>
              <a:gd name="connsiteY2" fmla="*/ 966952 h 9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925" h="966952">
                <a:moveTo>
                  <a:pt x="1460938" y="0"/>
                </a:moveTo>
                <a:cubicBezTo>
                  <a:pt x="1834931" y="303048"/>
                  <a:pt x="2208925" y="606096"/>
                  <a:pt x="1965435" y="767255"/>
                </a:cubicBezTo>
                <a:cubicBezTo>
                  <a:pt x="1721945" y="928414"/>
                  <a:pt x="860972" y="947683"/>
                  <a:pt x="0" y="966952"/>
                </a:cubicBezTo>
              </a:path>
            </a:pathLst>
          </a:cu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 rot="20456809" flipH="1">
            <a:off x="4045593" y="3503740"/>
            <a:ext cx="1727113" cy="706437"/>
          </a:xfrm>
          <a:custGeom>
            <a:avLst/>
            <a:gdLst>
              <a:gd name="connsiteX0" fmla="*/ 1460938 w 2208925"/>
              <a:gd name="connsiteY0" fmla="*/ 0 h 966952"/>
              <a:gd name="connsiteX1" fmla="*/ 1965435 w 2208925"/>
              <a:gd name="connsiteY1" fmla="*/ 767255 h 966952"/>
              <a:gd name="connsiteX2" fmla="*/ 0 w 2208925"/>
              <a:gd name="connsiteY2" fmla="*/ 966952 h 9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925" h="966952">
                <a:moveTo>
                  <a:pt x="1460938" y="0"/>
                </a:moveTo>
                <a:cubicBezTo>
                  <a:pt x="1834931" y="303048"/>
                  <a:pt x="2208925" y="606096"/>
                  <a:pt x="1965435" y="767255"/>
                </a:cubicBezTo>
                <a:cubicBezTo>
                  <a:pt x="1721945" y="928414"/>
                  <a:pt x="860972" y="947683"/>
                  <a:pt x="0" y="966952"/>
                </a:cubicBezTo>
              </a:path>
            </a:pathLst>
          </a:cu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/>
          <p:cNvSpPr/>
          <p:nvPr/>
        </p:nvSpPr>
        <p:spPr>
          <a:xfrm>
            <a:off x="3805620" y="3614471"/>
            <a:ext cx="3705018" cy="966654"/>
          </a:xfrm>
          <a:custGeom>
            <a:avLst/>
            <a:gdLst>
              <a:gd name="connsiteX0" fmla="*/ 350344 w 3839779"/>
              <a:gd name="connsiteY0" fmla="*/ 0 h 1023007"/>
              <a:gd name="connsiteX1" fmla="*/ 581572 w 3839779"/>
              <a:gd name="connsiteY1" fmla="*/ 872359 h 1023007"/>
              <a:gd name="connsiteX2" fmla="*/ 3839779 w 3839779"/>
              <a:gd name="connsiteY2" fmla="*/ 903890 h 102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779" h="1023007">
                <a:moveTo>
                  <a:pt x="350344" y="0"/>
                </a:moveTo>
                <a:cubicBezTo>
                  <a:pt x="175172" y="360855"/>
                  <a:pt x="0" y="721711"/>
                  <a:pt x="581572" y="872359"/>
                </a:cubicBezTo>
                <a:cubicBezTo>
                  <a:pt x="1163145" y="1023007"/>
                  <a:pt x="2501462" y="963448"/>
                  <a:pt x="3839779" y="903890"/>
                </a:cubicBezTo>
              </a:path>
            </a:pathLst>
          </a:cu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6541924" y="3304245"/>
            <a:ext cx="1152128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" panose="02040604050505020304" pitchFamily="18" charset="0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7406020" y="2872197"/>
            <a:ext cx="1440160" cy="770154"/>
            <a:chOff x="6771121" y="1442070"/>
            <a:chExt cx="1928063" cy="769708"/>
          </a:xfrm>
        </p:grpSpPr>
        <p:sp>
          <p:nvSpPr>
            <p:cNvPr id="82" name="正方形/長方形 81"/>
            <p:cNvSpPr/>
            <p:nvPr/>
          </p:nvSpPr>
          <p:spPr>
            <a:xfrm>
              <a:off x="6771121" y="1442070"/>
              <a:ext cx="1928063" cy="769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825019" y="1505094"/>
              <a:ext cx="1817882" cy="645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Century" panose="02040604050505020304" pitchFamily="18" charset="0"/>
                </a:rPr>
                <a:t>Ionization Chamber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850029" y="3160229"/>
            <a:ext cx="1123943" cy="769708"/>
            <a:chOff x="6771121" y="1442070"/>
            <a:chExt cx="1928063" cy="769708"/>
          </a:xfrm>
        </p:grpSpPr>
        <p:sp>
          <p:nvSpPr>
            <p:cNvPr id="41" name="正方形/長方形 40"/>
            <p:cNvSpPr/>
            <p:nvPr/>
          </p:nvSpPr>
          <p:spPr>
            <a:xfrm>
              <a:off x="6771121" y="1442070"/>
              <a:ext cx="1928063" cy="769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entury" panose="020406040505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38826" y="1642258"/>
              <a:ext cx="181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latin typeface="Century" panose="02040604050505020304" pitchFamily="18" charset="0"/>
                </a:rPr>
                <a:t>Scaler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5615796" y="1976592"/>
            <a:ext cx="286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Peripheral</a:t>
            </a:r>
            <a:r>
              <a:rPr lang="ja-JP" altLang="en-US" sz="2000" dirty="0" smtClean="0">
                <a:latin typeface="Century" panose="020406040505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</a:rPr>
              <a:t>Equipment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2365460" y="1923694"/>
            <a:ext cx="705544" cy="87649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5598544" y="2341898"/>
            <a:ext cx="3433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</a:t>
            </a:r>
            <a:r>
              <a:rPr kumimoji="1" lang="en-US" altLang="ja-JP" sz="1600" dirty="0" smtClean="0"/>
              <a:t>Telnet &amp;Serial connection can be used.)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21644" y="14320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DAQ PC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pic>
        <p:nvPicPr>
          <p:cNvPr id="55" name="Picture 2" descr="http://upload.wikimedia.org/wikipedia/commons/0/06/Image_til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36" y="6470445"/>
            <a:ext cx="433837" cy="43586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83073" y="6470444"/>
            <a:ext cx="3814327" cy="38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※These</a:t>
            </a:r>
            <a:r>
              <a:rPr lang="ja-JP" altLang="en-US" dirty="0"/>
              <a:t> </a:t>
            </a:r>
            <a:r>
              <a:rPr lang="en-US" altLang="ja-JP" dirty="0" smtClean="0"/>
              <a:t>functions are using Qt5</a:t>
            </a:r>
            <a:r>
              <a:rPr kumimoji="1" lang="en-US" altLang="ja-JP" dirty="0" smtClean="0"/>
              <a:t> library.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13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432" y="134668"/>
            <a:ext cx="7773338" cy="982773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/>
              <a:t>For Multiple unit control : </a:t>
            </a:r>
            <a:br>
              <a:rPr lang="en-US" altLang="ja-JP" cap="none" dirty="0" smtClean="0"/>
            </a:br>
            <a:r>
              <a:rPr lang="en-US" altLang="ja-JP" cap="none" dirty="0" smtClean="0"/>
              <a:t> Command receiver &amp; multiple-unit controller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065940" y="2572503"/>
            <a:ext cx="1959169" cy="17323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64765" y="2575774"/>
            <a:ext cx="158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DAQ</a:t>
            </a:r>
            <a:r>
              <a:rPr lang="ja-JP" altLang="en-US" sz="2000" dirty="0">
                <a:latin typeface="Century" panose="02040604050505020304" pitchFamily="18" charset="0"/>
              </a:rPr>
              <a:t> </a:t>
            </a:r>
            <a:endParaRPr lang="en-US" altLang="ja-JP" sz="2000" dirty="0" smtClean="0">
              <a:latin typeface="Century" panose="02040604050505020304" pitchFamily="18" charset="0"/>
            </a:endParaRPr>
          </a:p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Control PC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77843" y="3683865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6543" y="3318120"/>
            <a:ext cx="1756302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Century" panose="02040604050505020304" pitchFamily="18" charset="0"/>
              </a:rPr>
              <a:t>SOI DAQ</a:t>
            </a:r>
          </a:p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multiple-unit controller</a:t>
            </a:r>
          </a:p>
        </p:txBody>
      </p:sp>
      <p:sp>
        <p:nvSpPr>
          <p:cNvPr id="8" name="正方形/長方形 7"/>
          <p:cNvSpPr/>
          <p:nvPr/>
        </p:nvSpPr>
        <p:spPr>
          <a:xfrm rot="3224800">
            <a:off x="4506698" y="2799378"/>
            <a:ext cx="2518320" cy="1593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 rot="18683475">
            <a:off x="4363092" y="4680430"/>
            <a:ext cx="2653826" cy="1532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85679" y="1320026"/>
            <a:ext cx="2826408" cy="22413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65832" y="1341794"/>
            <a:ext cx="184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DAQ PC</a:t>
            </a:r>
            <a:r>
              <a:rPr lang="ja-JP" altLang="en-US" sz="2000" dirty="0">
                <a:latin typeface="Century" panose="02040604050505020304" pitchFamily="18" charset="0"/>
              </a:rPr>
              <a:t> </a:t>
            </a:r>
            <a:r>
              <a:rPr lang="en-US" altLang="ja-JP" sz="2000" dirty="0" smtClean="0">
                <a:latin typeface="Century" panose="02040604050505020304" pitchFamily="18" charset="0"/>
              </a:rPr>
              <a:t>1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85679" y="3690566"/>
            <a:ext cx="2826408" cy="252449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9089" y="3699441"/>
            <a:ext cx="184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" panose="02040604050505020304" pitchFamily="18" charset="0"/>
              </a:rPr>
              <a:t>DAQ PC</a:t>
            </a:r>
            <a:r>
              <a:rPr lang="ja-JP" altLang="en-US" sz="2000" dirty="0">
                <a:latin typeface="Century" panose="02040604050505020304" pitchFamily="18" charset="0"/>
              </a:rPr>
              <a:t> </a:t>
            </a:r>
            <a:r>
              <a:rPr lang="en-US" altLang="ja-JP" sz="2000" dirty="0">
                <a:latin typeface="Century" panose="02040604050505020304" pitchFamily="18" charset="0"/>
              </a:rPr>
              <a:t>2</a:t>
            </a:r>
            <a:endParaRPr lang="ja-JP" altLang="en-US" sz="2000" dirty="0" smtClean="0">
              <a:latin typeface="Century" panose="02040604050505020304" pitchFamily="18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971248" y="3467841"/>
            <a:ext cx="955173" cy="576064"/>
            <a:chOff x="191" y="1661310"/>
            <a:chExt cx="1282089" cy="950833"/>
          </a:xfrm>
        </p:grpSpPr>
        <p:sp>
          <p:nvSpPr>
            <p:cNvPr id="15" name="正方形/長方形 14"/>
            <p:cNvSpPr/>
            <p:nvPr/>
          </p:nvSpPr>
          <p:spPr>
            <a:xfrm>
              <a:off x="191" y="1661310"/>
              <a:ext cx="1282089" cy="9508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Century" panose="020406040505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8818" y="1780164"/>
              <a:ext cx="1159840" cy="66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Hub</a:t>
              </a:r>
              <a:endParaRPr kumimoji="1"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454769" y="2192314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220554" y="1809762"/>
            <a:ext cx="1353147" cy="794496"/>
            <a:chOff x="-27835" y="1661310"/>
            <a:chExt cx="1353147" cy="794496"/>
          </a:xfrm>
        </p:grpSpPr>
        <p:sp>
          <p:nvSpPr>
            <p:cNvPr id="19" name="正方形/長方形 18"/>
            <p:cNvSpPr/>
            <p:nvPr/>
          </p:nvSpPr>
          <p:spPr>
            <a:xfrm>
              <a:off x="191" y="1661310"/>
              <a:ext cx="1282089" cy="7944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Century" panose="020406040505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-27835" y="1844824"/>
              <a:ext cx="1353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SEABAS</a:t>
              </a:r>
              <a:endParaRPr kumimoji="1"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481170" y="3012259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220946" y="2683763"/>
            <a:ext cx="1353147" cy="794496"/>
            <a:chOff x="-27835" y="1661310"/>
            <a:chExt cx="1353147" cy="794496"/>
          </a:xfrm>
        </p:grpSpPr>
        <p:sp>
          <p:nvSpPr>
            <p:cNvPr id="23" name="正方形/長方形 22"/>
            <p:cNvSpPr/>
            <p:nvPr/>
          </p:nvSpPr>
          <p:spPr>
            <a:xfrm>
              <a:off x="191" y="1661310"/>
              <a:ext cx="1282089" cy="7944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Century" panose="020406040505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-27835" y="1844824"/>
              <a:ext cx="1353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SEABAS</a:t>
              </a:r>
              <a:endParaRPr kumimoji="1"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1454769" y="4419975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662681" y="4131943"/>
            <a:ext cx="1353147" cy="794496"/>
            <a:chOff x="-27835" y="1661310"/>
            <a:chExt cx="1353147" cy="794496"/>
          </a:xfrm>
        </p:grpSpPr>
        <p:sp>
          <p:nvSpPr>
            <p:cNvPr id="27" name="正方形/長方形 26"/>
            <p:cNvSpPr/>
            <p:nvPr/>
          </p:nvSpPr>
          <p:spPr>
            <a:xfrm>
              <a:off x="191" y="1661310"/>
              <a:ext cx="1282089" cy="7944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Century" panose="02040604050505020304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-27835" y="1844824"/>
              <a:ext cx="1353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" panose="02040604050505020304" pitchFamily="18" charset="0"/>
                </a:rPr>
                <a:t>SEABAS</a:t>
              </a:r>
              <a:endParaRPr kumimoji="1"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537407" y="5438881"/>
            <a:ext cx="2894357" cy="1344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692833" y="5011418"/>
            <a:ext cx="1182838" cy="638585"/>
            <a:chOff x="6929419" y="26315942"/>
            <a:chExt cx="1390133" cy="638585"/>
          </a:xfrm>
        </p:grpSpPr>
        <p:sp>
          <p:nvSpPr>
            <p:cNvPr id="31" name="正方形/長方形 30"/>
            <p:cNvSpPr/>
            <p:nvPr/>
          </p:nvSpPr>
          <p:spPr>
            <a:xfrm>
              <a:off x="6929419" y="26315942"/>
              <a:ext cx="1390133" cy="6385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969138" y="26420519"/>
              <a:ext cx="1310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err="1" smtClean="0">
                  <a:latin typeface="Century" panose="02040604050505020304" pitchFamily="18" charset="0"/>
                </a:rPr>
                <a:t>Scaler</a:t>
              </a:r>
              <a:endParaRPr lang="ja-JP" altLang="en-US" sz="2000" dirty="0">
                <a:latin typeface="Century" panose="02040604050505020304" pitchFamily="18" charset="0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91907" y="5013883"/>
            <a:ext cx="1436835" cy="770154"/>
            <a:chOff x="6771125" y="1442070"/>
            <a:chExt cx="1928064" cy="769708"/>
          </a:xfrm>
        </p:grpSpPr>
        <p:sp>
          <p:nvSpPr>
            <p:cNvPr id="34" name="正方形/長方形 33"/>
            <p:cNvSpPr/>
            <p:nvPr/>
          </p:nvSpPr>
          <p:spPr>
            <a:xfrm>
              <a:off x="6771125" y="1442070"/>
              <a:ext cx="1928064" cy="769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Century" panose="02040604050505020304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801868" y="1471142"/>
              <a:ext cx="1894816" cy="70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" panose="02040604050505020304" pitchFamily="18" charset="0"/>
                </a:rPr>
                <a:t>Ionization Chamber</a:t>
              </a:r>
              <a:endParaRPr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 rot="20147557">
            <a:off x="1579138" y="5986434"/>
            <a:ext cx="1800200" cy="144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" panose="020406040505050203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654055" y="5886459"/>
            <a:ext cx="1629097" cy="769708"/>
            <a:chOff x="7096177" y="1442070"/>
            <a:chExt cx="1603007" cy="769708"/>
          </a:xfrm>
        </p:grpSpPr>
        <p:sp>
          <p:nvSpPr>
            <p:cNvPr id="38" name="正方形/長方形 37"/>
            <p:cNvSpPr/>
            <p:nvPr/>
          </p:nvSpPr>
          <p:spPr>
            <a:xfrm>
              <a:off x="7104664" y="1442070"/>
              <a:ext cx="1594520" cy="7697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Century" panose="02040604050505020304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096177" y="1471160"/>
              <a:ext cx="1594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" panose="02040604050505020304" pitchFamily="18" charset="0"/>
                </a:rPr>
                <a:t>Stage Controller</a:t>
              </a:r>
              <a:endParaRPr lang="ja-JP" altLang="en-US" sz="2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3151388" y="1987066"/>
            <a:ext cx="248803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SOI Sensor</a:t>
            </a:r>
          </a:p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DAQ Software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51388" y="2781845"/>
            <a:ext cx="248803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SOI Sensor</a:t>
            </a:r>
          </a:p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DAQ Software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51388" y="4201475"/>
            <a:ext cx="248803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SOI Sensor</a:t>
            </a:r>
          </a:p>
          <a:p>
            <a:pPr algn="ctr"/>
            <a:r>
              <a:rPr lang="en-US" altLang="ja-JP" sz="1600" dirty="0" smtClean="0">
                <a:latin typeface="Century" panose="02040604050505020304" pitchFamily="18" charset="0"/>
              </a:rPr>
              <a:t>DAQ Software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51389" y="5218640"/>
            <a:ext cx="2488038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entury" panose="02040604050505020304" pitchFamily="18" charset="0"/>
              </a:rPr>
              <a:t>Peripheral Equipment Controller</a:t>
            </a:r>
          </a:p>
        </p:txBody>
      </p:sp>
      <p:sp>
        <p:nvSpPr>
          <p:cNvPr id="44" name="フリーフォーム 43"/>
          <p:cNvSpPr/>
          <p:nvPr/>
        </p:nvSpPr>
        <p:spPr>
          <a:xfrm>
            <a:off x="5639426" y="2349577"/>
            <a:ext cx="1567117" cy="1125855"/>
          </a:xfrm>
          <a:custGeom>
            <a:avLst/>
            <a:gdLst>
              <a:gd name="connsiteX0" fmla="*/ 2103120 w 2103120"/>
              <a:gd name="connsiteY0" fmla="*/ 1615440 h 1615440"/>
              <a:gd name="connsiteX1" fmla="*/ 1325880 w 2103120"/>
              <a:gd name="connsiteY1" fmla="*/ 1310640 h 1615440"/>
              <a:gd name="connsiteX2" fmla="*/ 0 w 2103120"/>
              <a:gd name="connsiteY2" fmla="*/ 0 h 1615440"/>
              <a:gd name="connsiteX0" fmla="*/ 2118360 w 2118360"/>
              <a:gd name="connsiteY0" fmla="*/ 1874520 h 1874520"/>
              <a:gd name="connsiteX1" fmla="*/ 1341120 w 2118360"/>
              <a:gd name="connsiteY1" fmla="*/ 1569720 h 1874520"/>
              <a:gd name="connsiteX2" fmla="*/ 0 w 2118360"/>
              <a:gd name="connsiteY2" fmla="*/ 0 h 1874520"/>
              <a:gd name="connsiteX0" fmla="*/ 2118360 w 2118360"/>
              <a:gd name="connsiteY0" fmla="*/ 1874520 h 1874520"/>
              <a:gd name="connsiteX1" fmla="*/ 1082040 w 2118360"/>
              <a:gd name="connsiteY1" fmla="*/ 1280160 h 1874520"/>
              <a:gd name="connsiteX2" fmla="*/ 0 w 2118360"/>
              <a:gd name="connsiteY2" fmla="*/ 0 h 1874520"/>
              <a:gd name="connsiteX0" fmla="*/ 2133600 w 2133600"/>
              <a:gd name="connsiteY0" fmla="*/ 1783080 h 1783080"/>
              <a:gd name="connsiteX1" fmla="*/ 1082040 w 2133600"/>
              <a:gd name="connsiteY1" fmla="*/ 1280160 h 1783080"/>
              <a:gd name="connsiteX2" fmla="*/ 0 w 2133600"/>
              <a:gd name="connsiteY2" fmla="*/ 0 h 1783080"/>
              <a:gd name="connsiteX0" fmla="*/ 1833562 w 1833562"/>
              <a:gd name="connsiteY0" fmla="*/ 1125855 h 1125855"/>
              <a:gd name="connsiteX1" fmla="*/ 782002 w 1833562"/>
              <a:gd name="connsiteY1" fmla="*/ 622935 h 1125855"/>
              <a:gd name="connsiteX2" fmla="*/ 0 w 1833562"/>
              <a:gd name="connsiteY2" fmla="*/ 0 h 1125855"/>
              <a:gd name="connsiteX0" fmla="*/ 1833562 w 1833562"/>
              <a:gd name="connsiteY0" fmla="*/ 1125855 h 1125855"/>
              <a:gd name="connsiteX1" fmla="*/ 782002 w 1833562"/>
              <a:gd name="connsiteY1" fmla="*/ 622935 h 1125855"/>
              <a:gd name="connsiteX2" fmla="*/ 0 w 1833562"/>
              <a:gd name="connsiteY2" fmla="*/ 0 h 1125855"/>
              <a:gd name="connsiteX0" fmla="*/ 1833562 w 1833562"/>
              <a:gd name="connsiteY0" fmla="*/ 1125855 h 1125855"/>
              <a:gd name="connsiteX1" fmla="*/ 896302 w 1833562"/>
              <a:gd name="connsiteY1" fmla="*/ 622935 h 1125855"/>
              <a:gd name="connsiteX2" fmla="*/ 0 w 1833562"/>
              <a:gd name="connsiteY2" fmla="*/ 0 h 1125855"/>
              <a:gd name="connsiteX0" fmla="*/ 1833562 w 1833562"/>
              <a:gd name="connsiteY0" fmla="*/ 1125855 h 1125855"/>
              <a:gd name="connsiteX1" fmla="*/ 896302 w 1833562"/>
              <a:gd name="connsiteY1" fmla="*/ 622935 h 1125855"/>
              <a:gd name="connsiteX2" fmla="*/ 0 w 1833562"/>
              <a:gd name="connsiteY2" fmla="*/ 0 h 1125855"/>
              <a:gd name="connsiteX0" fmla="*/ 1833562 w 1833562"/>
              <a:gd name="connsiteY0" fmla="*/ 1125855 h 1125855"/>
              <a:gd name="connsiteX1" fmla="*/ 896302 w 1833562"/>
              <a:gd name="connsiteY1" fmla="*/ 622935 h 1125855"/>
              <a:gd name="connsiteX2" fmla="*/ 0 w 1833562"/>
              <a:gd name="connsiteY2" fmla="*/ 0 h 11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62" h="1125855">
                <a:moveTo>
                  <a:pt x="1833562" y="1125855"/>
                </a:moveTo>
                <a:cubicBezTo>
                  <a:pt x="1620202" y="1108075"/>
                  <a:pt x="1166177" y="991553"/>
                  <a:pt x="896302" y="622935"/>
                </a:cubicBezTo>
                <a:cubicBezTo>
                  <a:pt x="669289" y="254318"/>
                  <a:pt x="630555" y="49213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5" name="フリーフォーム 44"/>
          <p:cNvSpPr/>
          <p:nvPr/>
        </p:nvSpPr>
        <p:spPr>
          <a:xfrm>
            <a:off x="5639426" y="3041925"/>
            <a:ext cx="1567117" cy="646748"/>
          </a:xfrm>
          <a:custGeom>
            <a:avLst/>
            <a:gdLst>
              <a:gd name="connsiteX0" fmla="*/ 2103120 w 2103120"/>
              <a:gd name="connsiteY0" fmla="*/ 1615440 h 1615440"/>
              <a:gd name="connsiteX1" fmla="*/ 1325880 w 2103120"/>
              <a:gd name="connsiteY1" fmla="*/ 1310640 h 1615440"/>
              <a:gd name="connsiteX2" fmla="*/ 0 w 2103120"/>
              <a:gd name="connsiteY2" fmla="*/ 0 h 1615440"/>
              <a:gd name="connsiteX0" fmla="*/ 1996440 w 1996440"/>
              <a:gd name="connsiteY0" fmla="*/ 838200 h 838200"/>
              <a:gd name="connsiteX1" fmla="*/ 1219200 w 1996440"/>
              <a:gd name="connsiteY1" fmla="*/ 533400 h 838200"/>
              <a:gd name="connsiteX2" fmla="*/ 0 w 1996440"/>
              <a:gd name="connsiteY2" fmla="*/ 0 h 838200"/>
              <a:gd name="connsiteX0" fmla="*/ 1996440 w 1996440"/>
              <a:gd name="connsiteY0" fmla="*/ 838200 h 838200"/>
              <a:gd name="connsiteX1" fmla="*/ 1036320 w 1996440"/>
              <a:gd name="connsiteY1" fmla="*/ 624840 h 838200"/>
              <a:gd name="connsiteX2" fmla="*/ 0 w 1996440"/>
              <a:gd name="connsiteY2" fmla="*/ 0 h 838200"/>
              <a:gd name="connsiteX0" fmla="*/ 2133600 w 2133600"/>
              <a:gd name="connsiteY0" fmla="*/ 822960 h 822960"/>
              <a:gd name="connsiteX1" fmla="*/ 1036320 w 2133600"/>
              <a:gd name="connsiteY1" fmla="*/ 624840 h 822960"/>
              <a:gd name="connsiteX2" fmla="*/ 0 w 2133600"/>
              <a:gd name="connsiteY2" fmla="*/ 0 h 8229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164080 w 2164080"/>
              <a:gd name="connsiteY0" fmla="*/ 746760 h 746760"/>
              <a:gd name="connsiteX1" fmla="*/ 1295400 w 2164080"/>
              <a:gd name="connsiteY1" fmla="*/ 577215 h 746760"/>
              <a:gd name="connsiteX2" fmla="*/ 0 w 2164080"/>
              <a:gd name="connsiteY2" fmla="*/ 0 h 746760"/>
              <a:gd name="connsiteX0" fmla="*/ 2164080 w 2164080"/>
              <a:gd name="connsiteY0" fmla="*/ 746760 h 746760"/>
              <a:gd name="connsiteX1" fmla="*/ 1295400 w 2164080"/>
              <a:gd name="connsiteY1" fmla="*/ 577215 h 746760"/>
              <a:gd name="connsiteX2" fmla="*/ 0 w 2164080"/>
              <a:gd name="connsiteY2" fmla="*/ 0 h 746760"/>
              <a:gd name="connsiteX0" fmla="*/ 1821180 w 1821180"/>
              <a:gd name="connsiteY0" fmla="*/ 646748 h 646748"/>
              <a:gd name="connsiteX1" fmla="*/ 952500 w 1821180"/>
              <a:gd name="connsiteY1" fmla="*/ 477203 h 646748"/>
              <a:gd name="connsiteX2" fmla="*/ 0 w 1821180"/>
              <a:gd name="connsiteY2" fmla="*/ 0 h 646748"/>
              <a:gd name="connsiteX0" fmla="*/ 1821180 w 1821180"/>
              <a:gd name="connsiteY0" fmla="*/ 646748 h 646748"/>
              <a:gd name="connsiteX1" fmla="*/ 952500 w 1821180"/>
              <a:gd name="connsiteY1" fmla="*/ 477203 h 646748"/>
              <a:gd name="connsiteX2" fmla="*/ 0 w 1821180"/>
              <a:gd name="connsiteY2" fmla="*/ 0 h 6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1180" h="646748">
                <a:moveTo>
                  <a:pt x="1821180" y="646748"/>
                </a:moveTo>
                <a:cubicBezTo>
                  <a:pt x="1607820" y="628968"/>
                  <a:pt x="1313180" y="601663"/>
                  <a:pt x="952500" y="477203"/>
                </a:cubicBezTo>
                <a:cubicBezTo>
                  <a:pt x="577533" y="252730"/>
                  <a:pt x="591502" y="39687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6" name="フリーフォーム 45"/>
          <p:cNvSpPr/>
          <p:nvPr/>
        </p:nvSpPr>
        <p:spPr>
          <a:xfrm>
            <a:off x="5639426" y="3865183"/>
            <a:ext cx="1567117" cy="704164"/>
          </a:xfrm>
          <a:custGeom>
            <a:avLst/>
            <a:gdLst>
              <a:gd name="connsiteX0" fmla="*/ 2103120 w 2103120"/>
              <a:gd name="connsiteY0" fmla="*/ 1615440 h 1615440"/>
              <a:gd name="connsiteX1" fmla="*/ 1325880 w 2103120"/>
              <a:gd name="connsiteY1" fmla="*/ 1310640 h 1615440"/>
              <a:gd name="connsiteX2" fmla="*/ 0 w 2103120"/>
              <a:gd name="connsiteY2" fmla="*/ 0 h 1615440"/>
              <a:gd name="connsiteX0" fmla="*/ 1996440 w 1996440"/>
              <a:gd name="connsiteY0" fmla="*/ 838200 h 838200"/>
              <a:gd name="connsiteX1" fmla="*/ 1219200 w 1996440"/>
              <a:gd name="connsiteY1" fmla="*/ 533400 h 838200"/>
              <a:gd name="connsiteX2" fmla="*/ 0 w 1996440"/>
              <a:gd name="connsiteY2" fmla="*/ 0 h 838200"/>
              <a:gd name="connsiteX0" fmla="*/ 1996440 w 1996440"/>
              <a:gd name="connsiteY0" fmla="*/ 838200 h 838200"/>
              <a:gd name="connsiteX1" fmla="*/ 1036320 w 1996440"/>
              <a:gd name="connsiteY1" fmla="*/ 624840 h 838200"/>
              <a:gd name="connsiteX2" fmla="*/ 0 w 1996440"/>
              <a:gd name="connsiteY2" fmla="*/ 0 h 838200"/>
              <a:gd name="connsiteX0" fmla="*/ 2133600 w 2133600"/>
              <a:gd name="connsiteY0" fmla="*/ 822960 h 822960"/>
              <a:gd name="connsiteX1" fmla="*/ 1036320 w 2133600"/>
              <a:gd name="connsiteY1" fmla="*/ 624840 h 822960"/>
              <a:gd name="connsiteX2" fmla="*/ 0 w 2133600"/>
              <a:gd name="connsiteY2" fmla="*/ 0 h 8229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011680 w 2011680"/>
              <a:gd name="connsiteY0" fmla="*/ 362 h 641270"/>
              <a:gd name="connsiteX1" fmla="*/ 1066800 w 2011680"/>
              <a:gd name="connsiteY1" fmla="*/ 640442 h 641270"/>
              <a:gd name="connsiteX2" fmla="*/ 0 w 2011680"/>
              <a:gd name="connsiteY2" fmla="*/ 91802 h 641270"/>
              <a:gd name="connsiteX0" fmla="*/ 2011680 w 2011680"/>
              <a:gd name="connsiteY0" fmla="*/ 779 h 335578"/>
              <a:gd name="connsiteX1" fmla="*/ 975360 w 2011680"/>
              <a:gd name="connsiteY1" fmla="*/ 290339 h 335578"/>
              <a:gd name="connsiteX2" fmla="*/ 0 w 2011680"/>
              <a:gd name="connsiteY2" fmla="*/ 92219 h 335578"/>
              <a:gd name="connsiteX0" fmla="*/ 2087880 w 2087880"/>
              <a:gd name="connsiteY0" fmla="*/ 1717 h 1194645"/>
              <a:gd name="connsiteX1" fmla="*/ 1051560 w 2087880"/>
              <a:gd name="connsiteY1" fmla="*/ 291277 h 1194645"/>
              <a:gd name="connsiteX2" fmla="*/ 0 w 2087880"/>
              <a:gd name="connsiteY2" fmla="*/ 1114237 h 1194645"/>
              <a:gd name="connsiteX0" fmla="*/ 2087880 w 2087880"/>
              <a:gd name="connsiteY0" fmla="*/ 1717 h 1114237"/>
              <a:gd name="connsiteX1" fmla="*/ 1051560 w 2087880"/>
              <a:gd name="connsiteY1" fmla="*/ 291277 h 1114237"/>
              <a:gd name="connsiteX2" fmla="*/ 0 w 2087880"/>
              <a:gd name="connsiteY2" fmla="*/ 1114237 h 1114237"/>
              <a:gd name="connsiteX0" fmla="*/ 2087880 w 2087880"/>
              <a:gd name="connsiteY0" fmla="*/ 1921 h 1114441"/>
              <a:gd name="connsiteX1" fmla="*/ 883920 w 2087880"/>
              <a:gd name="connsiteY1" fmla="*/ 276241 h 1114441"/>
              <a:gd name="connsiteX2" fmla="*/ 0 w 2087880"/>
              <a:gd name="connsiteY2" fmla="*/ 1114441 h 1114441"/>
              <a:gd name="connsiteX0" fmla="*/ 2087880 w 2087880"/>
              <a:gd name="connsiteY0" fmla="*/ 5081 h 1117601"/>
              <a:gd name="connsiteX1" fmla="*/ 883920 w 2087880"/>
              <a:gd name="connsiteY1" fmla="*/ 279401 h 1117601"/>
              <a:gd name="connsiteX2" fmla="*/ 0 w 2087880"/>
              <a:gd name="connsiteY2" fmla="*/ 1117601 h 1117601"/>
              <a:gd name="connsiteX0" fmla="*/ 2087880 w 2087880"/>
              <a:gd name="connsiteY0" fmla="*/ 2440 h 1114960"/>
              <a:gd name="connsiteX1" fmla="*/ 960120 w 2087880"/>
              <a:gd name="connsiteY1" fmla="*/ 337720 h 1114960"/>
              <a:gd name="connsiteX2" fmla="*/ 0 w 2087880"/>
              <a:gd name="connsiteY2" fmla="*/ 1114960 h 1114960"/>
              <a:gd name="connsiteX0" fmla="*/ 2087880 w 2087880"/>
              <a:gd name="connsiteY0" fmla="*/ 2440 h 1114960"/>
              <a:gd name="connsiteX1" fmla="*/ 960120 w 2087880"/>
              <a:gd name="connsiteY1" fmla="*/ 337720 h 1114960"/>
              <a:gd name="connsiteX2" fmla="*/ 0 w 2087880"/>
              <a:gd name="connsiteY2" fmla="*/ 1114960 h 1114960"/>
              <a:gd name="connsiteX0" fmla="*/ 1887855 w 1887855"/>
              <a:gd name="connsiteY0" fmla="*/ 2440 h 700623"/>
              <a:gd name="connsiteX1" fmla="*/ 760095 w 1887855"/>
              <a:gd name="connsiteY1" fmla="*/ 337720 h 700623"/>
              <a:gd name="connsiteX2" fmla="*/ 0 w 1887855"/>
              <a:gd name="connsiteY2" fmla="*/ 700623 h 700623"/>
              <a:gd name="connsiteX0" fmla="*/ 1887855 w 1887855"/>
              <a:gd name="connsiteY0" fmla="*/ 5981 h 704164"/>
              <a:gd name="connsiteX1" fmla="*/ 817245 w 1887855"/>
              <a:gd name="connsiteY1" fmla="*/ 269824 h 704164"/>
              <a:gd name="connsiteX2" fmla="*/ 0 w 1887855"/>
              <a:gd name="connsiteY2" fmla="*/ 704164 h 704164"/>
              <a:gd name="connsiteX0" fmla="*/ 1887855 w 1887855"/>
              <a:gd name="connsiteY0" fmla="*/ 5981 h 704164"/>
              <a:gd name="connsiteX1" fmla="*/ 817245 w 1887855"/>
              <a:gd name="connsiteY1" fmla="*/ 269824 h 704164"/>
              <a:gd name="connsiteX2" fmla="*/ 0 w 1887855"/>
              <a:gd name="connsiteY2" fmla="*/ 704164 h 704164"/>
              <a:gd name="connsiteX0" fmla="*/ 1887855 w 1887855"/>
              <a:gd name="connsiteY0" fmla="*/ 5981 h 704164"/>
              <a:gd name="connsiteX1" fmla="*/ 817245 w 1887855"/>
              <a:gd name="connsiteY1" fmla="*/ 269824 h 704164"/>
              <a:gd name="connsiteX2" fmla="*/ 0 w 1887855"/>
              <a:gd name="connsiteY2" fmla="*/ 704164 h 704164"/>
              <a:gd name="connsiteX0" fmla="*/ 1887855 w 1887855"/>
              <a:gd name="connsiteY0" fmla="*/ 5981 h 704164"/>
              <a:gd name="connsiteX1" fmla="*/ 817245 w 1887855"/>
              <a:gd name="connsiteY1" fmla="*/ 269824 h 704164"/>
              <a:gd name="connsiteX2" fmla="*/ 0 w 1887855"/>
              <a:gd name="connsiteY2" fmla="*/ 704164 h 704164"/>
              <a:gd name="connsiteX0" fmla="*/ 1887855 w 1887855"/>
              <a:gd name="connsiteY0" fmla="*/ 5981 h 704164"/>
              <a:gd name="connsiteX1" fmla="*/ 817245 w 1887855"/>
              <a:gd name="connsiteY1" fmla="*/ 269824 h 704164"/>
              <a:gd name="connsiteX2" fmla="*/ 0 w 1887855"/>
              <a:gd name="connsiteY2" fmla="*/ 704164 h 70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7855" h="704164">
                <a:moveTo>
                  <a:pt x="1887855" y="5981"/>
                </a:moveTo>
                <a:cubicBezTo>
                  <a:pt x="1674495" y="-11799"/>
                  <a:pt x="1149985" y="-7036"/>
                  <a:pt x="817245" y="269824"/>
                </a:cubicBezTo>
                <a:cubicBezTo>
                  <a:pt x="484505" y="632409"/>
                  <a:pt x="696278" y="587642"/>
                  <a:pt x="0" y="704164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7" name="フリーフォーム 46"/>
          <p:cNvSpPr/>
          <p:nvPr/>
        </p:nvSpPr>
        <p:spPr>
          <a:xfrm>
            <a:off x="5639426" y="4052062"/>
            <a:ext cx="1567117" cy="1387793"/>
          </a:xfrm>
          <a:custGeom>
            <a:avLst/>
            <a:gdLst>
              <a:gd name="connsiteX0" fmla="*/ 2103120 w 2103120"/>
              <a:gd name="connsiteY0" fmla="*/ 1615440 h 1615440"/>
              <a:gd name="connsiteX1" fmla="*/ 1325880 w 2103120"/>
              <a:gd name="connsiteY1" fmla="*/ 1310640 h 1615440"/>
              <a:gd name="connsiteX2" fmla="*/ 0 w 2103120"/>
              <a:gd name="connsiteY2" fmla="*/ 0 h 1615440"/>
              <a:gd name="connsiteX0" fmla="*/ 1996440 w 1996440"/>
              <a:gd name="connsiteY0" fmla="*/ 838200 h 838200"/>
              <a:gd name="connsiteX1" fmla="*/ 1219200 w 1996440"/>
              <a:gd name="connsiteY1" fmla="*/ 533400 h 838200"/>
              <a:gd name="connsiteX2" fmla="*/ 0 w 1996440"/>
              <a:gd name="connsiteY2" fmla="*/ 0 h 838200"/>
              <a:gd name="connsiteX0" fmla="*/ 1996440 w 1996440"/>
              <a:gd name="connsiteY0" fmla="*/ 838200 h 838200"/>
              <a:gd name="connsiteX1" fmla="*/ 1036320 w 1996440"/>
              <a:gd name="connsiteY1" fmla="*/ 624840 h 838200"/>
              <a:gd name="connsiteX2" fmla="*/ 0 w 1996440"/>
              <a:gd name="connsiteY2" fmla="*/ 0 h 838200"/>
              <a:gd name="connsiteX0" fmla="*/ 2133600 w 2133600"/>
              <a:gd name="connsiteY0" fmla="*/ 822960 h 822960"/>
              <a:gd name="connsiteX1" fmla="*/ 1036320 w 2133600"/>
              <a:gd name="connsiteY1" fmla="*/ 624840 h 822960"/>
              <a:gd name="connsiteX2" fmla="*/ 0 w 2133600"/>
              <a:gd name="connsiteY2" fmla="*/ 0 h 8229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164080 w 2164080"/>
              <a:gd name="connsiteY0" fmla="*/ 746760 h 746760"/>
              <a:gd name="connsiteX1" fmla="*/ 1066800 w 2164080"/>
              <a:gd name="connsiteY1" fmla="*/ 548640 h 746760"/>
              <a:gd name="connsiteX2" fmla="*/ 0 w 2164080"/>
              <a:gd name="connsiteY2" fmla="*/ 0 h 746760"/>
              <a:gd name="connsiteX0" fmla="*/ 2026920 w 2026920"/>
              <a:gd name="connsiteY0" fmla="*/ 199248 h 418067"/>
              <a:gd name="connsiteX1" fmla="*/ 929640 w 2026920"/>
              <a:gd name="connsiteY1" fmla="*/ 1128 h 418067"/>
              <a:gd name="connsiteX2" fmla="*/ 0 w 2026920"/>
              <a:gd name="connsiteY2" fmla="*/ 305928 h 418067"/>
              <a:gd name="connsiteX0" fmla="*/ 2026920 w 2026920"/>
              <a:gd name="connsiteY0" fmla="*/ 223465 h 330145"/>
              <a:gd name="connsiteX1" fmla="*/ 929640 w 2026920"/>
              <a:gd name="connsiteY1" fmla="*/ 25345 h 330145"/>
              <a:gd name="connsiteX2" fmla="*/ 0 w 2026920"/>
              <a:gd name="connsiteY2" fmla="*/ 330145 h 330145"/>
              <a:gd name="connsiteX0" fmla="*/ 2026920 w 2026920"/>
              <a:gd name="connsiteY0" fmla="*/ 792774 h 899454"/>
              <a:gd name="connsiteX1" fmla="*/ 792480 w 2026920"/>
              <a:gd name="connsiteY1" fmla="*/ 294 h 899454"/>
              <a:gd name="connsiteX2" fmla="*/ 0 w 2026920"/>
              <a:gd name="connsiteY2" fmla="*/ 899454 h 899454"/>
              <a:gd name="connsiteX0" fmla="*/ 2118360 w 2118360"/>
              <a:gd name="connsiteY0" fmla="*/ 272 h 2088152"/>
              <a:gd name="connsiteX1" fmla="*/ 792480 w 2118360"/>
              <a:gd name="connsiteY1" fmla="*/ 1188992 h 2088152"/>
              <a:gd name="connsiteX2" fmla="*/ 0 w 2118360"/>
              <a:gd name="connsiteY2" fmla="*/ 2088152 h 2088152"/>
              <a:gd name="connsiteX0" fmla="*/ 2118360 w 2118360"/>
              <a:gd name="connsiteY0" fmla="*/ 377 h 2088257"/>
              <a:gd name="connsiteX1" fmla="*/ 822960 w 2118360"/>
              <a:gd name="connsiteY1" fmla="*/ 945257 h 2088257"/>
              <a:gd name="connsiteX2" fmla="*/ 0 w 2118360"/>
              <a:gd name="connsiteY2" fmla="*/ 2088257 h 2088257"/>
              <a:gd name="connsiteX0" fmla="*/ 2118360 w 2118360"/>
              <a:gd name="connsiteY0" fmla="*/ 429 h 2088309"/>
              <a:gd name="connsiteX1" fmla="*/ 822960 w 2118360"/>
              <a:gd name="connsiteY1" fmla="*/ 945309 h 2088309"/>
              <a:gd name="connsiteX2" fmla="*/ 0 w 2118360"/>
              <a:gd name="connsiteY2" fmla="*/ 2088309 h 2088309"/>
              <a:gd name="connsiteX0" fmla="*/ 2118360 w 2118360"/>
              <a:gd name="connsiteY0" fmla="*/ 429 h 2088309"/>
              <a:gd name="connsiteX1" fmla="*/ 822960 w 2118360"/>
              <a:gd name="connsiteY1" fmla="*/ 945309 h 2088309"/>
              <a:gd name="connsiteX2" fmla="*/ 0 w 2118360"/>
              <a:gd name="connsiteY2" fmla="*/ 2088309 h 2088309"/>
              <a:gd name="connsiteX0" fmla="*/ 1789748 w 1789748"/>
              <a:gd name="connsiteY0" fmla="*/ 429 h 1388222"/>
              <a:gd name="connsiteX1" fmla="*/ 494348 w 1789748"/>
              <a:gd name="connsiteY1" fmla="*/ 945309 h 1388222"/>
              <a:gd name="connsiteX2" fmla="*/ 0 w 1789748"/>
              <a:gd name="connsiteY2" fmla="*/ 1388222 h 1388222"/>
              <a:gd name="connsiteX0" fmla="*/ 1789748 w 1789748"/>
              <a:gd name="connsiteY0" fmla="*/ 1998 h 1389791"/>
              <a:gd name="connsiteX1" fmla="*/ 965836 w 1789748"/>
              <a:gd name="connsiteY1" fmla="*/ 503965 h 1389791"/>
              <a:gd name="connsiteX2" fmla="*/ 0 w 1789748"/>
              <a:gd name="connsiteY2" fmla="*/ 1389791 h 1389791"/>
              <a:gd name="connsiteX0" fmla="*/ 1789748 w 1789748"/>
              <a:gd name="connsiteY0" fmla="*/ 886 h 1388679"/>
              <a:gd name="connsiteX1" fmla="*/ 965836 w 1789748"/>
              <a:gd name="connsiteY1" fmla="*/ 502853 h 1388679"/>
              <a:gd name="connsiteX2" fmla="*/ 0 w 1789748"/>
              <a:gd name="connsiteY2" fmla="*/ 1388679 h 1388679"/>
              <a:gd name="connsiteX0" fmla="*/ 1789748 w 1789748"/>
              <a:gd name="connsiteY0" fmla="*/ 886 h 1388679"/>
              <a:gd name="connsiteX1" fmla="*/ 965836 w 1789748"/>
              <a:gd name="connsiteY1" fmla="*/ 502853 h 1388679"/>
              <a:gd name="connsiteX2" fmla="*/ 0 w 1789748"/>
              <a:gd name="connsiteY2" fmla="*/ 1388679 h 1388679"/>
              <a:gd name="connsiteX0" fmla="*/ 1789748 w 1789748"/>
              <a:gd name="connsiteY0" fmla="*/ 495 h 1388288"/>
              <a:gd name="connsiteX1" fmla="*/ 965836 w 1789748"/>
              <a:gd name="connsiteY1" fmla="*/ 502462 h 1388288"/>
              <a:gd name="connsiteX2" fmla="*/ 0 w 1789748"/>
              <a:gd name="connsiteY2" fmla="*/ 1388288 h 1388288"/>
              <a:gd name="connsiteX0" fmla="*/ 1789748 w 1789748"/>
              <a:gd name="connsiteY0" fmla="*/ 1431 h 1389224"/>
              <a:gd name="connsiteX1" fmla="*/ 880111 w 1789748"/>
              <a:gd name="connsiteY1" fmla="*/ 189073 h 1389224"/>
              <a:gd name="connsiteX2" fmla="*/ 0 w 1789748"/>
              <a:gd name="connsiteY2" fmla="*/ 1389224 h 1389224"/>
              <a:gd name="connsiteX0" fmla="*/ 1704023 w 1704023"/>
              <a:gd name="connsiteY0" fmla="*/ 1431 h 1389224"/>
              <a:gd name="connsiteX1" fmla="*/ 880111 w 1704023"/>
              <a:gd name="connsiteY1" fmla="*/ 189073 h 1389224"/>
              <a:gd name="connsiteX2" fmla="*/ 0 w 1704023"/>
              <a:gd name="connsiteY2" fmla="*/ 1389224 h 1389224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  <a:gd name="connsiteX0" fmla="*/ 1704023 w 1704023"/>
              <a:gd name="connsiteY0" fmla="*/ 0 h 1387793"/>
              <a:gd name="connsiteX1" fmla="*/ 880111 w 1704023"/>
              <a:gd name="connsiteY1" fmla="*/ 187642 h 1387793"/>
              <a:gd name="connsiteX2" fmla="*/ 0 w 1704023"/>
              <a:gd name="connsiteY2" fmla="*/ 1387793 h 13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023" h="1387793">
                <a:moveTo>
                  <a:pt x="1704023" y="0"/>
                </a:moveTo>
                <a:cubicBezTo>
                  <a:pt x="1090613" y="10795"/>
                  <a:pt x="1276987" y="-36512"/>
                  <a:pt x="880111" y="187642"/>
                </a:cubicBezTo>
                <a:cubicBezTo>
                  <a:pt x="511811" y="468947"/>
                  <a:pt x="809625" y="1136968"/>
                  <a:pt x="0" y="1387793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9208" y="918812"/>
            <a:ext cx="3454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Example of multiple-unit control</a:t>
            </a:r>
          </a:p>
        </p:txBody>
      </p:sp>
      <p:sp>
        <p:nvSpPr>
          <p:cNvPr id="49" name="スライド番号プレースホルダー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D64C-8D68-4A08-A77E-A3C240EB7C8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023283" y="5600080"/>
            <a:ext cx="2974068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Command receiver is implemented to each DAQ software.</a:t>
            </a:r>
            <a:endParaRPr kumimoji="1" lang="en-US" altLang="ja-JP" sz="1600" dirty="0" smtClean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5331125" y="2303253"/>
            <a:ext cx="1259456" cy="3286664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365630" y="4546121"/>
            <a:ext cx="793630" cy="1061049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313872" y="3122763"/>
            <a:ext cx="1104181" cy="2475781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400136" y="5546785"/>
            <a:ext cx="621102" cy="258792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6107502" y="1214985"/>
            <a:ext cx="2743199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If this DAQ integrated to other system, command translator will be  implemented to this.</a:t>
            </a:r>
          </a:p>
        </p:txBody>
      </p:sp>
      <p:cxnSp>
        <p:nvCxnSpPr>
          <p:cNvPr id="73" name="直線コネクタ 72"/>
          <p:cNvCxnSpPr/>
          <p:nvPr/>
        </p:nvCxnSpPr>
        <p:spPr>
          <a:xfrm flipH="1" flipV="1">
            <a:off x="7073660" y="2078966"/>
            <a:ext cx="327804" cy="1500996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http://upload.wikimedia.org/wikipedia/commons/0/06/Image_til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38811" y="6375040"/>
            <a:ext cx="433837" cy="435865"/>
          </a:xfrm>
          <a:prstGeom prst="rect">
            <a:avLst/>
          </a:prstGeom>
          <a:noFill/>
        </p:spPr>
      </p:pic>
      <p:sp>
        <p:nvSpPr>
          <p:cNvPr id="58" name="テキスト ボックス 57"/>
          <p:cNvSpPr txBox="1"/>
          <p:nvPr/>
        </p:nvSpPr>
        <p:spPr>
          <a:xfrm>
            <a:off x="4872649" y="6375040"/>
            <a:ext cx="38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※These</a:t>
            </a:r>
            <a:r>
              <a:rPr lang="ja-JP" altLang="en-US" dirty="0"/>
              <a:t> </a:t>
            </a:r>
            <a:r>
              <a:rPr lang="en-US" altLang="ja-JP" dirty="0" smtClean="0"/>
              <a:t>functions are using Qt5</a:t>
            </a:r>
            <a:r>
              <a:rPr kumimoji="1" lang="en-US" altLang="ja-JP" dirty="0" smtClean="0"/>
              <a:t> library.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5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900</TotalTime>
  <Words>1688</Words>
  <Application>Microsoft Office PowerPoint</Application>
  <PresentationFormat>画面に合わせる (4:3)</PresentationFormat>
  <Paragraphs>293</Paragraphs>
  <Slides>14</Slides>
  <Notes>14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しずく</vt:lpstr>
      <vt:lpstr>Status of High Speed DAQ System for SOI Pixel Detector  For X-ray Imaging e.g. 3D CT Application</vt:lpstr>
      <vt:lpstr>Outline</vt:lpstr>
      <vt:lpstr>3D CT(Computed Tomography)</vt:lpstr>
      <vt:lpstr>The Merit of Using SOI for X-Ray Imaging (e.g. 3D CT)</vt:lpstr>
      <vt:lpstr>Our DAQ system</vt:lpstr>
      <vt:lpstr>Requirements to DAQ system (High-speed, Automation &amp; Laborsaving, Multiple unit control)</vt:lpstr>
      <vt:lpstr>For High-speed readout :  Multi-thread processing</vt:lpstr>
      <vt:lpstr>For Automation &amp; Laborsaving :  Batch process &amp; Peripheral Equipment Control</vt:lpstr>
      <vt:lpstr>For Multiple unit control :   Command receiver &amp; multiple-unit controller</vt:lpstr>
      <vt:lpstr>Test : X-ray CT Reconstruction with Small Dried Sardine  @ KEK PF BL-14B Overview</vt:lpstr>
      <vt:lpstr>Test : X-ray CT Reconstruction with Small Dried Sardine  @ KEK PF BL-14B Setup</vt:lpstr>
      <vt:lpstr>Test : X-ray CT Reconstruction with Small Dried Sardine  @ KEK PF BL-14B Result</vt:lpstr>
      <vt:lpstr>Summary &amp; Future plan</vt:lpstr>
      <vt:lpstr>Thank You for Listening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SOI検出器を持ちいた 放射光用検出器に関して  ～積分型検出器を用いた イメージングシステムとその自動化～</dc:title>
  <dc:creator>Ryutaro</dc:creator>
  <cp:lastModifiedBy>Ryutaro</cp:lastModifiedBy>
  <cp:revision>189</cp:revision>
  <dcterms:created xsi:type="dcterms:W3CDTF">2016-07-04T06:47:57Z</dcterms:created>
  <dcterms:modified xsi:type="dcterms:W3CDTF">2016-07-26T16:29:43Z</dcterms:modified>
</cp:coreProperties>
</file>