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9" r:id="rId2"/>
    <p:sldId id="347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282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5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A977C-B0AE-4BAE-9218-4BD1E37A6512}" type="datetimeFigureOut">
              <a:rPr lang="zh-CN" altLang="en-US" smtClean="0"/>
              <a:t>2016-7-1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2810E-903A-4E21-9062-E1369AD781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17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DACF-8DD1-45A0-861B-2059F9DAB295}" type="datetime1">
              <a:rPr lang="zh-CN" altLang="en-US" smtClean="0"/>
              <a:t>2016-7-1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8C3D-A964-4CA3-8972-1534D67FC17D}" type="datetime1">
              <a:rPr lang="zh-CN" altLang="en-US" smtClean="0"/>
              <a:t>2016-7-1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6E81-50B9-4A7D-95BF-BC836E402709}" type="datetime1">
              <a:rPr lang="zh-CN" altLang="en-US" smtClean="0"/>
              <a:t>2016-7-1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1432-3B13-40F5-8A40-513629CC17CC}" type="datetime1">
              <a:rPr lang="zh-CN" altLang="en-US" smtClean="0"/>
              <a:t>2016-7-1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CB06-91C6-446A-A150-D70CAC260553}" type="datetime1">
              <a:rPr lang="zh-CN" altLang="en-US" smtClean="0"/>
              <a:t>2016-7-1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DE799-B14D-4E4D-B49E-57D84AAE1CB7}" type="datetime1">
              <a:rPr lang="zh-CN" altLang="en-US" smtClean="0"/>
              <a:t>2016-7-1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CC00-8AEF-4DD3-8A2A-C0533DAC07C5}" type="datetime1">
              <a:rPr lang="zh-CN" altLang="en-US" smtClean="0"/>
              <a:t>2016-7-1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F258-D417-4721-8AA4-7D7EF94A6917}" type="datetime1">
              <a:rPr lang="zh-CN" altLang="en-US" smtClean="0"/>
              <a:t>2016-7-1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E2B2-C29E-4677-AF94-0CB56C4BE2D1}" type="datetime1">
              <a:rPr lang="zh-CN" altLang="en-US" smtClean="0"/>
              <a:t>2016-7-1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9ED6-1F79-44CB-B162-EE2E940AB2EA}" type="datetime1">
              <a:rPr lang="zh-CN" altLang="en-US" smtClean="0"/>
              <a:t>2016-7-1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AD35-E402-4B01-8A4A-9BCAE4F6769B}" type="datetime1">
              <a:rPr lang="zh-CN" altLang="en-US" smtClean="0"/>
              <a:t>2016-7-1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C5692-C79F-486C-9427-26BD1B45057B}" type="datetime1">
              <a:rPr lang="zh-CN" altLang="en-US" smtClean="0"/>
              <a:t>2016-7-1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656184"/>
          </a:xfrm>
        </p:spPr>
        <p:txBody>
          <a:bodyPr>
            <a:noAutofit/>
          </a:bodyPr>
          <a:lstStyle/>
          <a:p>
            <a:r>
              <a:rPr lang="en-US" altLang="zh-CN" sz="4800" dirty="0"/>
              <a:t>CEPC </a:t>
            </a:r>
            <a:r>
              <a:rPr lang="en-US" altLang="zh-CN" sz="4800" dirty="0" smtClean="0"/>
              <a:t>advanced partial </a:t>
            </a:r>
            <a:r>
              <a:rPr lang="en-US" altLang="zh-CN" sz="4800" dirty="0"/>
              <a:t>double </a:t>
            </a:r>
            <a:r>
              <a:rPr lang="en-US" altLang="zh-CN" sz="4800" dirty="0" smtClean="0"/>
              <a:t>ring </a:t>
            </a:r>
            <a:r>
              <a:rPr lang="en-US" altLang="zh-CN" sz="4800" dirty="0" smtClean="0"/>
              <a:t>scheme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00243" y="3933056"/>
            <a:ext cx="6840760" cy="1752600"/>
          </a:xfrm>
        </p:spPr>
        <p:txBody>
          <a:bodyPr>
            <a:noAutofit/>
          </a:bodyPr>
          <a:lstStyle/>
          <a:p>
            <a:r>
              <a:rPr lang="en-US" altLang="zh-CN" sz="2800" dirty="0" smtClean="0"/>
              <a:t>Dou Wang, </a:t>
            </a:r>
            <a:r>
              <a:rPr lang="en-US" altLang="zh-CN" sz="2800" dirty="0" err="1"/>
              <a:t>Jie</a:t>
            </a:r>
            <a:r>
              <a:rPr lang="en-US" altLang="zh-CN" sz="2800" dirty="0"/>
              <a:t> Gao, Feng </a:t>
            </a:r>
            <a:r>
              <a:rPr lang="en-US" altLang="zh-CN" sz="2800" dirty="0" smtClean="0"/>
              <a:t>Su, Yuan Zhang, </a:t>
            </a:r>
            <a:r>
              <a:rPr lang="en-US" altLang="zh-CN" sz="2800" dirty="0" err="1" smtClean="0"/>
              <a:t>Yiwei</a:t>
            </a:r>
            <a:r>
              <a:rPr lang="en-US" altLang="zh-CN" sz="2800" dirty="0" smtClean="0"/>
              <a:t> Wang, Bai </a:t>
            </a:r>
            <a:r>
              <a:rPr lang="en-US" altLang="zh-CN" sz="2800" dirty="0" err="1" smtClean="0"/>
              <a:t>Sha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Huiping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Geng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Tianjian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Bian</a:t>
            </a:r>
            <a:r>
              <a:rPr lang="en-US" altLang="zh-CN" sz="2800" dirty="0" smtClean="0"/>
              <a:t>, Na Wang, </a:t>
            </a:r>
            <a:r>
              <a:rPr lang="en-US" altLang="zh-CN" sz="2800" dirty="0" err="1" smtClean="0"/>
              <a:t>Xiaohao</a:t>
            </a:r>
            <a:r>
              <a:rPr lang="en-US" altLang="zh-CN" sz="2800" dirty="0" smtClean="0"/>
              <a:t> Cui</a:t>
            </a:r>
            <a:endParaRPr lang="zh-CN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3059832" y="6345137"/>
            <a:ext cx="31215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i="1" dirty="0" smtClean="0">
                <a:solidFill>
                  <a:srgbClr val="002060"/>
                </a:solidFill>
              </a:rPr>
              <a:t>CEPC AP meeting, </a:t>
            </a:r>
            <a:r>
              <a:rPr lang="en-US" altLang="zh-CN" i="1" dirty="0" smtClean="0">
                <a:solidFill>
                  <a:srgbClr val="002060"/>
                </a:solidFill>
              </a:rPr>
              <a:t>2016.07.01</a:t>
            </a:r>
            <a:endParaRPr lang="zh-CN" altLang="en-US" i="1" dirty="0">
              <a:solidFill>
                <a:srgbClr val="002060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995"/>
            <a:ext cx="3995936" cy="63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1" y="29280"/>
            <a:ext cx="204787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78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Off-momentum DA optimization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6" t="4475" r="11017" b="9493"/>
          <a:stretch/>
        </p:blipFill>
        <p:spPr bwMode="auto">
          <a:xfrm>
            <a:off x="1828800" y="1710267"/>
            <a:ext cx="5545668" cy="4334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4694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43808" y="2636912"/>
            <a:ext cx="391504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Thanks</a:t>
            </a:r>
            <a:r>
              <a:rPr lang="zh-CN" altLang="en-US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！</a:t>
            </a:r>
            <a:endParaRPr lang="zh-CN" altLang="en-US" sz="6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4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wangdou20160325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641745"/>
              </p:ext>
            </p:extLst>
          </p:nvPr>
        </p:nvGraphicFramePr>
        <p:xfrm>
          <a:off x="107504" y="836712"/>
          <a:ext cx="8208912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6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89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Effects of RF phase adjustment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16832"/>
            <a:ext cx="6768752" cy="406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19872" y="638132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Energy error ~ 0.4%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6136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Effects of RF phase adjustment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6"/>
            <a:ext cx="6612830" cy="397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3157326" y="5949280"/>
            <a:ext cx="2239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Luminosity error </a:t>
            </a:r>
            <a:r>
              <a:rPr lang="en-US" altLang="zh-CN" dirty="0"/>
              <a:t>~ 1</a:t>
            </a:r>
            <a:r>
              <a:rPr lang="en-US" altLang="zh-CN" dirty="0" smtClean="0"/>
              <a:t>%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69289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Effects of RF phase adjustment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16832"/>
            <a:ext cx="6710711" cy="403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3491880" y="6237312"/>
            <a:ext cx="1479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U0 error </a:t>
            </a:r>
            <a:r>
              <a:rPr lang="en-US" altLang="zh-CN" dirty="0"/>
              <a:t>~ 2</a:t>
            </a:r>
            <a:r>
              <a:rPr lang="en-US" altLang="zh-CN" dirty="0" smtClean="0"/>
              <a:t>%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38176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Effects of RF phase adjustment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16832"/>
            <a:ext cx="6590918" cy="3961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3347864" y="6093296"/>
            <a:ext cx="2450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Bunch length error </a:t>
            </a:r>
            <a:r>
              <a:rPr lang="en-US" altLang="zh-CN" dirty="0"/>
              <a:t>~ 1</a:t>
            </a:r>
            <a:r>
              <a:rPr lang="en-US" altLang="zh-CN" dirty="0" smtClean="0"/>
              <a:t>%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34358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Booster </a:t>
            </a:r>
            <a:r>
              <a:rPr lang="en-US" altLang="zh-CN" dirty="0" err="1" smtClean="0"/>
              <a:t>emittance</a:t>
            </a:r>
            <a:r>
              <a:rPr lang="en-US" altLang="zh-CN" dirty="0" smtClean="0"/>
              <a:t> requirement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339752" y="1772815"/>
            <a:ext cx="45031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imes New Roman"/>
                <a:ea typeface="MS Mincho"/>
              </a:rPr>
              <a:t>Acceptance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/>
                <a:ea typeface="MS Mincho"/>
              </a:rPr>
              <a:t>ellipse </a:t>
            </a:r>
            <a:r>
              <a:rPr lang="en-US" altLang="zh-CN" sz="2400" dirty="0">
                <a:solidFill>
                  <a:srgbClr val="FF0000"/>
                </a:solidFill>
                <a:latin typeface="Times New Roman"/>
                <a:ea typeface="MS Mincho"/>
              </a:rPr>
              <a:t>&gt; 5</a:t>
            </a:r>
            <a:r>
              <a:rPr lang="en-US" altLang="zh-CN" sz="2400" dirty="0">
                <a:solidFill>
                  <a:srgbClr val="FF0000"/>
                </a:solidFill>
                <a:latin typeface="Symbol"/>
                <a:ea typeface="MS Mincho"/>
                <a:cs typeface="Times New Roman"/>
              </a:rPr>
              <a:t>s</a:t>
            </a:r>
            <a:r>
              <a:rPr lang="en-US" altLang="zh-CN" sz="2400" baseline="-25000" dirty="0">
                <a:solidFill>
                  <a:srgbClr val="FF0000"/>
                </a:solidFill>
                <a:latin typeface="Times New Roman"/>
                <a:ea typeface="MS Mincho"/>
              </a:rPr>
              <a:t>c</a:t>
            </a:r>
            <a:r>
              <a:rPr lang="en-US" altLang="zh-CN" sz="2400" dirty="0">
                <a:solidFill>
                  <a:srgbClr val="FF0000"/>
                </a:solidFill>
                <a:latin typeface="Times New Roman"/>
                <a:ea typeface="MS Mincho"/>
              </a:rPr>
              <a:t>+10</a:t>
            </a:r>
            <a:r>
              <a:rPr lang="en-US" altLang="zh-CN" sz="2400" dirty="0">
                <a:solidFill>
                  <a:srgbClr val="FF0000"/>
                </a:solidFill>
                <a:latin typeface="Symbol"/>
                <a:ea typeface="MS Mincho"/>
                <a:cs typeface="Times New Roman"/>
              </a:rPr>
              <a:t> s</a:t>
            </a:r>
            <a:r>
              <a:rPr lang="en-US" altLang="zh-CN" sz="2400" baseline="-25000" dirty="0">
                <a:solidFill>
                  <a:srgbClr val="FF0000"/>
                </a:solidFill>
                <a:latin typeface="Times New Roman"/>
                <a:ea typeface="MS Mincho"/>
              </a:rPr>
              <a:t> </a:t>
            </a:r>
            <a:r>
              <a:rPr lang="en-US" altLang="zh-CN" sz="2400" baseline="-25000" dirty="0" err="1">
                <a:solidFill>
                  <a:srgbClr val="FF0000"/>
                </a:solidFill>
                <a:latin typeface="Times New Roman"/>
                <a:ea typeface="MS Mincho"/>
              </a:rPr>
              <a:t>i</a:t>
            </a:r>
            <a:r>
              <a:rPr lang="en-US" altLang="zh-CN" sz="2400" baseline="-25000" dirty="0">
                <a:solidFill>
                  <a:srgbClr val="FF0000"/>
                </a:solidFill>
                <a:latin typeface="Times New Roman"/>
                <a:ea typeface="MS Mincho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Times New Roman"/>
                <a:ea typeface="MS Mincho"/>
              </a:rPr>
              <a:t>+S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986563" y="2420888"/>
            <a:ext cx="32095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imes New Roman"/>
                <a:ea typeface="MS Mincho"/>
              </a:rPr>
              <a:t>Bump height &gt; 10</a:t>
            </a:r>
            <a:r>
              <a:rPr lang="en-US" altLang="zh-CN" sz="2400" dirty="0">
                <a:solidFill>
                  <a:srgbClr val="FF0000"/>
                </a:solidFill>
                <a:latin typeface="Symbol"/>
                <a:ea typeface="MS Mincho"/>
                <a:cs typeface="Times New Roman"/>
              </a:rPr>
              <a:t> s</a:t>
            </a:r>
            <a:r>
              <a:rPr lang="en-US" altLang="zh-CN" sz="2400" baseline="-25000" dirty="0">
                <a:solidFill>
                  <a:srgbClr val="FF0000"/>
                </a:solidFill>
                <a:latin typeface="Times New Roman"/>
                <a:ea typeface="MS Mincho"/>
              </a:rPr>
              <a:t> </a:t>
            </a:r>
            <a:r>
              <a:rPr lang="en-US" altLang="zh-CN" sz="2400" baseline="-25000" dirty="0" err="1">
                <a:solidFill>
                  <a:srgbClr val="FF0000"/>
                </a:solidFill>
                <a:latin typeface="Times New Roman"/>
                <a:ea typeface="MS Mincho"/>
              </a:rPr>
              <a:t>i</a:t>
            </a:r>
            <a:r>
              <a:rPr lang="en-US" altLang="zh-CN" sz="2400" dirty="0">
                <a:solidFill>
                  <a:srgbClr val="FF0000"/>
                </a:solidFill>
                <a:latin typeface="Times New Roman"/>
                <a:ea typeface="MS Mincho"/>
              </a:rPr>
              <a:t> +S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89277" y="3501008"/>
            <a:ext cx="57360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/>
              <a:t>Assume the size of beam pipe at QF1 is 20</a:t>
            </a:r>
            <a:r>
              <a:rPr lang="en-US" altLang="zh-CN" sz="2000" dirty="0" smtClean="0">
                <a:sym typeface="Symbol"/>
              </a:rPr>
              <a:t>x, 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sym typeface="Symbol"/>
              </a:rPr>
              <a:t>                septum thickness is 2mm ,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sym typeface="Symbol"/>
              </a:rPr>
              <a:t>                x at injection point is 100m.</a:t>
            </a:r>
            <a:endParaRPr lang="zh-CN" alt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990930" y="5517232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002060"/>
                </a:solidFill>
                <a:sym typeface="Symbol"/>
              </a:rPr>
              <a:t>Booster </a:t>
            </a:r>
            <a:r>
              <a:rPr lang="en-US" altLang="zh-CN" sz="2400" dirty="0" err="1" smtClean="0">
                <a:solidFill>
                  <a:srgbClr val="002060"/>
                </a:solidFill>
                <a:sym typeface="Symbol"/>
              </a:rPr>
              <a:t>emittance</a:t>
            </a:r>
            <a:r>
              <a:rPr lang="en-US" altLang="zh-CN" sz="2400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zh-CN" altLang="en-US" sz="2400" dirty="0" smtClean="0">
                <a:solidFill>
                  <a:srgbClr val="002060"/>
                </a:solidFill>
                <a:sym typeface="Symbol"/>
              </a:rPr>
              <a:t></a:t>
            </a:r>
            <a:r>
              <a:rPr lang="en-US" altLang="zh-CN" sz="2400" dirty="0" err="1" smtClean="0">
                <a:solidFill>
                  <a:srgbClr val="002060"/>
                </a:solidFill>
                <a:sym typeface="Symbol"/>
              </a:rPr>
              <a:t>i</a:t>
            </a:r>
            <a:r>
              <a:rPr lang="en-US" altLang="zh-CN" sz="2400" dirty="0" smtClean="0">
                <a:solidFill>
                  <a:srgbClr val="002060"/>
                </a:solidFill>
                <a:sym typeface="Symbol"/>
              </a:rPr>
              <a:t>&lt;2.2nm, bump height &gt; 6.7mm</a:t>
            </a:r>
            <a:endParaRPr lang="zh-CN" alt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686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Betax</a:t>
            </a:r>
            <a:r>
              <a:rPr lang="zh-CN" altLang="en-US" dirty="0" smtClean="0"/>
              <a:t>*</a:t>
            </a:r>
            <a:r>
              <a:rPr lang="en-US" altLang="zh-CN" dirty="0" smtClean="0"/>
              <a:t>= 0.25m</a:t>
            </a:r>
            <a:r>
              <a:rPr lang="en-US" altLang="zh-CN" dirty="0"/>
              <a:t>,</a:t>
            </a:r>
            <a:r>
              <a:rPr lang="en-US" altLang="zh-CN" dirty="0" smtClean="0"/>
              <a:t>Betay</a:t>
            </a:r>
            <a:r>
              <a:rPr lang="zh-CN" altLang="en-US" dirty="0"/>
              <a:t>*</a:t>
            </a:r>
            <a:r>
              <a:rPr lang="en-US" altLang="zh-CN" dirty="0" smtClean="0"/>
              <a:t>=1.36mm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1" t="3958" r="13993" b="9841"/>
          <a:stretch/>
        </p:blipFill>
        <p:spPr bwMode="auto">
          <a:xfrm>
            <a:off x="1393964" y="2132856"/>
            <a:ext cx="5266268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660232" y="5013176"/>
            <a:ext cx="1997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K2HS := </a:t>
            </a:r>
            <a:r>
              <a:rPr lang="en-US" altLang="zh-CN" dirty="0" smtClean="0"/>
              <a:t>11.96m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  <a:p>
            <a:r>
              <a:rPr lang="en-US" altLang="zh-CN" dirty="0"/>
              <a:t>K2VS := </a:t>
            </a:r>
            <a:r>
              <a:rPr lang="en-US" altLang="zh-CN" dirty="0" smtClean="0"/>
              <a:t>32.74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</p:txBody>
      </p:sp>
      <p:sp>
        <p:nvSpPr>
          <p:cNvPr id="5" name="矩形 4"/>
          <p:cNvSpPr/>
          <p:nvPr/>
        </p:nvSpPr>
        <p:spPr>
          <a:xfrm>
            <a:off x="6478860" y="1556792"/>
            <a:ext cx="236071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Critical energy= 190kev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3491880" y="181859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3542125" y="1633931"/>
            <a:ext cx="969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Crab sex</a:t>
            </a:r>
          </a:p>
        </p:txBody>
      </p:sp>
      <p:sp>
        <p:nvSpPr>
          <p:cNvPr id="6" name="矩形 5"/>
          <p:cNvSpPr/>
          <p:nvPr/>
        </p:nvSpPr>
        <p:spPr>
          <a:xfrm>
            <a:off x="6642555" y="3444502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/>
              <a:t>dmux</a:t>
            </a:r>
            <a:r>
              <a:rPr lang="en-US" altLang="zh-CN" dirty="0"/>
              <a:t> = -14.464497</a:t>
            </a:r>
          </a:p>
          <a:p>
            <a:r>
              <a:rPr lang="en-US" altLang="zh-CN" dirty="0" err="1"/>
              <a:t>dmuy</a:t>
            </a:r>
            <a:r>
              <a:rPr lang="en-US" altLang="zh-CN" dirty="0"/>
              <a:t> = -200.084478</a:t>
            </a:r>
          </a:p>
        </p:txBody>
      </p:sp>
    </p:spTree>
    <p:extLst>
      <p:ext uri="{BB962C8B-B14F-4D97-AF65-F5344CB8AC3E}">
        <p14:creationId xmlns:p14="http://schemas.microsoft.com/office/powerpoint/2010/main" val="416813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94647"/>
            <a:ext cx="8229600" cy="858089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DA of the whole ring</a:t>
            </a:r>
            <a:br>
              <a:rPr lang="en-US" altLang="zh-CN" dirty="0"/>
            </a:br>
            <a:r>
              <a:rPr lang="en-US" altLang="zh-CN" sz="3100" dirty="0"/>
              <a:t>(</a:t>
            </a:r>
            <a:r>
              <a:rPr lang="en-US" altLang="zh-CN" sz="3100" dirty="0" err="1"/>
              <a:t>arc+PDR+bypass+FFS</a:t>
            </a:r>
            <a:r>
              <a:rPr lang="en-US" altLang="zh-CN" sz="3100" dirty="0"/>
              <a:t>)</a:t>
            </a:r>
            <a:endParaRPr lang="zh-CN" alt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340768"/>
            <a:ext cx="6489627" cy="4146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1259632" y="1844824"/>
            <a:ext cx="2624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>
                <a:solidFill>
                  <a:prstClr val="black"/>
                </a:solidFill>
              </a:rPr>
              <a:t>Arc </a:t>
            </a:r>
            <a:r>
              <a:rPr lang="en-US" altLang="zh-CN" sz="2000" dirty="0" err="1">
                <a:solidFill>
                  <a:prstClr val="black"/>
                </a:solidFill>
              </a:rPr>
              <a:t>sextupole</a:t>
            </a:r>
            <a:r>
              <a:rPr lang="en-US" altLang="zh-CN" sz="2000" dirty="0">
                <a:solidFill>
                  <a:prstClr val="black"/>
                </a:solidFill>
              </a:rPr>
              <a:t>: 2</a:t>
            </a:r>
            <a:r>
              <a:rPr lang="zh-CN" altLang="en-US" sz="2000" dirty="0">
                <a:solidFill>
                  <a:prstClr val="black"/>
                </a:solidFill>
              </a:rPr>
              <a:t> </a:t>
            </a:r>
            <a:r>
              <a:rPr lang="en-US" altLang="zh-CN" sz="2000" dirty="0">
                <a:solidFill>
                  <a:prstClr val="black"/>
                </a:solidFill>
              </a:rPr>
              <a:t>groups</a:t>
            </a:r>
            <a:endParaRPr lang="zh-CN" altLang="en-US" sz="20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5805263"/>
            <a:ext cx="4968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DA (on-momentum): </a:t>
            </a:r>
            <a:r>
              <a:rPr lang="en-US" altLang="zh-CN" sz="2000" dirty="0" smtClean="0">
                <a:solidFill>
                  <a:srgbClr val="FF0000"/>
                </a:solidFill>
              </a:rPr>
              <a:t>27</a:t>
            </a:r>
            <a:r>
              <a:rPr lang="en-US" altLang="zh-CN" sz="2000" i="1" dirty="0" smtClean="0">
                <a:solidFill>
                  <a:srgbClr val="FF0000"/>
                </a:solidFill>
                <a:sym typeface="Symbol"/>
              </a:rPr>
              <a:t></a:t>
            </a:r>
            <a:r>
              <a:rPr lang="en-US" altLang="zh-CN" sz="2000" i="1" baseline="-25000" dirty="0" smtClean="0">
                <a:solidFill>
                  <a:srgbClr val="FF0000"/>
                </a:solidFill>
                <a:sym typeface="Symbol"/>
              </a:rPr>
              <a:t>x</a:t>
            </a:r>
            <a:r>
              <a:rPr lang="en-US" altLang="zh-CN" sz="2000" dirty="0" smtClean="0">
                <a:solidFill>
                  <a:srgbClr val="FF0000"/>
                </a:solidFill>
                <a:sym typeface="Symbol"/>
              </a:rPr>
              <a:t>  57</a:t>
            </a:r>
            <a:r>
              <a:rPr lang="en-US" altLang="zh-CN" sz="2000" i="1" dirty="0" smtClean="0">
                <a:solidFill>
                  <a:srgbClr val="FF0000"/>
                </a:solidFill>
                <a:sym typeface="Symbol"/>
              </a:rPr>
              <a:t></a:t>
            </a:r>
            <a:r>
              <a:rPr lang="en-US" altLang="zh-CN" sz="2000" i="1" baseline="-25000" dirty="0" smtClean="0">
                <a:solidFill>
                  <a:srgbClr val="FF0000"/>
                </a:solidFill>
                <a:sym typeface="Symbol"/>
              </a:rPr>
              <a:t>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ym typeface="Symbol"/>
              </a:rPr>
              <a:t>DA (0.5%):  </a:t>
            </a:r>
            <a:r>
              <a:rPr lang="en-US" altLang="zh-CN" sz="2000" dirty="0" smtClean="0">
                <a:solidFill>
                  <a:srgbClr val="002060"/>
                </a:solidFill>
              </a:rPr>
              <a:t>2</a:t>
            </a:r>
            <a:r>
              <a:rPr lang="en-US" altLang="zh-CN" sz="2000" i="1" dirty="0" smtClean="0">
                <a:solidFill>
                  <a:srgbClr val="002060"/>
                </a:solidFill>
                <a:sym typeface="Symbol"/>
              </a:rPr>
              <a:t></a:t>
            </a:r>
            <a:r>
              <a:rPr lang="en-US" altLang="zh-CN" sz="2000" i="1" baseline="-25000" dirty="0">
                <a:solidFill>
                  <a:srgbClr val="002060"/>
                </a:solidFill>
                <a:sym typeface="Symbol"/>
              </a:rPr>
              <a:t>x</a:t>
            </a:r>
            <a:r>
              <a:rPr lang="en-US" altLang="zh-CN" sz="2000" dirty="0">
                <a:solidFill>
                  <a:srgbClr val="002060"/>
                </a:solidFill>
                <a:sym typeface="Symbol"/>
              </a:rPr>
              <a:t>  </a:t>
            </a:r>
            <a:r>
              <a:rPr lang="en-US" altLang="zh-CN" sz="2000" dirty="0" smtClean="0">
                <a:solidFill>
                  <a:srgbClr val="002060"/>
                </a:solidFill>
                <a:sym typeface="Symbol"/>
              </a:rPr>
              <a:t>2</a:t>
            </a:r>
            <a:r>
              <a:rPr lang="en-US" altLang="zh-CN" sz="2000" i="1" dirty="0" smtClean="0">
                <a:solidFill>
                  <a:srgbClr val="002060"/>
                </a:solidFill>
                <a:sym typeface="Symbol"/>
              </a:rPr>
              <a:t></a:t>
            </a:r>
            <a:r>
              <a:rPr lang="en-US" altLang="zh-CN" sz="2000" i="1" baseline="-25000" dirty="0" smtClean="0">
                <a:solidFill>
                  <a:srgbClr val="002060"/>
                </a:solidFill>
                <a:sym typeface="Symbol"/>
              </a:rPr>
              <a:t>y</a:t>
            </a:r>
            <a:endParaRPr lang="en-US" altLang="zh-CN" sz="2000" i="1" baseline="-25000" dirty="0">
              <a:solidFill>
                <a:srgbClr val="002060"/>
              </a:solidFill>
              <a:sym typeface="Symbol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3245" y="3057717"/>
            <a:ext cx="2108141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srgbClr val="FF0000"/>
                </a:solidFill>
              </a:rPr>
              <a:t>Crab </a:t>
            </a:r>
            <a:r>
              <a:rPr lang="en-US" altLang="zh-CN" dirty="0" err="1">
                <a:solidFill>
                  <a:srgbClr val="FF0000"/>
                </a:solidFill>
              </a:rPr>
              <a:t>sextupoles</a:t>
            </a:r>
            <a:r>
              <a:rPr lang="en-US" altLang="zh-CN" dirty="0">
                <a:solidFill>
                  <a:srgbClr val="FF0000"/>
                </a:solidFill>
              </a:rPr>
              <a:t> - off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989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11846</TotalTime>
  <Words>503</Words>
  <Application>Microsoft Office PowerPoint</Application>
  <PresentationFormat>全屏显示(4:3)</PresentationFormat>
  <Paragraphs>219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CEPC advanced partial double ring scheme</vt:lpstr>
      <vt:lpstr>parameter for CEPC partial double ring （wangdou20160325）</vt:lpstr>
      <vt:lpstr>Effects of RF phase adjustment</vt:lpstr>
      <vt:lpstr>Effects of RF phase adjustment</vt:lpstr>
      <vt:lpstr>Effects of RF phase adjustment</vt:lpstr>
      <vt:lpstr>Effects of RF phase adjustment</vt:lpstr>
      <vt:lpstr>Booster emittance requirement</vt:lpstr>
      <vt:lpstr>Betax*= 0.25m,Betay*=1.36mm</vt:lpstr>
      <vt:lpstr>DA of the whole ring (arc+PDR+bypass+FFS)</vt:lpstr>
      <vt:lpstr>Off-momentum DA optimization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parameter design</dc:title>
  <dc:creator>Dou</dc:creator>
  <cp:lastModifiedBy>Dou</cp:lastModifiedBy>
  <cp:revision>261</cp:revision>
  <dcterms:created xsi:type="dcterms:W3CDTF">2015-12-30T07:06:21Z</dcterms:created>
  <dcterms:modified xsi:type="dcterms:W3CDTF">2016-07-01T01:09:17Z</dcterms:modified>
</cp:coreProperties>
</file>