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6" r:id="rId2"/>
    <p:sldId id="261" r:id="rId3"/>
    <p:sldId id="275" r:id="rId4"/>
    <p:sldId id="290" r:id="rId5"/>
    <p:sldId id="292" r:id="rId6"/>
    <p:sldId id="324" r:id="rId7"/>
    <p:sldId id="322" r:id="rId8"/>
    <p:sldId id="326" r:id="rId9"/>
    <p:sldId id="327" r:id="rId10"/>
    <p:sldId id="328" r:id="rId11"/>
    <p:sldId id="329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86" y="72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2016/7/1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jpe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Lattice </a:t>
            </a:r>
            <a:r>
              <a:rPr lang="en-US" altLang="zh-CN" b="1" dirty="0">
                <a:solidFill>
                  <a:srgbClr val="0070C0"/>
                </a:solidFill>
              </a:rPr>
              <a:t>design for CEPC PDR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Yiwei</a:t>
            </a:r>
            <a:r>
              <a:rPr lang="en-US" altLang="zh-CN" dirty="0" smtClean="0"/>
              <a:t> Wang, Feng Su, </a:t>
            </a:r>
            <a:r>
              <a:rPr lang="en-US" altLang="zh-CN" dirty="0" err="1" smtClean="0"/>
              <a:t>Jie</a:t>
            </a:r>
            <a:r>
              <a:rPr lang="en-US" altLang="zh-CN" dirty="0" smtClean="0"/>
              <a:t> Gao</a:t>
            </a:r>
          </a:p>
          <a:p>
            <a:endParaRPr lang="en-US" altLang="zh-CN" dirty="0" smtClean="0"/>
          </a:p>
          <a:p>
            <a:r>
              <a:rPr lang="en-US" altLang="zh-CN" sz="2400" smtClean="0"/>
              <a:t>1</a:t>
            </a:r>
            <a:r>
              <a:rPr lang="en-US" altLang="zh-CN" sz="2400" baseline="30000" smtClean="0"/>
              <a:t>st </a:t>
            </a:r>
            <a:r>
              <a:rPr lang="en-US" altLang="zh-CN" sz="2400" smtClean="0"/>
              <a:t> July </a:t>
            </a:r>
            <a:r>
              <a:rPr lang="en-US" altLang="zh-CN" sz="2400" dirty="0" smtClean="0"/>
              <a:t>2016, CEPC AP meeting</a:t>
            </a:r>
            <a:endParaRPr lang="zh-CN" altLang="en-US" sz="2400" dirty="0"/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1224383" cy="1148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19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8 </a:t>
            </a:r>
            <a:r>
              <a:rPr lang="en-US" altLang="zh-CN" b="1" dirty="0">
                <a:solidFill>
                  <a:srgbClr val="0070C0"/>
                </a:solidFill>
              </a:rPr>
              <a:t>families of </a:t>
            </a:r>
            <a:r>
              <a:rPr lang="en-US" altLang="zh-CN" b="1" dirty="0" err="1">
                <a:solidFill>
                  <a:srgbClr val="0070C0"/>
                </a:solidFill>
              </a:rPr>
              <a:t>sextupoles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Lattice version: ARC_4, 90/90 non-interleaved</a:t>
            </a:r>
            <a:endParaRPr lang="zh-CN" altLang="en-US" dirty="0"/>
          </a:p>
          <a:p>
            <a:endParaRPr lang="zh-CN" altLang="en-US" dirty="0"/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36912"/>
            <a:ext cx="5218162" cy="2579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5292080" y="3212976"/>
            <a:ext cx="381642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100" dirty="0"/>
              <a:t>SF1     =(L =.39999999999999997  K2 =.9151382947512141 )        SD1     =(L =.39999999999999997  K2 =-1.937287205321101 </a:t>
            </a:r>
            <a:r>
              <a:rPr lang="en-US" altLang="zh-CN" sz="1100" dirty="0" smtClean="0"/>
              <a:t>)</a:t>
            </a:r>
          </a:p>
          <a:p>
            <a:r>
              <a:rPr lang="en-US" altLang="zh-CN" sz="1100" dirty="0" smtClean="0"/>
              <a:t>SF13    </a:t>
            </a:r>
            <a:r>
              <a:rPr lang="en-US" altLang="zh-CN" sz="1100" dirty="0"/>
              <a:t>=(L =.39999999999999997  K2 =.9044530133648844 )        SD13    =(L =.39999999999999997  K2 =-1.9500153567123215 )</a:t>
            </a:r>
          </a:p>
          <a:p>
            <a:r>
              <a:rPr lang="nl-NL" altLang="zh-CN" sz="1100" dirty="0" smtClean="0"/>
              <a:t>SF25    </a:t>
            </a:r>
            <a:r>
              <a:rPr lang="nl-NL" altLang="zh-CN" sz="1100" dirty="0"/>
              <a:t>=(L =.39999999999999997  K2 =.931221792136596 )</a:t>
            </a:r>
            <a:endParaRPr lang="zh-CN" altLang="en-US" sz="1100" dirty="0"/>
          </a:p>
          <a:p>
            <a:r>
              <a:rPr lang="nl-NL" altLang="zh-CN" sz="1100" dirty="0"/>
              <a:t>SD25    =(L =.39999999999999997  K2 =-2.1991629511275144 )</a:t>
            </a:r>
          </a:p>
          <a:p>
            <a:r>
              <a:rPr lang="en-US" altLang="zh-CN" sz="1100" dirty="0"/>
              <a:t>SF37    =(L =.39999999999999997  K2 =.8819986551186294 )</a:t>
            </a:r>
          </a:p>
          <a:p>
            <a:r>
              <a:rPr lang="en-US" altLang="zh-CN" sz="1100" dirty="0" smtClean="0"/>
              <a:t>SD37    </a:t>
            </a:r>
            <a:r>
              <a:rPr lang="en-US" altLang="zh-CN" sz="1100" dirty="0"/>
              <a:t>=(L =.39999999999999997  K2 =-1.7097580089253885 )</a:t>
            </a:r>
            <a:endParaRPr lang="zh-CN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826773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24 </a:t>
            </a:r>
            <a:r>
              <a:rPr lang="en-US" altLang="zh-CN" b="1" dirty="0">
                <a:solidFill>
                  <a:srgbClr val="0070C0"/>
                </a:solidFill>
              </a:rPr>
              <a:t>families of </a:t>
            </a:r>
            <a:r>
              <a:rPr lang="en-US" altLang="zh-CN" b="1" dirty="0" err="1">
                <a:solidFill>
                  <a:srgbClr val="0070C0"/>
                </a:solidFill>
              </a:rPr>
              <a:t>sextupoles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12776"/>
          </a:xfrm>
        </p:spPr>
        <p:txBody>
          <a:bodyPr/>
          <a:lstStyle/>
          <a:p>
            <a:r>
              <a:rPr lang="en-US" altLang="zh-CN" dirty="0"/>
              <a:t>Lattice version: ARC_4, 90/90 non-interleaved</a:t>
            </a:r>
            <a:endParaRPr lang="zh-CN" altLang="en-US" dirty="0"/>
          </a:p>
          <a:p>
            <a:endParaRPr lang="zh-CN" altLang="en-US" dirty="0"/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68" y="2636912"/>
            <a:ext cx="5391836" cy="2765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6"/>
          <p:cNvSpPr/>
          <p:nvPr/>
        </p:nvSpPr>
        <p:spPr>
          <a:xfrm>
            <a:off x="5508104" y="2276872"/>
            <a:ext cx="3816424" cy="4131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50" dirty="0" smtClean="0"/>
              <a:t>SF1     </a:t>
            </a:r>
            <a:r>
              <a:rPr lang="en-US" altLang="zh-CN" sz="1050" dirty="0"/>
              <a:t>=(L =.39999999999999997  K2 =.9253055630941627 )        SD1     =(L =.39999999999999997  K2 =-2.026258201583385 ) </a:t>
            </a:r>
            <a:endParaRPr lang="en-US" altLang="zh-CN" sz="1050" dirty="0" smtClean="0"/>
          </a:p>
          <a:p>
            <a:r>
              <a:rPr lang="en-US" altLang="zh-CN" sz="1050" dirty="0" smtClean="0"/>
              <a:t>SF5     </a:t>
            </a:r>
            <a:r>
              <a:rPr lang="en-US" altLang="zh-CN" sz="1050" dirty="0"/>
              <a:t>=(L =.39999999999999997  K2 =.8287555789334372 )        SD5     =(L =.39999999999999997  K2 =-1.6282924454184768 ) </a:t>
            </a:r>
            <a:r>
              <a:rPr lang="en-US" altLang="zh-CN" sz="1050" dirty="0" smtClean="0"/>
              <a:t>SF9     </a:t>
            </a:r>
            <a:r>
              <a:rPr lang="en-US" altLang="zh-CN" sz="1050" dirty="0"/>
              <a:t>=(L =.39999999999999997  K2 =.9621106266454174 )        SD9     =(L =.39999999999999997  K2 =-1.8289875852516948 ) </a:t>
            </a:r>
            <a:r>
              <a:rPr lang="en-US" altLang="zh-CN" sz="1050" dirty="0" smtClean="0"/>
              <a:t>SF13    </a:t>
            </a:r>
            <a:r>
              <a:rPr lang="en-US" altLang="zh-CN" sz="1050" dirty="0"/>
              <a:t>=(L =.39999999999999997  K2 =.9569607893315597 )        SD13    =(L =.39999999999999997  K2 =-1.9818840760961005 ) </a:t>
            </a:r>
            <a:r>
              <a:rPr lang="en-US" altLang="zh-CN" sz="1050" dirty="0" smtClean="0"/>
              <a:t>SF17    </a:t>
            </a:r>
            <a:r>
              <a:rPr lang="en-US" altLang="zh-CN" sz="1050" dirty="0"/>
              <a:t>=(L =.39999999999999997  K2 =.8644461056804197 )        SD17    =(L =.39999999999999997  K2 =-1.9435648615047783 ) </a:t>
            </a:r>
            <a:r>
              <a:rPr lang="en-US" altLang="zh-CN" sz="1050" dirty="0" smtClean="0"/>
              <a:t>SF21    </a:t>
            </a:r>
            <a:r>
              <a:rPr lang="en-US" altLang="zh-CN" sz="1050" dirty="0"/>
              <a:t>=(L =.39999999999999997  K2 =.8513985981676337 )        SD21    =(L =.39999999999999997  K2 =-2.0574327675116884 </a:t>
            </a:r>
            <a:r>
              <a:rPr lang="en-US" altLang="zh-CN" sz="1050" dirty="0" smtClean="0"/>
              <a:t>)</a:t>
            </a:r>
          </a:p>
          <a:p>
            <a:r>
              <a:rPr lang="en-US" altLang="zh-CN" sz="1050" dirty="0"/>
              <a:t>SD45    =(L =.39999999999999997  K2 =-1.902716274265495 )        SF45    =(L =.39999999999999997  K2 =.9749491806330957 )        </a:t>
            </a:r>
          </a:p>
          <a:p>
            <a:r>
              <a:rPr lang="en-US" altLang="zh-CN" sz="1050" dirty="0"/>
              <a:t>SD41    =(L =.39999999999999997  K2 =-1.9394309092869944 )        SF41    =(L =.39999999999999997  K2 =.7888328836347085 ) </a:t>
            </a:r>
          </a:p>
          <a:p>
            <a:r>
              <a:rPr lang="en-US" altLang="zh-CN" sz="1050" dirty="0"/>
              <a:t>SD37    =(L =.39999999999999997  K2 =-1.9716540617164433 )        SF37    =(L =.39999999999999997  K2 =.9703059431665878 ) </a:t>
            </a:r>
          </a:p>
          <a:p>
            <a:r>
              <a:rPr lang="en-US" altLang="zh-CN" sz="1050" dirty="0"/>
              <a:t>SD33    =(L =.39999999999999997  K2 =-1.9321388309336185 )        SF33    =(L =.39999999999999997  K2 =.9053022199253654 ) </a:t>
            </a:r>
          </a:p>
          <a:p>
            <a:r>
              <a:rPr lang="en-US" altLang="zh-CN" sz="1050" dirty="0"/>
              <a:t>SD29    =(L =.39999999999999997  K2 =-1.8325339725886889 )        SF29    =(L =.39999999999999997  K2 =.9181808605063326 ) </a:t>
            </a:r>
          </a:p>
          <a:p>
            <a:r>
              <a:rPr lang="en-US" altLang="zh-CN" sz="1050" dirty="0"/>
              <a:t>SD25    =(L =.39999999999999997  K2 =-1.9657926466360203 )        SF25    =(L =.39999999999999997  K2 =.8932438017621696 )</a:t>
            </a:r>
            <a:endParaRPr lang="zh-CN" altLang="en-US" sz="1050" dirty="0"/>
          </a:p>
          <a:p>
            <a:endParaRPr lang="zh-CN" altLang="en-US" sz="1050" dirty="0"/>
          </a:p>
        </p:txBody>
      </p:sp>
      <p:sp>
        <p:nvSpPr>
          <p:cNvPr id="10" name="TextBox 9"/>
          <p:cNvSpPr txBox="1"/>
          <p:nvPr/>
        </p:nvSpPr>
        <p:spPr>
          <a:xfrm>
            <a:off x="179512" y="5476582"/>
            <a:ext cx="59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More </a:t>
            </a:r>
            <a:r>
              <a:rPr lang="en-US" altLang="zh-CN" dirty="0" err="1" smtClean="0"/>
              <a:t>interative</a:t>
            </a:r>
            <a:r>
              <a:rPr lang="en-US" altLang="zh-CN" dirty="0" smtClean="0"/>
              <a:t> steps may make a further optimization.</a:t>
            </a:r>
          </a:p>
          <a:p>
            <a:r>
              <a:rPr lang="en-US" altLang="zh-CN" dirty="0" smtClean="0"/>
              <a:t>Current only 4*variable number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40005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8568952" cy="504056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CEPC primary parameter </a:t>
            </a: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wangdou20160325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520246"/>
              </p:ext>
            </p:extLst>
          </p:nvPr>
        </p:nvGraphicFramePr>
        <p:xfrm>
          <a:off x="251520" y="836712"/>
          <a:ext cx="8208912" cy="5931338"/>
        </p:xfrm>
        <a:graphic>
          <a:graphicData uri="http://schemas.openxmlformats.org/drawingml/2006/table">
            <a:tbl>
              <a:tblPr firstRow="1" bandRow="1"/>
              <a:tblGrid>
                <a:gridCol w="2088232"/>
                <a:gridCol w="1296144"/>
                <a:gridCol w="1296144"/>
                <a:gridCol w="1296144"/>
                <a:gridCol w="1080120"/>
                <a:gridCol w="1152128"/>
              </a:tblGrid>
              <a:tr h="43521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lumi.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(GeV)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(GeV)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(mrad)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0.74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0.46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1100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26.2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45.4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31.2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15.6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2.8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0.25/0.00136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0.268 /0.00124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2.45/0.0074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2.06 /0.0062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1.02/0.003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0.62/0.0028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24.8/0.1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23.5/0.088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10.1/0.056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7.9/0.053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0.008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0.006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0.074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0.073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3.25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0.24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14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03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2.96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3.09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3.09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656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3600" b="1" dirty="0" smtClean="0">
                <a:solidFill>
                  <a:srgbClr val="0070C0"/>
                </a:solidFill>
              </a:rPr>
              <a:t>Considerations on ARC </a:t>
            </a:r>
            <a:r>
              <a:rPr lang="en-US" altLang="zh-CN" sz="3600" b="1" dirty="0">
                <a:solidFill>
                  <a:srgbClr val="0070C0"/>
                </a:solidFill>
              </a:rPr>
              <a:t>lattice design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3"/>
            <a:ext cx="8579296" cy="2232248"/>
          </a:xfrm>
        </p:spPr>
        <p:txBody>
          <a:bodyPr>
            <a:normAutofit/>
          </a:bodyPr>
          <a:lstStyle/>
          <a:p>
            <a:r>
              <a:rPr lang="en-US" altLang="zh-CN" sz="2400" dirty="0">
                <a:sym typeface="Symbol"/>
              </a:rPr>
              <a:t>FODO cell, </a:t>
            </a:r>
            <a:r>
              <a:rPr lang="en-US" altLang="zh-CN" sz="2400" dirty="0"/>
              <a:t>90</a:t>
            </a:r>
            <a:r>
              <a:rPr lang="en-US" altLang="zh-CN" sz="2400" dirty="0">
                <a:sym typeface="Symbol"/>
              </a:rPr>
              <a:t>  </a:t>
            </a:r>
            <a:r>
              <a:rPr lang="en-US" altLang="zh-CN" sz="2400" dirty="0"/>
              <a:t>/90</a:t>
            </a:r>
            <a:r>
              <a:rPr lang="en-US" altLang="zh-CN" sz="2400" dirty="0">
                <a:sym typeface="Symbol"/>
              </a:rPr>
              <a:t> </a:t>
            </a:r>
            <a:endParaRPr lang="zh-CN" altLang="en-US" sz="2400" dirty="0"/>
          </a:p>
          <a:p>
            <a:pPr lvl="1"/>
            <a:r>
              <a:rPr lang="en-US" altLang="zh-CN" sz="2400" dirty="0" smtClean="0">
                <a:sym typeface="Symbol"/>
              </a:rPr>
              <a:t>non-interleaved </a:t>
            </a:r>
            <a:r>
              <a:rPr lang="en-US" altLang="zh-CN" sz="2400" dirty="0" err="1">
                <a:sym typeface="Symbol"/>
              </a:rPr>
              <a:t>sextupole</a:t>
            </a:r>
            <a:r>
              <a:rPr lang="en-US" altLang="zh-CN" sz="2400" dirty="0">
                <a:sym typeface="Symbol"/>
              </a:rPr>
              <a:t> scheme </a:t>
            </a:r>
            <a:endParaRPr lang="en-US" altLang="zh-CN" sz="2400" dirty="0" smtClean="0">
              <a:sym typeface="Symbol"/>
            </a:endParaRPr>
          </a:p>
          <a:p>
            <a:pPr lvl="1"/>
            <a:r>
              <a:rPr lang="en-US" altLang="zh-CN" sz="2400" dirty="0" smtClean="0">
                <a:sym typeface="Symbol"/>
              </a:rPr>
              <a:t>n=5</a:t>
            </a:r>
            <a:endParaRPr lang="en-US" altLang="zh-CN" sz="2400" dirty="0">
              <a:sym typeface="Symbol"/>
            </a:endParaRPr>
          </a:p>
          <a:p>
            <a:pPr lvl="1"/>
            <a:r>
              <a:rPr lang="en-US" altLang="zh-CN" sz="2400" dirty="0">
                <a:sym typeface="Symbol"/>
              </a:rPr>
              <a:t>All 3</a:t>
            </a:r>
            <a:r>
              <a:rPr lang="en-US" altLang="zh-CN" sz="2400" baseline="30000" dirty="0">
                <a:sym typeface="Symbol"/>
              </a:rPr>
              <a:t>rd</a:t>
            </a:r>
            <a:r>
              <a:rPr lang="en-US" altLang="zh-CN" sz="2400" dirty="0">
                <a:sym typeface="Symbol"/>
              </a:rPr>
              <a:t> and 4</a:t>
            </a:r>
            <a:r>
              <a:rPr lang="en-US" altLang="zh-CN" sz="2400" baseline="30000" dirty="0">
                <a:sym typeface="Symbol"/>
              </a:rPr>
              <a:t>th</a:t>
            </a:r>
            <a:r>
              <a:rPr lang="en-US" altLang="zh-CN" sz="2400" dirty="0">
                <a:sym typeface="Symbol"/>
              </a:rPr>
              <a:t> RDT due to </a:t>
            </a:r>
            <a:r>
              <a:rPr lang="en-US" altLang="zh-CN" sz="2400" dirty="0" err="1">
                <a:sym typeface="Symbol"/>
              </a:rPr>
              <a:t>sextupoles</a:t>
            </a:r>
            <a:r>
              <a:rPr lang="en-US" altLang="zh-CN" sz="2400" dirty="0">
                <a:sym typeface="Symbol"/>
              </a:rPr>
              <a:t> </a:t>
            </a:r>
            <a:r>
              <a:rPr lang="en-US" altLang="zh-CN" sz="2400" dirty="0" smtClean="0">
                <a:sym typeface="Symbol"/>
              </a:rPr>
              <a:t>cancelled</a:t>
            </a:r>
          </a:p>
          <a:p>
            <a:pPr lvl="1"/>
            <a:r>
              <a:rPr lang="en-US" altLang="zh-CN" sz="2400" dirty="0">
                <a:sym typeface="Symbol"/>
              </a:rPr>
              <a:t>Amplitude-dependent tune </a:t>
            </a:r>
            <a:r>
              <a:rPr lang="en-US" altLang="zh-CN" sz="2400" dirty="0" smtClean="0">
                <a:sym typeface="Symbol"/>
              </a:rPr>
              <a:t>shift is very small</a:t>
            </a:r>
            <a:endParaRPr lang="en-US" altLang="zh-CN" sz="2400" dirty="0">
              <a:sym typeface="Symbol"/>
            </a:endParaRPr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899592" y="3501008"/>
            <a:ext cx="29523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 err="1" smtClean="0"/>
              <a:t>Ncell</a:t>
            </a:r>
            <a:r>
              <a:rPr lang="en-US" altLang="zh-CN" sz="1600" dirty="0"/>
              <a:t>= 120</a:t>
            </a:r>
          </a:p>
          <a:p>
            <a:r>
              <a:rPr lang="en-US" altLang="zh-CN" sz="1600" dirty="0"/>
              <a:t>LB= 19.96</a:t>
            </a:r>
          </a:p>
          <a:p>
            <a:r>
              <a:rPr lang="en-US" altLang="zh-CN" sz="1600" dirty="0" err="1"/>
              <a:t>Lcell</a:t>
            </a:r>
            <a:r>
              <a:rPr lang="en-US" altLang="zh-CN" sz="1600" dirty="0"/>
              <a:t>= 47.92</a:t>
            </a:r>
          </a:p>
          <a:p>
            <a:r>
              <a:rPr lang="en-US" altLang="zh-CN" sz="1600" dirty="0"/>
              <a:t>theta= .0032188449319567555</a:t>
            </a:r>
          </a:p>
          <a:p>
            <a:r>
              <a:rPr lang="en-US" altLang="zh-CN" sz="1600" dirty="0" err="1"/>
              <a:t>Lring</a:t>
            </a:r>
            <a:r>
              <a:rPr lang="en-US" altLang="zh-CN" sz="1600" dirty="0"/>
              <a:t>= 54820.479999999996</a:t>
            </a:r>
          </a:p>
          <a:p>
            <a:r>
              <a:rPr lang="en-US" altLang="zh-CN" sz="1600" dirty="0"/>
              <a:t>Nstr1= 18</a:t>
            </a:r>
          </a:p>
          <a:p>
            <a:r>
              <a:rPr lang="en-US" altLang="zh-CN" sz="1600" dirty="0"/>
              <a:t>Nstr2= 20</a:t>
            </a:r>
          </a:p>
          <a:p>
            <a:r>
              <a:rPr lang="en-US" altLang="zh-CN" sz="1600" dirty="0" err="1"/>
              <a:t>Vrfc</a:t>
            </a:r>
            <a:r>
              <a:rPr lang="en-US" altLang="zh-CN" sz="1600" dirty="0"/>
              <a:t>= 220625000</a:t>
            </a:r>
          </a:p>
          <a:p>
            <a:r>
              <a:rPr lang="en-US" altLang="zh-CN" sz="1600" dirty="0" err="1"/>
              <a:t>frf</a:t>
            </a:r>
            <a:r>
              <a:rPr lang="en-US" altLang="zh-CN" sz="1600" dirty="0"/>
              <a:t>= </a:t>
            </a:r>
            <a:r>
              <a:rPr lang="en-US" altLang="zh-CN" sz="1600" dirty="0" smtClean="0"/>
              <a:t>6.5e+08</a:t>
            </a:r>
            <a:endParaRPr lang="en-US" altLang="zh-CN" sz="1600" dirty="0"/>
          </a:p>
        </p:txBody>
      </p:sp>
    </p:spTree>
    <p:extLst>
      <p:ext uri="{BB962C8B-B14F-4D97-AF65-F5344CB8AC3E}">
        <p14:creationId xmlns:p14="http://schemas.microsoft.com/office/powerpoint/2010/main" val="68569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1520" y="476672"/>
            <a:ext cx="1512168" cy="600164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1200" b="1" dirty="0"/>
              <a:t>NIP=2</a:t>
            </a:r>
          </a:p>
          <a:p>
            <a:r>
              <a:rPr lang="en-US" altLang="zh-CN" sz="1200" b="1" dirty="0" err="1"/>
              <a:t>Eng</a:t>
            </a:r>
            <a:r>
              <a:rPr lang="en-US" altLang="zh-CN" sz="1200" b="1" dirty="0"/>
              <a:t>=120</a:t>
            </a:r>
          </a:p>
          <a:p>
            <a:r>
              <a:rPr lang="en-US" altLang="zh-CN" sz="1200" b="1" dirty="0" err="1"/>
              <a:t>Lring</a:t>
            </a:r>
            <a:r>
              <a:rPr lang="en-US" altLang="zh-CN" sz="1200" b="1" dirty="0"/>
              <a:t>=54820.48</a:t>
            </a:r>
            <a:endParaRPr lang="en-US" altLang="zh-CN" sz="1200" b="1" dirty="0" smtClean="0"/>
          </a:p>
          <a:p>
            <a:r>
              <a:rPr lang="en-US" altLang="zh-CN" sz="1200" b="1" dirty="0" smtClean="0"/>
              <a:t>U0=2.933</a:t>
            </a:r>
          </a:p>
          <a:p>
            <a:r>
              <a:rPr lang="en-US" altLang="zh-CN" sz="1200" b="1" dirty="0" err="1" smtClean="0"/>
              <a:t>thetaC</a:t>
            </a:r>
            <a:r>
              <a:rPr lang="en-US" altLang="zh-CN" sz="1200" b="1" dirty="0" smtClean="0"/>
              <a:t>=-</a:t>
            </a:r>
            <a:endParaRPr lang="en-US" altLang="zh-CN" sz="1200" b="1" dirty="0"/>
          </a:p>
          <a:p>
            <a:r>
              <a:rPr lang="en-US" altLang="zh-CN" sz="1200" b="1" dirty="0" err="1" smtClean="0"/>
              <a:t>thetaP</a:t>
            </a:r>
            <a:r>
              <a:rPr lang="en-US" altLang="zh-CN" sz="1200" b="1" dirty="0" smtClean="0"/>
              <a:t>=-</a:t>
            </a:r>
            <a:endParaRPr lang="en-US" altLang="zh-CN" sz="1200" b="1" dirty="0"/>
          </a:p>
          <a:p>
            <a:r>
              <a:rPr lang="en-US" altLang="zh-CN" sz="1200" b="1" dirty="0"/>
              <a:t>Ne=2.67</a:t>
            </a:r>
          </a:p>
          <a:p>
            <a:r>
              <a:rPr lang="en-US" altLang="zh-CN" sz="1200" b="1" dirty="0" err="1"/>
              <a:t>Nb</a:t>
            </a:r>
            <a:r>
              <a:rPr lang="en-US" altLang="zh-CN" sz="1200" b="1" dirty="0"/>
              <a:t>=44</a:t>
            </a:r>
          </a:p>
          <a:p>
            <a:r>
              <a:rPr lang="en-US" altLang="zh-CN" sz="1200" b="1" dirty="0" err="1"/>
              <a:t>Ib</a:t>
            </a:r>
            <a:r>
              <a:rPr lang="en-US" altLang="zh-CN" sz="1200" b="1" dirty="0"/>
              <a:t>=.0105</a:t>
            </a:r>
          </a:p>
          <a:p>
            <a:r>
              <a:rPr lang="en-US" altLang="zh-CN" sz="1200" b="1" dirty="0" err="1" smtClean="0"/>
              <a:t>Pbeam</a:t>
            </a:r>
            <a:r>
              <a:rPr lang="en-US" altLang="zh-CN" sz="1200" b="1" dirty="0" smtClean="0"/>
              <a:t>=30.800</a:t>
            </a:r>
          </a:p>
          <a:p>
            <a:r>
              <a:rPr lang="en-US" altLang="zh-CN" sz="1200" b="1" dirty="0" err="1" smtClean="0"/>
              <a:t>rhoB</a:t>
            </a:r>
            <a:r>
              <a:rPr lang="en-US" altLang="zh-CN" sz="1200" b="1" dirty="0" smtClean="0"/>
              <a:t>=6200</a:t>
            </a:r>
            <a:endParaRPr lang="en-US" altLang="zh-CN" sz="1200" b="1" dirty="0"/>
          </a:p>
          <a:p>
            <a:r>
              <a:rPr lang="en-US" altLang="zh-CN" sz="1200" b="1" dirty="0" err="1" smtClean="0">
                <a:solidFill>
                  <a:srgbClr val="FF0000"/>
                </a:solidFill>
              </a:rPr>
              <a:t>alfap</a:t>
            </a:r>
            <a:r>
              <a:rPr lang="en-US" altLang="zh-CN" sz="1200" b="1" dirty="0" smtClean="0">
                <a:solidFill>
                  <a:srgbClr val="FF0000"/>
                </a:solidFill>
              </a:rPr>
              <a:t>=-</a:t>
            </a:r>
            <a:endParaRPr lang="en-US" altLang="zh-CN" sz="1200" b="1" dirty="0">
              <a:solidFill>
                <a:srgbClr val="FF0000"/>
              </a:solidFill>
            </a:endParaRPr>
          </a:p>
          <a:p>
            <a:r>
              <a:rPr lang="en-US" altLang="zh-CN" sz="1200" b="1" dirty="0" err="1"/>
              <a:t>bxstar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bystar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smtClean="0"/>
              <a:t>ex=2.094e-09</a:t>
            </a:r>
            <a:endParaRPr lang="en-US" altLang="zh-CN" sz="1200" b="1" dirty="0"/>
          </a:p>
          <a:p>
            <a:r>
              <a:rPr lang="en-US" altLang="zh-CN" sz="1200" b="1" dirty="0" err="1"/>
              <a:t>ey</a:t>
            </a:r>
            <a:r>
              <a:rPr lang="en-US" altLang="zh-CN" sz="1200" b="1" dirty="0"/>
              <a:t>=0</a:t>
            </a:r>
          </a:p>
          <a:p>
            <a:r>
              <a:rPr lang="en-US" altLang="zh-CN" sz="1200" b="1" dirty="0" err="1"/>
              <a:t>sigxIP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sigyIP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ksix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ksiy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Vrf</a:t>
            </a:r>
            <a:r>
              <a:rPr lang="en-US" altLang="zh-CN" sz="1200" b="1" dirty="0"/>
              <a:t>=3.53e+09</a:t>
            </a:r>
          </a:p>
          <a:p>
            <a:r>
              <a:rPr lang="en-US" altLang="zh-CN" sz="1200" b="1" dirty="0" err="1" smtClean="0"/>
              <a:t>frf</a:t>
            </a:r>
            <a:r>
              <a:rPr lang="en-US" altLang="zh-CN" sz="1200" b="1" dirty="0" smtClean="0"/>
              <a:t>=6.5e+08</a:t>
            </a:r>
            <a:endParaRPr lang="en-US" altLang="zh-CN" sz="1200" b="1" dirty="0"/>
          </a:p>
          <a:p>
            <a:r>
              <a:rPr lang="en-US" altLang="zh-CN" sz="1200" b="1" dirty="0" err="1">
                <a:solidFill>
                  <a:srgbClr val="FF0000"/>
                </a:solidFill>
              </a:rPr>
              <a:t>sigmaz</a:t>
            </a:r>
            <a:r>
              <a:rPr lang="en-US" altLang="zh-CN" sz="1200" b="1" dirty="0">
                <a:solidFill>
                  <a:srgbClr val="FF0000"/>
                </a:solidFill>
              </a:rPr>
              <a:t>=.</a:t>
            </a:r>
            <a:r>
              <a:rPr lang="en-US" altLang="zh-CN" sz="1200" b="1" dirty="0" smtClean="0">
                <a:solidFill>
                  <a:srgbClr val="FF0000"/>
                </a:solidFill>
              </a:rPr>
              <a:t>00264</a:t>
            </a:r>
          </a:p>
          <a:p>
            <a:r>
              <a:rPr lang="en-US" altLang="zh-CN" sz="1200" b="1" dirty="0" err="1" smtClean="0"/>
              <a:t>sigmazt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Phom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sigmae</a:t>
            </a:r>
            <a:r>
              <a:rPr lang="en-US" altLang="zh-CN" sz="1200" b="1" dirty="0"/>
              <a:t>=.</a:t>
            </a:r>
            <a:r>
              <a:rPr lang="en-US" altLang="zh-CN" sz="1200" b="1" dirty="0" smtClean="0"/>
              <a:t>00130</a:t>
            </a:r>
            <a:endParaRPr lang="en-US" altLang="zh-CN" sz="1200" b="1" dirty="0"/>
          </a:p>
          <a:p>
            <a:r>
              <a:rPr lang="en-US" altLang="zh-CN" sz="1200" b="1" dirty="0" err="1"/>
              <a:t>eapt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eaptrf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ngamma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tbs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Fhg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Lmax</a:t>
            </a:r>
            <a:r>
              <a:rPr lang="en-US" altLang="zh-CN" sz="1200" b="1" dirty="0"/>
              <a:t>=-</a:t>
            </a:r>
            <a:endParaRPr lang="zh-CN" altLang="en-US" sz="1200" b="1" dirty="0"/>
          </a:p>
        </p:txBody>
      </p:sp>
      <p:sp>
        <p:nvSpPr>
          <p:cNvPr id="3" name="矩形 2"/>
          <p:cNvSpPr/>
          <p:nvPr/>
        </p:nvSpPr>
        <p:spPr>
          <a:xfrm>
            <a:off x="1907704" y="476672"/>
            <a:ext cx="3744416" cy="600164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1200" b="1" dirty="0" smtClean="0"/>
              <a:t>NIP=2                    </a:t>
            </a:r>
            <a:r>
              <a:rPr lang="en-US" altLang="zh-CN" sz="1200" b="1" dirty="0"/>
              <a:t>! Number of IPs [1]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Eng</a:t>
            </a:r>
            <a:r>
              <a:rPr lang="en-US" altLang="zh-CN" sz="1200" b="1" dirty="0" smtClean="0"/>
              <a:t>=120                  </a:t>
            </a:r>
            <a:r>
              <a:rPr lang="en-US" altLang="zh-CN" sz="1200" b="1" dirty="0"/>
              <a:t>! Energy [GeV]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Lring</a:t>
            </a:r>
            <a:r>
              <a:rPr lang="en-US" altLang="zh-CN" sz="1200" b="1" dirty="0" smtClean="0"/>
              <a:t>=54*1E3             </a:t>
            </a:r>
            <a:r>
              <a:rPr lang="en-US" altLang="zh-CN" sz="1200" b="1" dirty="0"/>
              <a:t>! Circumference [m]  </a:t>
            </a:r>
            <a:endParaRPr lang="en-US" altLang="zh-CN" sz="1200" b="1" dirty="0" smtClean="0"/>
          </a:p>
          <a:p>
            <a:r>
              <a:rPr lang="en-US" altLang="zh-CN" sz="1200" b="1" dirty="0" smtClean="0"/>
              <a:t>U0=2.96                  </a:t>
            </a:r>
            <a:r>
              <a:rPr lang="en-US" altLang="zh-CN" sz="1200" b="1" dirty="0"/>
              <a:t>! SR loss/turn [GeV]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thetaC</a:t>
            </a:r>
            <a:r>
              <a:rPr lang="en-US" altLang="zh-CN" sz="1200" b="1" dirty="0" smtClean="0"/>
              <a:t>=15                </a:t>
            </a:r>
            <a:r>
              <a:rPr lang="en-US" altLang="zh-CN" sz="1200" b="1" dirty="0"/>
              <a:t>! Half crossing angle [</a:t>
            </a:r>
            <a:r>
              <a:rPr lang="en-US" altLang="zh-CN" sz="1200" b="1" dirty="0" err="1"/>
              <a:t>mrad</a:t>
            </a:r>
            <a:r>
              <a:rPr lang="en-US" altLang="zh-CN" sz="1200" b="1" dirty="0"/>
              <a:t>]  </a:t>
            </a:r>
            <a:r>
              <a:rPr lang="en-US" altLang="zh-CN" sz="1200" b="1" dirty="0" err="1"/>
              <a:t>thetaP</a:t>
            </a:r>
            <a:r>
              <a:rPr lang="en-US" altLang="zh-CN" sz="1200" b="1" dirty="0"/>
              <a:t>=2.6               ! </a:t>
            </a:r>
            <a:r>
              <a:rPr lang="en-US" altLang="zh-CN" sz="1200" b="1" dirty="0" err="1"/>
              <a:t>Piwinski</a:t>
            </a:r>
            <a:r>
              <a:rPr lang="en-US" altLang="zh-CN" sz="1200" b="1" dirty="0"/>
              <a:t> angle [1]  </a:t>
            </a:r>
            <a:endParaRPr lang="en-US" altLang="zh-CN" sz="1200" b="1" dirty="0" smtClean="0"/>
          </a:p>
          <a:p>
            <a:r>
              <a:rPr lang="en-US" altLang="zh-CN" sz="1200" b="1" dirty="0" smtClean="0"/>
              <a:t>Ne=2.67              </a:t>
            </a:r>
            <a:r>
              <a:rPr lang="en-US" altLang="zh-CN" sz="1200" b="1" dirty="0"/>
              <a:t>	   ! Ne/bunch [10^11]  </a:t>
            </a:r>
            <a:r>
              <a:rPr lang="en-US" altLang="zh-CN" sz="1200" b="1" dirty="0" err="1"/>
              <a:t>Nb</a:t>
            </a:r>
            <a:r>
              <a:rPr lang="en-US" altLang="zh-CN" sz="1200" b="1" dirty="0"/>
              <a:t>=44                    ! bunch number [1]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Ib</a:t>
            </a:r>
            <a:r>
              <a:rPr lang="en-US" altLang="zh-CN" sz="1200" b="1" dirty="0" smtClean="0"/>
              <a:t>=10.5*1e-3             </a:t>
            </a:r>
            <a:r>
              <a:rPr lang="en-US" altLang="zh-CN" sz="1200" b="1" dirty="0"/>
              <a:t>! Beam current[A]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Pbeam</a:t>
            </a:r>
            <a:r>
              <a:rPr lang="en-US" altLang="zh-CN" sz="1200" b="1" dirty="0" smtClean="0"/>
              <a:t>=31.2               </a:t>
            </a:r>
            <a:r>
              <a:rPr lang="en-US" altLang="zh-CN" sz="1200" b="1" dirty="0"/>
              <a:t>! SR power/beam [MW]  </a:t>
            </a:r>
            <a:r>
              <a:rPr lang="en-US" altLang="zh-CN" sz="1200" b="1" dirty="0" err="1"/>
              <a:t>rhoB</a:t>
            </a:r>
            <a:r>
              <a:rPr lang="en-US" altLang="zh-CN" sz="1200" b="1" dirty="0"/>
              <a:t>=6.2*1e3             ! Bending radius [m] </a:t>
            </a:r>
            <a:endParaRPr lang="en-US" altLang="zh-CN" sz="1200" b="1" dirty="0" smtClean="0"/>
          </a:p>
          <a:p>
            <a:r>
              <a:rPr lang="en-US" altLang="zh-CN" sz="1200" b="1" dirty="0" err="1" smtClean="0">
                <a:solidFill>
                  <a:srgbClr val="FF0000"/>
                </a:solidFill>
              </a:rPr>
              <a:t>alfap</a:t>
            </a:r>
            <a:r>
              <a:rPr lang="en-US" altLang="zh-CN" sz="1200" b="1" dirty="0" smtClean="0">
                <a:solidFill>
                  <a:srgbClr val="FF0000"/>
                </a:solidFill>
              </a:rPr>
              <a:t>=2.2e-5             </a:t>
            </a:r>
            <a:r>
              <a:rPr lang="en-US" altLang="zh-CN" sz="1200" b="1" dirty="0">
                <a:solidFill>
                  <a:srgbClr val="FF0000"/>
                </a:solidFill>
              </a:rPr>
              <a:t>! Momentum compaction [1]  </a:t>
            </a:r>
            <a:r>
              <a:rPr lang="en-US" altLang="zh-CN" sz="1200" b="1" dirty="0" err="1"/>
              <a:t>bxstar</a:t>
            </a:r>
            <a:r>
              <a:rPr lang="en-US" altLang="zh-CN" sz="1200" b="1" dirty="0"/>
              <a:t>=0.268             ! beta x at IP [m]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bystar</a:t>
            </a:r>
            <a:r>
              <a:rPr lang="en-US" altLang="zh-CN" sz="1200" b="1" dirty="0" smtClean="0"/>
              <a:t>=0.00124           </a:t>
            </a:r>
            <a:r>
              <a:rPr lang="en-US" altLang="zh-CN" sz="1200" b="1" dirty="0"/>
              <a:t>! beta y at IP [m]  </a:t>
            </a:r>
            <a:endParaRPr lang="en-US" altLang="zh-CN" sz="1200" b="1" dirty="0" smtClean="0"/>
          </a:p>
          <a:p>
            <a:r>
              <a:rPr lang="en-US" altLang="zh-CN" sz="1200" b="1" dirty="0" smtClean="0"/>
              <a:t>ex=2.06*1e-9             </a:t>
            </a:r>
            <a:r>
              <a:rPr lang="en-US" altLang="zh-CN" sz="1200" b="1" dirty="0"/>
              <a:t>! emittance x [m*rad]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ey</a:t>
            </a:r>
            <a:r>
              <a:rPr lang="en-US" altLang="zh-CN" sz="1200" b="1" dirty="0" smtClean="0"/>
              <a:t>=0.0062*1e-9           </a:t>
            </a:r>
            <a:r>
              <a:rPr lang="en-US" altLang="zh-CN" sz="1200" b="1" dirty="0"/>
              <a:t>! emittance y [m*rad]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sigxIP</a:t>
            </a:r>
            <a:r>
              <a:rPr lang="en-US" altLang="zh-CN" sz="1200" b="1" dirty="0" smtClean="0"/>
              <a:t>=23.5*1e-6         </a:t>
            </a:r>
            <a:r>
              <a:rPr lang="en-US" altLang="zh-CN" sz="1200" b="1" dirty="0"/>
              <a:t>! beam size x at IP [m]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sigyIP</a:t>
            </a:r>
            <a:r>
              <a:rPr lang="en-US" altLang="zh-CN" sz="1200" b="1" dirty="0" smtClean="0"/>
              <a:t>=0.088*1e-6        </a:t>
            </a:r>
            <a:r>
              <a:rPr lang="en-US" altLang="zh-CN" sz="1200" b="1" dirty="0"/>
              <a:t>! beam size y at IP [m]  </a:t>
            </a:r>
            <a:r>
              <a:rPr lang="en-US" altLang="zh-CN" sz="1200" b="1" dirty="0" err="1"/>
              <a:t>ksix</a:t>
            </a:r>
            <a:r>
              <a:rPr lang="en-US" altLang="zh-CN" sz="1200" b="1" dirty="0"/>
              <a:t>=0.032               ! </a:t>
            </a:r>
            <a:r>
              <a:rPr lang="en-US" altLang="zh-CN" sz="1200" b="1" dirty="0" err="1"/>
              <a:t>ksix</a:t>
            </a:r>
            <a:r>
              <a:rPr lang="en-US" altLang="zh-CN" sz="1200" b="1" dirty="0"/>
              <a:t>/IP [1]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ksiy</a:t>
            </a:r>
            <a:r>
              <a:rPr lang="en-US" altLang="zh-CN" sz="1200" b="1" dirty="0" smtClean="0"/>
              <a:t>=0.11                </a:t>
            </a:r>
            <a:r>
              <a:rPr lang="en-US" altLang="zh-CN" sz="1200" b="1" dirty="0"/>
              <a:t>! </a:t>
            </a:r>
            <a:r>
              <a:rPr lang="en-US" altLang="zh-CN" sz="1200" b="1" dirty="0" err="1"/>
              <a:t>ksiy</a:t>
            </a:r>
            <a:r>
              <a:rPr lang="en-US" altLang="zh-CN" sz="1200" b="1" dirty="0"/>
              <a:t>/IP [1]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Vrf</a:t>
            </a:r>
            <a:r>
              <a:rPr lang="en-US" altLang="zh-CN" sz="1200" b="1" dirty="0" smtClean="0"/>
              <a:t>=3.53*1e9             </a:t>
            </a:r>
            <a:r>
              <a:rPr lang="en-US" altLang="zh-CN" sz="1200" b="1" dirty="0"/>
              <a:t>! </a:t>
            </a:r>
            <a:r>
              <a:rPr lang="en-US" altLang="zh-CN" sz="1200" b="1" dirty="0" err="1"/>
              <a:t>Vrf</a:t>
            </a:r>
            <a:r>
              <a:rPr lang="en-US" altLang="zh-CN" sz="1200" b="1" dirty="0"/>
              <a:t> [V] </a:t>
            </a:r>
            <a:endParaRPr lang="en-US" altLang="zh-CN" sz="1200" b="1" dirty="0" smtClean="0"/>
          </a:p>
          <a:p>
            <a:r>
              <a:rPr lang="en-US" altLang="zh-CN" sz="1200" b="1" dirty="0" smtClean="0"/>
              <a:t> </a:t>
            </a:r>
            <a:r>
              <a:rPr lang="en-US" altLang="zh-CN" sz="1200" b="1" dirty="0" err="1"/>
              <a:t>frf</a:t>
            </a:r>
            <a:r>
              <a:rPr lang="en-US" altLang="zh-CN" sz="1200" b="1" dirty="0"/>
              <a:t>=650*1e6              ! </a:t>
            </a:r>
            <a:r>
              <a:rPr lang="en-US" altLang="zh-CN" sz="1200" b="1" dirty="0" err="1"/>
              <a:t>frf</a:t>
            </a:r>
            <a:r>
              <a:rPr lang="en-US" altLang="zh-CN" sz="1200" b="1" dirty="0"/>
              <a:t> [Hz]  </a:t>
            </a:r>
            <a:endParaRPr lang="en-US" altLang="zh-CN" sz="1200" b="1" dirty="0" smtClean="0"/>
          </a:p>
          <a:p>
            <a:r>
              <a:rPr lang="en-US" altLang="zh-CN" sz="1200" b="1" dirty="0" err="1" smtClean="0">
                <a:solidFill>
                  <a:srgbClr val="FF0000"/>
                </a:solidFill>
              </a:rPr>
              <a:t>sigmaz</a:t>
            </a:r>
            <a:r>
              <a:rPr lang="en-US" altLang="zh-CN" sz="1200" b="1" dirty="0" smtClean="0">
                <a:solidFill>
                  <a:srgbClr val="FF0000"/>
                </a:solidFill>
              </a:rPr>
              <a:t>=3.0               </a:t>
            </a:r>
            <a:r>
              <a:rPr lang="en-US" altLang="zh-CN" sz="1200" b="1" dirty="0">
                <a:solidFill>
                  <a:srgbClr val="FF0000"/>
                </a:solidFill>
              </a:rPr>
              <a:t>! Nature </a:t>
            </a:r>
            <a:r>
              <a:rPr lang="en-US" altLang="zh-CN" sz="1200" b="1" dirty="0" err="1">
                <a:solidFill>
                  <a:srgbClr val="FF0000"/>
                </a:solidFill>
              </a:rPr>
              <a:t>sigmaz</a:t>
            </a:r>
            <a:r>
              <a:rPr lang="en-US" altLang="zh-CN" sz="1200" b="1" dirty="0">
                <a:solidFill>
                  <a:srgbClr val="FF0000"/>
                </a:solidFill>
              </a:rPr>
              <a:t> [mm]  </a:t>
            </a:r>
            <a:endParaRPr lang="en-US" altLang="zh-CN" sz="1200" b="1" dirty="0" smtClean="0">
              <a:solidFill>
                <a:srgbClr val="FF0000"/>
              </a:solidFill>
            </a:endParaRPr>
          </a:p>
          <a:p>
            <a:r>
              <a:rPr lang="en-US" altLang="zh-CN" sz="1200" b="1" dirty="0" err="1" smtClean="0"/>
              <a:t>sigmazt</a:t>
            </a:r>
            <a:r>
              <a:rPr lang="en-US" altLang="zh-CN" sz="1200" b="1" dirty="0" smtClean="0"/>
              <a:t>=4.0              </a:t>
            </a:r>
            <a:r>
              <a:rPr lang="en-US" altLang="zh-CN" sz="1200" b="1" dirty="0"/>
              <a:t>! Total </a:t>
            </a:r>
            <a:r>
              <a:rPr lang="en-US" altLang="zh-CN" sz="1200" b="1" dirty="0" err="1"/>
              <a:t>sigmaz</a:t>
            </a:r>
            <a:r>
              <a:rPr lang="en-US" altLang="zh-CN" sz="1200" b="1" dirty="0"/>
              <a:t> [mm]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Phom</a:t>
            </a:r>
            <a:r>
              <a:rPr lang="en-US" altLang="zh-CN" sz="1200" b="1" dirty="0" smtClean="0"/>
              <a:t>=1.3                 </a:t>
            </a:r>
            <a:r>
              <a:rPr lang="en-US" altLang="zh-CN" sz="1200" b="1" dirty="0"/>
              <a:t>! HOM power/cavity [kw]  </a:t>
            </a:r>
            <a:r>
              <a:rPr lang="en-US" altLang="zh-CN" sz="1200" b="1" dirty="0" err="1"/>
              <a:t>sigmae</a:t>
            </a:r>
            <a:r>
              <a:rPr lang="en-US" altLang="zh-CN" sz="1200" b="1" dirty="0"/>
              <a:t>=0.13/100          ! Energy spread [1]  </a:t>
            </a:r>
            <a:r>
              <a:rPr lang="en-US" altLang="zh-CN" sz="1200" b="1" dirty="0" err="1"/>
              <a:t>eapt</a:t>
            </a:r>
            <a:r>
              <a:rPr lang="en-US" altLang="zh-CN" sz="1200" b="1" dirty="0"/>
              <a:t>=2/100               ! energy acceptance [1]  </a:t>
            </a:r>
            <a:r>
              <a:rPr lang="en-US" altLang="zh-CN" sz="1200" b="1" dirty="0" err="1"/>
              <a:t>eaptrf</a:t>
            </a:r>
            <a:r>
              <a:rPr lang="en-US" altLang="zh-CN" sz="1200" b="1" dirty="0"/>
              <a:t>=2.1/100           ! energy acceptance by RF [1]  </a:t>
            </a:r>
            <a:r>
              <a:rPr lang="en-US" altLang="zh-CN" sz="1200" b="1" dirty="0" err="1"/>
              <a:t>ngamma</a:t>
            </a:r>
            <a:r>
              <a:rPr lang="en-US" altLang="zh-CN" sz="1200" b="1" dirty="0"/>
              <a:t>=0.47              ! number of gamma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tbs</a:t>
            </a:r>
            <a:r>
              <a:rPr lang="en-US" altLang="zh-CN" sz="1200" b="1" dirty="0" smtClean="0"/>
              <a:t>=32                   </a:t>
            </a:r>
            <a:r>
              <a:rPr lang="en-US" altLang="zh-CN" sz="1200" b="1" dirty="0"/>
              <a:t>! life time due to </a:t>
            </a:r>
            <a:r>
              <a:rPr lang="en-US" altLang="zh-CN" sz="1200" b="1" dirty="0" err="1"/>
              <a:t>beamstrahlung</a:t>
            </a:r>
            <a:r>
              <a:rPr lang="en-US" altLang="zh-CN" sz="1200" b="1" dirty="0"/>
              <a:t> [min]  </a:t>
            </a:r>
            <a:r>
              <a:rPr lang="en-US" altLang="zh-CN" sz="1200" b="1" dirty="0" err="1"/>
              <a:t>Fhg</a:t>
            </a:r>
            <a:r>
              <a:rPr lang="en-US" altLang="zh-CN" sz="1200" b="1" dirty="0"/>
              <a:t>=0.81                 ! Factor of hour glass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Lmax</a:t>
            </a:r>
            <a:r>
              <a:rPr lang="en-US" altLang="zh-CN" sz="1200" b="1" dirty="0" smtClean="0"/>
              <a:t>=2.01                </a:t>
            </a:r>
            <a:r>
              <a:rPr lang="en-US" altLang="zh-CN" sz="1200" b="1" dirty="0"/>
              <a:t>! </a:t>
            </a:r>
            <a:r>
              <a:rPr lang="en-US" altLang="zh-CN" sz="1200" b="1" dirty="0" err="1"/>
              <a:t>Lmax</a:t>
            </a:r>
            <a:r>
              <a:rPr lang="en-US" altLang="zh-CN" sz="1200" b="1" dirty="0"/>
              <a:t>/IP [10^34/cm^2/s]</a:t>
            </a:r>
            <a:endParaRPr lang="zh-CN" altLang="en-US" sz="1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11663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t</a:t>
            </a:r>
            <a:r>
              <a:rPr lang="en-US" altLang="zh-CN" b="1" dirty="0" smtClean="0"/>
              <a:t>his lattice</a:t>
            </a:r>
            <a:endParaRPr lang="zh-CN" alt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123728" y="116632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kern="100" dirty="0">
                <a:cs typeface="Times New Roman"/>
              </a:rPr>
              <a:t>H-low </a:t>
            </a:r>
            <a:r>
              <a:rPr lang="en-US" altLang="zh-CN" b="1" kern="100" dirty="0" smtClean="0">
                <a:cs typeface="Times New Roman"/>
              </a:rPr>
              <a:t>power</a:t>
            </a:r>
            <a:r>
              <a:rPr lang="en-US" altLang="zh-CN" dirty="0" smtClean="0"/>
              <a:t> wangdou20160325</a:t>
            </a:r>
            <a:endParaRPr lang="zh-CN" alt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0178" y="1700808"/>
            <a:ext cx="2523237" cy="79663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3219" y="986675"/>
            <a:ext cx="2811269" cy="57011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13066" y="6474822"/>
            <a:ext cx="8175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/>
              <a:t>Damping time 15ms, i.e. 82 turns; filling factor 72.2% </a:t>
            </a:r>
            <a:endParaRPr lang="zh-CN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05701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06090"/>
          </a:xfrm>
        </p:spPr>
        <p:txBody>
          <a:bodyPr>
            <a:normAutofit/>
          </a:bodyPr>
          <a:lstStyle/>
          <a:p>
            <a:r>
              <a:rPr lang="en-US" altLang="zh-CN" sz="3600" b="1" dirty="0">
                <a:solidFill>
                  <a:srgbClr val="0070C0"/>
                </a:solidFill>
              </a:rPr>
              <a:t>ARC lattice</a:t>
            </a:r>
            <a:endParaRPr lang="zh-CN" altLang="en-US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53" y="980728"/>
            <a:ext cx="3876039" cy="2664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964" y="980728"/>
            <a:ext cx="3751460" cy="2664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195736" y="68340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FODO cell</a:t>
            </a:r>
            <a:endParaRPr lang="zh-CN" alt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580112" y="69269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Dispersion Suppressor</a:t>
            </a:r>
            <a:endParaRPr lang="zh-CN" alt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419872" y="3635732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Sextupole</a:t>
            </a:r>
            <a:r>
              <a:rPr lang="en-US" altLang="zh-CN" b="1" dirty="0" smtClean="0"/>
              <a:t> </a:t>
            </a:r>
            <a:r>
              <a:rPr lang="en-US" altLang="zh-CN" b="1" dirty="0"/>
              <a:t>configuration</a:t>
            </a:r>
            <a:endParaRPr lang="zh-CN" alt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21981"/>
            <a:ext cx="7848872" cy="2647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logo_main20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49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06090"/>
          </a:xfrm>
        </p:spPr>
        <p:txBody>
          <a:bodyPr>
            <a:normAutofit/>
          </a:bodyPr>
          <a:lstStyle/>
          <a:p>
            <a:r>
              <a:rPr lang="en-US" altLang="zh-CN" sz="3600" b="1" dirty="0">
                <a:solidFill>
                  <a:srgbClr val="0070C0"/>
                </a:solidFill>
              </a:rPr>
              <a:t>ARC </a:t>
            </a:r>
            <a:r>
              <a:rPr lang="en-US" altLang="zh-CN" sz="3600" b="1" dirty="0" smtClean="0">
                <a:solidFill>
                  <a:srgbClr val="0070C0"/>
                </a:solidFill>
              </a:rPr>
              <a:t>lattice (cont.)</a:t>
            </a:r>
            <a:endParaRPr lang="zh-CN" altLang="en-US" sz="36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108" y="1350060"/>
            <a:ext cx="7734300" cy="5247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491880" y="908720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Whole ARC (</a:t>
            </a:r>
            <a:r>
              <a:rPr lang="en-US" altLang="zh-CN" b="1" dirty="0"/>
              <a:t>w/o </a:t>
            </a:r>
            <a:r>
              <a:rPr lang="en-US" altLang="zh-CN" b="1" dirty="0" smtClean="0"/>
              <a:t>FFS,PDR)</a:t>
            </a:r>
            <a:endParaRPr lang="zh-CN" altLang="en-US" b="1" dirty="0"/>
          </a:p>
        </p:txBody>
      </p:sp>
      <p:pic>
        <p:nvPicPr>
          <p:cNvPr id="5" name="Picture 8" descr="logo_main20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550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4000" b="1" dirty="0" smtClean="0">
                <a:solidFill>
                  <a:schemeClr val="accent1"/>
                </a:solidFill>
              </a:rPr>
              <a:t>Second order chromaticity</a:t>
            </a:r>
            <a:endParaRPr lang="zh-CN" altLang="en-US" sz="4000" b="1" dirty="0">
              <a:solidFill>
                <a:schemeClr val="accent1"/>
              </a:solidFill>
            </a:endParaRPr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2160240"/>
          </a:xfrm>
        </p:spPr>
        <p:txBody>
          <a:bodyPr>
            <a:normAutofit/>
          </a:bodyPr>
          <a:lstStyle/>
          <a:p>
            <a:r>
              <a:rPr lang="en-US" altLang="zh-CN" sz="2000" dirty="0"/>
              <a:t>Source of the s</a:t>
            </a:r>
            <a:r>
              <a:rPr lang="en-US" altLang="zh-CN" sz="2000" dirty="0" smtClean="0"/>
              <a:t>econd </a:t>
            </a:r>
            <a:r>
              <a:rPr lang="en-US" altLang="zh-CN" sz="2000" dirty="0"/>
              <a:t>order chromaticity</a:t>
            </a:r>
            <a:endParaRPr lang="en-US" altLang="zh-CN" sz="2000" b="1" dirty="0" smtClean="0">
              <a:solidFill>
                <a:srgbClr val="FF0000"/>
              </a:solidFill>
            </a:endParaRPr>
          </a:p>
          <a:p>
            <a:pPr lvl="1"/>
            <a:r>
              <a:rPr lang="en-US" altLang="zh-CN" sz="2000" dirty="0" smtClean="0"/>
              <a:t>Period=5 cells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5576" y="5230941"/>
            <a:ext cx="3925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dQ</a:t>
            </a:r>
            <a:r>
              <a:rPr lang="en-US" altLang="zh-CN" dirty="0" smtClean="0"/>
              <a:t> vs. </a:t>
            </a:r>
            <a:r>
              <a:rPr lang="en-US" altLang="zh-CN" dirty="0" err="1" smtClean="0"/>
              <a:t>dp</a:t>
            </a:r>
            <a:r>
              <a:rPr lang="en-US" altLang="zh-CN" dirty="0" smtClean="0"/>
              <a:t>/p for Whole ARC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Mainly second order chromaticity</a:t>
            </a:r>
          </a:p>
        </p:txBody>
      </p:sp>
      <p:sp>
        <p:nvSpPr>
          <p:cNvPr id="7" name="矩形 6"/>
          <p:cNvSpPr/>
          <p:nvPr/>
        </p:nvSpPr>
        <p:spPr>
          <a:xfrm>
            <a:off x="4835126" y="5473608"/>
            <a:ext cx="2401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ym typeface="Symbol"/>
              </a:rPr>
              <a:t>ARC section: 24</a:t>
            </a:r>
            <a:r>
              <a:rPr lang="en-US" altLang="zh-CN" dirty="0" smtClean="0"/>
              <a:t> </a:t>
            </a:r>
            <a:r>
              <a:rPr lang="en-US" altLang="zh-CN" dirty="0"/>
              <a:t>5 </a:t>
            </a:r>
            <a:r>
              <a:rPr lang="en-US" altLang="zh-CN" dirty="0" smtClean="0"/>
              <a:t>cells</a:t>
            </a:r>
            <a:endParaRPr lang="zh-CN" alt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016" y="1915718"/>
            <a:ext cx="7560840" cy="793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355136" y="1475492"/>
            <a:ext cx="179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h</a:t>
            </a:r>
            <a:r>
              <a:rPr lang="en-US" altLang="zh-CN" dirty="0" smtClean="0"/>
              <a:t>11002=</a:t>
            </a:r>
            <a:endParaRPr lang="zh-CN" alt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397" y="2708920"/>
            <a:ext cx="3982051" cy="2459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949" y="2775399"/>
            <a:ext cx="3813468" cy="232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8" descr="logo_main20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127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9208" y="188640"/>
            <a:ext cx="8229600" cy="1012974"/>
          </a:xfrm>
        </p:spPr>
        <p:txBody>
          <a:bodyPr>
            <a:normAutofit/>
          </a:bodyPr>
          <a:lstStyle/>
          <a:p>
            <a:r>
              <a:rPr lang="en-US" altLang="zh-CN" sz="4000" b="1" dirty="0">
                <a:solidFill>
                  <a:schemeClr val="accent1"/>
                </a:solidFill>
              </a:rPr>
              <a:t>High order aberration correction</a:t>
            </a:r>
            <a:endParaRPr lang="zh-CN" altLang="en-US" sz="4000" b="1" dirty="0">
              <a:solidFill>
                <a:schemeClr val="accent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2592288"/>
          </a:xfrm>
        </p:spPr>
        <p:txBody>
          <a:bodyPr>
            <a:noAutofit/>
          </a:bodyPr>
          <a:lstStyle/>
          <a:p>
            <a:r>
              <a:rPr lang="en-US" altLang="zh-CN" sz="2200" dirty="0"/>
              <a:t>GOAL: To minimize up to 4th order chromaticity while keeping other terms (d</a:t>
            </a:r>
            <a:r>
              <a:rPr lang="en-US" altLang="zh-CN" sz="2200" dirty="0">
                <a:sym typeface="Symbol"/>
              </a:rPr>
              <a:t>/d, d/d, 3rd RDT</a:t>
            </a:r>
            <a:r>
              <a:rPr lang="en-US" altLang="zh-CN" sz="2200" dirty="0" smtClean="0">
                <a:sym typeface="Symbol"/>
              </a:rPr>
              <a:t>…</a:t>
            </a:r>
            <a:r>
              <a:rPr lang="en-US" altLang="zh-CN" sz="2200" dirty="0" smtClean="0"/>
              <a:t>) as small as possible</a:t>
            </a:r>
            <a:endParaRPr lang="en-US" altLang="zh-CN" sz="2200" dirty="0"/>
          </a:p>
          <a:p>
            <a:r>
              <a:rPr lang="en-US" altLang="zh-CN" sz="2200" dirty="0"/>
              <a:t>METHOD: </a:t>
            </a:r>
            <a:r>
              <a:rPr lang="en-US" altLang="zh-CN" sz="2200" dirty="0" smtClean="0"/>
              <a:t>optimization </a:t>
            </a:r>
            <a:r>
              <a:rPr lang="en-US" altLang="zh-CN" sz="2200" dirty="0"/>
              <a:t>algorithm with the high-order tune shift result from LEGO or MADX</a:t>
            </a:r>
          </a:p>
          <a:p>
            <a:pPr lvl="1"/>
            <a:r>
              <a:rPr lang="en-US" altLang="zh-CN" sz="2200" dirty="0"/>
              <a:t>under going</a:t>
            </a:r>
          </a:p>
          <a:p>
            <a:pPr lvl="1"/>
            <a:r>
              <a:rPr lang="en-US" altLang="zh-CN" sz="2200" dirty="0"/>
              <a:t>first try with SAD (12 families in one arc section)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789040"/>
            <a:ext cx="4164909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818691"/>
            <a:ext cx="4032448" cy="2490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右箭头 5"/>
          <p:cNvSpPr/>
          <p:nvPr/>
        </p:nvSpPr>
        <p:spPr>
          <a:xfrm>
            <a:off x="4301477" y="4581128"/>
            <a:ext cx="342531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3443423" y="6339864"/>
            <a:ext cx="2401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ym typeface="Symbol"/>
              </a:rPr>
              <a:t>ARC section: 24</a:t>
            </a:r>
            <a:r>
              <a:rPr lang="en-US" altLang="zh-CN" dirty="0" smtClean="0"/>
              <a:t> </a:t>
            </a:r>
            <a:r>
              <a:rPr lang="en-US" altLang="zh-CN" dirty="0"/>
              <a:t>5 </a:t>
            </a:r>
            <a:r>
              <a:rPr lang="en-US" altLang="zh-CN" dirty="0" smtClean="0"/>
              <a:t>cells</a:t>
            </a:r>
            <a:endParaRPr lang="zh-CN" altLang="en-US" dirty="0"/>
          </a:p>
        </p:txBody>
      </p:sp>
      <p:pic>
        <p:nvPicPr>
          <p:cNvPr id="8" name="Picture 8" descr="logo_main20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765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0070C0"/>
                </a:solidFill>
              </a:rPr>
              <a:t>2 families of </a:t>
            </a:r>
            <a:r>
              <a:rPr lang="en-US" altLang="zh-CN" b="1" dirty="0" err="1">
                <a:solidFill>
                  <a:srgbClr val="0070C0"/>
                </a:solidFill>
              </a:rPr>
              <a:t>sextupoles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 smtClean="0"/>
              <a:t>Lattice version: ARC_4, </a:t>
            </a:r>
            <a:r>
              <a:rPr lang="en-US" altLang="zh-CN" sz="2400" dirty="0"/>
              <a:t>90/90 </a:t>
            </a:r>
            <a:r>
              <a:rPr lang="en-US" altLang="zh-CN" sz="2400" dirty="0" smtClean="0"/>
              <a:t>non-interleaved</a:t>
            </a:r>
          </a:p>
          <a:p>
            <a:r>
              <a:rPr lang="en-US" altLang="zh-CN" sz="2400" dirty="0" smtClean="0"/>
              <a:t>SF1     =(L =.39999999999999997  K2 =.9680546863397813 )</a:t>
            </a:r>
            <a:endParaRPr lang="zh-CN" altLang="en-US" sz="2400" dirty="0" smtClean="0"/>
          </a:p>
          <a:p>
            <a:r>
              <a:rPr lang="nn-NO" altLang="zh-CN" sz="2400" dirty="0" smtClean="0"/>
              <a:t>SD1     =(L =.39999999999999997  K2 =-1.8843252788338383 )</a:t>
            </a:r>
            <a:endParaRPr lang="zh-CN" altLang="en-US" sz="2400" dirty="0" smtClean="0"/>
          </a:p>
          <a:p>
            <a:endParaRPr lang="zh-CN" altLang="en-US" dirty="0"/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7949" y="3140968"/>
            <a:ext cx="6142403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4669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36245</TotalTime>
  <Words>958</Words>
  <Application>Microsoft Office PowerPoint</Application>
  <PresentationFormat>全屏显示(4:3)</PresentationFormat>
  <Paragraphs>296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宋体</vt:lpstr>
      <vt:lpstr>Arial</vt:lpstr>
      <vt:lpstr>Calibri</vt:lpstr>
      <vt:lpstr>Symbol</vt:lpstr>
      <vt:lpstr>Times New Roman</vt:lpstr>
      <vt:lpstr>Office 主题</vt:lpstr>
      <vt:lpstr>Lattice design for CEPC PDR</vt:lpstr>
      <vt:lpstr>CEPC primary parameter （wangdou20160325）</vt:lpstr>
      <vt:lpstr>Considerations on ARC lattice design</vt:lpstr>
      <vt:lpstr>PowerPoint 演示文稿</vt:lpstr>
      <vt:lpstr>ARC lattice</vt:lpstr>
      <vt:lpstr>ARC lattice (cont.)</vt:lpstr>
      <vt:lpstr>Second order chromaticity</vt:lpstr>
      <vt:lpstr>High order aberration correction</vt:lpstr>
      <vt:lpstr>2 families of sextupoles</vt:lpstr>
      <vt:lpstr>8 families of sextupoles</vt:lpstr>
      <vt:lpstr>24 families of sextupoles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yiwei</dc:creator>
  <cp:lastModifiedBy>lenovo</cp:lastModifiedBy>
  <cp:revision>1005</cp:revision>
  <dcterms:created xsi:type="dcterms:W3CDTF">2016-03-31T11:13:45Z</dcterms:created>
  <dcterms:modified xsi:type="dcterms:W3CDTF">2016-07-01T04:27:30Z</dcterms:modified>
</cp:coreProperties>
</file>