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9" r:id="rId2"/>
    <p:sldId id="348" r:id="rId3"/>
    <p:sldId id="349" r:id="rId4"/>
    <p:sldId id="350" r:id="rId5"/>
    <p:sldId id="340" r:id="rId6"/>
    <p:sldId id="351" r:id="rId7"/>
    <p:sldId id="352" r:id="rId8"/>
    <p:sldId id="347" r:id="rId9"/>
    <p:sldId id="342" r:id="rId10"/>
    <p:sldId id="353" r:id="rId11"/>
    <p:sldId id="282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A977C-B0AE-4BAE-9218-4BD1E37A6512}" type="datetimeFigureOut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2810E-903A-4E21-9062-E1369AD781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17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7059D-1056-4C20-8396-2058D0453D7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283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DACF-8DD1-45A0-861B-2059F9DAB295}" type="datetime1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8C3D-A964-4CA3-8972-1534D67FC17D}" type="datetime1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6E81-50B9-4A7D-95BF-BC836E402709}" type="datetime1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1432-3B13-40F5-8A40-513629CC17CC}" type="datetime1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CB06-91C6-446A-A150-D70CAC260553}" type="datetime1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DE799-B14D-4E4D-B49E-57D84AAE1CB7}" type="datetime1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CC00-8AEF-4DD3-8A2A-C0533DAC07C5}" type="datetime1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F258-D417-4721-8AA4-7D7EF94A6917}" type="datetime1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E2B2-C29E-4677-AF94-0CB56C4BE2D1}" type="datetime1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9ED6-1F79-44CB-B162-EE2E940AB2EA}" type="datetime1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AD35-E402-4B01-8A4A-9BCAE4F6769B}" type="datetime1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C5692-C79F-486C-9427-26BD1B45057B}" type="datetime1">
              <a:rPr lang="zh-CN" altLang="en-US" smtClean="0"/>
              <a:t>2016/6/17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656184"/>
          </a:xfrm>
        </p:spPr>
        <p:txBody>
          <a:bodyPr>
            <a:noAutofit/>
          </a:bodyPr>
          <a:lstStyle/>
          <a:p>
            <a:r>
              <a:rPr lang="en-US" altLang="zh-CN" sz="4800" dirty="0"/>
              <a:t>CEPC </a:t>
            </a:r>
            <a:r>
              <a:rPr lang="en-US" altLang="zh-CN" sz="4800" dirty="0" smtClean="0"/>
              <a:t>partial </a:t>
            </a:r>
            <a:r>
              <a:rPr lang="en-US" altLang="zh-CN" sz="4800" dirty="0"/>
              <a:t>double </a:t>
            </a:r>
            <a:r>
              <a:rPr lang="en-US" altLang="zh-CN" sz="4800" dirty="0" smtClean="0"/>
              <a:t>ring FFS </a:t>
            </a:r>
            <a:r>
              <a:rPr lang="en-US" altLang="zh-CN" sz="4800" dirty="0"/>
              <a:t>design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00243" y="3933056"/>
            <a:ext cx="6840760" cy="1752600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Dou Wang, </a:t>
            </a:r>
            <a:r>
              <a:rPr lang="en-US" altLang="zh-CN" sz="2800" dirty="0" err="1"/>
              <a:t>Jie</a:t>
            </a:r>
            <a:r>
              <a:rPr lang="en-US" altLang="zh-CN" sz="2800" dirty="0"/>
              <a:t> Gao, Feng </a:t>
            </a:r>
            <a:r>
              <a:rPr lang="en-US" altLang="zh-CN" sz="2800" dirty="0" smtClean="0"/>
              <a:t>Su, Yuan Zhang, </a:t>
            </a:r>
            <a:r>
              <a:rPr lang="en-US" altLang="zh-CN" sz="2800" dirty="0" err="1" smtClean="0"/>
              <a:t>Yiwei</a:t>
            </a:r>
            <a:r>
              <a:rPr lang="en-US" altLang="zh-CN" sz="2800" dirty="0" smtClean="0"/>
              <a:t> Wang, Bai </a:t>
            </a:r>
            <a:r>
              <a:rPr lang="en-US" altLang="zh-CN" sz="2800" dirty="0" err="1" smtClean="0"/>
              <a:t>Sha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Huiping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Geng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Tianjian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Bian</a:t>
            </a:r>
            <a:r>
              <a:rPr lang="en-US" altLang="zh-CN" sz="2800" dirty="0" smtClean="0"/>
              <a:t>, Na Wang, </a:t>
            </a:r>
            <a:r>
              <a:rPr lang="en-US" altLang="zh-CN" sz="2800" dirty="0" err="1" smtClean="0"/>
              <a:t>Xiaohao</a:t>
            </a:r>
            <a:r>
              <a:rPr lang="en-US" altLang="zh-CN" sz="2800" dirty="0" smtClean="0"/>
              <a:t> </a:t>
            </a:r>
            <a:r>
              <a:rPr lang="en-US" altLang="zh-CN" sz="2800" err="1" smtClean="0"/>
              <a:t>Cui</a:t>
            </a:r>
            <a:r>
              <a:rPr lang="en-US" altLang="zh-CN" sz="2800" smtClean="0"/>
              <a:t>, Yuanyuan</a:t>
            </a:r>
            <a:r>
              <a:rPr lang="en-US" altLang="zh-CN" sz="2800" dirty="0" smtClean="0"/>
              <a:t> Wei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3059832" y="6345137"/>
            <a:ext cx="31215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i="1" dirty="0" smtClean="0">
                <a:solidFill>
                  <a:srgbClr val="002060"/>
                </a:solidFill>
              </a:rPr>
              <a:t>CEPC AP meeting, 2016.06.17</a:t>
            </a:r>
            <a:endParaRPr lang="zh-CN" altLang="en-US" i="1" dirty="0">
              <a:solidFill>
                <a:srgbClr val="00206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995"/>
            <a:ext cx="3995936" cy="63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1" y="29280"/>
            <a:ext cx="204787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78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043608" y="3140968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002060"/>
                </a:solidFill>
              </a:rPr>
              <a:t>Change the circumference of booster?</a:t>
            </a:r>
            <a:endParaRPr lang="zh-CN" altLang="en-US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61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43808" y="2636912"/>
            <a:ext cx="391504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Thanks</a:t>
            </a:r>
            <a:r>
              <a:rPr lang="zh-CN" altLang="en-US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！</a:t>
            </a:r>
            <a:endParaRPr lang="zh-CN" altLang="en-US" sz="6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4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CEPC vs. LEP2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731972"/>
              </p:ext>
            </p:extLst>
          </p:nvPr>
        </p:nvGraphicFramePr>
        <p:xfrm>
          <a:off x="467544" y="1124744"/>
          <a:ext cx="8291262" cy="5151120"/>
        </p:xfrm>
        <a:graphic>
          <a:graphicData uri="http://schemas.openxmlformats.org/drawingml/2006/table">
            <a:tbl>
              <a:tblPr firstRow="1" bandRow="1"/>
              <a:tblGrid>
                <a:gridCol w="2973905"/>
                <a:gridCol w="1090548"/>
                <a:gridCol w="1143127"/>
                <a:gridCol w="1126028"/>
                <a:gridCol w="978827"/>
                <a:gridCol w="978827"/>
              </a:tblGrid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en-GB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endParaRPr kumimoji="0" lang="en-GB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de-AT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CEPC</a:t>
                      </a:r>
                      <a:endParaRPr kumimoji="0" lang="en-GB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en-GB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LEP2</a:t>
                      </a:r>
                      <a:endParaRPr kumimoji="0" lang="en-GB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GB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  <a:tr h="3434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AT" sz="1800" b="1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Physics working point</a:t>
                      </a:r>
                      <a:endParaRPr lang="en-GB" sz="1800" b="1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AT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  <a:tr h="343488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b="1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energy/beam [GeV]</a:t>
                      </a:r>
                      <a:endParaRPr lang="en-GB" sz="1800" b="1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AT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45.5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105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45.6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  <a:tr h="343488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Circumference [km]</a:t>
                      </a:r>
                      <a:endParaRPr lang="en-GB" sz="1800" b="1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AT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27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  <a:tr h="343488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Single</a:t>
                      </a:r>
                      <a:r>
                        <a:rPr lang="en-GB" sz="1800" b="1" baseline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 ring/double ring</a:t>
                      </a:r>
                      <a:endParaRPr lang="en-GB" sz="1800" b="1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AT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Partial double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Single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  <a:tr h="343488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Pretzel</a:t>
                      </a:r>
                      <a:r>
                        <a:rPr lang="en-GB" sz="1800" b="1" baseline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 scheme</a:t>
                      </a:r>
                      <a:endParaRPr lang="en-GB" sz="1800" b="1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AT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No 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Yes 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  <a:tr h="22668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bunches/beam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67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44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1100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12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bunch population [10</a:t>
                      </a:r>
                      <a:r>
                        <a:rPr lang="en-GB" sz="1800" b="0" baseline="3000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]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</a:rPr>
                        <a:t>2.85</a:t>
                      </a:r>
                      <a:endParaRPr lang="en-GB" sz="1800" b="0" dirty="0">
                        <a:solidFill>
                          <a:srgbClr val="0C377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</a:rPr>
                        <a:t>2.67</a:t>
                      </a:r>
                      <a:endParaRPr lang="en-GB" sz="1800" b="0" dirty="0">
                        <a:solidFill>
                          <a:srgbClr val="0C377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</a:rPr>
                        <a:t>0.46</a:t>
                      </a:r>
                      <a:endParaRPr lang="en-GB" sz="1800" b="0" dirty="0">
                        <a:solidFill>
                          <a:srgbClr val="0C377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4.2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1.96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11729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beam</a:t>
                      </a:r>
                      <a:r>
                        <a:rPr lang="en-GB" sz="1800" b="1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 current [mA]</a:t>
                      </a:r>
                      <a:endParaRPr lang="en-GB" sz="18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16.9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10.5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45.4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3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4.2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  <a:tr h="318958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luminosity/IP x 10</a:t>
                      </a:r>
                      <a:r>
                        <a:rPr lang="en-GB" sz="1800" b="1" baseline="300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34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cm</a:t>
                      </a:r>
                      <a:r>
                        <a:rPr lang="en-GB" sz="1800" b="1" baseline="300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-2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s</a:t>
                      </a:r>
                      <a:r>
                        <a:rPr lang="en-GB" sz="1800" b="1" baseline="300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-1</a:t>
                      </a:r>
                      <a:endParaRPr lang="en-GB" sz="1800" b="1" baseline="-25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2.9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2.0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3.1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585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0.0012</a:t>
                      </a:r>
                      <a:endParaRPr lang="en-GB" sz="1800" b="0" baseline="30000" dirty="0" smtClean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85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kern="120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0.0034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76378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energy loss/turn [GeV]</a:t>
                      </a:r>
                      <a:endParaRPr lang="en-GB" sz="18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2.96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0.062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3.34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0.12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  <a:tr h="16817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b="1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synchrotron power [MW]</a:t>
                      </a:r>
                      <a:endParaRPr lang="en-GB" sz="1800" b="1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50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31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2.8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585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85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1.1</a:t>
                      </a:r>
                      <a:endParaRPr lang="en-GB" sz="1800" b="0" dirty="0" smtClean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1931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RF voltage [GV]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3.6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3.5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0.12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3.5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  <a:tr h="319313">
                <a:tc>
                  <a:txBody>
                    <a:bodyPr/>
                    <a:lstStyle/>
                    <a:p>
                      <a:r>
                        <a:rPr lang="en-GB" sz="1800" b="0" i="1" dirty="0" err="1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f</a:t>
                      </a:r>
                      <a:r>
                        <a:rPr lang="en-GB" sz="1800" b="0" i="1" baseline="-25000" dirty="0" err="1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RF</a:t>
                      </a:r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 [MHz]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650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352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352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41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9208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CEPC vs. ILC</a:t>
            </a:r>
            <a:endParaRPr lang="zh-CN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661209"/>
              </p:ext>
            </p:extLst>
          </p:nvPr>
        </p:nvGraphicFramePr>
        <p:xfrm>
          <a:off x="539552" y="1052736"/>
          <a:ext cx="8291266" cy="5425440"/>
        </p:xfrm>
        <a:graphic>
          <a:graphicData uri="http://schemas.openxmlformats.org/drawingml/2006/table">
            <a:tbl>
              <a:tblPr firstRow="1" bandRow="1"/>
              <a:tblGrid>
                <a:gridCol w="3528392"/>
                <a:gridCol w="1368152"/>
                <a:gridCol w="1152128"/>
                <a:gridCol w="1152128"/>
                <a:gridCol w="1090466"/>
              </a:tblGrid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en-GB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parameter</a:t>
                      </a:r>
                      <a:endParaRPr kumimoji="0" lang="en-GB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de-AT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CEPC</a:t>
                      </a:r>
                      <a:endParaRPr kumimoji="0" lang="en-GB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en-GB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ILC</a:t>
                      </a:r>
                      <a:endParaRPr kumimoji="0" lang="en-GB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434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AT" sz="1800" b="1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Physics working point</a:t>
                      </a:r>
                      <a:endParaRPr lang="en-GB" sz="1800" b="1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AT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Z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  <a:tr h="343488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b="1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energy/beam [GeV]</a:t>
                      </a:r>
                      <a:endParaRPr lang="en-GB" sz="1800" b="1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AT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45.5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125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250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  <a:tr h="343488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Linear/circular</a:t>
                      </a:r>
                      <a:endParaRPr lang="en-GB" sz="1800" b="1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AT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circular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linear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668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bunches/beam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800" b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67/44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1100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1312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kern="120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1312</a:t>
                      </a:r>
                      <a:endParaRPr lang="zh-CN" altLang="en-US" sz="1800" b="0" kern="1200" dirty="0">
                        <a:solidFill>
                          <a:srgbClr val="0C377B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bunch population [10</a:t>
                      </a:r>
                      <a:r>
                        <a:rPr lang="en-GB" sz="1800" b="0" baseline="3000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]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</a:rPr>
                        <a:t>2.85</a:t>
                      </a:r>
                      <a:r>
                        <a:rPr lang="en-US" sz="1800" b="0" dirty="0" smtClean="0">
                          <a:solidFill>
                            <a:srgbClr val="0C377B"/>
                          </a:solidFill>
                        </a:rPr>
                        <a:t>/2.67</a:t>
                      </a:r>
                      <a:endParaRPr lang="en-GB" sz="1800" b="0" dirty="0">
                        <a:solidFill>
                          <a:srgbClr val="0C377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</a:rPr>
                        <a:t>0.46</a:t>
                      </a:r>
                      <a:endParaRPr lang="en-GB" sz="1800" b="0" dirty="0">
                        <a:solidFill>
                          <a:srgbClr val="0C377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0.2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kern="120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0.2</a:t>
                      </a:r>
                      <a:endParaRPr lang="zh-CN" altLang="en-US" sz="1800" b="0" kern="1200" dirty="0">
                        <a:solidFill>
                          <a:srgbClr val="0C377B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Normalized</a:t>
                      </a:r>
                      <a:r>
                        <a:rPr lang="en-GB" sz="1800" b="0" baseline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vertical </a:t>
                      </a:r>
                      <a:r>
                        <a:rPr lang="en-GB" sz="1800" b="0" dirty="0" err="1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emittance</a:t>
                      </a:r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 [nm]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</a:rPr>
                        <a:t>1738/1456</a:t>
                      </a:r>
                      <a:endParaRPr lang="en-GB" sz="1800" b="0" dirty="0">
                        <a:solidFill>
                          <a:srgbClr val="0C377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</a:rPr>
                        <a:t>249</a:t>
                      </a:r>
                      <a:endParaRPr lang="en-GB" sz="1800" b="0" dirty="0">
                        <a:solidFill>
                          <a:srgbClr val="0C377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35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kern="120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</a:t>
                      </a:r>
                      <a:endParaRPr lang="zh-CN" altLang="en-US" sz="1800" b="0" kern="1200" dirty="0">
                        <a:solidFill>
                          <a:srgbClr val="0C377B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IP vertical </a:t>
                      </a:r>
                      <a:r>
                        <a:rPr lang="en-GB" sz="1800" b="0" dirty="0" err="1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betay</a:t>
                      </a:r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 [mm]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</a:rPr>
                        <a:t>1.36/1.24</a:t>
                      </a:r>
                      <a:endParaRPr lang="en-GB" sz="1800" b="0" dirty="0">
                        <a:solidFill>
                          <a:srgbClr val="0C377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</a:rPr>
                        <a:t>1.0</a:t>
                      </a:r>
                      <a:endParaRPr lang="en-GB" sz="1800" b="0" dirty="0">
                        <a:solidFill>
                          <a:srgbClr val="0C377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0.41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kern="120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0.48</a:t>
                      </a:r>
                      <a:endParaRPr lang="zh-CN" altLang="en-US" sz="1800" b="0" kern="1200" dirty="0">
                        <a:solidFill>
                          <a:srgbClr val="0C377B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IP RMS </a:t>
                      </a:r>
                      <a:r>
                        <a:rPr lang="en-US" sz="1800" b="0" dirty="0" err="1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veritcal</a:t>
                      </a:r>
                      <a:r>
                        <a:rPr lang="en-US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 beam size [nm]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</a:rPr>
                        <a:t>100/88</a:t>
                      </a:r>
                      <a:endParaRPr lang="en-GB" sz="1800" b="0" dirty="0">
                        <a:solidFill>
                          <a:srgbClr val="0C377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smtClean="0">
                          <a:solidFill>
                            <a:srgbClr val="0C377B"/>
                          </a:solidFill>
                        </a:rPr>
                        <a:t>53</a:t>
                      </a:r>
                      <a:endParaRPr lang="en-GB" sz="1800" b="0" dirty="0">
                        <a:solidFill>
                          <a:srgbClr val="0C377B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7.7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kern="120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5.9</a:t>
                      </a:r>
                      <a:endParaRPr lang="zh-CN" altLang="en-US" sz="1800" b="0" kern="1200" dirty="0">
                        <a:solidFill>
                          <a:srgbClr val="0C377B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11729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beam</a:t>
                      </a:r>
                      <a:r>
                        <a:rPr lang="en-GB" sz="1800" b="1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 current [mA]</a:t>
                      </a:r>
                      <a:endParaRPr lang="en-GB" sz="18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16.9/10.5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45.4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5.8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kern="120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5.8</a:t>
                      </a:r>
                      <a:endParaRPr lang="zh-CN" altLang="en-US" sz="1800" b="0" kern="1200" dirty="0">
                        <a:solidFill>
                          <a:srgbClr val="0C377B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  <a:tr h="318958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luminosity/IP x 10</a:t>
                      </a:r>
                      <a:r>
                        <a:rPr lang="en-GB" sz="1800" b="1" baseline="300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34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cm</a:t>
                      </a:r>
                      <a:r>
                        <a:rPr lang="en-GB" sz="1800" b="1" baseline="300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-2</a:t>
                      </a:r>
                      <a:r>
                        <a:rPr lang="en-GB" sz="18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s</a:t>
                      </a:r>
                      <a:r>
                        <a:rPr lang="en-GB" sz="1800" b="1" baseline="300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-1</a:t>
                      </a:r>
                      <a:endParaRPr lang="en-GB" sz="1800" b="1" baseline="-25000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2.9/2.0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3.1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585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0.97</a:t>
                      </a:r>
                      <a:endParaRPr lang="en-GB" sz="1800" b="0" baseline="30000" dirty="0" smtClean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kern="120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2.05</a:t>
                      </a:r>
                      <a:endParaRPr lang="zh-CN" altLang="en-US" sz="1800" b="0" kern="1200" dirty="0">
                        <a:solidFill>
                          <a:srgbClr val="0C377B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76378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energy loss/turn [GeV]</a:t>
                      </a:r>
                      <a:endParaRPr lang="en-GB" sz="1800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2.96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0.062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800" b="0" kern="120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 </a:t>
                      </a:r>
                      <a:endParaRPr lang="en-GB" sz="1800" b="0" kern="1200" dirty="0">
                        <a:solidFill>
                          <a:srgbClr val="0C377B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19313">
                <a:tc>
                  <a:txBody>
                    <a:bodyPr/>
                    <a:lstStyle/>
                    <a:p>
                      <a:r>
                        <a:rPr lang="en-GB" sz="1800" b="0" i="1" dirty="0" err="1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f</a:t>
                      </a:r>
                      <a:r>
                        <a:rPr lang="en-GB" sz="1800" b="0" i="1" baseline="-25000" dirty="0" err="1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RF</a:t>
                      </a:r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 [MHz]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650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650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1300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kern="120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1300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  <a:tr h="3193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Average number of photons / particle </a:t>
                      </a:r>
                      <a:r>
                        <a:rPr lang="en-US" altLang="zh-CN" sz="18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n</a:t>
                      </a:r>
                      <a:r>
                        <a:rPr lang="en-US" altLang="zh-CN" sz="18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</a:t>
                      </a:r>
                      <a:endParaRPr lang="zh-CN" altLang="zh-CN" sz="18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0.47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0.24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</a:rPr>
                        <a:t>1.16</a:t>
                      </a:r>
                      <a:endParaRPr lang="en-GB" sz="1800" b="0" dirty="0">
                        <a:solidFill>
                          <a:srgbClr val="0C377B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kern="1200" dirty="0" smtClean="0">
                          <a:solidFill>
                            <a:srgbClr val="0C377B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1.72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69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CDR</a:t>
            </a:r>
            <a:r>
              <a:rPr lang="zh-CN" altLang="en-US" dirty="0" smtClean="0"/>
              <a:t>验收目标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251520" y="1628800"/>
            <a:ext cx="87484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充分考虑物理目标需求、机器亮度目标、加速器物理、探测器及重要硬件的可实现性、机器运行稳定性和可调节性，给出</a:t>
            </a: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CEPC</a:t>
            </a: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的合理优化加速器物理设计</a:t>
            </a:r>
            <a:endParaRPr kumimoji="0" lang="en-US" altLang="zh-CN" sz="3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342900" marR="0" lvl="0" indent="-342900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altLang="zh-CN" sz="3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342900" marR="0" lvl="0" indent="-342900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考核指标：</a:t>
            </a:r>
            <a:endParaRPr kumimoji="0" lang="en-US" altLang="zh-CN" sz="3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742950" lvl="1" indent="-285750" defTabSz="457200">
              <a:spcBef>
                <a:spcPct val="20000"/>
              </a:spcBef>
              <a:buFont typeface="Arial"/>
              <a:buChar char="–"/>
            </a:pPr>
            <a:r>
              <a: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亮度：</a:t>
            </a: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Higgs</a:t>
            </a:r>
            <a:r>
              <a: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达到</a:t>
            </a: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2</a:t>
            </a: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10</a:t>
            </a:r>
            <a:r>
              <a:rPr kumimoji="0" lang="en-US" altLang="zh-CN" sz="2800" b="0" i="0" u="none" strike="noStrike" kern="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34</a:t>
            </a:r>
            <a:r>
              <a:rPr lang="en-US" altLang="zh-CN" sz="2800" kern="100" dirty="0">
                <a:latin typeface="Times New Roman"/>
                <a:cs typeface="Times New Roman"/>
              </a:rPr>
              <a:t>cm</a:t>
            </a:r>
            <a:r>
              <a:rPr lang="en-US" altLang="zh-CN" sz="2800" kern="100" baseline="30000" dirty="0">
                <a:latin typeface="Times New Roman"/>
                <a:cs typeface="Times New Roman"/>
              </a:rPr>
              <a:t>-2</a:t>
            </a:r>
            <a:r>
              <a:rPr lang="en-US" altLang="zh-CN" sz="2800" kern="100" dirty="0">
                <a:latin typeface="Times New Roman"/>
                <a:cs typeface="Times New Roman"/>
              </a:rPr>
              <a:t>s</a:t>
            </a:r>
            <a:r>
              <a:rPr lang="en-US" altLang="zh-CN" sz="2800" kern="100" baseline="30000" dirty="0">
                <a:latin typeface="Times New Roman"/>
                <a:cs typeface="Times New Roman"/>
              </a:rPr>
              <a:t>-1</a:t>
            </a: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Z</a:t>
            </a:r>
            <a:r>
              <a: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达到</a:t>
            </a: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1</a:t>
            </a: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10</a:t>
            </a:r>
            <a:r>
              <a:rPr kumimoji="0" lang="en-US" altLang="zh-CN" sz="2800" b="0" i="0" u="none" strike="noStrike" kern="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34</a:t>
            </a:r>
            <a:r>
              <a:rPr lang="en-US" altLang="zh-CN" sz="2800" kern="100" dirty="0">
                <a:latin typeface="Times New Roman"/>
                <a:cs typeface="Times New Roman"/>
              </a:rPr>
              <a:t>cm</a:t>
            </a:r>
            <a:r>
              <a:rPr lang="en-US" altLang="zh-CN" sz="2800" kern="100" baseline="30000" dirty="0">
                <a:latin typeface="Times New Roman"/>
                <a:cs typeface="Times New Roman"/>
              </a:rPr>
              <a:t>-2</a:t>
            </a:r>
            <a:r>
              <a:rPr lang="en-US" altLang="zh-CN" sz="2800" kern="100" dirty="0">
                <a:latin typeface="Times New Roman"/>
                <a:cs typeface="Times New Roman"/>
              </a:rPr>
              <a:t>s</a:t>
            </a:r>
            <a:r>
              <a:rPr lang="en-US" altLang="zh-CN" sz="2800" kern="100" baseline="30000" dirty="0">
                <a:latin typeface="Times New Roman"/>
                <a:cs typeface="Times New Roman"/>
              </a:rPr>
              <a:t>-1</a:t>
            </a:r>
            <a:endParaRPr kumimoji="0" lang="en-US" altLang="zh-CN" sz="2800" b="0" i="0" u="none" strike="noStrike" kern="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742950" lvl="1" indent="-285750" defTabSz="457200">
              <a:spcBef>
                <a:spcPct val="20000"/>
              </a:spcBef>
              <a:buFont typeface="Arial"/>
              <a:buChar char="–"/>
              <a:defRPr/>
            </a:pPr>
            <a:r>
              <a: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动力学孔径</a:t>
            </a:r>
            <a:r>
              <a: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：</a:t>
            </a:r>
            <a:r>
              <a:rPr lang="zh-CN" altLang="en-US" sz="2800" kern="0" dirty="0" smtClean="0">
                <a:solidFill>
                  <a:prstClr val="black"/>
                </a:solidFill>
              </a:rPr>
              <a:t>含</a:t>
            </a:r>
            <a:r>
              <a:rPr lang="en-US" altLang="zh-CN" sz="2800" kern="0" dirty="0" smtClean="0">
                <a:solidFill>
                  <a:prstClr val="black"/>
                </a:solidFill>
              </a:rPr>
              <a:t>error</a:t>
            </a:r>
            <a:r>
              <a:rPr lang="zh-CN" altLang="en-US" sz="2800" kern="0" dirty="0" smtClean="0">
                <a:solidFill>
                  <a:prstClr val="black"/>
                </a:solidFill>
              </a:rPr>
              <a:t>和</a:t>
            </a:r>
            <a:r>
              <a:rPr lang="en-US" altLang="zh-CN" sz="2800" kern="0" dirty="0" smtClean="0">
                <a:solidFill>
                  <a:prstClr val="black"/>
                </a:solidFill>
              </a:rPr>
              <a:t>beam-beam</a:t>
            </a:r>
            <a:r>
              <a:rPr lang="zh-CN" altLang="en-US" sz="2800" kern="0" dirty="0" smtClean="0">
                <a:solidFill>
                  <a:prstClr val="black"/>
                </a:solidFill>
              </a:rPr>
              <a:t>，</a:t>
            </a:r>
            <a:r>
              <a:rPr lang="en-US" altLang="zh-CN" sz="2800" kern="0" dirty="0" smtClean="0">
                <a:solidFill>
                  <a:prstClr val="black"/>
                </a:solidFill>
              </a:rPr>
              <a:t>on-momentum</a:t>
            </a:r>
            <a:r>
              <a:rPr lang="zh-CN" altLang="en-US" sz="2800" kern="0" dirty="0" smtClean="0">
                <a:solidFill>
                  <a:prstClr val="black"/>
                </a:solidFill>
              </a:rPr>
              <a:t>达到</a:t>
            </a: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20</a:t>
            </a: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</a:t>
            </a:r>
            <a:r>
              <a:rPr kumimoji="0" lang="en-US" altLang="zh-CN" sz="2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x</a:t>
            </a: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  40</a:t>
            </a:r>
            <a:r>
              <a:rPr kumimoji="0" lang="en-US" altLang="zh-CN" sz="2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y</a:t>
            </a:r>
            <a:r>
              <a:rPr kumimoji="0" lang="zh-CN" alt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，</a:t>
            </a:r>
            <a:r>
              <a:rPr lang="zh-CN" altLang="en-US" sz="2800" kern="0" dirty="0">
                <a:solidFill>
                  <a:prstClr val="black"/>
                </a:solidFill>
                <a:sym typeface="Symbol"/>
              </a:rPr>
              <a:t></a:t>
            </a: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2%</a:t>
            </a:r>
            <a:r>
              <a: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Symbol"/>
              </a:rPr>
              <a:t>达到</a:t>
            </a:r>
            <a:r>
              <a:rPr lang="en-US" altLang="zh-CN" sz="2800" kern="0" dirty="0" smtClean="0">
                <a:solidFill>
                  <a:prstClr val="black"/>
                </a:solidFill>
              </a:rPr>
              <a:t>5</a:t>
            </a:r>
            <a:r>
              <a:rPr lang="en-US" altLang="zh-CN" sz="2800" kern="0" dirty="0" smtClean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zh-CN" sz="2800" kern="0" baseline="-25000" dirty="0">
                <a:solidFill>
                  <a:prstClr val="black"/>
                </a:solidFill>
                <a:sym typeface="Symbol"/>
              </a:rPr>
              <a:t>x</a:t>
            </a:r>
            <a:r>
              <a:rPr lang="en-US" altLang="zh-CN" sz="2800" kern="0" dirty="0">
                <a:solidFill>
                  <a:prstClr val="black"/>
                </a:solidFill>
                <a:sym typeface="Symbol"/>
              </a:rPr>
              <a:t>  </a:t>
            </a:r>
            <a:r>
              <a:rPr lang="en-US" altLang="zh-CN" sz="2800" kern="0" dirty="0" smtClean="0">
                <a:solidFill>
                  <a:prstClr val="black"/>
                </a:solidFill>
                <a:sym typeface="Symbol"/>
              </a:rPr>
              <a:t>10</a:t>
            </a:r>
            <a:r>
              <a:rPr lang="en-US" altLang="zh-CN" sz="2800" kern="0" dirty="0">
                <a:solidFill>
                  <a:prstClr val="black"/>
                </a:solidFill>
                <a:sym typeface="Symbol"/>
              </a:rPr>
              <a:t></a:t>
            </a:r>
            <a:r>
              <a:rPr lang="en-US" altLang="zh-CN" sz="2800" kern="0" baseline="-25000" dirty="0">
                <a:solidFill>
                  <a:prstClr val="black"/>
                </a:solidFill>
                <a:sym typeface="Symbol"/>
              </a:rPr>
              <a:t>y</a:t>
            </a:r>
            <a:endParaRPr kumimoji="0" lang="en-US" altLang="zh-CN" sz="2800" b="0" i="0" u="none" strike="noStrike" kern="0" cap="none" spc="0" normalizeH="0" baseline="-25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614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Betax</a:t>
            </a:r>
            <a:r>
              <a:rPr lang="zh-CN" altLang="en-US" dirty="0" smtClean="0"/>
              <a:t>*</a:t>
            </a:r>
            <a:r>
              <a:rPr lang="en-US" altLang="zh-CN" dirty="0" smtClean="0"/>
              <a:t>= 0.25m</a:t>
            </a:r>
            <a:r>
              <a:rPr lang="en-US" altLang="zh-CN" dirty="0"/>
              <a:t>,</a:t>
            </a:r>
            <a:r>
              <a:rPr lang="en-US" altLang="zh-CN" dirty="0" smtClean="0"/>
              <a:t>Betay</a:t>
            </a:r>
            <a:r>
              <a:rPr lang="zh-CN" altLang="en-US" dirty="0"/>
              <a:t>*</a:t>
            </a:r>
            <a:r>
              <a:rPr lang="en-US" altLang="zh-CN" dirty="0" smtClean="0"/>
              <a:t>=1.36mm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1" t="3958" r="13993" b="9841"/>
          <a:stretch/>
        </p:blipFill>
        <p:spPr bwMode="auto">
          <a:xfrm>
            <a:off x="1393964" y="2132856"/>
            <a:ext cx="5266268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660232" y="5013176"/>
            <a:ext cx="1997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11.96m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  <a:p>
            <a:r>
              <a:rPr lang="en-US" altLang="zh-CN" dirty="0"/>
              <a:t>K2VS := </a:t>
            </a:r>
            <a:r>
              <a:rPr lang="en-US" altLang="zh-CN" dirty="0" smtClean="0"/>
              <a:t>32.74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478860" y="1556792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190kev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3491880" y="181859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542125" y="1633931"/>
            <a:ext cx="969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Crab sex</a:t>
            </a:r>
          </a:p>
        </p:txBody>
      </p:sp>
      <p:sp>
        <p:nvSpPr>
          <p:cNvPr id="6" name="矩形 5"/>
          <p:cNvSpPr/>
          <p:nvPr/>
        </p:nvSpPr>
        <p:spPr>
          <a:xfrm>
            <a:off x="6642555" y="3444502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dmux</a:t>
            </a:r>
            <a:r>
              <a:rPr lang="en-US" altLang="zh-CN" dirty="0"/>
              <a:t> = -14.464497</a:t>
            </a:r>
          </a:p>
          <a:p>
            <a:r>
              <a:rPr lang="en-US" altLang="zh-CN" dirty="0" err="1"/>
              <a:t>dmuy</a:t>
            </a:r>
            <a:r>
              <a:rPr lang="en-US" altLang="zh-CN" dirty="0"/>
              <a:t> = -200.084478</a:t>
            </a:r>
          </a:p>
        </p:txBody>
      </p:sp>
    </p:spTree>
    <p:extLst>
      <p:ext uri="{BB962C8B-B14F-4D97-AF65-F5344CB8AC3E}">
        <p14:creationId xmlns:p14="http://schemas.microsoft.com/office/powerpoint/2010/main" val="218219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94647"/>
            <a:ext cx="8229600" cy="858089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DA of the whole ring</a:t>
            </a:r>
            <a:br>
              <a:rPr lang="en-US" altLang="zh-CN" dirty="0"/>
            </a:br>
            <a:r>
              <a:rPr lang="en-US" altLang="zh-CN" sz="3100" dirty="0"/>
              <a:t>(</a:t>
            </a:r>
            <a:r>
              <a:rPr lang="en-US" altLang="zh-CN" sz="3100" dirty="0" err="1"/>
              <a:t>arc+PDR+bypass+FFS</a:t>
            </a:r>
            <a:r>
              <a:rPr lang="en-US" altLang="zh-CN" sz="3100" dirty="0"/>
              <a:t>)</a:t>
            </a:r>
            <a:endParaRPr lang="zh-CN" alt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340768"/>
            <a:ext cx="6489627" cy="4146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259632" y="1844824"/>
            <a:ext cx="2624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prstClr val="black"/>
                </a:solidFill>
              </a:rPr>
              <a:t>Arc </a:t>
            </a:r>
            <a:r>
              <a:rPr lang="en-US" altLang="zh-CN" sz="2000" dirty="0" err="1">
                <a:solidFill>
                  <a:prstClr val="black"/>
                </a:solidFill>
              </a:rPr>
              <a:t>sextupole</a:t>
            </a:r>
            <a:r>
              <a:rPr lang="en-US" altLang="zh-CN" sz="2000" dirty="0">
                <a:solidFill>
                  <a:prstClr val="black"/>
                </a:solidFill>
              </a:rPr>
              <a:t>: 2</a:t>
            </a:r>
            <a:r>
              <a:rPr lang="zh-CN" altLang="en-US" sz="2000" dirty="0">
                <a:solidFill>
                  <a:prstClr val="black"/>
                </a:solidFill>
              </a:rPr>
              <a:t> </a:t>
            </a:r>
            <a:r>
              <a:rPr lang="en-US" altLang="zh-CN" sz="2000" dirty="0">
                <a:solidFill>
                  <a:prstClr val="black"/>
                </a:solidFill>
              </a:rPr>
              <a:t>groups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5805263"/>
            <a:ext cx="4968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DA (on-momentum): </a:t>
            </a:r>
            <a:r>
              <a:rPr lang="en-US" altLang="zh-CN" sz="2000" dirty="0" smtClean="0">
                <a:solidFill>
                  <a:srgbClr val="FF0000"/>
                </a:solidFill>
              </a:rPr>
              <a:t>27</a:t>
            </a:r>
            <a:r>
              <a:rPr lang="en-US" altLang="zh-CN" sz="2000" i="1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en-US" altLang="zh-CN" sz="2000" i="1" baseline="-25000" dirty="0" smtClean="0">
                <a:solidFill>
                  <a:srgbClr val="FF0000"/>
                </a:solidFill>
                <a:sym typeface="Symbol"/>
              </a:rPr>
              <a:t>x</a:t>
            </a:r>
            <a:r>
              <a:rPr lang="en-US" altLang="zh-CN" sz="2000" dirty="0" smtClean="0">
                <a:solidFill>
                  <a:srgbClr val="FF0000"/>
                </a:solidFill>
                <a:sym typeface="Symbol"/>
              </a:rPr>
              <a:t>  57</a:t>
            </a:r>
            <a:r>
              <a:rPr lang="en-US" altLang="zh-CN" sz="2000" i="1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en-US" altLang="zh-CN" sz="2000" i="1" baseline="-25000" dirty="0" smtClean="0">
                <a:solidFill>
                  <a:srgbClr val="FF0000"/>
                </a:solidFill>
                <a:sym typeface="Symbol"/>
              </a:rPr>
              <a:t>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ym typeface="Symbol"/>
              </a:rPr>
              <a:t>DA (0.5%):  </a:t>
            </a:r>
            <a:r>
              <a:rPr lang="en-US" altLang="zh-CN" sz="2000" dirty="0" smtClean="0">
                <a:solidFill>
                  <a:srgbClr val="002060"/>
                </a:solidFill>
              </a:rPr>
              <a:t>2</a:t>
            </a:r>
            <a:r>
              <a:rPr lang="en-US" altLang="zh-CN" sz="2000" i="1" dirty="0" smtClean="0">
                <a:solidFill>
                  <a:srgbClr val="002060"/>
                </a:solidFill>
                <a:sym typeface="Symbol"/>
              </a:rPr>
              <a:t></a:t>
            </a:r>
            <a:r>
              <a:rPr lang="en-US" altLang="zh-CN" sz="2000" i="1" baseline="-25000" dirty="0">
                <a:solidFill>
                  <a:srgbClr val="002060"/>
                </a:solidFill>
                <a:sym typeface="Symbol"/>
              </a:rPr>
              <a:t>x</a:t>
            </a:r>
            <a:r>
              <a:rPr lang="en-US" altLang="zh-CN" sz="2000" dirty="0">
                <a:solidFill>
                  <a:srgbClr val="002060"/>
                </a:solidFill>
                <a:sym typeface="Symbol"/>
              </a:rPr>
              <a:t>  </a:t>
            </a:r>
            <a:r>
              <a:rPr lang="en-US" altLang="zh-CN" sz="2000" dirty="0" smtClean="0">
                <a:solidFill>
                  <a:srgbClr val="002060"/>
                </a:solidFill>
                <a:sym typeface="Symbol"/>
              </a:rPr>
              <a:t>2</a:t>
            </a:r>
            <a:r>
              <a:rPr lang="en-US" altLang="zh-CN" sz="2000" i="1" dirty="0" smtClean="0">
                <a:solidFill>
                  <a:srgbClr val="002060"/>
                </a:solidFill>
                <a:sym typeface="Symbol"/>
              </a:rPr>
              <a:t></a:t>
            </a:r>
            <a:r>
              <a:rPr lang="en-US" altLang="zh-CN" sz="2000" i="1" baseline="-25000" dirty="0" smtClean="0">
                <a:solidFill>
                  <a:srgbClr val="002060"/>
                </a:solidFill>
                <a:sym typeface="Symbol"/>
              </a:rPr>
              <a:t>y</a:t>
            </a:r>
            <a:endParaRPr lang="en-US" altLang="zh-CN" sz="2000" i="1" baseline="-25000" dirty="0">
              <a:solidFill>
                <a:srgbClr val="002060"/>
              </a:solidFill>
              <a:sym typeface="Symbo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3245" y="3057717"/>
            <a:ext cx="2108141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srgbClr val="FF0000"/>
                </a:solidFill>
              </a:rPr>
              <a:t>Crab </a:t>
            </a:r>
            <a:r>
              <a:rPr lang="en-US" altLang="zh-CN" dirty="0" err="1">
                <a:solidFill>
                  <a:srgbClr val="FF0000"/>
                </a:solidFill>
              </a:rPr>
              <a:t>sextupoles</a:t>
            </a:r>
            <a:r>
              <a:rPr lang="en-US" altLang="zh-CN" dirty="0">
                <a:solidFill>
                  <a:srgbClr val="FF0000"/>
                </a:solidFill>
              </a:rPr>
              <a:t> - off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651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Bandwith</a:t>
            </a:r>
            <a:r>
              <a:rPr lang="en-US" altLang="zh-CN" dirty="0" smtClean="0"/>
              <a:t> optimization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6" t="4475" r="11017" b="9493"/>
          <a:stretch/>
        </p:blipFill>
        <p:spPr bwMode="auto">
          <a:xfrm>
            <a:off x="1828800" y="1710267"/>
            <a:ext cx="5545668" cy="4334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8604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641745"/>
              </p:ext>
            </p:extLst>
          </p:nvPr>
        </p:nvGraphicFramePr>
        <p:xfrm>
          <a:off x="107504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6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89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wangdou20160525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260439"/>
              </p:ext>
            </p:extLst>
          </p:nvPr>
        </p:nvGraphicFramePr>
        <p:xfrm>
          <a:off x="827584" y="836712"/>
          <a:ext cx="7200799" cy="5931338"/>
        </p:xfrm>
        <a:graphic>
          <a:graphicData uri="http://schemas.openxmlformats.org/drawingml/2006/table">
            <a:tbl>
              <a:tblPr firstRow="1" bandRow="1"/>
              <a:tblGrid>
                <a:gridCol w="2515942"/>
                <a:gridCol w="1561619"/>
                <a:gridCol w="1561619"/>
                <a:gridCol w="1561619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1.56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1.56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0.104/0.003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0.104/0.003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2.03/0.0061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2.03/0.0061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14.5/0.14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14.5/0.14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1.60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6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25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11832</TotalTime>
  <Words>945</Words>
  <Application>Microsoft Office PowerPoint</Application>
  <PresentationFormat>全屏显示(4:3)</PresentationFormat>
  <Paragraphs>460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Symbol</vt:lpstr>
      <vt:lpstr>Times New Roman</vt:lpstr>
      <vt:lpstr>Office 主题</vt:lpstr>
      <vt:lpstr>CEPC partial double ring FFS design</vt:lpstr>
      <vt:lpstr>CEPC vs. LEP2</vt:lpstr>
      <vt:lpstr>CEPC vs. ILC</vt:lpstr>
      <vt:lpstr>CDR验收目标</vt:lpstr>
      <vt:lpstr>Betax*= 0.25m,Betay*=1.36mm</vt:lpstr>
      <vt:lpstr>DA of the whole ring (arc+PDR+bypass+FFS)</vt:lpstr>
      <vt:lpstr>Bandwith optimization</vt:lpstr>
      <vt:lpstr>parameter for CEPC partial double ring （wangdou20160325）</vt:lpstr>
      <vt:lpstr>parameter for CEPC partial double ring （wangdou20160525）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parameter design</dc:title>
  <dc:creator>Dou</dc:creator>
  <cp:lastModifiedBy>lenovo</cp:lastModifiedBy>
  <cp:revision>258</cp:revision>
  <dcterms:created xsi:type="dcterms:W3CDTF">2015-12-30T07:06:21Z</dcterms:created>
  <dcterms:modified xsi:type="dcterms:W3CDTF">2016-06-17T02:04:08Z</dcterms:modified>
</cp:coreProperties>
</file>