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331" r:id="rId4"/>
    <p:sldId id="334" r:id="rId5"/>
    <p:sldId id="332" r:id="rId6"/>
    <p:sldId id="333" r:id="rId7"/>
    <p:sldId id="287" r:id="rId8"/>
    <p:sldId id="318" r:id="rId9"/>
    <p:sldId id="319" r:id="rId10"/>
    <p:sldId id="320" r:id="rId11"/>
    <p:sldId id="321" r:id="rId12"/>
    <p:sldId id="288" r:id="rId13"/>
    <p:sldId id="306" r:id="rId14"/>
    <p:sldId id="289" r:id="rId15"/>
    <p:sldId id="290" r:id="rId16"/>
    <p:sldId id="292" r:id="rId17"/>
    <p:sldId id="295" r:id="rId18"/>
    <p:sldId id="307" r:id="rId19"/>
    <p:sldId id="299" r:id="rId20"/>
    <p:sldId id="335" r:id="rId21"/>
    <p:sldId id="328" r:id="rId22"/>
    <p:sldId id="329" r:id="rId23"/>
    <p:sldId id="317" r:id="rId24"/>
    <p:sldId id="285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2016-6-17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CEPC APDR SRF considerations(4)</a:t>
            </a:r>
            <a:br>
              <a:rPr lang="en-US" altLang="zh-CN" dirty="0" smtClean="0"/>
            </a:br>
            <a:r>
              <a:rPr lang="en-US" altLang="zh-CN" sz="2800" dirty="0" smtClean="0"/>
              <a:t>-LEP Cavity Voltage &amp;BBU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Zhenchao</a:t>
            </a:r>
            <a:r>
              <a:rPr lang="en-US" altLang="zh-CN" dirty="0" smtClean="0"/>
              <a:t> LIU</a:t>
            </a:r>
          </a:p>
          <a:p>
            <a:r>
              <a:rPr lang="en-US" altLang="zh-CN" dirty="0" smtClean="0"/>
              <a:t>2016.6.17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voltage?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 smtClean="0"/>
              <a:t>R/Q=Vc^2/</a:t>
            </a:r>
            <a:r>
              <a:rPr lang="el-GR" altLang="zh-CN" sz="1800" dirty="0" smtClean="0"/>
              <a:t>ω</a:t>
            </a:r>
            <a:r>
              <a:rPr lang="en-US" altLang="zh-CN" sz="1800" dirty="0" smtClean="0"/>
              <a:t>U, assume 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pulse</a:t>
            </a:r>
            <a:r>
              <a:rPr lang="en-US" altLang="zh-CN" sz="1800" dirty="0" smtClean="0"/>
              <a:t>&gt;&gt;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cw</a:t>
            </a:r>
            <a:endParaRPr lang="en-US" altLang="zh-CN" sz="1800" baseline="-250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d, cavity effective length, q bunch charge,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b</a:t>
            </a:r>
            <a:r>
              <a:rPr lang="en-US" altLang="zh-CN" sz="1800" dirty="0" smtClean="0"/>
              <a:t> bunches per train,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cav</a:t>
            </a:r>
            <a:r>
              <a:rPr lang="en-US" altLang="zh-CN" sz="1800" dirty="0" smtClean="0"/>
              <a:t> cavity number.</a:t>
            </a:r>
          </a:p>
          <a:p>
            <a:r>
              <a:rPr lang="en-US" altLang="zh-CN" sz="1800" dirty="0" smtClean="0"/>
              <a:t>H-low power case:</a:t>
            </a:r>
          </a:p>
          <a:p>
            <a:pPr lvl="1"/>
            <a:r>
              <a:rPr lang="en-US" altLang="zh-CN" sz="1400" dirty="0" err="1" smtClean="0"/>
              <a:t>Nb</a:t>
            </a:r>
            <a:r>
              <a:rPr lang="en-US" altLang="zh-CN" sz="1400" dirty="0" smtClean="0"/>
              <a:t>=11,q=42.8nC,Vsr=2.96GV, </a:t>
            </a:r>
          </a:p>
          <a:p>
            <a:r>
              <a:rPr lang="en-US" altLang="zh-CN" sz="1800" dirty="0" smtClean="0"/>
              <a:t>Assume matching</a:t>
            </a:r>
          </a:p>
          <a:p>
            <a:endParaRPr lang="zh-CN" altLang="en-US" sz="1800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500313" y="1989138"/>
          <a:ext cx="2933700" cy="647700"/>
        </p:xfrm>
        <a:graphic>
          <a:graphicData uri="http://schemas.openxmlformats.org/presentationml/2006/ole">
            <p:oleObj spid="_x0000_s36866" name="Equation" r:id="rId3" imgW="2184120" imgH="482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04678" y="630932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(V)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681526" y="4920004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0542" y="3933056"/>
            <a:ext cx="32099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4958" y="3933056"/>
            <a:ext cx="32194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59832" y="4509120"/>
            <a:ext cx="105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cav</a:t>
            </a:r>
            <a:r>
              <a:rPr lang="en-US" altLang="zh-CN" dirty="0" smtClean="0"/>
              <a:t> =384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96136" y="4077072"/>
            <a:ext cx="1057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cav</a:t>
            </a:r>
            <a:r>
              <a:rPr lang="en-US" altLang="zh-CN" dirty="0" smtClean="0"/>
              <a:t> =498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7020272" y="4005064"/>
            <a:ext cx="0" cy="208823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513756" y="4005064"/>
            <a:ext cx="0" cy="208823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4477040" y="4820105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00192" y="630932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(V)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64288" y="5301208"/>
            <a:ext cx="1182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Working V</a:t>
            </a:r>
            <a:r>
              <a:rPr lang="en-US" altLang="zh-CN" sz="1600" baseline="-25000" dirty="0" smtClean="0"/>
              <a:t>RF</a:t>
            </a:r>
            <a:endParaRPr lang="zh-CN" altLang="en-US" sz="1600" baseline="-25000" dirty="0"/>
          </a:p>
        </p:txBody>
      </p:sp>
      <p:cxnSp>
        <p:nvCxnSpPr>
          <p:cNvPr id="20" name="直接箭头连接符 19"/>
          <p:cNvCxnSpPr>
            <a:stCxn id="18" idx="0"/>
          </p:cNvCxnSpPr>
          <p:nvPr/>
        </p:nvCxnSpPr>
        <p:spPr>
          <a:xfrm flipH="1" flipV="1">
            <a:off x="7020272" y="4653136"/>
            <a:ext cx="73539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39752" y="5301208"/>
            <a:ext cx="1182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Working V</a:t>
            </a:r>
            <a:r>
              <a:rPr lang="en-US" altLang="zh-CN" sz="1600" baseline="-25000" dirty="0" smtClean="0"/>
              <a:t>RF</a:t>
            </a:r>
            <a:endParaRPr lang="zh-CN" altLang="en-US" sz="1600" baseline="-25000" dirty="0"/>
          </a:p>
        </p:txBody>
      </p:sp>
      <p:cxnSp>
        <p:nvCxnSpPr>
          <p:cNvPr id="22" name="直接箭头连接符 21"/>
          <p:cNvCxnSpPr>
            <a:stCxn id="21" idx="1"/>
          </p:cNvCxnSpPr>
          <p:nvPr/>
        </p:nvCxnSpPr>
        <p:spPr>
          <a:xfrm flipH="1">
            <a:off x="1547664" y="5470485"/>
            <a:ext cx="792088" cy="46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The bunches in a bunch train will be accelerated at different </a:t>
            </a:r>
            <a:r>
              <a:rPr lang="en-US" altLang="zh-CN" sz="2000" dirty="0" err="1" smtClean="0"/>
              <a:t>Vc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CN" sz="2000" dirty="0" smtClean="0"/>
          </a:p>
          <a:p>
            <a:r>
              <a:rPr lang="en-US" altLang="zh-CN" sz="2000" dirty="0" smtClean="0"/>
              <a:t>The bunches in a bunch train will be accelerated at different synchrotron phase to keep constant energy gain.</a:t>
            </a:r>
          </a:p>
          <a:p>
            <a:r>
              <a:rPr lang="en-US" altLang="zh-CN" sz="2000" dirty="0" err="1" smtClean="0"/>
              <a:t>Va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Vc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cosϕs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000" dirty="0" smtClean="0"/>
              <a:t>=C</a:t>
            </a:r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SRF layout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27784" y="1988840"/>
            <a:ext cx="4176464" cy="403244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 rot="-3600000">
            <a:off x="3491880" y="550808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 rot="3600000">
            <a:off x="3438160" y="21957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 rot="-3600000">
            <a:off x="5724128" y="2132856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732240" y="378904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555776" y="386104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600000">
            <a:off x="5844026" y="5480439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500000">
            <a:off x="6552792" y="4725144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-1500000">
            <a:off x="2843808" y="4797152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 rot="1500000">
            <a:off x="2843808" y="2888368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 rot="-1500000">
            <a:off x="6499072" y="2854586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3835" y="1880449"/>
            <a:ext cx="912414" cy="28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182" y="5848554"/>
            <a:ext cx="960398" cy="30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圆角矩形 58"/>
          <p:cNvSpPr/>
          <p:nvPr/>
        </p:nvSpPr>
        <p:spPr>
          <a:xfrm>
            <a:off x="7380312" y="27089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668344" y="270892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RF station</a:t>
            </a:r>
            <a:endParaRPr lang="zh-CN" altLang="en-US" dirty="0"/>
          </a:p>
        </p:txBody>
      </p:sp>
      <p:sp>
        <p:nvSpPr>
          <p:cNvPr id="61" name="椭圆 60"/>
          <p:cNvSpPr/>
          <p:nvPr/>
        </p:nvSpPr>
        <p:spPr>
          <a:xfrm rot="5400000">
            <a:off x="7453018" y="3140968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429000"/>
            <a:ext cx="520332" cy="16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7740352" y="3068960"/>
            <a:ext cx="13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Double Ring</a:t>
            </a:r>
          </a:p>
          <a:p>
            <a:r>
              <a:rPr lang="en-US" altLang="zh-CN" dirty="0" smtClean="0"/>
              <a:t>(1km/3km)</a:t>
            </a:r>
            <a:endParaRPr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0312" y="378904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C≈60km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427984" y="220486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499992" y="544522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cxnSp>
        <p:nvCxnSpPr>
          <p:cNvPr id="68" name="直接箭头连接符 67"/>
          <p:cNvCxnSpPr/>
          <p:nvPr/>
        </p:nvCxnSpPr>
        <p:spPr>
          <a:xfrm rot="8340000" flipH="1">
            <a:off x="6564535" y="4869160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rot="1560000" flipH="1">
            <a:off x="4483831" y="1792231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rot="16320000" flipH="1">
            <a:off x="2632588" y="4975955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2360000" flipH="1">
            <a:off x="4519406" y="2077011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rot="19320000" flipH="1">
            <a:off x="6351505" y="4783411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/>
          <p:nvPr/>
        </p:nvCxnSpPr>
        <p:spPr>
          <a:xfrm rot="5400000" flipH="1">
            <a:off x="2834687" y="4844788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08304" y="422108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RF&amp;DR center  30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altLang="zh-CN" dirty="0" smtClean="0"/>
              <a:t>equispaced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971600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987824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51720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92392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172400" y="400506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932040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2123728" y="4653136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5736" y="4725144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26.7us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63688" y="306896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3.3us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107504" y="620688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79912" y="260648"/>
            <a:ext cx="2075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Wangdou20160219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179641" y="20048"/>
          <a:ext cx="8784847" cy="6477029"/>
        </p:xfrm>
        <a:graphic>
          <a:graphicData uri="http://schemas.openxmlformats.org/drawingml/2006/table">
            <a:tbl>
              <a:tblPr firstRow="1" bandRow="1"/>
              <a:tblGrid>
                <a:gridCol w="2426290"/>
                <a:gridCol w="1254978"/>
                <a:gridCol w="1254978"/>
                <a:gridCol w="1254978"/>
                <a:gridCol w="1254978"/>
                <a:gridCol w="1338645"/>
              </a:tblGrid>
              <a:tr h="45107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r>
                        <a:rPr lang="en-US" altLang="zh-CN" sz="16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6 double ring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Zhaijiyuan20160327</a:t>
                      </a:r>
                      <a:endParaRPr lang="zh-CN" altLang="zh-CN" sz="9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PDR(HL)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Zhaijiyuan20160327&amp;0408</a:t>
                      </a:r>
                      <a:endParaRPr lang="zh-CN" sz="9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APDR(HL V</a:t>
                      </a:r>
                      <a:r>
                        <a:rPr lang="en-US" altLang="zh-CN" sz="16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=3.62)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(Z)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0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3.79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22x3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15x3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367x3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53.2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51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No.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498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gradient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15.8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16.2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Accelerating phase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35.2-32.3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55.5-55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80.2-79.8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CW power/cavity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275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263.4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260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Peak power/train (kW)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2345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1148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Power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105.6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382.5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Cell/cavity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Cavity/module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4(3)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Module/station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 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R/Q (</a:t>
                      </a:r>
                      <a:r>
                        <a:rPr lang="el-GR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Ω</a:t>
                      </a:r>
                      <a:r>
                        <a:rPr lang="en-US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514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268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loss factor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(V/</a:t>
                      </a:r>
                      <a:r>
                        <a:rPr lang="en-US" altLang="zh-CN" sz="100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pC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HOM power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/cavity (kW)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Working Temperature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Q0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4E10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τ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ms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1.156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0.811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2.045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QL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2.36e6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1.97e5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1.656e6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4.18e6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6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Bandwidth(kHz)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Detuning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F 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-0.27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-0.138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-0.111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Stored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energy/cavity(J)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158.7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Frev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5.484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Gap length (us)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0.3-160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η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(RF to beam efficiency)(%)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Vc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decrease(%)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TB/</a:t>
                      </a:r>
                      <a:r>
                        <a:rPr lang="el-GR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τ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0.0158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Accelerator gradient decrease in one RF cavity (Z)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5744289"/>
            <a:ext cx="1407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Initial Eacc(MV/m)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4247237" y="4412868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Final Eacc/Initial Eacc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6032321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RF cycles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14789" y="4412868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Final Eacc/Initial Eacc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6309320"/>
            <a:ext cx="381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Field decrease vs. various initial field gradient of the cavity</a:t>
            </a:r>
            <a:endParaRPr lang="zh-CN" altLang="en-US" sz="1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991" y="3501008"/>
            <a:ext cx="290512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组合 19"/>
          <p:cNvGrpSpPr/>
          <p:nvPr/>
        </p:nvGrpSpPr>
        <p:grpSpPr>
          <a:xfrm>
            <a:off x="1511573" y="1700808"/>
            <a:ext cx="6516811" cy="1581640"/>
            <a:chOff x="1043608" y="1700808"/>
            <a:chExt cx="6516811" cy="1581640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3608" y="1700808"/>
              <a:ext cx="1800000" cy="1581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9915"/>
            <a:stretch>
              <a:fillRect/>
            </a:stretch>
          </p:blipFill>
          <p:spPr bwMode="auto">
            <a:xfrm>
              <a:off x="2771800" y="1700808"/>
              <a:ext cx="1620267" cy="158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9915"/>
            <a:stretch>
              <a:fillRect/>
            </a:stretch>
          </p:blipFill>
          <p:spPr bwMode="auto">
            <a:xfrm>
              <a:off x="4355976" y="1700808"/>
              <a:ext cx="1620267" cy="158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9915"/>
            <a:stretch>
              <a:fillRect/>
            </a:stretch>
          </p:blipFill>
          <p:spPr bwMode="auto">
            <a:xfrm>
              <a:off x="5940152" y="1700808"/>
              <a:ext cx="1620267" cy="158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圆角矩形 20"/>
          <p:cNvSpPr/>
          <p:nvPr/>
        </p:nvSpPr>
        <p:spPr>
          <a:xfrm>
            <a:off x="3246380" y="1628800"/>
            <a:ext cx="144016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3419872" y="1628800"/>
            <a:ext cx="1368152" cy="151216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827584" y="1340768"/>
            <a:ext cx="201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 train passing</a:t>
            </a:r>
            <a:endParaRPr lang="zh-CN" altLang="en-US" dirty="0"/>
          </a:p>
        </p:txBody>
      </p:sp>
      <p:cxnSp>
        <p:nvCxnSpPr>
          <p:cNvPr id="25" name="直接箭头连接符 24"/>
          <p:cNvCxnSpPr>
            <a:stCxn id="23" idx="3"/>
          </p:cNvCxnSpPr>
          <p:nvPr/>
        </p:nvCxnSpPr>
        <p:spPr>
          <a:xfrm>
            <a:off x="2839738" y="1525434"/>
            <a:ext cx="364110" cy="175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20072" y="1412776"/>
            <a:ext cx="185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 train space</a:t>
            </a:r>
            <a:endParaRPr lang="zh-CN" altLang="en-US" dirty="0"/>
          </a:p>
        </p:txBody>
      </p:sp>
      <p:cxnSp>
        <p:nvCxnSpPr>
          <p:cNvPr id="28" name="直接箭头连接符 27"/>
          <p:cNvCxnSpPr>
            <a:stCxn id="26" idx="1"/>
          </p:cNvCxnSpPr>
          <p:nvPr/>
        </p:nvCxnSpPr>
        <p:spPr>
          <a:xfrm flipH="1">
            <a:off x="4716016" y="1597442"/>
            <a:ext cx="504056" cy="10336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520" y="3212976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Assume matching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429000"/>
            <a:ext cx="30765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1694463" y="6248345"/>
            <a:ext cx="1653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Field evolution in cavity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SRF layout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27784" y="1988840"/>
            <a:ext cx="4176464" cy="403244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 rot="-3600000">
            <a:off x="3817169" y="567370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 rot="3900000">
            <a:off x="3806536" y="1982457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 rot="-3900000">
            <a:off x="5390712" y="195055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 rot="-1500000">
            <a:off x="6516216" y="2924944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 rot="1500000">
            <a:off x="2750534" y="2986319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600000">
            <a:off x="5483986" y="5663075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2700000">
            <a:off x="6167507" y="5238182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-2700000">
            <a:off x="3193913" y="5248817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 rot="2700000">
            <a:off x="3231115" y="2393621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 rot="-2700000">
            <a:off x="6103709" y="2357862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868574"/>
            <a:ext cx="840406" cy="2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0351" y="5841646"/>
            <a:ext cx="936104" cy="29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圆角矩形 58"/>
          <p:cNvSpPr/>
          <p:nvPr/>
        </p:nvSpPr>
        <p:spPr>
          <a:xfrm>
            <a:off x="7380312" y="27089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668344" y="270892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RF station</a:t>
            </a:r>
            <a:endParaRPr lang="zh-CN" altLang="en-US" dirty="0"/>
          </a:p>
        </p:txBody>
      </p:sp>
      <p:sp>
        <p:nvSpPr>
          <p:cNvPr id="61" name="椭圆 60"/>
          <p:cNvSpPr/>
          <p:nvPr/>
        </p:nvSpPr>
        <p:spPr>
          <a:xfrm rot="5400000">
            <a:off x="7453018" y="3140968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429000"/>
            <a:ext cx="520332" cy="16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7740352" y="3068960"/>
            <a:ext cx="13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Double Ring</a:t>
            </a:r>
          </a:p>
          <a:p>
            <a:r>
              <a:rPr lang="en-US" altLang="zh-CN" dirty="0" smtClean="0"/>
              <a:t>(1km/3km)</a:t>
            </a:r>
            <a:endParaRPr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0312" y="378904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C≈62km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427984" y="220486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499992" y="544522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cxnSp>
        <p:nvCxnSpPr>
          <p:cNvPr id="69" name="直接箭头连接符 68"/>
          <p:cNvCxnSpPr/>
          <p:nvPr/>
        </p:nvCxnSpPr>
        <p:spPr>
          <a:xfrm rot="1560000" flipH="1">
            <a:off x="4483831" y="1792231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2360000" flipH="1">
            <a:off x="4519406" y="2077011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64288" y="422108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RF&amp;DR center  22.5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altLang="zh-CN" dirty="0" smtClean="0"/>
              <a:t>equispaced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2588374" y="3779181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6750384" y="3643373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 rot="-1500000">
            <a:off x="2718383" y="4594694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圆角矩形 33"/>
          <p:cNvSpPr/>
          <p:nvPr/>
        </p:nvSpPr>
        <p:spPr>
          <a:xfrm rot="1500000">
            <a:off x="6604215" y="451337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5" name="直接箭头连接符 34"/>
          <p:cNvCxnSpPr/>
          <p:nvPr/>
        </p:nvCxnSpPr>
        <p:spPr>
          <a:xfrm rot="12360000" flipH="1">
            <a:off x="4588990" y="6045234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rot="6960000" flipH="1">
            <a:off x="6788085" y="3734023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7760000" flipH="1">
            <a:off x="2355915" y="3895627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rot="1560000" flipH="1">
            <a:off x="4557092" y="5789528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rot="6960000" flipH="1">
            <a:off x="2611621" y="3878039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rot="17760000" flipH="1">
            <a:off x="6532379" y="3772877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971600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987824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51720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92392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172400" y="400506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932040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2123728" y="4653136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5736" y="472514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20us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63688" y="306896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3.3us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107504" y="21382"/>
          <a:ext cx="8856985" cy="6847969"/>
        </p:xfrm>
        <a:graphic>
          <a:graphicData uri="http://schemas.openxmlformats.org/drawingml/2006/table">
            <a:tbl>
              <a:tblPr firstRow="1" bandRow="1"/>
              <a:tblGrid>
                <a:gridCol w="1656184"/>
                <a:gridCol w="955095"/>
                <a:gridCol w="1210105"/>
                <a:gridCol w="955346"/>
                <a:gridCol w="942601"/>
                <a:gridCol w="1023148"/>
                <a:gridCol w="890369"/>
                <a:gridCol w="1224137"/>
              </a:tblGrid>
              <a:tr h="595246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r>
                        <a:rPr lang="en-US" altLang="zh-CN" sz="16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8 double ring</a:t>
                      </a:r>
                      <a:endParaRPr lang="zh-CN" altLang="zh-CN" sz="16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29210"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Zhaijiyuan20160327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PDR(HL)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Zhaijiyuan20160327&amp;0408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APDR(HL)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APDR(HL V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=3.62)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 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V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=3.53</a:t>
                      </a: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(Z)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0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3.79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275x4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53.2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51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0.357/0.12/0.12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No.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498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384/768/192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498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48/16/16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gradient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15.8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20/20/20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16.2/16.3/32.6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Accelerating phase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55.3-55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35.2-33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33-31.6/33-31.6/33-31.6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55.3-55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80.1-79.9/58.9-56.9/58.9-58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CW power/cavity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275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263.4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201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260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163.3/81.6/326.6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117/350/350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Peak power/train (kW)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1389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1389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843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843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884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Power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105.6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382.5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Cell/cavity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2/1/4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2/2/1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Cavity/module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6(3,2)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6/12/3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6(3,2)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6/2/2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Module/station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10(11</a:t>
                      </a:r>
                      <a:r>
                        <a:rPr lang="zh-CN" alt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8/8/8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10(11</a:t>
                      </a:r>
                      <a:r>
                        <a:rPr lang="zh-CN" alt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1/1/1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 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64/64/64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8/8/8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R/Q (</a:t>
                      </a:r>
                      <a:r>
                        <a:rPr lang="el-GR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Ω</a:t>
                      </a:r>
                      <a:r>
                        <a:rPr lang="en-US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514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206/103/412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206/206/103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268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loss factor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(V/</a:t>
                      </a:r>
                      <a:r>
                        <a:rPr lang="en-US" altLang="zh-CN" sz="100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pC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0.54/0.27/1.08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0.54/0.54/0.27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HOM power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/cavity (kW)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0.485/0.24/0.97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0.36/0.36/0.18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Working Temperature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Q0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4E10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τ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ms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1.156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1.263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0.811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1.242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2.045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2.243/0.76/0.76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QL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2.36e6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1.97e5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2.579e6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1.656e6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4.18e6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4.58e6/1.55e6/1.55e6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2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Bandwidth(kHz)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0.071/0.209/0.209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Detuning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F 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-0.27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-0.180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-0.138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-0.111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-0.234/-0.347/-0.347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Stored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energy/cavity(J)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158.7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65.3/65.3/133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Frev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5.484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Gap length TB (us)</a:t>
                      </a:r>
                      <a:endParaRPr lang="zh-CN" altLang="zh-CN" sz="1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0.3-160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η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(RF to beam efficiency)(%)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Vc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decrease(%)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1.7/5.3/2.5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TB/</a:t>
                      </a:r>
                      <a:r>
                        <a:rPr lang="el-GR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τ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0.0158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0.0089/0.0263/0.0263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圆角矩形 2"/>
          <p:cNvSpPr/>
          <p:nvPr/>
        </p:nvSpPr>
        <p:spPr>
          <a:xfrm>
            <a:off x="4932040" y="188640"/>
            <a:ext cx="864096" cy="66693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LEP</a:t>
            </a:r>
            <a:endParaRPr lang="zh-CN" altLang="en-US" dirty="0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7279953" cy="319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2555776" y="2348880"/>
            <a:ext cx="48245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7128792" cy="191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156176" y="6581001"/>
            <a:ext cx="2240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LEP bunch train 2014 report, p49</a:t>
            </a:r>
            <a:endParaRPr lang="zh-CN" altLang="en-US" sz="1200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1331640" y="5085184"/>
            <a:ext cx="38164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2843808" y="5301208"/>
            <a:ext cx="302433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5814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71600" y="1052736"/>
            <a:ext cx="252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H-Low power mode</a:t>
            </a:r>
            <a:endParaRPr lang="zh-CN" altLang="en-US" dirty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12776"/>
            <a:ext cx="3590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48064" y="1052736"/>
            <a:ext cx="252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H-Low power mode</a:t>
            </a:r>
            <a:endParaRPr lang="zh-CN" altLang="en-US" dirty="0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8077" y="3965029"/>
            <a:ext cx="35718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012654"/>
            <a:ext cx="35433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619672" y="3645024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Z mode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96136" y="3645024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Z mode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APDR SRF Design 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00323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720080"/>
                <a:gridCol w="3528392"/>
                <a:gridCol w="2232248"/>
              </a:tblGrid>
              <a:tr h="233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SRF</a:t>
                      </a:r>
                      <a:endParaRPr lang="zh-CN" altLang="en-US" sz="1200" dirty="0" smtClean="0"/>
                    </a:p>
                    <a:p>
                      <a:r>
                        <a:rPr lang="en-US" altLang="zh-CN" sz="1200" dirty="0" smtClean="0"/>
                        <a:t>Challenge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Difficulty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Methods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CDR</a:t>
                      </a:r>
                      <a:endParaRPr lang="zh-CN" altLang="en-US" sz="1200" dirty="0"/>
                    </a:p>
                  </a:txBody>
                  <a:tcPr/>
                </a:tc>
              </a:tr>
              <a:tr h="23364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</a:t>
                      </a:r>
                      <a:r>
                        <a:rPr lang="en-US" altLang="zh-CN" sz="1200" baseline="0" dirty="0" smtClean="0"/>
                        <a:t> stability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Feedback control, injection control, phase stability, SR damping,…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Cambria Math"/>
                          <a:ea typeface="Cambria Math"/>
                        </a:rPr>
                        <a:t>±0.</a:t>
                      </a:r>
                      <a:r>
                        <a:rPr lang="en-US" altLang="zh-CN" sz="1200" dirty="0" smtClean="0"/>
                        <a:t>1%</a:t>
                      </a:r>
                      <a:endParaRPr lang="zh-CN" altLang="en-US" sz="1200" dirty="0" smtClean="0"/>
                    </a:p>
                  </a:txBody>
                  <a:tcPr/>
                </a:tc>
              </a:tr>
              <a:tr h="23364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Voltage</a:t>
                      </a:r>
                      <a:r>
                        <a:rPr lang="en-US" altLang="zh-CN" sz="1200" baseline="0" dirty="0" smtClean="0"/>
                        <a:t>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Feedback</a:t>
                      </a:r>
                      <a:r>
                        <a:rPr lang="en-US" altLang="zh-CN" sz="1200" baseline="0" dirty="0" smtClean="0"/>
                        <a:t> control,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mbria Math"/>
                          <a:ea typeface="Cambria Math"/>
                        </a:rPr>
                        <a:t>±</a:t>
                      </a:r>
                      <a:r>
                        <a:rPr lang="en-US" altLang="zh-CN" sz="1200" dirty="0" smtClean="0"/>
                        <a:t>1%</a:t>
                      </a:r>
                      <a:endParaRPr lang="zh-CN" altLang="en-US" sz="1200" dirty="0"/>
                    </a:p>
                  </a:txBody>
                  <a:tcPr/>
                </a:tc>
              </a:tr>
              <a:tr h="13030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BBU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Variation on bunch current, Low wake field excitation at bunch</a:t>
                      </a:r>
                      <a:r>
                        <a:rPr lang="en-US" altLang="zh-CN" sz="1200" baseline="0" dirty="0" smtClean="0"/>
                        <a:t> train length, High damping SC cavity, Radiation damping(wiggler), bunch spacing, feedback,…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&gt;500mA (Z&gt;1A)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HOM damping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Single cell beam pipe/slotted</a:t>
                      </a:r>
                      <a:r>
                        <a:rPr lang="en-US" altLang="zh-CN" sz="1200" baseline="0" dirty="0" smtClean="0"/>
                        <a:t> cavity(multi-cell)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1-3kW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Longitudinal instability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Transverse instability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Impact bunch position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Input coupler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130kW(1cell),260kW(2cell);</a:t>
                      </a:r>
                      <a:r>
                        <a:rPr lang="en-US" altLang="zh-CN" sz="1200" baseline="0" dirty="0" smtClean="0"/>
                        <a:t> Z:350kW(2cell),175kW(1cell)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Q</a:t>
                      </a:r>
                      <a:r>
                        <a:rPr lang="en-US" altLang="zh-CN" sz="1200" baseline="-25000" dirty="0" smtClean="0"/>
                        <a:t>0</a:t>
                      </a:r>
                      <a:endParaRPr lang="zh-CN" altLang="en-US" sz="12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EP is very important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2E10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Cavity gradient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20.6MV/m&amp;Q</a:t>
                      </a:r>
                      <a:r>
                        <a:rPr lang="en-US" altLang="zh-CN" sz="1200" baseline="-25000" dirty="0" smtClean="0"/>
                        <a:t>0</a:t>
                      </a:r>
                      <a:r>
                        <a:rPr lang="en-US" altLang="zh-CN" sz="1200" dirty="0" smtClean="0"/>
                        <a:t>=2E10@2K (</a:t>
                      </a:r>
                      <a:r>
                        <a:rPr lang="zh-CN" altLang="en-US" sz="1200" dirty="0" smtClean="0"/>
                        <a:t>☆☆</a:t>
                      </a:r>
                      <a:r>
                        <a:rPr lang="en-US" altLang="zh-CN" sz="120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32.6MV/m&amp;Q</a:t>
                      </a:r>
                      <a:r>
                        <a:rPr lang="en-US" altLang="zh-CN" sz="1200" baseline="-25000" dirty="0" smtClean="0"/>
                        <a:t>0</a:t>
                      </a:r>
                      <a:r>
                        <a:rPr lang="en-US" altLang="zh-CN" sz="1200" dirty="0" smtClean="0"/>
                        <a:t>=2E10@2K (</a:t>
                      </a:r>
                      <a:r>
                        <a:rPr lang="zh-CN" altLang="en-US" sz="1200" dirty="0" smtClean="0"/>
                        <a:t>☆☆☆</a:t>
                      </a:r>
                      <a:r>
                        <a:rPr lang="en-US" altLang="zh-CN" sz="1200" dirty="0" smtClean="0"/>
                        <a:t>,</a:t>
                      </a:r>
                      <a:r>
                        <a:rPr lang="en-US" altLang="zh-CN" sz="1200" baseline="0" dirty="0" smtClean="0"/>
                        <a:t> lower the Q</a:t>
                      </a:r>
                      <a:r>
                        <a:rPr lang="en-US" altLang="zh-CN" sz="1200" baseline="-25000" dirty="0" smtClean="0"/>
                        <a:t>0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 mode:2E10</a:t>
                      </a:r>
                    </a:p>
                    <a:p>
                      <a:r>
                        <a:rPr lang="en-US" altLang="zh-CN" sz="1200" dirty="0" smtClean="0"/>
                        <a:t>Z mode:&gt;</a:t>
                      </a:r>
                      <a:r>
                        <a:rPr lang="en-US" altLang="zh-CN" sz="1200" baseline="0" dirty="0" smtClean="0"/>
                        <a:t> 5E9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Working plan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64190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Time(month)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6-7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BBU, cavity requirements, cavity design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HOM optimization, input coupler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9-10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Phase stability, longitudinal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smtClean="0"/>
                        <a:t>instability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System check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 8-double ring and 6-double ring seem available when using the same parameter as PDR(V</a:t>
            </a:r>
            <a:r>
              <a:rPr lang="en-US" altLang="zh-CN" sz="2400" baseline="-25000" dirty="0" smtClean="0"/>
              <a:t>RF</a:t>
            </a:r>
            <a:r>
              <a:rPr lang="en-US" altLang="zh-CN" sz="2400" dirty="0" smtClean="0"/>
              <a:t>=3.62GV) for HL. The 8-double ring has a lower phase variation than the 6-double ring .</a:t>
            </a:r>
          </a:p>
          <a:p>
            <a:r>
              <a:rPr lang="en-US" altLang="zh-CN" sz="2400" dirty="0" smtClean="0"/>
              <a:t>The phase region is from 35.2-33 degree for bunches  in a bunch train for the 8-double ring HL mode. The phase region is from 35.2-32.3 degree for the 6-double ring HL mode.</a:t>
            </a:r>
          </a:p>
          <a:p>
            <a:r>
              <a:rPr lang="en-US" altLang="zh-CN" sz="2400" dirty="0" smtClean="0"/>
              <a:t>The bunch energy gain in each cavity is constant.</a:t>
            </a:r>
          </a:p>
          <a:p>
            <a:r>
              <a:rPr lang="en-US" altLang="zh-CN" sz="2400" dirty="0" smtClean="0"/>
              <a:t>The RF to beam efficiency is ~100%.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r>
              <a:rPr lang="en-US" altLang="zh-CN" i="1" dirty="0" smtClean="0"/>
              <a:t>Thanks!</a:t>
            </a:r>
            <a:endParaRPr lang="zh-CN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Assume:</a:t>
            </a:r>
          </a:p>
          <a:p>
            <a:pPr lvl="1"/>
            <a:r>
              <a:rPr lang="el-GR" altLang="zh-CN" sz="1600" dirty="0" smtClean="0"/>
              <a:t>φ</a:t>
            </a:r>
            <a:r>
              <a:rPr lang="en-US" altLang="zh-CN" sz="1600" baseline="-25000" dirty="0" smtClean="0"/>
              <a:t>e</a:t>
            </a:r>
            <a:r>
              <a:rPr lang="en-US" altLang="zh-CN" sz="1600" dirty="0" smtClean="0"/>
              <a:t>= 1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deg., </a:t>
            </a:r>
            <a:r>
              <a:rPr lang="el-GR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altLang="zh-CN" sz="1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=116deg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l-GR" altLang="zh-CN" sz="1600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altLang="zh-CN" sz="1600" baseline="-25000" dirty="0" smtClean="0">
                <a:latin typeface="Times New Roman" pitchFamily="18" charset="0"/>
                <a:cs typeface="Times New Roman" pitchFamily="18" charset="0"/>
              </a:rPr>
              <a:t>align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=3deg., </a:t>
            </a:r>
            <a:r>
              <a:rPr lang="en-US" altLang="zh-CN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600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=0.45mA, h=31324, Q=40000, R</a:t>
            </a:r>
            <a:r>
              <a:rPr lang="en-US" altLang="zh-CN" sz="1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=774M</a:t>
            </a:r>
            <a:r>
              <a:rPr lang="el-GR" altLang="zh-CN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Ω</a:t>
            </a:r>
            <a:r>
              <a:rPr lang="zh-CN" altLang="en-US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（</a:t>
            </a:r>
            <a:r>
              <a:rPr lang="en-US" altLang="zh-CN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14 cavities</a:t>
            </a:r>
            <a:r>
              <a:rPr lang="zh-CN" altLang="en-US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）</a:t>
            </a:r>
            <a:endParaRPr lang="en-US" altLang="zh-CN" sz="1600" dirty="0" smtClean="0">
              <a:solidFill>
                <a:srgbClr val="00B050"/>
              </a:solidFill>
              <a:latin typeface="Cambria Math"/>
              <a:ea typeface="Cambria Math"/>
              <a:cs typeface="Times New Roman" pitchFamily="18" charset="0"/>
            </a:endParaRPr>
          </a:p>
          <a:p>
            <a:pPr lvl="1"/>
            <a:r>
              <a:rPr lang="en-US" altLang="zh-CN" sz="1600" dirty="0" smtClean="0">
                <a:latin typeface="Cambria Math"/>
                <a:ea typeface="Cambria Math"/>
                <a:cs typeface="Times New Roman" pitchFamily="18" charset="0"/>
              </a:rPr>
              <a:t>V</a:t>
            </a:r>
            <a:r>
              <a:rPr lang="en-US" altLang="zh-CN" sz="1600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altLang="zh-CN" sz="1600" dirty="0" smtClean="0">
                <a:latin typeface="Cambria Math"/>
                <a:ea typeface="Cambria Math"/>
                <a:cs typeface="Times New Roman" pitchFamily="18" charset="0"/>
              </a:rPr>
              <a:t> (initial peak voltage)from 20MV-100MV</a:t>
            </a:r>
          </a:p>
          <a:p>
            <a:pPr lvl="1"/>
            <a:r>
              <a:rPr lang="en-US" altLang="zh-CN" sz="1600" dirty="0" smtClean="0">
                <a:latin typeface="Cambria Math"/>
                <a:ea typeface="Cambria Math"/>
                <a:cs typeface="Times New Roman" pitchFamily="18" charset="0"/>
              </a:rPr>
              <a:t>2.3MV/cavity(acc. voltage)</a:t>
            </a:r>
          </a:p>
          <a:p>
            <a:pPr lvl="1"/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5949280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(V)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2400190" y="4304666"/>
            <a:ext cx="824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left</a:t>
            </a:r>
            <a:r>
              <a:rPr lang="en-US" altLang="zh-CN" dirty="0" smtClean="0"/>
              <a:t>/V</a:t>
            </a:r>
            <a:r>
              <a:rPr lang="en-US" altLang="zh-CN" baseline="-25000" dirty="0" smtClean="0"/>
              <a:t>0</a:t>
            </a:r>
            <a:endParaRPr lang="zh-CN" altLang="en-US" baseline="-250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4542" y="3284984"/>
            <a:ext cx="32956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76256" y="4221088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bunch </a:t>
            </a:r>
            <a:r>
              <a:rPr lang="en-US" altLang="zh-CN" dirty="0" smtClean="0">
                <a:solidFill>
                  <a:srgbClr val="FF0000"/>
                </a:solidFill>
              </a:rPr>
              <a:t>~1%</a:t>
            </a:r>
          </a:p>
          <a:p>
            <a:r>
              <a:rPr lang="en-US" altLang="zh-CN" dirty="0" smtClean="0"/>
              <a:t>4 bunches </a:t>
            </a:r>
            <a:r>
              <a:rPr lang="en-US" altLang="zh-CN" dirty="0" smtClean="0">
                <a:solidFill>
                  <a:srgbClr val="FF0000"/>
                </a:solidFill>
              </a:rPr>
              <a:t>~4%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6256" y="3933056"/>
            <a:ext cx="184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Voltage decrease: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88224" y="515719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APDR:</a:t>
            </a:r>
          </a:p>
          <a:p>
            <a:r>
              <a:rPr lang="en-US" altLang="zh-CN" sz="1600" dirty="0" smtClean="0"/>
              <a:t>8 DR: </a:t>
            </a:r>
            <a:r>
              <a:rPr lang="en-US" altLang="zh-CN" sz="1600" dirty="0" smtClean="0">
                <a:solidFill>
                  <a:srgbClr val="00B050"/>
                </a:solidFill>
              </a:rPr>
              <a:t>2.5%</a:t>
            </a:r>
            <a:r>
              <a:rPr lang="en-US" altLang="zh-CN" sz="1600" dirty="0" smtClean="0"/>
              <a:t>(HL)</a:t>
            </a:r>
            <a:r>
              <a:rPr lang="en-US" altLang="zh-CN" sz="1600" dirty="0" smtClean="0">
                <a:solidFill>
                  <a:srgbClr val="00B050"/>
                </a:solidFill>
              </a:rPr>
              <a:t>5.3/2.5%</a:t>
            </a:r>
            <a:r>
              <a:rPr lang="en-US" altLang="zh-CN" sz="1600" dirty="0" smtClean="0"/>
              <a:t>(Z)</a:t>
            </a:r>
          </a:p>
          <a:p>
            <a:r>
              <a:rPr lang="en-US" altLang="zh-CN" sz="1600" dirty="0" smtClean="0"/>
              <a:t>6 DR: </a:t>
            </a:r>
            <a:r>
              <a:rPr lang="en-US" altLang="zh-CN" sz="1600" dirty="0" smtClean="0">
                <a:solidFill>
                  <a:srgbClr val="00B050"/>
                </a:solidFill>
              </a:rPr>
              <a:t>3.3%</a:t>
            </a:r>
            <a:r>
              <a:rPr lang="en-US" altLang="zh-CN" sz="1600" dirty="0" smtClean="0"/>
              <a:t>(HL)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5688632" cy="491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BBU</a:t>
            </a:r>
            <a:endParaRPr lang="zh-CN" alt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6192688" cy="27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329361"/>
            <a:ext cx="2738232" cy="2528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509120"/>
            <a:ext cx="2803088" cy="204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581128"/>
            <a:ext cx="2769493" cy="2044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347864" y="6581001"/>
            <a:ext cx="3390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1</a:t>
            </a:r>
            <a:r>
              <a:rPr lang="zh-CN" altLang="en-US" sz="1200" dirty="0" smtClean="0"/>
              <a:t>）</a:t>
            </a:r>
            <a:r>
              <a:rPr lang="en-US" altLang="zh-CN" sz="1200" dirty="0" smtClean="0"/>
              <a:t>LEP bunch train 2014 report; 2</a:t>
            </a:r>
            <a:r>
              <a:rPr lang="zh-CN" altLang="en-US" sz="1200" dirty="0" smtClean="0"/>
              <a:t>）</a:t>
            </a:r>
            <a:r>
              <a:rPr lang="en-US" altLang="zh-CN" sz="1200" dirty="0" smtClean="0"/>
              <a:t>CERN-sL-94-75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7726" y="1556792"/>
            <a:ext cx="7180479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idea</a:t>
            </a:r>
            <a:r>
              <a:rPr lang="zh-CN" altLang="en-US" dirty="0" smtClean="0"/>
              <a:t>：</a:t>
            </a:r>
            <a:r>
              <a:rPr lang="en-US" altLang="zh-CN" dirty="0" smtClean="0"/>
              <a:t>APDR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380312" cy="515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number of PDR?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There are 2n PDR in the circumference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n=1,2…).</a:t>
            </a:r>
          </a:p>
          <a:p>
            <a:r>
              <a:rPr lang="en-US" altLang="zh-CN" sz="2400" dirty="0" smtClean="0"/>
              <a:t>Assume the voltage decrease in the 2 PDR design is a.</a:t>
            </a:r>
          </a:p>
          <a:p>
            <a:r>
              <a:rPr lang="en-US" altLang="zh-CN" sz="2400" dirty="0" smtClean="0"/>
              <a:t>The voltage decrease in the 2n PDR design is a/n.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6021288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Number of PDR</a:t>
            </a:r>
            <a:endParaRPr lang="zh-CN" altLang="en-US" sz="16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717588" y="4532787"/>
            <a:ext cx="20350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Voltage decrease(a=1)</a:t>
            </a:r>
            <a:endParaRPr lang="zh-CN" altLang="en-US" sz="1600" dirty="0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501008"/>
            <a:ext cx="30861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voltage?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 smtClean="0"/>
              <a:t>R/Q=Vc^2/</a:t>
            </a:r>
            <a:r>
              <a:rPr lang="el-GR" altLang="zh-CN" sz="1800" dirty="0" smtClean="0"/>
              <a:t>ω</a:t>
            </a:r>
            <a:r>
              <a:rPr lang="en-US" altLang="zh-CN" sz="1800" dirty="0" smtClean="0"/>
              <a:t>U, assume 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pulse</a:t>
            </a:r>
            <a:r>
              <a:rPr lang="en-US" altLang="zh-CN" sz="1800" dirty="0" smtClean="0"/>
              <a:t>&gt;&gt;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cw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d, cavity effective length, q bunch charge,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b</a:t>
            </a:r>
            <a:r>
              <a:rPr lang="en-US" altLang="zh-CN" sz="1800" dirty="0" smtClean="0"/>
              <a:t> bunches per train,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cav</a:t>
            </a:r>
            <a:r>
              <a:rPr lang="en-US" altLang="zh-CN" sz="1800" dirty="0" smtClean="0"/>
              <a:t> cavity number.</a:t>
            </a:r>
          </a:p>
          <a:p>
            <a:r>
              <a:rPr lang="en-US" altLang="zh-CN" sz="1800" dirty="0" smtClean="0"/>
              <a:t>H-low power case:</a:t>
            </a:r>
          </a:p>
          <a:p>
            <a:pPr lvl="1"/>
            <a:r>
              <a:rPr lang="en-US" altLang="zh-CN" sz="1400" dirty="0" smtClean="0"/>
              <a:t>q=42.8nC,Vsr=2.96GV, </a:t>
            </a:r>
            <a:r>
              <a:rPr lang="en-US" altLang="zh-CN" sz="1400" dirty="0" err="1" smtClean="0"/>
              <a:t>N</a:t>
            </a:r>
            <a:r>
              <a:rPr lang="en-US" altLang="zh-CN" sz="1400" baseline="-25000" dirty="0" err="1" smtClean="0"/>
              <a:t>cav</a:t>
            </a:r>
            <a:r>
              <a:rPr lang="en-US" altLang="zh-CN" sz="1400" dirty="0" smtClean="0"/>
              <a:t> =384</a:t>
            </a:r>
          </a:p>
          <a:p>
            <a:r>
              <a:rPr lang="en-US" altLang="zh-CN" sz="1800" dirty="0" smtClean="0"/>
              <a:t>Assume matching</a:t>
            </a:r>
          </a:p>
          <a:p>
            <a:endParaRPr lang="zh-CN" altLang="en-US" sz="1800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500313" y="1989138"/>
          <a:ext cx="2933700" cy="647700"/>
        </p:xfrm>
        <a:graphic>
          <a:graphicData uri="http://schemas.openxmlformats.org/presentationml/2006/ole">
            <p:oleObj spid="_x0000_s35842" name="Equation" r:id="rId3" imgW="2184120" imgH="482400" progId="Equation.3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5890" y="3933056"/>
            <a:ext cx="3209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42034" y="6309320"/>
            <a:ext cx="94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(GV)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718882" y="4920004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0049" y="633256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(V)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326897" y="4943246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5913" y="3956298"/>
            <a:ext cx="32099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203848" y="4941168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=50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76256" y="501317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=11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12798</TotalTime>
  <Words>1781</Words>
  <Application>Microsoft Office PowerPoint</Application>
  <PresentationFormat>全屏显示(4:3)</PresentationFormat>
  <Paragraphs>918</Paragraphs>
  <Slides>24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Office 主题</vt:lpstr>
      <vt:lpstr>Equation</vt:lpstr>
      <vt:lpstr>CEPC APDR SRF considerations(4) -LEP Cavity Voltage &amp;BBU</vt:lpstr>
      <vt:lpstr>LEP</vt:lpstr>
      <vt:lpstr>幻灯片 3</vt:lpstr>
      <vt:lpstr>幻灯片 4</vt:lpstr>
      <vt:lpstr>BBU</vt:lpstr>
      <vt:lpstr>幻灯片 6</vt:lpstr>
      <vt:lpstr>New idea：APDR</vt:lpstr>
      <vt:lpstr>What is the best number of PDR?</vt:lpstr>
      <vt:lpstr>What is the best voltage?</vt:lpstr>
      <vt:lpstr>What is the best voltage?</vt:lpstr>
      <vt:lpstr>Phase</vt:lpstr>
      <vt:lpstr>New SRF layout</vt:lpstr>
      <vt:lpstr>bunch</vt:lpstr>
      <vt:lpstr>幻灯片 14</vt:lpstr>
      <vt:lpstr>幻灯片 15</vt:lpstr>
      <vt:lpstr>Accelerator gradient decrease in one RF cavity (Z)</vt:lpstr>
      <vt:lpstr>New SRF layout</vt:lpstr>
      <vt:lpstr>bunch</vt:lpstr>
      <vt:lpstr>幻灯片 19</vt:lpstr>
      <vt:lpstr>幻灯片 20</vt:lpstr>
      <vt:lpstr>CEPC APDR SRF Design </vt:lpstr>
      <vt:lpstr>Working plan</vt:lpstr>
      <vt:lpstr>Conclusion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SRF issues need to be considered for the realization of CEPC and SPPC</dc:title>
  <dc:creator>ZC</dc:creator>
  <cp:lastModifiedBy>unknown</cp:lastModifiedBy>
  <cp:revision>621</cp:revision>
  <dcterms:created xsi:type="dcterms:W3CDTF">2016-03-21T07:32:52Z</dcterms:created>
  <dcterms:modified xsi:type="dcterms:W3CDTF">2016-06-17T09:22:44Z</dcterms:modified>
</cp:coreProperties>
</file>