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61" r:id="rId3"/>
    <p:sldId id="275" r:id="rId4"/>
    <p:sldId id="290" r:id="rId5"/>
    <p:sldId id="292" r:id="rId6"/>
    <p:sldId id="324" r:id="rId7"/>
    <p:sldId id="323" r:id="rId8"/>
    <p:sldId id="322" r:id="rId9"/>
    <p:sldId id="325" r:id="rId10"/>
    <p:sldId id="32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Lattice </a:t>
            </a:r>
            <a:r>
              <a:rPr lang="en-US" altLang="zh-CN" b="1" dirty="0">
                <a:solidFill>
                  <a:srgbClr val="0070C0"/>
                </a:solidFill>
              </a:rPr>
              <a:t>design for CEPC PDR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Feng Su,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 smtClean="0"/>
          </a:p>
          <a:p>
            <a:r>
              <a:rPr lang="en-US" altLang="zh-CN" sz="2400" dirty="0" smtClean="0"/>
              <a:t>17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 Jun 2016, CEPC AP meeting</a:t>
            </a:r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872" y="274637"/>
            <a:ext cx="8229600" cy="922113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chemeClr val="accent1"/>
                </a:solidFill>
              </a:rPr>
              <a:t>Goal of physics design toward CDR</a:t>
            </a:r>
            <a:endParaRPr lang="zh-CN" altLang="en-US" sz="3600" b="1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2"/>
          </a:xfrm>
        </p:spPr>
        <p:txBody>
          <a:bodyPr>
            <a:noAutofit/>
          </a:bodyPr>
          <a:lstStyle/>
          <a:p>
            <a:r>
              <a:rPr lang="en-US" altLang="zh-CN" sz="2000" dirty="0" smtClean="0"/>
              <a:t>Stable </a:t>
            </a:r>
            <a:r>
              <a:rPr lang="en-US" altLang="zh-CN" sz="2000" dirty="0" err="1"/>
              <a:t>prezel</a:t>
            </a:r>
            <a:r>
              <a:rPr lang="en-US" altLang="zh-CN" sz="2000" dirty="0"/>
              <a:t> orbit for the single ring scheme</a:t>
            </a:r>
          </a:p>
          <a:p>
            <a:pPr lvl="1"/>
            <a:r>
              <a:rPr lang="en-US" altLang="zh-CN" sz="2000" dirty="0" smtClean="0"/>
              <a:t>Orbit distortion?</a:t>
            </a:r>
          </a:p>
          <a:p>
            <a:r>
              <a:rPr lang="en-US" altLang="zh-CN" sz="2000" dirty="0" smtClean="0"/>
              <a:t>Errors</a:t>
            </a:r>
          </a:p>
          <a:p>
            <a:pPr lvl="1"/>
            <a:r>
              <a:rPr lang="en-US" altLang="zh-CN" sz="2000" dirty="0" smtClean="0"/>
              <a:t>Orbit distortion?</a:t>
            </a:r>
          </a:p>
          <a:p>
            <a:pPr lvl="1"/>
            <a:r>
              <a:rPr lang="en-US" altLang="zh-CN" sz="2000" dirty="0" smtClean="0"/>
              <a:t>Dynamic aperture reduction ?% after correction</a:t>
            </a:r>
          </a:p>
          <a:p>
            <a:r>
              <a:rPr lang="en-US" altLang="zh-CN" sz="2000" dirty="0" smtClean="0"/>
              <a:t>Beam </a:t>
            </a:r>
            <a:r>
              <a:rPr lang="en-US" altLang="zh-CN" sz="2000" dirty="0" err="1" smtClean="0"/>
              <a:t>beam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Luminosity reduction including effects other than beam-beam should be small?</a:t>
            </a:r>
          </a:p>
          <a:p>
            <a:r>
              <a:rPr lang="en-US" altLang="zh-CN" sz="2000" dirty="0" smtClean="0"/>
              <a:t>Injection</a:t>
            </a:r>
          </a:p>
          <a:p>
            <a:pPr lvl="1"/>
            <a:r>
              <a:rPr lang="en-US" altLang="zh-CN" sz="2000" dirty="0" smtClean="0"/>
              <a:t>Acceptable size of beam-stay region in final doublet</a:t>
            </a:r>
          </a:p>
          <a:p>
            <a:r>
              <a:rPr lang="en-US" altLang="zh-CN" sz="2000" dirty="0"/>
              <a:t>Momentum acceptance must be as large as 2% including the beam-beam effect and errors. </a:t>
            </a:r>
          </a:p>
          <a:p>
            <a:pPr lvl="1"/>
            <a:r>
              <a:rPr lang="en-US" altLang="zh-CN" sz="2000" dirty="0"/>
              <a:t>at least 5*sigma for </a:t>
            </a:r>
            <a:r>
              <a:rPr lang="en-US" altLang="zh-CN" sz="2000" dirty="0" err="1"/>
              <a:t>dp</a:t>
            </a:r>
            <a:r>
              <a:rPr lang="en-US" altLang="zh-CN" sz="2000" dirty="0"/>
              <a:t>/p=2% and 20*sigma for on momentum </a:t>
            </a:r>
            <a:r>
              <a:rPr lang="en-US" altLang="zh-CN" sz="2000" dirty="0" smtClean="0"/>
              <a:t>particles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for </a:t>
            </a:r>
            <a:r>
              <a:rPr lang="en-US" altLang="zh-CN" sz="2000" dirty="0" smtClean="0">
                <a:solidFill>
                  <a:srgbClr val="FF0000"/>
                </a:solidFill>
              </a:rPr>
              <a:t>including </a:t>
            </a:r>
            <a:r>
              <a:rPr lang="en-US" altLang="zh-CN" sz="2000" dirty="0" smtClean="0">
                <a:solidFill>
                  <a:srgbClr val="FF0000"/>
                </a:solidFill>
              </a:rPr>
              <a:t>everything</a:t>
            </a:r>
          </a:p>
          <a:p>
            <a:pPr lvl="1"/>
            <a:r>
              <a:rPr lang="en-US" altLang="zh-CN" sz="2000" smtClean="0">
                <a:solidFill>
                  <a:srgbClr val="FF0000"/>
                </a:solidFill>
              </a:rPr>
              <a:t>Injection?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43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primary parameter 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20246"/>
              </p:ext>
            </p:extLst>
          </p:nvPr>
        </p:nvGraphicFramePr>
        <p:xfrm>
          <a:off x="251520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5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Considerations on ARC </a:t>
            </a:r>
            <a:r>
              <a:rPr lang="en-US" altLang="zh-CN" sz="3600" b="1" dirty="0">
                <a:solidFill>
                  <a:srgbClr val="0070C0"/>
                </a:solidFill>
              </a:rPr>
              <a:t>lattice design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3"/>
            <a:ext cx="8579296" cy="223224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ym typeface="Symbol"/>
              </a:rPr>
              <a:t>FODO cell, </a:t>
            </a:r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/90</a:t>
            </a:r>
            <a:r>
              <a:rPr lang="en-US" altLang="zh-CN" sz="2400" dirty="0">
                <a:sym typeface="Symbol"/>
              </a:rPr>
              <a:t> </a:t>
            </a:r>
            <a:endParaRPr lang="zh-CN" altLang="en-US" sz="2400" dirty="0"/>
          </a:p>
          <a:p>
            <a:pPr lvl="1"/>
            <a:r>
              <a:rPr lang="en-US" altLang="zh-CN" sz="2400" dirty="0" smtClean="0">
                <a:sym typeface="Symbol"/>
              </a:rPr>
              <a:t>non-interleaved </a:t>
            </a:r>
            <a:r>
              <a:rPr lang="en-US" altLang="zh-CN" sz="2400" dirty="0" err="1">
                <a:sym typeface="Symbol"/>
              </a:rPr>
              <a:t>sextupole</a:t>
            </a:r>
            <a:r>
              <a:rPr lang="en-US" altLang="zh-CN" sz="2400" dirty="0">
                <a:sym typeface="Symbol"/>
              </a:rPr>
              <a:t> scheme 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400" dirty="0" smtClean="0">
                <a:sym typeface="Symbol"/>
              </a:rPr>
              <a:t>n=5</a:t>
            </a:r>
            <a:endParaRPr lang="en-US" altLang="zh-CN" sz="2400" dirty="0">
              <a:sym typeface="Symbol"/>
            </a:endParaRPr>
          </a:p>
          <a:p>
            <a:pPr lvl="1"/>
            <a:r>
              <a:rPr lang="en-US" altLang="zh-CN" sz="2400" dirty="0">
                <a:sym typeface="Symbol"/>
              </a:rPr>
              <a:t>All 3</a:t>
            </a:r>
            <a:r>
              <a:rPr lang="en-US" altLang="zh-CN" sz="2400" baseline="30000" dirty="0">
                <a:sym typeface="Symbol"/>
              </a:rPr>
              <a:t>rd</a:t>
            </a:r>
            <a:r>
              <a:rPr lang="en-US" altLang="zh-CN" sz="2400" dirty="0">
                <a:sym typeface="Symbol"/>
              </a:rPr>
              <a:t> and 4</a:t>
            </a:r>
            <a:r>
              <a:rPr lang="en-US" altLang="zh-CN" sz="2400" baseline="30000" dirty="0">
                <a:sym typeface="Symbol"/>
              </a:rPr>
              <a:t>th</a:t>
            </a:r>
            <a:r>
              <a:rPr lang="en-US" altLang="zh-CN" sz="2400" dirty="0">
                <a:sym typeface="Symbol"/>
              </a:rPr>
              <a:t> RDT due to </a:t>
            </a:r>
            <a:r>
              <a:rPr lang="en-US" altLang="zh-CN" sz="2400" dirty="0" err="1">
                <a:sym typeface="Symbol"/>
              </a:rPr>
              <a:t>sextupoles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 smtClean="0">
                <a:sym typeface="Symbol"/>
              </a:rPr>
              <a:t>cancelled</a:t>
            </a:r>
          </a:p>
          <a:p>
            <a:pPr lvl="1"/>
            <a:r>
              <a:rPr lang="en-US" altLang="zh-CN" sz="2400" dirty="0">
                <a:sym typeface="Symbol"/>
              </a:rPr>
              <a:t>Amplitude-dependent tune </a:t>
            </a:r>
            <a:r>
              <a:rPr lang="en-US" altLang="zh-CN" sz="2400" dirty="0" smtClean="0">
                <a:sym typeface="Symbol"/>
              </a:rPr>
              <a:t>shift is very small</a:t>
            </a:r>
            <a:endParaRPr lang="en-US" altLang="zh-CN" sz="24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899592" y="3501008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 smtClean="0"/>
              <a:t>Ncell</a:t>
            </a:r>
            <a:r>
              <a:rPr lang="en-US" altLang="zh-CN" sz="1600" dirty="0"/>
              <a:t>= 120</a:t>
            </a:r>
          </a:p>
          <a:p>
            <a:r>
              <a:rPr lang="en-US" altLang="zh-CN" sz="1600" dirty="0"/>
              <a:t>LB= 19.96</a:t>
            </a:r>
          </a:p>
          <a:p>
            <a:r>
              <a:rPr lang="en-US" altLang="zh-CN" sz="1600" dirty="0" err="1"/>
              <a:t>Lcell</a:t>
            </a:r>
            <a:r>
              <a:rPr lang="en-US" altLang="zh-CN" sz="1600" dirty="0"/>
              <a:t>= 47.92</a:t>
            </a:r>
          </a:p>
          <a:p>
            <a:r>
              <a:rPr lang="en-US" altLang="zh-CN" sz="1600" dirty="0"/>
              <a:t>theta= .0032188449319567555</a:t>
            </a:r>
          </a:p>
          <a:p>
            <a:r>
              <a:rPr lang="en-US" altLang="zh-CN" sz="1600" dirty="0" err="1"/>
              <a:t>Lring</a:t>
            </a:r>
            <a:r>
              <a:rPr lang="en-US" altLang="zh-CN" sz="1600" dirty="0"/>
              <a:t>= 54820.479999999996</a:t>
            </a:r>
          </a:p>
          <a:p>
            <a:r>
              <a:rPr lang="en-US" altLang="zh-CN" sz="1600" dirty="0"/>
              <a:t>Nstr1= 18</a:t>
            </a:r>
          </a:p>
          <a:p>
            <a:r>
              <a:rPr lang="en-US" altLang="zh-CN" sz="1600" dirty="0"/>
              <a:t>Nstr2= 20</a:t>
            </a:r>
          </a:p>
          <a:p>
            <a:r>
              <a:rPr lang="en-US" altLang="zh-CN" sz="1600" dirty="0" err="1"/>
              <a:t>Vrfc</a:t>
            </a:r>
            <a:r>
              <a:rPr lang="en-US" altLang="zh-CN" sz="1600" dirty="0"/>
              <a:t>= 220625000</a:t>
            </a:r>
          </a:p>
          <a:p>
            <a:r>
              <a:rPr lang="en-US" altLang="zh-CN" sz="1600" dirty="0" err="1"/>
              <a:t>frf</a:t>
            </a:r>
            <a:r>
              <a:rPr lang="en-US" altLang="zh-CN" sz="1600" dirty="0"/>
              <a:t>= </a:t>
            </a:r>
            <a:r>
              <a:rPr lang="en-US" altLang="zh-CN" sz="1600" dirty="0" smtClean="0"/>
              <a:t>6.5e+08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6856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76672"/>
            <a:ext cx="1512168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/>
              <a:t>NIP=2</a:t>
            </a:r>
          </a:p>
          <a:p>
            <a:r>
              <a:rPr lang="en-US" altLang="zh-CN" sz="1200" b="1" dirty="0" err="1"/>
              <a:t>Eng</a:t>
            </a:r>
            <a:r>
              <a:rPr lang="en-US" altLang="zh-CN" sz="1200" b="1" dirty="0"/>
              <a:t>=120</a:t>
            </a:r>
          </a:p>
          <a:p>
            <a:r>
              <a:rPr lang="en-US" altLang="zh-CN" sz="1200" b="1" dirty="0" err="1"/>
              <a:t>Lring</a:t>
            </a:r>
            <a:r>
              <a:rPr lang="en-US" altLang="zh-CN" sz="1200" b="1" dirty="0"/>
              <a:t>=54820.48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U0=2.933</a:t>
            </a:r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 err="1" smtClean="0"/>
              <a:t>thetaP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/>
              <a:t>Ne=2.67</a:t>
            </a:r>
          </a:p>
          <a:p>
            <a:r>
              <a:rPr lang="en-US" altLang="zh-CN" sz="1200" b="1" dirty="0" err="1"/>
              <a:t>Nb</a:t>
            </a:r>
            <a:r>
              <a:rPr lang="en-US" altLang="zh-CN" sz="1200" b="1" dirty="0"/>
              <a:t>=44</a:t>
            </a:r>
          </a:p>
          <a:p>
            <a:r>
              <a:rPr lang="en-US" altLang="zh-CN" sz="1200" b="1" dirty="0" err="1"/>
              <a:t>Ib</a:t>
            </a:r>
            <a:r>
              <a:rPr lang="en-US" altLang="zh-CN" sz="1200" b="1" dirty="0"/>
              <a:t>=.0105</a:t>
            </a:r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=30.800</a:t>
            </a:r>
          </a:p>
          <a:p>
            <a:r>
              <a:rPr lang="en-US" altLang="zh-CN" sz="1200" b="1" dirty="0" err="1" smtClean="0"/>
              <a:t>rhoB</a:t>
            </a:r>
            <a:r>
              <a:rPr lang="en-US" altLang="zh-CN" sz="1200" b="1" dirty="0" smtClean="0"/>
              <a:t>=6200</a:t>
            </a:r>
            <a:endParaRPr lang="en-US" altLang="zh-CN" sz="1200" b="1" dirty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=-</a:t>
            </a:r>
            <a:endParaRPr lang="en-US" altLang="zh-CN" sz="1200" b="1" dirty="0">
              <a:solidFill>
                <a:srgbClr val="FF0000"/>
              </a:solidFill>
            </a:endParaRPr>
          </a:p>
          <a:p>
            <a:r>
              <a:rPr lang="en-US" altLang="zh-CN" sz="1200" b="1" dirty="0" err="1"/>
              <a:t>bxstar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bystar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smtClean="0"/>
              <a:t>ex=2.094e-09</a:t>
            </a:r>
            <a:endParaRPr lang="en-US" altLang="zh-CN" sz="1200" b="1" dirty="0"/>
          </a:p>
          <a:p>
            <a:r>
              <a:rPr lang="en-US" altLang="zh-CN" sz="1200" b="1" dirty="0" err="1"/>
              <a:t>ey</a:t>
            </a:r>
            <a:r>
              <a:rPr lang="en-US" altLang="zh-CN" sz="1200" b="1" dirty="0"/>
              <a:t>=0</a:t>
            </a:r>
          </a:p>
          <a:p>
            <a:r>
              <a:rPr lang="en-US" altLang="zh-CN" sz="1200" b="1" dirty="0" err="1"/>
              <a:t>sigxIP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sigyIP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ksix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ksiy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Vrf</a:t>
            </a:r>
            <a:r>
              <a:rPr lang="en-US" altLang="zh-CN" sz="1200" b="1" dirty="0"/>
              <a:t>=3.53e+09</a:t>
            </a:r>
          </a:p>
          <a:p>
            <a:r>
              <a:rPr lang="en-US" altLang="zh-CN" sz="1200" b="1" dirty="0" err="1" smtClean="0"/>
              <a:t>frf</a:t>
            </a:r>
            <a:r>
              <a:rPr lang="en-US" altLang="zh-CN" sz="1200" b="1" dirty="0" smtClean="0"/>
              <a:t>=6.5e+08</a:t>
            </a:r>
            <a:endParaRPr lang="en-US" altLang="zh-CN" sz="1200" b="1" dirty="0"/>
          </a:p>
          <a:p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=.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00264</a:t>
            </a: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Phom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sigmae</a:t>
            </a:r>
            <a:r>
              <a:rPr lang="en-US" altLang="zh-CN" sz="1200" b="1" dirty="0"/>
              <a:t>=.</a:t>
            </a:r>
            <a:r>
              <a:rPr lang="en-US" altLang="zh-CN" sz="1200" b="1" dirty="0" smtClean="0"/>
              <a:t>00130</a:t>
            </a:r>
            <a:endParaRPr lang="en-US" altLang="zh-CN" sz="1200" b="1" dirty="0"/>
          </a:p>
          <a:p>
            <a:r>
              <a:rPr lang="en-US" altLang="zh-CN" sz="1200" b="1" dirty="0" err="1"/>
              <a:t>eapt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eaptrf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ngamma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tbs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Fhg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Lmax</a:t>
            </a:r>
            <a:r>
              <a:rPr lang="en-US" altLang="zh-CN" sz="1200" b="1" dirty="0"/>
              <a:t>=-</a:t>
            </a:r>
            <a:endParaRPr lang="zh-CN" altLang="en-US" sz="1200" b="1" dirty="0"/>
          </a:p>
        </p:txBody>
      </p:sp>
      <p:sp>
        <p:nvSpPr>
          <p:cNvPr id="3" name="矩形 2"/>
          <p:cNvSpPr/>
          <p:nvPr/>
        </p:nvSpPr>
        <p:spPr>
          <a:xfrm>
            <a:off x="1907704" y="476672"/>
            <a:ext cx="3744416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 smtClean="0"/>
              <a:t>NIP=2                    </a:t>
            </a:r>
            <a:r>
              <a:rPr lang="en-US" altLang="zh-CN" sz="1200" b="1" dirty="0"/>
              <a:t>! Number of IPs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Eng</a:t>
            </a:r>
            <a:r>
              <a:rPr lang="en-US" altLang="zh-CN" sz="1200" b="1" dirty="0" smtClean="0"/>
              <a:t>=120                  </a:t>
            </a:r>
            <a:r>
              <a:rPr lang="en-US" altLang="zh-CN" sz="1200" b="1" dirty="0"/>
              <a:t>! Energy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Lring</a:t>
            </a:r>
            <a:r>
              <a:rPr lang="en-US" altLang="zh-CN" sz="1200" b="1" dirty="0" smtClean="0"/>
              <a:t>=54*1E3             </a:t>
            </a:r>
            <a:r>
              <a:rPr lang="en-US" altLang="zh-CN" sz="1200" b="1" dirty="0"/>
              <a:t>! Circumference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U0=2.96                  </a:t>
            </a:r>
            <a:r>
              <a:rPr lang="en-US" altLang="zh-CN" sz="1200" b="1" dirty="0"/>
              <a:t>! SR loss/turn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=15                </a:t>
            </a:r>
            <a:r>
              <a:rPr lang="en-US" altLang="zh-CN" sz="1200" b="1" dirty="0"/>
              <a:t>! Half crossing angle [</a:t>
            </a:r>
            <a:r>
              <a:rPr lang="en-US" altLang="zh-CN" sz="1200" b="1" dirty="0" err="1"/>
              <a:t>mrad</a:t>
            </a:r>
            <a:r>
              <a:rPr lang="en-US" altLang="zh-CN" sz="1200" b="1" dirty="0"/>
              <a:t>]  </a:t>
            </a:r>
            <a:r>
              <a:rPr lang="en-US" altLang="zh-CN" sz="1200" b="1" dirty="0" err="1"/>
              <a:t>thetaP</a:t>
            </a:r>
            <a:r>
              <a:rPr lang="en-US" altLang="zh-CN" sz="1200" b="1" dirty="0"/>
              <a:t>=2.6               ! </a:t>
            </a:r>
            <a:r>
              <a:rPr lang="en-US" altLang="zh-CN" sz="1200" b="1" dirty="0" err="1"/>
              <a:t>Piwinski</a:t>
            </a:r>
            <a:r>
              <a:rPr lang="en-US" altLang="zh-CN" sz="1200" b="1" dirty="0"/>
              <a:t> angle [1]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Ne=2.67              </a:t>
            </a:r>
            <a:r>
              <a:rPr lang="en-US" altLang="zh-CN" sz="1200" b="1" dirty="0"/>
              <a:t>	   ! Ne/bunch [10^11]  </a:t>
            </a:r>
            <a:r>
              <a:rPr lang="en-US" altLang="zh-CN" sz="1200" b="1" dirty="0" err="1"/>
              <a:t>Nb</a:t>
            </a:r>
            <a:r>
              <a:rPr lang="en-US" altLang="zh-CN" sz="1200" b="1" dirty="0"/>
              <a:t>=44                    ! bunch number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Ib</a:t>
            </a:r>
            <a:r>
              <a:rPr lang="en-US" altLang="zh-CN" sz="1200" b="1" dirty="0" smtClean="0"/>
              <a:t>=10.5*1e-3             </a:t>
            </a:r>
            <a:r>
              <a:rPr lang="en-US" altLang="zh-CN" sz="1200" b="1" dirty="0"/>
              <a:t>! Beam current[A]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=31.2               </a:t>
            </a:r>
            <a:r>
              <a:rPr lang="en-US" altLang="zh-CN" sz="1200" b="1" dirty="0"/>
              <a:t>! SR power/beam [MW]  </a:t>
            </a:r>
            <a:r>
              <a:rPr lang="en-US" altLang="zh-CN" sz="1200" b="1" dirty="0" err="1"/>
              <a:t>rhoB</a:t>
            </a:r>
            <a:r>
              <a:rPr lang="en-US" altLang="zh-CN" sz="1200" b="1" dirty="0"/>
              <a:t>=6.2*1e3             ! Bending radius [m]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=2.2e-5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Momentum compaction [1]  </a:t>
            </a:r>
            <a:r>
              <a:rPr lang="en-US" altLang="zh-CN" sz="1200" b="1" dirty="0" err="1"/>
              <a:t>bxstar</a:t>
            </a:r>
            <a:r>
              <a:rPr lang="en-US" altLang="zh-CN" sz="1200" b="1" dirty="0"/>
              <a:t>=0.268             ! beta x at IP [m]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bystar</a:t>
            </a:r>
            <a:r>
              <a:rPr lang="en-US" altLang="zh-CN" sz="1200" b="1" dirty="0" smtClean="0"/>
              <a:t>=0.00124           </a:t>
            </a:r>
            <a:r>
              <a:rPr lang="en-US" altLang="zh-CN" sz="1200" b="1" dirty="0"/>
              <a:t>! beta y at IP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ex=2.06*1e-9             </a:t>
            </a:r>
            <a:r>
              <a:rPr lang="en-US" altLang="zh-CN" sz="1200" b="1" dirty="0"/>
              <a:t>! emittance x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ey</a:t>
            </a:r>
            <a:r>
              <a:rPr lang="en-US" altLang="zh-CN" sz="1200" b="1" dirty="0" smtClean="0"/>
              <a:t>=0.0062*1e-9           </a:t>
            </a:r>
            <a:r>
              <a:rPr lang="en-US" altLang="zh-CN" sz="1200" b="1" dirty="0"/>
              <a:t>! emittance y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sigxIP</a:t>
            </a:r>
            <a:r>
              <a:rPr lang="en-US" altLang="zh-CN" sz="1200" b="1" dirty="0" smtClean="0"/>
              <a:t>=23.5*1e-6         </a:t>
            </a:r>
            <a:r>
              <a:rPr lang="en-US" altLang="zh-CN" sz="1200" b="1" dirty="0"/>
              <a:t>! beam size x at IP [m]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sigyIP</a:t>
            </a:r>
            <a:r>
              <a:rPr lang="en-US" altLang="zh-CN" sz="1200" b="1" dirty="0" smtClean="0"/>
              <a:t>=0.088*1e-6        </a:t>
            </a:r>
            <a:r>
              <a:rPr lang="en-US" altLang="zh-CN" sz="1200" b="1" dirty="0"/>
              <a:t>! beam size y at IP [m] 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=0.032               !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/IP [1]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ksiy</a:t>
            </a:r>
            <a:r>
              <a:rPr lang="en-US" altLang="zh-CN" sz="1200" b="1" dirty="0" smtClean="0"/>
              <a:t>=0.11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ksiy</a:t>
            </a:r>
            <a:r>
              <a:rPr lang="en-US" altLang="zh-CN" sz="1200" b="1" dirty="0"/>
              <a:t>/IP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Vrf</a:t>
            </a:r>
            <a:r>
              <a:rPr lang="en-US" altLang="zh-CN" sz="1200" b="1" dirty="0" smtClean="0"/>
              <a:t>=3.53*1e9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Vrf</a:t>
            </a:r>
            <a:r>
              <a:rPr lang="en-US" altLang="zh-CN" sz="1200" b="1" dirty="0"/>
              <a:t> [V]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=650*1e6              !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 [Hz] 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sigmaz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=3.0  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Nature </a:t>
            </a:r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 [mm]  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 smtClean="0"/>
              <a:t>=4.0              </a:t>
            </a:r>
            <a:r>
              <a:rPr lang="en-US" altLang="zh-CN" sz="1200" b="1" dirty="0"/>
              <a:t>! Total </a:t>
            </a:r>
            <a:r>
              <a:rPr lang="en-US" altLang="zh-CN" sz="1200" b="1" dirty="0" err="1"/>
              <a:t>sigmaz</a:t>
            </a:r>
            <a:r>
              <a:rPr lang="en-US" altLang="zh-CN" sz="1200" b="1" dirty="0"/>
              <a:t> [mm]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Phom</a:t>
            </a:r>
            <a:r>
              <a:rPr lang="en-US" altLang="zh-CN" sz="1200" b="1" dirty="0" smtClean="0"/>
              <a:t>=1.3                 </a:t>
            </a:r>
            <a:r>
              <a:rPr lang="en-US" altLang="zh-CN" sz="1200" b="1" dirty="0"/>
              <a:t>! HOM power/cavity [kw]  </a:t>
            </a:r>
            <a:r>
              <a:rPr lang="en-US" altLang="zh-CN" sz="1200" b="1" dirty="0" err="1"/>
              <a:t>sigmae</a:t>
            </a:r>
            <a:r>
              <a:rPr lang="en-US" altLang="zh-CN" sz="1200" b="1" dirty="0"/>
              <a:t>=0.13/100          ! Energy spread [1]  </a:t>
            </a:r>
            <a:r>
              <a:rPr lang="en-US" altLang="zh-CN" sz="1200" b="1" dirty="0" err="1"/>
              <a:t>eapt</a:t>
            </a:r>
            <a:r>
              <a:rPr lang="en-US" altLang="zh-CN" sz="1200" b="1" dirty="0"/>
              <a:t>=2/100               ! energy acceptance [1]  </a:t>
            </a:r>
            <a:r>
              <a:rPr lang="en-US" altLang="zh-CN" sz="1200" b="1" dirty="0" err="1"/>
              <a:t>eaptrf</a:t>
            </a:r>
            <a:r>
              <a:rPr lang="en-US" altLang="zh-CN" sz="1200" b="1" dirty="0"/>
              <a:t>=2.1/100           ! energy acceptance by RF [1]  </a:t>
            </a:r>
            <a:r>
              <a:rPr lang="en-US" altLang="zh-CN" sz="1200" b="1" dirty="0" err="1"/>
              <a:t>ngamma</a:t>
            </a:r>
            <a:r>
              <a:rPr lang="en-US" altLang="zh-CN" sz="1200" b="1" dirty="0"/>
              <a:t>=0.47              ! number of gamma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tbs</a:t>
            </a:r>
            <a:r>
              <a:rPr lang="en-US" altLang="zh-CN" sz="1200" b="1" dirty="0" smtClean="0"/>
              <a:t>=32                   </a:t>
            </a:r>
            <a:r>
              <a:rPr lang="en-US" altLang="zh-CN" sz="1200" b="1" dirty="0"/>
              <a:t>! life time due to </a:t>
            </a:r>
            <a:r>
              <a:rPr lang="en-US" altLang="zh-CN" sz="1200" b="1" dirty="0" err="1"/>
              <a:t>beamstrahlung</a:t>
            </a:r>
            <a:r>
              <a:rPr lang="en-US" altLang="zh-CN" sz="1200" b="1" dirty="0"/>
              <a:t> [min]  </a:t>
            </a:r>
            <a:r>
              <a:rPr lang="en-US" altLang="zh-CN" sz="1200" b="1" dirty="0" err="1"/>
              <a:t>Fhg</a:t>
            </a:r>
            <a:r>
              <a:rPr lang="en-US" altLang="zh-CN" sz="1200" b="1" dirty="0"/>
              <a:t>=0.81                 ! Factor of hour glass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Lmax</a:t>
            </a:r>
            <a:r>
              <a:rPr lang="en-US" altLang="zh-CN" sz="1200" b="1" dirty="0" smtClean="0"/>
              <a:t>=2.01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Lmax</a:t>
            </a:r>
            <a:r>
              <a:rPr lang="en-US" altLang="zh-CN" sz="1200" b="1" dirty="0"/>
              <a:t>/IP [10^34/cm^2/s]</a:t>
            </a:r>
            <a:endParaRPr lang="zh-CN" alt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66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</a:t>
            </a:r>
            <a:r>
              <a:rPr lang="en-US" altLang="zh-CN" b="1" dirty="0" smtClean="0"/>
              <a:t>his lattice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11663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kern="100" dirty="0">
                <a:cs typeface="Times New Roman"/>
              </a:rPr>
              <a:t>H-low </a:t>
            </a:r>
            <a:r>
              <a:rPr lang="en-US" altLang="zh-CN" b="1" kern="100" dirty="0" smtClean="0">
                <a:cs typeface="Times New Roman"/>
              </a:rPr>
              <a:t>power</a:t>
            </a:r>
            <a:r>
              <a:rPr lang="en-US" altLang="zh-CN" dirty="0" smtClean="0"/>
              <a:t> wangdou20160325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178" y="1700808"/>
            <a:ext cx="2523237" cy="7966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219" y="986675"/>
            <a:ext cx="2811269" cy="57011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3066" y="6474822"/>
            <a:ext cx="8175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Damping time 15ms, i.e. 82 turns; filling factor 72.2%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570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lattice</a:t>
            </a:r>
            <a:endParaRPr lang="zh-CN" alt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53" y="980728"/>
            <a:ext cx="3876039" cy="266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964" y="980728"/>
            <a:ext cx="3751460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95736" y="6834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FODO cell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6926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Dispersion Suppressor</a:t>
            </a:r>
            <a:endParaRPr lang="zh-CN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363573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Sextupole</a:t>
            </a:r>
            <a:r>
              <a:rPr lang="en-US" altLang="zh-CN" b="1" dirty="0" smtClean="0"/>
              <a:t> </a:t>
            </a:r>
            <a:r>
              <a:rPr lang="en-US" altLang="zh-CN" b="1" dirty="0"/>
              <a:t>configuration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21981"/>
            <a:ext cx="7848872" cy="264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9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lattice (cont.)</a:t>
            </a:r>
            <a:endParaRPr lang="zh-CN" altLang="en-US" sz="3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08" y="1350060"/>
            <a:ext cx="7734300" cy="524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491880" y="9087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Whole ARC (</a:t>
            </a:r>
            <a:r>
              <a:rPr lang="en-US" altLang="zh-CN" b="1" dirty="0"/>
              <a:t>w/o </a:t>
            </a:r>
            <a:r>
              <a:rPr lang="en-US" altLang="zh-CN" b="1" dirty="0" smtClean="0"/>
              <a:t>FFS,PDR)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10550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922114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Chromaticity  and DA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012160" y="1988840"/>
            <a:ext cx="2325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90/90 non-interleaved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60032" y="2060848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ARC_4</a:t>
            </a:r>
            <a:endParaRPr lang="zh-CN" altLang="en-US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833" y="2546127"/>
            <a:ext cx="3465567" cy="1746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矩形 19"/>
          <p:cNvSpPr/>
          <p:nvPr/>
        </p:nvSpPr>
        <p:spPr>
          <a:xfrm>
            <a:off x="4777540" y="4581128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SF1     </a:t>
            </a:r>
            <a:r>
              <a:rPr lang="en-US" altLang="zh-CN" sz="1200" dirty="0"/>
              <a:t>=(L =.39999999999999997  K2 =.9680546863397813 )</a:t>
            </a:r>
            <a:endParaRPr lang="zh-CN" altLang="en-US" sz="1200" dirty="0"/>
          </a:p>
          <a:p>
            <a:r>
              <a:rPr lang="nn-NO" altLang="zh-CN" sz="1200" dirty="0" smtClean="0"/>
              <a:t>SD1     </a:t>
            </a:r>
            <a:r>
              <a:rPr lang="nn-NO" altLang="zh-CN" sz="1200" dirty="0"/>
              <a:t>=(L =.39999999999999997  K2 =-1.8843252788338383 )</a:t>
            </a:r>
            <a:endParaRPr lang="zh-CN" alt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308" y="1988840"/>
            <a:ext cx="1944216" cy="1181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16922"/>
            <a:ext cx="1919880" cy="116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624" y="3222658"/>
            <a:ext cx="1961952" cy="118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00" y="1998522"/>
            <a:ext cx="1885624" cy="1150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401914" y="2009284"/>
            <a:ext cx="832083" cy="186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 smtClean="0"/>
              <a:t>w/o sync. motion</a:t>
            </a:r>
            <a:endParaRPr lang="zh-CN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7646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Second order chromaticity</a:t>
            </a:r>
            <a:endParaRPr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2160240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Source of the s</a:t>
            </a:r>
            <a:r>
              <a:rPr lang="en-US" altLang="zh-CN" sz="2000" dirty="0" smtClean="0"/>
              <a:t>econd </a:t>
            </a:r>
            <a:r>
              <a:rPr lang="en-US" altLang="zh-CN" sz="2000" dirty="0"/>
              <a:t>order chromaticity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2000" b="1" dirty="0" smtClean="0">
                <a:solidFill>
                  <a:srgbClr val="FF0000"/>
                </a:solidFill>
              </a:rPr>
              <a:t>Period=4</a:t>
            </a:r>
            <a:r>
              <a:rPr lang="en-US" altLang="zh-CN" sz="2000" b="1" dirty="0" smtClean="0">
                <a:solidFill>
                  <a:srgbClr val="FF0000"/>
                </a:solidFill>
                <a:sym typeface="Symbol"/>
              </a:rPr>
              <a:t>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</a:rPr>
              <a:t>5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cells</a:t>
            </a:r>
          </a:p>
          <a:p>
            <a:pPr lvl="1"/>
            <a:r>
              <a:rPr lang="en-US" altLang="zh-CN" sz="2000" dirty="0" smtClean="0"/>
              <a:t>However Correction within 4</a:t>
            </a:r>
            <a:r>
              <a:rPr lang="en-US" altLang="zh-CN" sz="2000" dirty="0" smtClean="0">
                <a:sym typeface="Symbol"/>
              </a:rPr>
              <a:t>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5 </a:t>
            </a:r>
            <a:r>
              <a:rPr lang="en-US" altLang="zh-CN" sz="2000" dirty="0" smtClean="0"/>
              <a:t>cells may </a:t>
            </a:r>
            <a:r>
              <a:rPr lang="en-US" altLang="zh-CN" sz="2000" dirty="0" err="1" smtClean="0"/>
              <a:t>distroy</a:t>
            </a:r>
            <a:r>
              <a:rPr lang="en-US" altLang="zh-CN" sz="2000" dirty="0" smtClean="0"/>
              <a:t> the –I for off-momentum particles, but it’s worthy to be tried.</a:t>
            </a:r>
          </a:p>
          <a:p>
            <a:pPr lvl="1"/>
            <a:r>
              <a:rPr lang="en-US" altLang="zh-CN" sz="2000" dirty="0" smtClean="0"/>
              <a:t>Further check the source: coupling of QQ, QS, SS, …?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12976"/>
            <a:ext cx="406874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22658"/>
            <a:ext cx="3997124" cy="2438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5733256"/>
            <a:ext cx="3925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dQ</a:t>
            </a:r>
            <a:r>
              <a:rPr lang="en-US" altLang="zh-CN" dirty="0" smtClean="0"/>
              <a:t> vs. </a:t>
            </a:r>
            <a:r>
              <a:rPr lang="en-US" altLang="zh-CN" dirty="0" err="1" smtClean="0"/>
              <a:t>dp</a:t>
            </a:r>
            <a:r>
              <a:rPr lang="en-US" altLang="zh-CN" dirty="0" smtClean="0"/>
              <a:t>/p for Whole ARC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Mainly second order chromaticity</a:t>
            </a:r>
          </a:p>
        </p:txBody>
      </p:sp>
      <p:sp>
        <p:nvSpPr>
          <p:cNvPr id="7" name="矩形 6"/>
          <p:cNvSpPr/>
          <p:nvPr/>
        </p:nvSpPr>
        <p:spPr>
          <a:xfrm>
            <a:off x="5547427" y="5733256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ym typeface="Symbol"/>
              </a:rPr>
              <a:t>12</a:t>
            </a:r>
            <a:r>
              <a:rPr lang="en-US" altLang="zh-CN" dirty="0" smtClean="0"/>
              <a:t> </a:t>
            </a:r>
            <a:r>
              <a:rPr lang="en-US" altLang="zh-CN" dirty="0"/>
              <a:t>5 cells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127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8864" y="274637"/>
            <a:ext cx="8229600" cy="922113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chemeClr val="accent1"/>
                </a:solidFill>
              </a:rPr>
              <a:t>Challenge of key issues in main ring </a:t>
            </a:r>
            <a:br>
              <a:rPr lang="en-US" altLang="zh-CN" sz="3600" b="1" dirty="0" smtClean="0">
                <a:solidFill>
                  <a:schemeClr val="accent1"/>
                </a:solidFill>
              </a:rPr>
            </a:br>
            <a:r>
              <a:rPr lang="en-US" altLang="zh-CN" sz="3600" b="1" dirty="0" smtClean="0">
                <a:solidFill>
                  <a:schemeClr val="accent1"/>
                </a:solidFill>
              </a:rPr>
              <a:t>physics design</a:t>
            </a:r>
            <a:endParaRPr lang="zh-CN" altLang="en-US" sz="3600" b="1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en-US" altLang="zh-CN" dirty="0" smtClean="0"/>
              <a:t>Momentum acceptance must be as large as 2% including the beam-beam effect and errors.</a:t>
            </a:r>
          </a:p>
          <a:p>
            <a:r>
              <a:rPr lang="en-US" altLang="zh-CN" dirty="0" smtClean="0"/>
              <a:t>Stable </a:t>
            </a:r>
            <a:r>
              <a:rPr lang="en-US" altLang="zh-CN" dirty="0" err="1"/>
              <a:t>p</a:t>
            </a:r>
            <a:r>
              <a:rPr lang="en-US" altLang="zh-CN" dirty="0" err="1" smtClean="0"/>
              <a:t>rezel</a:t>
            </a:r>
            <a:r>
              <a:rPr lang="en-US" altLang="zh-CN" dirty="0" smtClean="0"/>
              <a:t> orbit for the single ring scheme</a:t>
            </a:r>
          </a:p>
          <a:p>
            <a:r>
              <a:rPr lang="en-US" altLang="zh-CN" dirty="0" smtClean="0"/>
              <a:t>Uneven load for the partial double ring scheme</a:t>
            </a:r>
          </a:p>
          <a:p>
            <a:r>
              <a:rPr lang="en-US" altLang="zh-CN" dirty="0" smtClean="0"/>
              <a:t>Machine detector interface</a:t>
            </a:r>
          </a:p>
          <a:p>
            <a:pPr lvl="1"/>
            <a:r>
              <a:rPr lang="en-US" altLang="zh-CN" sz="3200" dirty="0" smtClean="0"/>
              <a:t>Compensation of high solenoid field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07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18971</TotalTime>
  <Words>725</Words>
  <Application>Microsoft Office PowerPoint</Application>
  <PresentationFormat>全屏显示(4:3)</PresentationFormat>
  <Paragraphs>293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Arial</vt:lpstr>
      <vt:lpstr>Calibri</vt:lpstr>
      <vt:lpstr>Symbol</vt:lpstr>
      <vt:lpstr>Times New Roman</vt:lpstr>
      <vt:lpstr>Office 主题</vt:lpstr>
      <vt:lpstr>Lattice design for CEPC PDR</vt:lpstr>
      <vt:lpstr>CEPC primary parameter （wangdou20160325）</vt:lpstr>
      <vt:lpstr>Considerations on ARC lattice design</vt:lpstr>
      <vt:lpstr>PowerPoint 演示文稿</vt:lpstr>
      <vt:lpstr>ARC lattice</vt:lpstr>
      <vt:lpstr>ARC lattice (cont.)</vt:lpstr>
      <vt:lpstr>Chromaticity  and DA</vt:lpstr>
      <vt:lpstr>Second order chromaticity</vt:lpstr>
      <vt:lpstr>Challenge of key issues in main ring  physics design</vt:lpstr>
      <vt:lpstr>Goal of physics design toward CDR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lenovo</cp:lastModifiedBy>
  <cp:revision>906</cp:revision>
  <dcterms:created xsi:type="dcterms:W3CDTF">2016-03-31T11:13:45Z</dcterms:created>
  <dcterms:modified xsi:type="dcterms:W3CDTF">2016-06-17T02:49:23Z</dcterms:modified>
</cp:coreProperties>
</file>