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4"/>
  </p:notesMasterIdLst>
  <p:sldIdLst>
    <p:sldId id="256" r:id="rId2"/>
    <p:sldId id="261" r:id="rId3"/>
    <p:sldId id="262" r:id="rId4"/>
    <p:sldId id="258" r:id="rId5"/>
    <p:sldId id="271" r:id="rId6"/>
    <p:sldId id="257" r:id="rId7"/>
    <p:sldId id="274" r:id="rId8"/>
    <p:sldId id="272" r:id="rId9"/>
    <p:sldId id="273" r:id="rId10"/>
    <p:sldId id="275" r:id="rId11"/>
    <p:sldId id="276" r:id="rId12"/>
    <p:sldId id="260"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5D3647-0FF6-4393-A61B-33A2248BB88B}" type="datetimeFigureOut">
              <a:rPr lang="zh-CN" altLang="en-US" smtClean="0"/>
              <a:t>2016/6/17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F4FAA7-8B87-4C80-8624-739205035524}" type="slidenum">
              <a:rPr lang="zh-CN" altLang="en-US" smtClean="0"/>
              <a:t>‹#›</a:t>
            </a:fld>
            <a:endParaRPr lang="zh-CN" altLang="en-US"/>
          </a:p>
        </p:txBody>
      </p:sp>
    </p:spTree>
    <p:extLst>
      <p:ext uri="{BB962C8B-B14F-4D97-AF65-F5344CB8AC3E}">
        <p14:creationId xmlns:p14="http://schemas.microsoft.com/office/powerpoint/2010/main" val="763795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7E0EE2B-FF04-4579-9026-F1E6D2BB1B51}" type="datetimeFigureOut">
              <a:rPr lang="zh-CN" altLang="en-US" smtClean="0"/>
              <a:t>2016/6/17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8109AB-9832-44E6-86FB-E96A08E038A8}" type="slidenum">
              <a:rPr lang="zh-CN" altLang="en-US" smtClean="0"/>
              <a:t>‹#›</a:t>
            </a:fld>
            <a:endParaRPr lang="zh-CN" altLang="en-US"/>
          </a:p>
        </p:txBody>
      </p:sp>
    </p:spTree>
    <p:extLst>
      <p:ext uri="{BB962C8B-B14F-4D97-AF65-F5344CB8AC3E}">
        <p14:creationId xmlns:p14="http://schemas.microsoft.com/office/powerpoint/2010/main" val="3082561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7E0EE2B-FF04-4579-9026-F1E6D2BB1B51}" type="datetimeFigureOut">
              <a:rPr lang="zh-CN" altLang="en-US" smtClean="0"/>
              <a:t>2016/6/17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8109AB-9832-44E6-86FB-E96A08E038A8}" type="slidenum">
              <a:rPr lang="zh-CN" altLang="en-US" smtClean="0"/>
              <a:t>‹#›</a:t>
            </a:fld>
            <a:endParaRPr lang="zh-CN" altLang="en-US"/>
          </a:p>
        </p:txBody>
      </p:sp>
    </p:spTree>
    <p:extLst>
      <p:ext uri="{BB962C8B-B14F-4D97-AF65-F5344CB8AC3E}">
        <p14:creationId xmlns:p14="http://schemas.microsoft.com/office/powerpoint/2010/main" val="1094640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7E0EE2B-FF04-4579-9026-F1E6D2BB1B51}" type="datetimeFigureOut">
              <a:rPr lang="zh-CN" altLang="en-US" smtClean="0"/>
              <a:t>2016/6/17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8109AB-9832-44E6-86FB-E96A08E038A8}" type="slidenum">
              <a:rPr lang="zh-CN" altLang="en-US" smtClean="0"/>
              <a:t>‹#›</a:t>
            </a:fld>
            <a:endParaRPr lang="zh-CN" altLang="en-US"/>
          </a:p>
        </p:txBody>
      </p:sp>
    </p:spTree>
    <p:extLst>
      <p:ext uri="{BB962C8B-B14F-4D97-AF65-F5344CB8AC3E}">
        <p14:creationId xmlns:p14="http://schemas.microsoft.com/office/powerpoint/2010/main" val="258679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7E0EE2B-FF04-4579-9026-F1E6D2BB1B51}" type="datetimeFigureOut">
              <a:rPr lang="zh-CN" altLang="en-US" smtClean="0"/>
              <a:t>2016/6/17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8109AB-9832-44E6-86FB-E96A08E038A8}" type="slidenum">
              <a:rPr lang="zh-CN" altLang="en-US" smtClean="0"/>
              <a:t>‹#›</a:t>
            </a:fld>
            <a:endParaRPr lang="zh-CN" altLang="en-US"/>
          </a:p>
        </p:txBody>
      </p:sp>
    </p:spTree>
    <p:extLst>
      <p:ext uri="{BB962C8B-B14F-4D97-AF65-F5344CB8AC3E}">
        <p14:creationId xmlns:p14="http://schemas.microsoft.com/office/powerpoint/2010/main" val="3548365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7E0EE2B-FF04-4579-9026-F1E6D2BB1B51}" type="datetimeFigureOut">
              <a:rPr lang="zh-CN" altLang="en-US" smtClean="0"/>
              <a:t>2016/6/17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8109AB-9832-44E6-86FB-E96A08E038A8}" type="slidenum">
              <a:rPr lang="zh-CN" altLang="en-US" smtClean="0"/>
              <a:t>‹#›</a:t>
            </a:fld>
            <a:endParaRPr lang="zh-CN" altLang="en-US"/>
          </a:p>
        </p:txBody>
      </p:sp>
    </p:spTree>
    <p:extLst>
      <p:ext uri="{BB962C8B-B14F-4D97-AF65-F5344CB8AC3E}">
        <p14:creationId xmlns:p14="http://schemas.microsoft.com/office/powerpoint/2010/main" val="276079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7E0EE2B-FF04-4579-9026-F1E6D2BB1B51}" type="datetimeFigureOut">
              <a:rPr lang="zh-CN" altLang="en-US" smtClean="0"/>
              <a:t>2016/6/17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8109AB-9832-44E6-86FB-E96A08E038A8}" type="slidenum">
              <a:rPr lang="zh-CN" altLang="en-US" smtClean="0"/>
              <a:t>‹#›</a:t>
            </a:fld>
            <a:endParaRPr lang="zh-CN" altLang="en-US"/>
          </a:p>
        </p:txBody>
      </p:sp>
    </p:spTree>
    <p:extLst>
      <p:ext uri="{BB962C8B-B14F-4D97-AF65-F5344CB8AC3E}">
        <p14:creationId xmlns:p14="http://schemas.microsoft.com/office/powerpoint/2010/main" val="259263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7E0EE2B-FF04-4579-9026-F1E6D2BB1B51}" type="datetimeFigureOut">
              <a:rPr lang="zh-CN" altLang="en-US" smtClean="0"/>
              <a:t>2016/6/17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08109AB-9832-44E6-86FB-E96A08E038A8}" type="slidenum">
              <a:rPr lang="zh-CN" altLang="en-US" smtClean="0"/>
              <a:t>‹#›</a:t>
            </a:fld>
            <a:endParaRPr lang="zh-CN" altLang="en-US"/>
          </a:p>
        </p:txBody>
      </p:sp>
    </p:spTree>
    <p:extLst>
      <p:ext uri="{BB962C8B-B14F-4D97-AF65-F5344CB8AC3E}">
        <p14:creationId xmlns:p14="http://schemas.microsoft.com/office/powerpoint/2010/main" val="2949630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7E0EE2B-FF04-4579-9026-F1E6D2BB1B51}" type="datetimeFigureOut">
              <a:rPr lang="zh-CN" altLang="en-US" smtClean="0"/>
              <a:t>2016/6/17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08109AB-9832-44E6-86FB-E96A08E038A8}" type="slidenum">
              <a:rPr lang="zh-CN" altLang="en-US" smtClean="0"/>
              <a:t>‹#›</a:t>
            </a:fld>
            <a:endParaRPr lang="zh-CN" altLang="en-US"/>
          </a:p>
        </p:txBody>
      </p:sp>
    </p:spTree>
    <p:extLst>
      <p:ext uri="{BB962C8B-B14F-4D97-AF65-F5344CB8AC3E}">
        <p14:creationId xmlns:p14="http://schemas.microsoft.com/office/powerpoint/2010/main" val="1808630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7E0EE2B-FF04-4579-9026-F1E6D2BB1B51}" type="datetimeFigureOut">
              <a:rPr lang="zh-CN" altLang="en-US" smtClean="0"/>
              <a:t>2016/6/17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08109AB-9832-44E6-86FB-E96A08E038A8}" type="slidenum">
              <a:rPr lang="zh-CN" altLang="en-US" smtClean="0"/>
              <a:t>‹#›</a:t>
            </a:fld>
            <a:endParaRPr lang="zh-CN" altLang="en-US"/>
          </a:p>
        </p:txBody>
      </p:sp>
    </p:spTree>
    <p:extLst>
      <p:ext uri="{BB962C8B-B14F-4D97-AF65-F5344CB8AC3E}">
        <p14:creationId xmlns:p14="http://schemas.microsoft.com/office/powerpoint/2010/main" val="609122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7E0EE2B-FF04-4579-9026-F1E6D2BB1B51}" type="datetimeFigureOut">
              <a:rPr lang="zh-CN" altLang="en-US" smtClean="0"/>
              <a:t>2016/6/17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8109AB-9832-44E6-86FB-E96A08E038A8}" type="slidenum">
              <a:rPr lang="zh-CN" altLang="en-US" smtClean="0"/>
              <a:t>‹#›</a:t>
            </a:fld>
            <a:endParaRPr lang="zh-CN" altLang="en-US"/>
          </a:p>
        </p:txBody>
      </p:sp>
    </p:spTree>
    <p:extLst>
      <p:ext uri="{BB962C8B-B14F-4D97-AF65-F5344CB8AC3E}">
        <p14:creationId xmlns:p14="http://schemas.microsoft.com/office/powerpoint/2010/main" val="799520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7E0EE2B-FF04-4579-9026-F1E6D2BB1B51}" type="datetimeFigureOut">
              <a:rPr lang="zh-CN" altLang="en-US" smtClean="0"/>
              <a:t>2016/6/17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8109AB-9832-44E6-86FB-E96A08E038A8}" type="slidenum">
              <a:rPr lang="zh-CN" altLang="en-US" smtClean="0"/>
              <a:t>‹#›</a:t>
            </a:fld>
            <a:endParaRPr lang="zh-CN" altLang="en-US"/>
          </a:p>
        </p:txBody>
      </p:sp>
    </p:spTree>
    <p:extLst>
      <p:ext uri="{BB962C8B-B14F-4D97-AF65-F5344CB8AC3E}">
        <p14:creationId xmlns:p14="http://schemas.microsoft.com/office/powerpoint/2010/main" val="2084849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E0EE2B-FF04-4579-9026-F1E6D2BB1B51}" type="datetimeFigureOut">
              <a:rPr lang="zh-CN" altLang="en-US" smtClean="0"/>
              <a:t>2016/6/17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109AB-9832-44E6-86FB-E96A08E038A8}" type="slidenum">
              <a:rPr lang="zh-CN" altLang="en-US" smtClean="0"/>
              <a:t>‹#›</a:t>
            </a:fld>
            <a:endParaRPr lang="zh-CN" altLang="en-US"/>
          </a:p>
        </p:txBody>
      </p:sp>
    </p:spTree>
    <p:extLst>
      <p:ext uri="{BB962C8B-B14F-4D97-AF65-F5344CB8AC3E}">
        <p14:creationId xmlns:p14="http://schemas.microsoft.com/office/powerpoint/2010/main" val="334438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5" Type="http://schemas.openxmlformats.org/officeDocument/2006/relationships/image" Target="../media/image11.emf"/><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 Id="rId5" Type="http://schemas.openxmlformats.org/officeDocument/2006/relationships/image" Target="../media/image15.emf"/><Relationship Id="rId4" Type="http://schemas.openxmlformats.org/officeDocument/2006/relationships/image" Target="../media/image14.emf"/></Relationships>
</file>

<file path=ppt/slides/_rels/slide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303497"/>
            <a:ext cx="9144000" cy="2387600"/>
          </a:xfrm>
        </p:spPr>
        <p:txBody>
          <a:bodyPr/>
          <a:lstStyle/>
          <a:p>
            <a:r>
              <a:rPr lang="en-US" altLang="zh-CN" dirty="0" smtClean="0">
                <a:solidFill>
                  <a:srgbClr val="0070C0"/>
                </a:solidFill>
              </a:rPr>
              <a:t>Overview of MDI design </a:t>
            </a:r>
            <a:r>
              <a:rPr lang="en-US" altLang="zh-CN" dirty="0" smtClean="0">
                <a:solidFill>
                  <a:srgbClr val="0070C0"/>
                </a:solidFill>
                <a:latin typeface="Times New Roman" panose="02020603050405020304" pitchFamily="18" charset="0"/>
                <a:cs typeface="Times New Roman" panose="02020603050405020304" pitchFamily="18" charset="0"/>
              </a:rPr>
              <a:t>II</a:t>
            </a:r>
            <a:endParaRPr lang="zh-CN" altLang="en-US" dirty="0">
              <a:solidFill>
                <a:srgbClr val="0070C0"/>
              </a:solidFill>
              <a:latin typeface="Times New Roman" panose="02020603050405020304" pitchFamily="18" charset="0"/>
              <a:cs typeface="Times New Roman" panose="02020603050405020304" pitchFamily="18" charset="0"/>
            </a:endParaRPr>
          </a:p>
        </p:txBody>
      </p:sp>
      <p:sp>
        <p:nvSpPr>
          <p:cNvPr id="3" name="副标题 2"/>
          <p:cNvSpPr>
            <a:spLocks noGrp="1"/>
          </p:cNvSpPr>
          <p:nvPr>
            <p:ph type="subTitle" idx="1"/>
          </p:nvPr>
        </p:nvSpPr>
        <p:spPr/>
        <p:txBody>
          <a:bodyPr>
            <a:normAutofit lnSpcReduction="10000"/>
          </a:bodyPr>
          <a:lstStyle/>
          <a:p>
            <a:r>
              <a:rPr lang="en-US" altLang="zh-CN" dirty="0" smtClean="0"/>
              <a:t>Sha Bai</a:t>
            </a:r>
          </a:p>
          <a:p>
            <a:endParaRPr lang="en-US" altLang="zh-CN" dirty="0"/>
          </a:p>
          <a:p>
            <a:r>
              <a:rPr lang="en-US" altLang="zh-CN" i="1" dirty="0" smtClean="0"/>
              <a:t>CEPC AP meeting</a:t>
            </a:r>
          </a:p>
          <a:p>
            <a:r>
              <a:rPr lang="en-US" altLang="zh-CN" i="1" dirty="0" smtClean="0"/>
              <a:t>2016-06-17</a:t>
            </a:r>
          </a:p>
          <a:p>
            <a:endParaRPr lang="zh-CN" altLang="en-US" i="1" dirty="0"/>
          </a:p>
        </p:txBody>
      </p:sp>
    </p:spTree>
    <p:extLst>
      <p:ext uri="{BB962C8B-B14F-4D97-AF65-F5344CB8AC3E}">
        <p14:creationId xmlns:p14="http://schemas.microsoft.com/office/powerpoint/2010/main" val="3603988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CEPC anti-solenoid design I</a:t>
            </a:r>
            <a:endParaRPr lang="zh-CN" altLang="en-US" dirty="0">
              <a:solidFill>
                <a:srgbClr val="7030A0"/>
              </a:solidFill>
            </a:endParaRPr>
          </a:p>
        </p:txBody>
      </p:sp>
      <p:pic>
        <p:nvPicPr>
          <p:cNvPr id="4" name="内容占位符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99815" y="1825625"/>
            <a:ext cx="9392369" cy="4351338"/>
          </a:xfrm>
        </p:spPr>
      </p:pic>
    </p:spTree>
    <p:extLst>
      <p:ext uri="{BB962C8B-B14F-4D97-AF65-F5344CB8AC3E}">
        <p14:creationId xmlns:p14="http://schemas.microsoft.com/office/powerpoint/2010/main" val="2665031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CEPC anti-solenoid design II</a:t>
            </a:r>
            <a:endParaRPr lang="zh-CN" altLang="en-US" dirty="0">
              <a:solidFill>
                <a:srgbClr val="7030A0"/>
              </a:solidFill>
            </a:endParaRPr>
          </a:p>
        </p:txBody>
      </p:sp>
      <p:pic>
        <p:nvPicPr>
          <p:cNvPr id="4" name="内容占位符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99815" y="1825625"/>
            <a:ext cx="9392369" cy="4351338"/>
          </a:xfrm>
        </p:spPr>
      </p:pic>
    </p:spTree>
    <p:extLst>
      <p:ext uri="{BB962C8B-B14F-4D97-AF65-F5344CB8AC3E}">
        <p14:creationId xmlns:p14="http://schemas.microsoft.com/office/powerpoint/2010/main" val="998473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References</a:t>
            </a:r>
            <a:endParaRPr lang="zh-CN" altLang="en-US" dirty="0">
              <a:solidFill>
                <a:srgbClr val="7030A0"/>
              </a:solidFill>
            </a:endParaRPr>
          </a:p>
        </p:txBody>
      </p:sp>
      <p:sp>
        <p:nvSpPr>
          <p:cNvPr id="3" name="内容占位符 2"/>
          <p:cNvSpPr>
            <a:spLocks noGrp="1"/>
          </p:cNvSpPr>
          <p:nvPr>
            <p:ph idx="1"/>
          </p:nvPr>
        </p:nvSpPr>
        <p:spPr/>
        <p:txBody>
          <a:bodyPr>
            <a:normAutofit fontScale="85000" lnSpcReduction="20000"/>
          </a:bodyPr>
          <a:lstStyle/>
          <a:p>
            <a:r>
              <a:rPr lang="en-US" altLang="zh-CN" dirty="0" smtClean="0"/>
              <a:t>LEP Design report.</a:t>
            </a:r>
          </a:p>
          <a:p>
            <a:r>
              <a:rPr lang="en-US" altLang="zh-CN" dirty="0" smtClean="0"/>
              <a:t>G. </a:t>
            </a:r>
            <a:r>
              <a:rPr lang="en-US" altLang="zh-CN" dirty="0" err="1" smtClean="0"/>
              <a:t>Guignard</a:t>
            </a:r>
            <a:r>
              <a:rPr lang="en-US" altLang="zh-CN" dirty="0" smtClean="0"/>
              <a:t>, et al., “Linear coupling compensation in the long straight sections of LEP”, LEP-70/55, 3.4.1978.</a:t>
            </a:r>
          </a:p>
          <a:p>
            <a:r>
              <a:rPr lang="en-US" altLang="zh-CN" dirty="0"/>
              <a:t>G</a:t>
            </a:r>
            <a:r>
              <a:rPr lang="en-US" altLang="zh-CN" dirty="0" smtClean="0"/>
              <a:t>. </a:t>
            </a:r>
            <a:r>
              <a:rPr lang="en-US" altLang="zh-CN" dirty="0" err="1" smtClean="0"/>
              <a:t>Guignard</a:t>
            </a:r>
            <a:r>
              <a:rPr lang="en-US" altLang="zh-CN" dirty="0" smtClean="0"/>
              <a:t>, et al., “Measurement and compensation of the solenoid effects in LEP”, Proceedings of EPAC1990_1432.</a:t>
            </a:r>
          </a:p>
          <a:p>
            <a:r>
              <a:rPr lang="en-US" altLang="zh-CN" dirty="0"/>
              <a:t>G. </a:t>
            </a:r>
            <a:r>
              <a:rPr lang="en-US" altLang="zh-CN" dirty="0" err="1"/>
              <a:t>Guignard</a:t>
            </a:r>
            <a:r>
              <a:rPr lang="en-US" altLang="zh-CN" dirty="0"/>
              <a:t>, </a:t>
            </a:r>
            <a:r>
              <a:rPr lang="en-US" altLang="zh-CN" dirty="0" smtClean="0"/>
              <a:t>et al., “Revised schemes of skew quadrupoles for solenoid compensation in LEP”, LEP Report -70/75, 1978.</a:t>
            </a:r>
          </a:p>
          <a:p>
            <a:r>
              <a:rPr lang="en-US" altLang="zh-CN" dirty="0" smtClean="0"/>
              <a:t>S. </a:t>
            </a:r>
            <a:r>
              <a:rPr lang="en-US" altLang="zh-CN" dirty="0" err="1" smtClean="0"/>
              <a:t>Peggs</a:t>
            </a:r>
            <a:r>
              <a:rPr lang="en-US" altLang="zh-CN" dirty="0" smtClean="0"/>
              <a:t>, et al. “The projection approach to solenoid </a:t>
            </a:r>
            <a:r>
              <a:rPr lang="en-US" altLang="zh-CN" dirty="0" err="1" smtClean="0"/>
              <a:t>compensation”,Particle</a:t>
            </a:r>
            <a:r>
              <a:rPr lang="en-US" altLang="zh-CN" dirty="0" smtClean="0"/>
              <a:t> Accelerators 1982 Vol.12 pp. 219-229.</a:t>
            </a:r>
          </a:p>
          <a:p>
            <a:r>
              <a:rPr lang="en-US" altLang="zh-CN" dirty="0" smtClean="0"/>
              <a:t>Y. </a:t>
            </a:r>
            <a:r>
              <a:rPr lang="en-US" altLang="zh-CN" dirty="0" err="1" smtClean="0"/>
              <a:t>Nosochkov</a:t>
            </a:r>
            <a:r>
              <a:rPr lang="en-US" altLang="zh-CN" dirty="0" smtClean="0"/>
              <a:t>,  et al., “Detector solenoid compensation in the PEP-II B-Factory”, SLAC-PUB-95-6890, LBL-37227.</a:t>
            </a:r>
          </a:p>
          <a:p>
            <a:r>
              <a:rPr lang="en-US" altLang="zh-CN" dirty="0" smtClean="0"/>
              <a:t>Y. </a:t>
            </a:r>
            <a:r>
              <a:rPr lang="en-US" altLang="zh-CN" dirty="0" err="1" smtClean="0"/>
              <a:t>Nosochkov</a:t>
            </a:r>
            <a:r>
              <a:rPr lang="en-US" altLang="zh-CN" dirty="0" smtClean="0"/>
              <a:t> and A. </a:t>
            </a:r>
            <a:r>
              <a:rPr lang="en-US" altLang="zh-CN" dirty="0" err="1" smtClean="0"/>
              <a:t>Seryi</a:t>
            </a:r>
            <a:r>
              <a:rPr lang="en-US" altLang="zh-CN" dirty="0" smtClean="0"/>
              <a:t>, “Compensation of detector solenoid effects on the beam size in a linear collider”, PRSTAB 8, 021001(2005).</a:t>
            </a:r>
          </a:p>
          <a:p>
            <a:endParaRPr lang="zh-CN" altLang="en-US" dirty="0"/>
          </a:p>
        </p:txBody>
      </p:sp>
    </p:spTree>
    <p:extLst>
      <p:ext uri="{BB962C8B-B14F-4D97-AF65-F5344CB8AC3E}">
        <p14:creationId xmlns:p14="http://schemas.microsoft.com/office/powerpoint/2010/main" val="2762319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MDI outline</a:t>
            </a:r>
            <a:endParaRPr lang="zh-CN" altLang="en-US" dirty="0">
              <a:solidFill>
                <a:srgbClr val="7030A0"/>
              </a:solidFill>
            </a:endParaRPr>
          </a:p>
        </p:txBody>
      </p:sp>
      <p:sp>
        <p:nvSpPr>
          <p:cNvPr id="3" name="内容占位符 2"/>
          <p:cNvSpPr>
            <a:spLocks noGrp="1"/>
          </p:cNvSpPr>
          <p:nvPr>
            <p:ph idx="1"/>
          </p:nvPr>
        </p:nvSpPr>
        <p:spPr/>
        <p:txBody>
          <a:bodyPr>
            <a:normAutofit lnSpcReduction="10000"/>
          </a:bodyPr>
          <a:lstStyle/>
          <a:p>
            <a:r>
              <a:rPr lang="en-US" altLang="zh-CN" dirty="0" smtClean="0"/>
              <a:t>IR Layout</a:t>
            </a:r>
          </a:p>
          <a:p>
            <a:r>
              <a:rPr lang="en-US" altLang="zh-CN" dirty="0" smtClean="0"/>
              <a:t>Solenoid compensation</a:t>
            </a:r>
          </a:p>
          <a:p>
            <a:r>
              <a:rPr lang="en-US" altLang="zh-CN" dirty="0" smtClean="0"/>
              <a:t>Superconducting magnet</a:t>
            </a:r>
          </a:p>
          <a:p>
            <a:r>
              <a:rPr lang="en-US" altLang="zh-CN" dirty="0" smtClean="0"/>
              <a:t>Background</a:t>
            </a:r>
          </a:p>
          <a:p>
            <a:r>
              <a:rPr lang="en-US" altLang="zh-CN" dirty="0" smtClean="0"/>
              <a:t>Collimator </a:t>
            </a:r>
          </a:p>
          <a:p>
            <a:r>
              <a:rPr lang="en-US" altLang="zh-CN" dirty="0" smtClean="0"/>
              <a:t>Shielding</a:t>
            </a:r>
          </a:p>
          <a:p>
            <a:r>
              <a:rPr lang="en-US" altLang="zh-CN" dirty="0" smtClean="0"/>
              <a:t>Luminosity calorimeter</a:t>
            </a:r>
          </a:p>
          <a:p>
            <a:r>
              <a:rPr lang="en-US" altLang="zh-CN" dirty="0" smtClean="0"/>
              <a:t>Vertex detector</a:t>
            </a:r>
          </a:p>
          <a:p>
            <a:r>
              <a:rPr lang="en-US" altLang="zh-CN" dirty="0" smtClean="0"/>
              <a:t>Mechanics……</a:t>
            </a:r>
            <a:endParaRPr lang="zh-CN" altLang="en-US" dirty="0"/>
          </a:p>
        </p:txBody>
      </p:sp>
    </p:spTree>
    <p:extLst>
      <p:ext uri="{BB962C8B-B14F-4D97-AF65-F5344CB8AC3E}">
        <p14:creationId xmlns:p14="http://schemas.microsoft.com/office/powerpoint/2010/main" val="215444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0" end="0"/>
                                            </p:txEl>
                                          </p:spTgt>
                                        </p:tgtEl>
                                        <p:attrNameLst>
                                          <p:attrName>style.color</p:attrName>
                                        </p:attrNameLst>
                                      </p:cBhvr>
                                      <p:to>
                                        <a:schemeClr val="accent2"/>
                                      </p:to>
                                    </p:animClr>
                                  </p:childTnLst>
                                </p:cTn>
                              </p:par>
                              <p:par>
                                <p:cTn id="7" presetID="3" presetClass="emph" presetSubtype="2" fill="hold" nodeType="withEffect">
                                  <p:stCondLst>
                                    <p:cond delay="0"/>
                                  </p:stCondLst>
                                  <p:childTnLst>
                                    <p:animClr clrSpc="rgb" dir="cw">
                                      <p:cBhvr override="childStyle">
                                        <p:cTn id="8" dur="2000" fill="hold"/>
                                        <p:tgtEl>
                                          <p:spTgt spid="3">
                                            <p:txEl>
                                              <p:pRg st="1" end="1"/>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Machines</a:t>
            </a:r>
            <a:endParaRPr lang="zh-CN" altLang="en-US" dirty="0">
              <a:solidFill>
                <a:srgbClr val="7030A0"/>
              </a:solidFill>
            </a:endParaRPr>
          </a:p>
        </p:txBody>
      </p:sp>
      <p:sp>
        <p:nvSpPr>
          <p:cNvPr id="3" name="内容占位符 2"/>
          <p:cNvSpPr>
            <a:spLocks noGrp="1"/>
          </p:cNvSpPr>
          <p:nvPr>
            <p:ph idx="1"/>
          </p:nvPr>
        </p:nvSpPr>
        <p:spPr/>
        <p:txBody>
          <a:bodyPr/>
          <a:lstStyle/>
          <a:p>
            <a:r>
              <a:rPr lang="en-US" altLang="zh-CN" dirty="0" smtClean="0"/>
              <a:t>Double ring with crossing angle:</a:t>
            </a:r>
            <a:r>
              <a:rPr lang="zh-CN" altLang="en-US" dirty="0" smtClean="0"/>
              <a:t> </a:t>
            </a:r>
            <a:r>
              <a:rPr lang="en-US" altLang="zh-CN" dirty="0" smtClean="0"/>
              <a:t>BEPCII, </a:t>
            </a:r>
            <a:r>
              <a:rPr lang="en-US" altLang="zh-CN" dirty="0" err="1" smtClean="0"/>
              <a:t>SuperKEKB</a:t>
            </a:r>
            <a:r>
              <a:rPr lang="en-US" altLang="zh-CN" dirty="0" smtClean="0"/>
              <a:t>, FCC-</a:t>
            </a:r>
            <a:r>
              <a:rPr lang="en-US" altLang="zh-CN" dirty="0" err="1" smtClean="0"/>
              <a:t>ee</a:t>
            </a:r>
            <a:r>
              <a:rPr lang="en-US" altLang="zh-CN" dirty="0" smtClean="0"/>
              <a:t>, CEPC……</a:t>
            </a:r>
          </a:p>
          <a:p>
            <a:r>
              <a:rPr lang="en-US" altLang="zh-CN" dirty="0" smtClean="0"/>
              <a:t>Single ring with pretzel: LEP, CESR, CEPC……</a:t>
            </a:r>
          </a:p>
          <a:p>
            <a:r>
              <a:rPr lang="en-US" altLang="zh-CN" dirty="0" smtClean="0"/>
              <a:t>Linear collider: ILC, CLIC, TESLA……</a:t>
            </a:r>
          </a:p>
        </p:txBody>
      </p:sp>
    </p:spTree>
    <p:extLst>
      <p:ext uri="{BB962C8B-B14F-4D97-AF65-F5344CB8AC3E}">
        <p14:creationId xmlns:p14="http://schemas.microsoft.com/office/powerpoint/2010/main" val="1301162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Comparison of MDI design parameters</a:t>
            </a:r>
            <a:endParaRPr lang="zh-CN" altLang="en-US" dirty="0">
              <a:solidFill>
                <a:srgbClr val="7030A0"/>
              </a:solidFill>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596693943"/>
              </p:ext>
            </p:extLst>
          </p:nvPr>
        </p:nvGraphicFramePr>
        <p:xfrm>
          <a:off x="204716" y="1473957"/>
          <a:ext cx="11791665" cy="5330068"/>
        </p:xfrm>
        <a:graphic>
          <a:graphicData uri="http://schemas.openxmlformats.org/drawingml/2006/table">
            <a:tbl>
              <a:tblPr firstRow="1" bandRow="1">
                <a:tableStyleId>{5C22544A-7EE6-4342-B048-85BDC9FD1C3A}</a:tableStyleId>
              </a:tblPr>
              <a:tblGrid>
                <a:gridCol w="1310185"/>
                <a:gridCol w="1310185"/>
                <a:gridCol w="1310185"/>
                <a:gridCol w="1310185"/>
                <a:gridCol w="1310185"/>
                <a:gridCol w="1310185"/>
                <a:gridCol w="1310185"/>
                <a:gridCol w="1310185"/>
                <a:gridCol w="1310185"/>
              </a:tblGrid>
              <a:tr h="1011625">
                <a:tc>
                  <a:txBody>
                    <a:bodyPr/>
                    <a:lstStyle/>
                    <a:p>
                      <a:pPr algn="ctr"/>
                      <a:endParaRPr lang="zh-CN" altLang="en-US" dirty="0"/>
                    </a:p>
                  </a:txBody>
                  <a:tcPr/>
                </a:tc>
                <a:tc>
                  <a:txBody>
                    <a:bodyPr/>
                    <a:lstStyle/>
                    <a:p>
                      <a:pPr algn="ctr"/>
                      <a:r>
                        <a:rPr lang="en-US" altLang="zh-CN" sz="2800" dirty="0" smtClean="0"/>
                        <a:t>BEPCII</a:t>
                      </a:r>
                      <a:endParaRPr lang="zh-CN" altLang="en-US" sz="2800" dirty="0"/>
                    </a:p>
                  </a:txBody>
                  <a:tcPr/>
                </a:tc>
                <a:tc>
                  <a:txBody>
                    <a:bodyPr/>
                    <a:lstStyle/>
                    <a:p>
                      <a:pPr algn="ctr"/>
                      <a:r>
                        <a:rPr lang="en-US" altLang="zh-CN" sz="2800" dirty="0" err="1" smtClean="0"/>
                        <a:t>SuperKEKB</a:t>
                      </a:r>
                      <a:endParaRPr lang="zh-CN" altLang="en-US" sz="2800" dirty="0"/>
                    </a:p>
                  </a:txBody>
                  <a:tcPr/>
                </a:tc>
                <a:tc>
                  <a:txBody>
                    <a:bodyPr/>
                    <a:lstStyle/>
                    <a:p>
                      <a:pPr algn="ctr"/>
                      <a:r>
                        <a:rPr lang="en-US" altLang="zh-CN" sz="2800" dirty="0" smtClean="0"/>
                        <a:t>FCC-</a:t>
                      </a:r>
                      <a:r>
                        <a:rPr lang="en-US" altLang="zh-CN" sz="2800" dirty="0" err="1" smtClean="0"/>
                        <a:t>ee</a:t>
                      </a:r>
                      <a:endParaRPr lang="zh-CN" altLang="en-US" sz="2800" dirty="0"/>
                    </a:p>
                  </a:txBody>
                  <a:tcPr/>
                </a:tc>
                <a:tc>
                  <a:txBody>
                    <a:bodyPr/>
                    <a:lstStyle/>
                    <a:p>
                      <a:pPr algn="ctr"/>
                      <a:r>
                        <a:rPr lang="en-US" altLang="zh-CN" sz="2800" dirty="0" smtClean="0"/>
                        <a:t>CEPC</a:t>
                      </a:r>
                      <a:endParaRPr lang="zh-CN" altLang="en-US" sz="2800" dirty="0"/>
                    </a:p>
                  </a:txBody>
                  <a:tcPr/>
                </a:tc>
                <a:tc>
                  <a:txBody>
                    <a:bodyPr/>
                    <a:lstStyle/>
                    <a:p>
                      <a:pPr algn="ctr"/>
                      <a:r>
                        <a:rPr lang="en-US" altLang="zh-CN" sz="2800" dirty="0" smtClean="0"/>
                        <a:t>LHC</a:t>
                      </a:r>
                      <a:endParaRPr lang="zh-CN" altLang="en-US" sz="2800" dirty="0"/>
                    </a:p>
                  </a:txBody>
                  <a:tcPr/>
                </a:tc>
                <a:tc>
                  <a:txBody>
                    <a:bodyPr/>
                    <a:lstStyle/>
                    <a:p>
                      <a:pPr algn="ctr"/>
                      <a:r>
                        <a:rPr lang="en-US" altLang="zh-CN" sz="2800" dirty="0" err="1" smtClean="0"/>
                        <a:t>SppC</a:t>
                      </a:r>
                      <a:endParaRPr lang="en-US" altLang="zh-CN" sz="2800" dirty="0" smtClean="0"/>
                    </a:p>
                    <a:p>
                      <a:pPr algn="ctr"/>
                      <a:endParaRPr lang="zh-CN" altLang="en-US" sz="2800" dirty="0"/>
                    </a:p>
                  </a:txBody>
                  <a:tcPr/>
                </a:tc>
                <a:tc>
                  <a:txBody>
                    <a:bodyPr/>
                    <a:lstStyle/>
                    <a:p>
                      <a:pPr algn="ctr"/>
                      <a:r>
                        <a:rPr lang="en-US" altLang="zh-CN" sz="2800" dirty="0" smtClean="0"/>
                        <a:t>LEP</a:t>
                      </a:r>
                      <a:endParaRPr lang="zh-CN" altLang="en-US" sz="2800" dirty="0"/>
                    </a:p>
                  </a:txBody>
                  <a:tcPr/>
                </a:tc>
                <a:tc>
                  <a:txBody>
                    <a:bodyPr/>
                    <a:lstStyle/>
                    <a:p>
                      <a:pPr algn="ctr"/>
                      <a:r>
                        <a:rPr lang="en-US" altLang="zh-CN" sz="2800" dirty="0" smtClean="0"/>
                        <a:t>CESR</a:t>
                      </a:r>
                      <a:endParaRPr lang="zh-CN" altLang="en-US" sz="2800" dirty="0"/>
                    </a:p>
                  </a:txBody>
                  <a:tcPr/>
                </a:tc>
              </a:tr>
              <a:tr h="397036">
                <a:tc>
                  <a:txBody>
                    <a:bodyPr/>
                    <a:lstStyle/>
                    <a:p>
                      <a:pPr algn="ctr"/>
                      <a:r>
                        <a:rPr lang="en-US" altLang="zh-CN" dirty="0" smtClean="0"/>
                        <a:t>Energy</a:t>
                      </a:r>
                    </a:p>
                  </a:txBody>
                  <a:tcPr/>
                </a:tc>
                <a:tc>
                  <a:txBody>
                    <a:bodyPr/>
                    <a:lstStyle/>
                    <a:p>
                      <a:pPr algn="ctr"/>
                      <a:r>
                        <a:rPr lang="en-US" altLang="zh-CN" dirty="0" smtClean="0"/>
                        <a:t>1.89GeV</a:t>
                      </a:r>
                      <a:endParaRPr lang="zh-CN" altLang="en-US" dirty="0"/>
                    </a:p>
                  </a:txBody>
                  <a:tcPr/>
                </a:tc>
                <a:tc>
                  <a:txBody>
                    <a:bodyPr/>
                    <a:lstStyle/>
                    <a:p>
                      <a:pPr algn="ctr"/>
                      <a:r>
                        <a:rPr lang="en-US" altLang="zh-CN" dirty="0" smtClean="0"/>
                        <a:t>4.0/7.0GeV</a:t>
                      </a:r>
                      <a:endParaRPr lang="zh-CN" altLang="en-US" dirty="0"/>
                    </a:p>
                  </a:txBody>
                  <a:tcPr/>
                </a:tc>
                <a:tc>
                  <a:txBody>
                    <a:bodyPr/>
                    <a:lstStyle/>
                    <a:p>
                      <a:pPr algn="ctr"/>
                      <a:r>
                        <a:rPr lang="en-US" altLang="zh-CN" dirty="0" smtClean="0"/>
                        <a:t>175GeV</a:t>
                      </a:r>
                      <a:endParaRPr lang="zh-CN" altLang="en-US" dirty="0"/>
                    </a:p>
                  </a:txBody>
                  <a:tcPr/>
                </a:tc>
                <a:tc>
                  <a:txBody>
                    <a:bodyPr/>
                    <a:lstStyle/>
                    <a:p>
                      <a:pPr algn="ctr"/>
                      <a:r>
                        <a:rPr lang="en-US" altLang="zh-CN" dirty="0" smtClean="0"/>
                        <a:t>120GeV</a:t>
                      </a:r>
                      <a:endParaRPr lang="zh-CN" altLang="en-US" dirty="0"/>
                    </a:p>
                  </a:txBody>
                  <a:tcPr/>
                </a:tc>
                <a:tc>
                  <a:txBody>
                    <a:bodyPr/>
                    <a:lstStyle/>
                    <a:p>
                      <a:pPr algn="ctr"/>
                      <a:r>
                        <a:rPr lang="en-US" altLang="zh-CN" dirty="0" smtClean="0"/>
                        <a:t>7TeV</a:t>
                      </a:r>
                      <a:endParaRPr lang="zh-CN" altLang="en-US" dirty="0"/>
                    </a:p>
                  </a:txBody>
                  <a:tcPr/>
                </a:tc>
                <a:tc>
                  <a:txBody>
                    <a:bodyPr/>
                    <a:lstStyle/>
                    <a:p>
                      <a:pPr algn="ctr"/>
                      <a:r>
                        <a:rPr lang="en-US" altLang="zh-CN" dirty="0" smtClean="0"/>
                        <a:t>35TeV</a:t>
                      </a:r>
                      <a:endParaRPr lang="zh-CN" altLang="en-US" dirty="0"/>
                    </a:p>
                  </a:txBody>
                  <a:tcPr/>
                </a:tc>
                <a:tc>
                  <a:txBody>
                    <a:bodyPr/>
                    <a:lstStyle/>
                    <a:p>
                      <a:pPr algn="ctr"/>
                      <a:r>
                        <a:rPr lang="en-US" altLang="zh-CN" dirty="0" smtClean="0"/>
                        <a:t>91GeV</a:t>
                      </a:r>
                      <a:endParaRPr lang="zh-CN" altLang="en-US" dirty="0"/>
                    </a:p>
                  </a:txBody>
                  <a:tcPr/>
                </a:tc>
                <a:tc>
                  <a:txBody>
                    <a:bodyPr/>
                    <a:lstStyle/>
                    <a:p>
                      <a:pPr algn="ctr"/>
                      <a:r>
                        <a:rPr lang="en-US" altLang="zh-CN" dirty="0" smtClean="0"/>
                        <a:t>1.5-5.6GeV</a:t>
                      </a:r>
                      <a:endParaRPr lang="zh-CN" altLang="en-US" dirty="0"/>
                    </a:p>
                  </a:txBody>
                  <a:tcPr/>
                </a:tc>
              </a:tr>
              <a:tr h="685294">
                <a:tc>
                  <a:txBody>
                    <a:bodyPr/>
                    <a:lstStyle/>
                    <a:p>
                      <a:pPr algn="ctr"/>
                      <a:r>
                        <a:rPr lang="en-US" altLang="zh-CN" dirty="0" smtClean="0"/>
                        <a:t>Crossing-angle</a:t>
                      </a:r>
                      <a:endParaRPr lang="zh-CN" altLang="en-US" dirty="0"/>
                    </a:p>
                  </a:txBody>
                  <a:tcPr/>
                </a:tc>
                <a:tc>
                  <a:txBody>
                    <a:bodyPr/>
                    <a:lstStyle/>
                    <a:p>
                      <a:pPr algn="ctr"/>
                      <a:r>
                        <a:rPr lang="en-US" altLang="zh-CN" dirty="0" smtClean="0"/>
                        <a:t>22mrad</a:t>
                      </a:r>
                      <a:endParaRPr lang="zh-CN" altLang="en-US" dirty="0"/>
                    </a:p>
                  </a:txBody>
                  <a:tcPr/>
                </a:tc>
                <a:tc>
                  <a:txBody>
                    <a:bodyPr/>
                    <a:lstStyle/>
                    <a:p>
                      <a:pPr algn="ctr"/>
                      <a:r>
                        <a:rPr lang="en-US" altLang="zh-CN" dirty="0" smtClean="0"/>
                        <a:t>83mrad</a:t>
                      </a:r>
                      <a:endParaRPr lang="zh-CN" altLang="en-US" dirty="0"/>
                    </a:p>
                  </a:txBody>
                  <a:tcPr/>
                </a:tc>
                <a:tc>
                  <a:txBody>
                    <a:bodyPr/>
                    <a:lstStyle/>
                    <a:p>
                      <a:pPr algn="ctr"/>
                      <a:r>
                        <a:rPr lang="en-US" altLang="zh-CN" dirty="0" smtClean="0"/>
                        <a:t>30mrad</a:t>
                      </a:r>
                      <a:endParaRPr lang="zh-CN" altLang="en-US" dirty="0"/>
                    </a:p>
                  </a:txBody>
                  <a:tcPr/>
                </a:tc>
                <a:tc>
                  <a:txBody>
                    <a:bodyPr/>
                    <a:lstStyle/>
                    <a:p>
                      <a:pPr algn="ctr"/>
                      <a:r>
                        <a:rPr lang="en-US" altLang="zh-CN" dirty="0" smtClean="0"/>
                        <a:t>30mrad</a:t>
                      </a:r>
                      <a:endParaRPr lang="zh-CN" altLang="en-US" dirty="0"/>
                    </a:p>
                  </a:txBody>
                  <a:tcPr/>
                </a:tc>
                <a:tc>
                  <a:txBody>
                    <a:bodyPr/>
                    <a:lstStyle/>
                    <a:p>
                      <a:pPr algn="ctr"/>
                      <a:r>
                        <a:rPr lang="en-US" altLang="zh-CN" dirty="0" smtClean="0"/>
                        <a:t>285urad</a:t>
                      </a:r>
                      <a:endParaRPr lang="zh-CN" altLang="en-US" dirty="0"/>
                    </a:p>
                  </a:txBody>
                  <a:tcPr/>
                </a:tc>
                <a:tc>
                  <a:txBody>
                    <a:bodyPr/>
                    <a:lstStyle/>
                    <a:p>
                      <a:pPr algn="ctr"/>
                      <a:r>
                        <a:rPr lang="en-US" altLang="zh-CN" dirty="0" smtClean="0"/>
                        <a:t>146urad</a:t>
                      </a:r>
                      <a:endParaRPr lang="zh-CN" altLang="en-US" dirty="0"/>
                    </a:p>
                  </a:txBody>
                  <a:tcPr/>
                </a:tc>
                <a:tc>
                  <a:txBody>
                    <a:bodyPr/>
                    <a:lstStyle/>
                    <a:p>
                      <a:pPr algn="ctr"/>
                      <a:r>
                        <a:rPr lang="en-US" altLang="zh-CN" dirty="0" smtClean="0"/>
                        <a:t>0mrad</a:t>
                      </a:r>
                      <a:endParaRPr lang="zh-CN" altLang="en-US" dirty="0"/>
                    </a:p>
                  </a:txBody>
                  <a:tcPr/>
                </a:tc>
                <a:tc>
                  <a:txBody>
                    <a:bodyPr/>
                    <a:lstStyle/>
                    <a:p>
                      <a:pPr algn="ctr"/>
                      <a:r>
                        <a:rPr lang="en-US" altLang="zh-CN" dirty="0" smtClean="0"/>
                        <a:t>3.5mrad</a:t>
                      </a:r>
                      <a:endParaRPr lang="zh-CN" altLang="en-US" dirty="0"/>
                    </a:p>
                  </a:txBody>
                  <a:tcPr/>
                </a:tc>
              </a:tr>
              <a:tr h="397036">
                <a:tc>
                  <a:txBody>
                    <a:bodyPr/>
                    <a:lstStyle/>
                    <a:p>
                      <a:pPr algn="ctr"/>
                      <a:r>
                        <a:rPr lang="en-US" altLang="zh-CN" dirty="0" smtClean="0"/>
                        <a:t>L*</a:t>
                      </a:r>
                      <a:endParaRPr lang="zh-CN" altLang="en-US" dirty="0"/>
                    </a:p>
                  </a:txBody>
                  <a:tcPr/>
                </a:tc>
                <a:tc>
                  <a:txBody>
                    <a:bodyPr/>
                    <a:lstStyle/>
                    <a:p>
                      <a:pPr algn="ctr"/>
                      <a:r>
                        <a:rPr lang="en-US" altLang="zh-CN" dirty="0" smtClean="0"/>
                        <a:t>1m</a:t>
                      </a:r>
                      <a:endParaRPr lang="zh-CN" altLang="en-US" dirty="0"/>
                    </a:p>
                  </a:txBody>
                  <a:tcPr/>
                </a:tc>
                <a:tc>
                  <a:txBody>
                    <a:bodyPr/>
                    <a:lstStyle/>
                    <a:p>
                      <a:pPr algn="ctr"/>
                      <a:r>
                        <a:rPr lang="en-US" altLang="zh-CN" dirty="0" smtClean="0"/>
                        <a:t>0.7m</a:t>
                      </a:r>
                      <a:endParaRPr lang="zh-CN" altLang="en-US" dirty="0"/>
                    </a:p>
                  </a:txBody>
                  <a:tcPr/>
                </a:tc>
                <a:tc>
                  <a:txBody>
                    <a:bodyPr/>
                    <a:lstStyle/>
                    <a:p>
                      <a:pPr algn="ctr"/>
                      <a:r>
                        <a:rPr lang="en-US" altLang="zh-CN" dirty="0" smtClean="0"/>
                        <a:t>2.2m</a:t>
                      </a:r>
                      <a:endParaRPr lang="zh-CN" altLang="en-US" dirty="0"/>
                    </a:p>
                  </a:txBody>
                  <a:tcPr/>
                </a:tc>
                <a:tc>
                  <a:txBody>
                    <a:bodyPr/>
                    <a:lstStyle/>
                    <a:p>
                      <a:pPr algn="ctr"/>
                      <a:r>
                        <a:rPr lang="en-US" altLang="zh-CN" dirty="0" smtClean="0"/>
                        <a:t>1.5m</a:t>
                      </a:r>
                      <a:endParaRPr lang="zh-CN" altLang="en-US" dirty="0"/>
                    </a:p>
                  </a:txBody>
                  <a:tcPr/>
                </a:tc>
                <a:tc>
                  <a:txBody>
                    <a:bodyPr/>
                    <a:lstStyle/>
                    <a:p>
                      <a:pPr algn="ctr"/>
                      <a:r>
                        <a:rPr lang="en-US" altLang="zh-CN" dirty="0" smtClean="0"/>
                        <a:t>22.965m</a:t>
                      </a:r>
                      <a:endParaRPr lang="zh-CN" altLang="en-US" dirty="0"/>
                    </a:p>
                  </a:txBody>
                  <a:tcPr/>
                </a:tc>
                <a:tc>
                  <a:txBody>
                    <a:bodyPr/>
                    <a:lstStyle/>
                    <a:p>
                      <a:pPr algn="ctr"/>
                      <a:r>
                        <a:rPr lang="en-US" altLang="zh-CN" dirty="0" smtClean="0"/>
                        <a:t>34m</a:t>
                      </a:r>
                      <a:endParaRPr lang="zh-CN" altLang="en-US" dirty="0"/>
                    </a:p>
                  </a:txBody>
                  <a:tcPr/>
                </a:tc>
                <a:tc>
                  <a:txBody>
                    <a:bodyPr/>
                    <a:lstStyle/>
                    <a:p>
                      <a:pPr algn="ctr"/>
                      <a:r>
                        <a:rPr lang="en-US" altLang="zh-CN" dirty="0" smtClean="0"/>
                        <a:t>1m</a:t>
                      </a:r>
                      <a:endParaRPr lang="zh-CN" altLang="en-US" dirty="0"/>
                    </a:p>
                  </a:txBody>
                  <a:tcPr/>
                </a:tc>
                <a:tc>
                  <a:txBody>
                    <a:bodyPr/>
                    <a:lstStyle/>
                    <a:p>
                      <a:pPr algn="ctr"/>
                      <a:r>
                        <a:rPr lang="en-US" altLang="zh-CN" dirty="0" smtClean="0"/>
                        <a:t>0.437m</a:t>
                      </a:r>
                      <a:endParaRPr lang="zh-CN" altLang="en-US" dirty="0"/>
                    </a:p>
                  </a:txBody>
                  <a:tcPr/>
                </a:tc>
              </a:tr>
              <a:tr h="1860085">
                <a:tc>
                  <a:txBody>
                    <a:bodyPr/>
                    <a:lstStyle/>
                    <a:p>
                      <a:pPr algn="ctr"/>
                      <a:r>
                        <a:rPr lang="en-US" altLang="zh-CN" dirty="0" smtClean="0"/>
                        <a:t>Solenoid central field</a:t>
                      </a:r>
                      <a:endParaRPr lang="zh-CN" altLang="en-US" dirty="0"/>
                    </a:p>
                  </a:txBody>
                  <a:tcPr/>
                </a:tc>
                <a:tc>
                  <a:txBody>
                    <a:bodyPr/>
                    <a:lstStyle/>
                    <a:p>
                      <a:pPr algn="ctr"/>
                      <a:r>
                        <a:rPr lang="en-US" altLang="zh-CN" dirty="0" smtClean="0"/>
                        <a:t>1.0T</a:t>
                      </a:r>
                      <a:endParaRPr lang="zh-CN" altLang="en-US" dirty="0"/>
                    </a:p>
                  </a:txBody>
                  <a:tcPr/>
                </a:tc>
                <a:tc>
                  <a:txBody>
                    <a:bodyPr/>
                    <a:lstStyle/>
                    <a:p>
                      <a:pPr algn="ctr"/>
                      <a:r>
                        <a:rPr lang="en-US" altLang="zh-CN" dirty="0" smtClean="0"/>
                        <a:t>1.5T</a:t>
                      </a:r>
                      <a:endParaRPr lang="zh-CN" altLang="en-US" dirty="0"/>
                    </a:p>
                  </a:txBody>
                  <a:tcPr/>
                </a:tc>
                <a:tc>
                  <a:txBody>
                    <a:bodyPr/>
                    <a:lstStyle/>
                    <a:p>
                      <a:pPr algn="ctr"/>
                      <a:r>
                        <a:rPr lang="en-US" altLang="zh-CN" dirty="0" smtClean="0"/>
                        <a:t>2T</a:t>
                      </a:r>
                      <a:endParaRPr lang="zh-CN" altLang="en-US" dirty="0"/>
                    </a:p>
                  </a:txBody>
                  <a:tcPr/>
                </a:tc>
                <a:tc>
                  <a:txBody>
                    <a:bodyPr/>
                    <a:lstStyle/>
                    <a:p>
                      <a:pPr algn="ctr"/>
                      <a:r>
                        <a:rPr lang="en-US" altLang="zh-CN" dirty="0" smtClean="0"/>
                        <a:t>3.5T</a:t>
                      </a:r>
                      <a:endParaRPr lang="zh-CN" altLang="en-US" dirty="0"/>
                    </a:p>
                  </a:txBody>
                  <a:tcPr/>
                </a:tc>
                <a:tc>
                  <a:txBody>
                    <a:bodyPr/>
                    <a:lstStyle/>
                    <a:p>
                      <a:pPr algn="ctr"/>
                      <a:r>
                        <a:rPr lang="en-US" altLang="zh-CN" dirty="0" smtClean="0"/>
                        <a:t>4T@CMS</a:t>
                      </a:r>
                    </a:p>
                    <a:p>
                      <a:pPr algn="ctr"/>
                      <a:r>
                        <a:rPr lang="en-US" altLang="zh-CN" dirty="0" smtClean="0"/>
                        <a:t>2T@ATLAS</a:t>
                      </a:r>
                      <a:endParaRPr lang="zh-CN" altLang="en-US" dirty="0"/>
                    </a:p>
                  </a:txBody>
                  <a:tcPr/>
                </a:tc>
                <a:tc>
                  <a:txBody>
                    <a:bodyPr/>
                    <a:lstStyle/>
                    <a:p>
                      <a:pPr algn="ctr"/>
                      <a:endParaRPr lang="zh-CN" altLang="en-US" dirty="0"/>
                    </a:p>
                  </a:txBody>
                  <a:tcPr/>
                </a:tc>
                <a:tc>
                  <a:txBody>
                    <a:bodyPr/>
                    <a:lstStyle/>
                    <a:p>
                      <a:pPr algn="ctr"/>
                      <a:r>
                        <a:rPr lang="en-US" altLang="zh-CN" dirty="0" smtClean="0"/>
                        <a:t>1.658T</a:t>
                      </a:r>
                      <a:endParaRPr lang="zh-CN" altLang="en-US" dirty="0"/>
                    </a:p>
                  </a:txBody>
                  <a:tcPr/>
                </a:tc>
                <a:tc>
                  <a:txBody>
                    <a:bodyPr/>
                    <a:lstStyle/>
                    <a:p>
                      <a:pPr algn="ctr"/>
                      <a:r>
                        <a:rPr lang="en-US" altLang="zh-CN" dirty="0" smtClean="0"/>
                        <a:t>1.5T @</a:t>
                      </a:r>
                      <a:r>
                        <a:rPr lang="en-US" altLang="zh-CN" dirty="0" err="1" smtClean="0"/>
                        <a:t>Ebeam</a:t>
                      </a:r>
                      <a:r>
                        <a:rPr lang="en-US" altLang="zh-CN" dirty="0" smtClean="0"/>
                        <a:t>&lt;4GeV</a:t>
                      </a:r>
                    </a:p>
                    <a:p>
                      <a:pPr algn="ctr"/>
                      <a:r>
                        <a:rPr lang="en-US" altLang="zh-CN" dirty="0" smtClean="0"/>
                        <a:t>1T</a:t>
                      </a:r>
                      <a:r>
                        <a:rPr lang="en-US" altLang="zh-CN" baseline="0" dirty="0" smtClean="0"/>
                        <a:t> @</a:t>
                      </a:r>
                      <a:r>
                        <a:rPr lang="en-US" altLang="zh-CN" baseline="0" dirty="0" err="1" smtClean="0"/>
                        <a:t>Ebeam</a:t>
                      </a:r>
                      <a:r>
                        <a:rPr lang="en-US" altLang="zh-CN" baseline="0" dirty="0" smtClean="0"/>
                        <a:t>&lt;2GeV</a:t>
                      </a:r>
                      <a:endParaRPr lang="zh-CN" altLang="en-US" dirty="0"/>
                    </a:p>
                  </a:txBody>
                  <a:tcPr/>
                </a:tc>
              </a:tr>
              <a:tr h="978992">
                <a:tc>
                  <a:txBody>
                    <a:bodyPr/>
                    <a:lstStyle/>
                    <a:p>
                      <a:pPr algn="ctr"/>
                      <a:r>
                        <a:rPr lang="en-US" altLang="zh-CN" dirty="0" smtClean="0"/>
                        <a:t>Solenoid</a:t>
                      </a:r>
                      <a:r>
                        <a:rPr lang="en-US" altLang="zh-CN" baseline="0" dirty="0" smtClean="0"/>
                        <a:t> effective length</a:t>
                      </a:r>
                      <a:endParaRPr lang="zh-CN" altLang="en-US" dirty="0"/>
                    </a:p>
                  </a:txBody>
                  <a:tcPr/>
                </a:tc>
                <a:tc>
                  <a:txBody>
                    <a:bodyPr/>
                    <a:lstStyle/>
                    <a:p>
                      <a:pPr algn="ctr"/>
                      <a:r>
                        <a:rPr lang="en-US" altLang="zh-CN" dirty="0" smtClean="0"/>
                        <a:t>3.68m</a:t>
                      </a:r>
                      <a:endParaRPr lang="zh-CN" altLang="en-US" dirty="0"/>
                    </a:p>
                  </a:txBody>
                  <a:tcPr/>
                </a:tc>
                <a:tc>
                  <a:txBody>
                    <a:bodyPr/>
                    <a:lstStyle/>
                    <a:p>
                      <a:pPr algn="ctr"/>
                      <a:r>
                        <a:rPr lang="en-US" altLang="zh-CN" dirty="0" smtClean="0"/>
                        <a:t>2.4m</a:t>
                      </a:r>
                      <a:endParaRPr lang="zh-CN" altLang="en-US" dirty="0"/>
                    </a:p>
                  </a:txBody>
                  <a:tcPr/>
                </a:tc>
                <a:tc>
                  <a:txBody>
                    <a:bodyPr/>
                    <a:lstStyle/>
                    <a:p>
                      <a:pPr algn="ctr"/>
                      <a:r>
                        <a:rPr lang="en-US" altLang="zh-CN" dirty="0" smtClean="0"/>
                        <a:t>12m</a:t>
                      </a:r>
                      <a:endParaRPr lang="zh-CN" altLang="en-US" dirty="0"/>
                    </a:p>
                  </a:txBody>
                  <a:tcPr/>
                </a:tc>
                <a:tc>
                  <a:txBody>
                    <a:bodyPr/>
                    <a:lstStyle/>
                    <a:p>
                      <a:pPr algn="ctr"/>
                      <a:r>
                        <a:rPr lang="en-US" altLang="zh-CN" dirty="0" smtClean="0"/>
                        <a:t>7.6m</a:t>
                      </a:r>
                      <a:endParaRPr lang="zh-CN" altLang="en-US" dirty="0"/>
                    </a:p>
                  </a:txBody>
                  <a:tcPr/>
                </a:tc>
                <a:tc>
                  <a:txBody>
                    <a:bodyPr/>
                    <a:lstStyle/>
                    <a:p>
                      <a:pPr algn="ctr"/>
                      <a:r>
                        <a:rPr lang="en-US" altLang="zh-CN" dirty="0" smtClean="0"/>
                        <a:t>13m</a:t>
                      </a:r>
                      <a:endParaRPr lang="zh-CN" altLang="en-US" dirty="0"/>
                    </a:p>
                  </a:txBody>
                  <a:tcPr/>
                </a:tc>
                <a:tc>
                  <a:txBody>
                    <a:bodyPr/>
                    <a:lstStyle/>
                    <a:p>
                      <a:pPr algn="ctr"/>
                      <a:endParaRPr lang="zh-CN" altLang="en-US" dirty="0"/>
                    </a:p>
                  </a:txBody>
                  <a:tcPr/>
                </a:tc>
                <a:tc>
                  <a:txBody>
                    <a:bodyPr/>
                    <a:lstStyle/>
                    <a:p>
                      <a:pPr algn="ctr"/>
                      <a:r>
                        <a:rPr lang="en-US" altLang="zh-CN" dirty="0" smtClean="0"/>
                        <a:t>6.56m</a:t>
                      </a:r>
                      <a:endParaRPr lang="zh-CN" altLang="en-US" dirty="0"/>
                    </a:p>
                  </a:txBody>
                  <a:tcPr/>
                </a:tc>
                <a:tc>
                  <a:txBody>
                    <a:bodyPr/>
                    <a:lstStyle/>
                    <a:p>
                      <a:pPr algn="ctr"/>
                      <a:r>
                        <a:rPr lang="en-US" altLang="zh-CN" dirty="0" smtClean="0"/>
                        <a:t>3.51m</a:t>
                      </a:r>
                      <a:endParaRPr lang="zh-CN" altLang="en-US" dirty="0"/>
                    </a:p>
                  </a:txBody>
                  <a:tcPr/>
                </a:tc>
              </a:tr>
            </a:tbl>
          </a:graphicData>
        </a:graphic>
      </p:graphicFrame>
    </p:spTree>
    <p:extLst>
      <p:ext uri="{BB962C8B-B14F-4D97-AF65-F5344CB8AC3E}">
        <p14:creationId xmlns:p14="http://schemas.microsoft.com/office/powerpoint/2010/main" val="527715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Compensation principle – skew quads</a:t>
            </a:r>
            <a:endParaRPr lang="zh-CN" altLang="en-US" dirty="0">
              <a:solidFill>
                <a:srgbClr val="7030A0"/>
              </a:solidFill>
            </a:endParaRPr>
          </a:p>
        </p:txBody>
      </p:sp>
      <p:sp>
        <p:nvSpPr>
          <p:cNvPr id="4" name="文本框 3"/>
          <p:cNvSpPr txBox="1"/>
          <p:nvPr/>
        </p:nvSpPr>
        <p:spPr>
          <a:xfrm>
            <a:off x="838200" y="1514901"/>
            <a:ext cx="9588690" cy="1508105"/>
          </a:xfrm>
          <a:prstGeom prst="rect">
            <a:avLst/>
          </a:prstGeom>
          <a:noFill/>
        </p:spPr>
        <p:txBody>
          <a:bodyPr wrap="square" rtlCol="0">
            <a:spAutoFit/>
          </a:bodyPr>
          <a:lstStyle/>
          <a:p>
            <a:r>
              <a:rPr lang="en-US" altLang="zh-CN" sz="2800" dirty="0" smtClean="0">
                <a:solidFill>
                  <a:srgbClr val="0070C0"/>
                </a:solidFill>
              </a:rPr>
              <a:t>Solenoid longitudinal field introduces x-y coupling, add skew quadrupoles to cancel the coupling</a:t>
            </a:r>
            <a:r>
              <a:rPr lang="en-US" altLang="zh-CN" dirty="0"/>
              <a:t>.</a:t>
            </a:r>
            <a:endParaRPr lang="en-US" altLang="zh-CN" dirty="0" smtClean="0"/>
          </a:p>
          <a:p>
            <a:endParaRPr lang="en-US" altLang="zh-CN" dirty="0" smtClean="0"/>
          </a:p>
          <a:p>
            <a:r>
              <a:rPr lang="en-US" altLang="zh-CN" dirty="0" smtClean="0"/>
              <a:t>The coupling coefficients is given:</a:t>
            </a:r>
            <a:endParaRPr lang="zh-CN" altLang="en-US" dirty="0"/>
          </a:p>
        </p:txBody>
      </p:sp>
      <p:pic>
        <p:nvPicPr>
          <p:cNvPr id="5" name="图片 4"/>
          <p:cNvPicPr>
            <a:picLocks noChangeAspect="1"/>
          </p:cNvPicPr>
          <p:nvPr/>
        </p:nvPicPr>
        <p:blipFill>
          <a:blip r:embed="rId2"/>
          <a:stretch>
            <a:fillRect/>
          </a:stretch>
        </p:blipFill>
        <p:spPr>
          <a:xfrm>
            <a:off x="687784" y="3242969"/>
            <a:ext cx="3966104" cy="1274440"/>
          </a:xfrm>
          <a:prstGeom prst="rect">
            <a:avLst/>
          </a:prstGeom>
        </p:spPr>
      </p:pic>
      <p:sp>
        <p:nvSpPr>
          <p:cNvPr id="6" name="文本框 5"/>
          <p:cNvSpPr txBox="1"/>
          <p:nvPr/>
        </p:nvSpPr>
        <p:spPr>
          <a:xfrm>
            <a:off x="838200" y="4790364"/>
            <a:ext cx="3392606" cy="923330"/>
          </a:xfrm>
          <a:prstGeom prst="rect">
            <a:avLst/>
          </a:prstGeom>
          <a:noFill/>
        </p:spPr>
        <p:txBody>
          <a:bodyPr wrap="square" rtlCol="0">
            <a:spAutoFit/>
          </a:bodyPr>
          <a:lstStyle/>
          <a:p>
            <a:r>
              <a:rPr lang="en-US" altLang="zh-CN" dirty="0" smtClean="0"/>
              <a:t>Denoting the coupling coefficients arising from skew quads and solenoids by </a:t>
            </a:r>
            <a:endParaRPr lang="zh-CN" altLang="en-US" dirty="0"/>
          </a:p>
        </p:txBody>
      </p:sp>
      <p:pic>
        <p:nvPicPr>
          <p:cNvPr id="7" name="图片 6"/>
          <p:cNvPicPr>
            <a:picLocks noChangeAspect="1"/>
          </p:cNvPicPr>
          <p:nvPr/>
        </p:nvPicPr>
        <p:blipFill>
          <a:blip r:embed="rId3"/>
          <a:stretch>
            <a:fillRect/>
          </a:stretch>
        </p:blipFill>
        <p:spPr>
          <a:xfrm>
            <a:off x="2167272" y="5469006"/>
            <a:ext cx="682763" cy="244688"/>
          </a:xfrm>
          <a:prstGeom prst="rect">
            <a:avLst/>
          </a:prstGeom>
        </p:spPr>
      </p:pic>
      <p:pic>
        <p:nvPicPr>
          <p:cNvPr id="8" name="图片 7"/>
          <p:cNvPicPr>
            <a:picLocks noChangeAspect="1"/>
          </p:cNvPicPr>
          <p:nvPr/>
        </p:nvPicPr>
        <p:blipFill>
          <a:blip r:embed="rId4"/>
          <a:stretch>
            <a:fillRect/>
          </a:stretch>
        </p:blipFill>
        <p:spPr>
          <a:xfrm>
            <a:off x="1261280" y="5862069"/>
            <a:ext cx="2235433" cy="615063"/>
          </a:xfrm>
          <a:prstGeom prst="rect">
            <a:avLst/>
          </a:prstGeom>
        </p:spPr>
      </p:pic>
      <p:sp>
        <p:nvSpPr>
          <p:cNvPr id="9" name="文本框 8"/>
          <p:cNvSpPr txBox="1"/>
          <p:nvPr/>
        </p:nvSpPr>
        <p:spPr>
          <a:xfrm>
            <a:off x="6441743" y="2606722"/>
            <a:ext cx="4722126" cy="369332"/>
          </a:xfrm>
          <a:prstGeom prst="rect">
            <a:avLst/>
          </a:prstGeom>
          <a:noFill/>
        </p:spPr>
        <p:txBody>
          <a:bodyPr wrap="square" rtlCol="0">
            <a:spAutoFit/>
          </a:bodyPr>
          <a:lstStyle/>
          <a:p>
            <a:r>
              <a:rPr lang="en-US" altLang="zh-CN" dirty="0" smtClean="0"/>
              <a:t>In thin lens approximation for skew quads:</a:t>
            </a:r>
            <a:endParaRPr lang="zh-CN" altLang="en-US" dirty="0"/>
          </a:p>
        </p:txBody>
      </p:sp>
      <p:pic>
        <p:nvPicPr>
          <p:cNvPr id="10" name="图片 9"/>
          <p:cNvPicPr>
            <a:picLocks noChangeAspect="1"/>
          </p:cNvPicPr>
          <p:nvPr/>
        </p:nvPicPr>
        <p:blipFill>
          <a:blip r:embed="rId5"/>
          <a:stretch>
            <a:fillRect/>
          </a:stretch>
        </p:blipFill>
        <p:spPr>
          <a:xfrm>
            <a:off x="6695752" y="3041128"/>
            <a:ext cx="3731137" cy="2016882"/>
          </a:xfrm>
          <a:prstGeom prst="rect">
            <a:avLst/>
          </a:prstGeom>
        </p:spPr>
      </p:pic>
      <p:pic>
        <p:nvPicPr>
          <p:cNvPr id="11" name="图片 10"/>
          <p:cNvPicPr>
            <a:picLocks noChangeAspect="1"/>
          </p:cNvPicPr>
          <p:nvPr/>
        </p:nvPicPr>
        <p:blipFill>
          <a:blip r:embed="rId6"/>
          <a:stretch>
            <a:fillRect/>
          </a:stretch>
        </p:blipFill>
        <p:spPr>
          <a:xfrm>
            <a:off x="6810151" y="5126444"/>
            <a:ext cx="3425670" cy="597374"/>
          </a:xfrm>
          <a:prstGeom prst="rect">
            <a:avLst/>
          </a:prstGeom>
        </p:spPr>
      </p:pic>
      <p:pic>
        <p:nvPicPr>
          <p:cNvPr id="12" name="图片 11"/>
          <p:cNvPicPr>
            <a:picLocks noChangeAspect="1"/>
          </p:cNvPicPr>
          <p:nvPr/>
        </p:nvPicPr>
        <p:blipFill>
          <a:blip r:embed="rId7"/>
          <a:stretch>
            <a:fillRect/>
          </a:stretch>
        </p:blipFill>
        <p:spPr>
          <a:xfrm>
            <a:off x="7065745" y="5877710"/>
            <a:ext cx="2010016" cy="800211"/>
          </a:xfrm>
          <a:prstGeom prst="rect">
            <a:avLst/>
          </a:prstGeom>
        </p:spPr>
      </p:pic>
    </p:spTree>
    <p:extLst>
      <p:ext uri="{BB962C8B-B14F-4D97-AF65-F5344CB8AC3E}">
        <p14:creationId xmlns:p14="http://schemas.microsoft.com/office/powerpoint/2010/main" val="1181180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
            <a:ext cx="10515600" cy="1690688"/>
          </a:xfrm>
        </p:spPr>
        <p:txBody>
          <a:bodyPr/>
          <a:lstStyle/>
          <a:p>
            <a:r>
              <a:rPr lang="en-US" altLang="zh-CN" dirty="0" smtClean="0">
                <a:solidFill>
                  <a:srgbClr val="7030A0"/>
                </a:solidFill>
              </a:rPr>
              <a:t>LEP solenoid compensation</a:t>
            </a:r>
            <a:endParaRPr lang="zh-CN" altLang="en-US" dirty="0">
              <a:solidFill>
                <a:srgbClr val="7030A0"/>
              </a:solidFill>
            </a:endParaRPr>
          </a:p>
        </p:txBody>
      </p:sp>
      <p:pic>
        <p:nvPicPr>
          <p:cNvPr id="6" name="图片 5"/>
          <p:cNvPicPr>
            <a:picLocks noChangeAspect="1"/>
          </p:cNvPicPr>
          <p:nvPr/>
        </p:nvPicPr>
        <p:blipFill>
          <a:blip r:embed="rId2"/>
          <a:stretch>
            <a:fillRect/>
          </a:stretch>
        </p:blipFill>
        <p:spPr>
          <a:xfrm>
            <a:off x="838200" y="1498836"/>
            <a:ext cx="7531790" cy="4738192"/>
          </a:xfrm>
          <a:prstGeom prst="rect">
            <a:avLst/>
          </a:prstGeom>
        </p:spPr>
      </p:pic>
      <p:sp>
        <p:nvSpPr>
          <p:cNvPr id="10" name="文本框 9"/>
          <p:cNvSpPr txBox="1"/>
          <p:nvPr/>
        </p:nvSpPr>
        <p:spPr>
          <a:xfrm>
            <a:off x="9130352" y="1498836"/>
            <a:ext cx="2730722" cy="3416320"/>
          </a:xfrm>
          <a:prstGeom prst="rect">
            <a:avLst/>
          </a:prstGeom>
          <a:noFill/>
        </p:spPr>
        <p:txBody>
          <a:bodyPr wrap="square" rtlCol="0">
            <a:spAutoFit/>
          </a:bodyPr>
          <a:lstStyle/>
          <a:p>
            <a:r>
              <a:rPr lang="en-US" altLang="zh-CN" dirty="0" smtClean="0">
                <a:solidFill>
                  <a:srgbClr val="0070C0"/>
                </a:solidFill>
              </a:rPr>
              <a:t>Putting two skew </a:t>
            </a:r>
            <a:r>
              <a:rPr lang="en-US" altLang="zh-CN" dirty="0" err="1" smtClean="0">
                <a:solidFill>
                  <a:srgbClr val="0070C0"/>
                </a:solidFill>
              </a:rPr>
              <a:t>quadrupoes</a:t>
            </a:r>
            <a:r>
              <a:rPr lang="en-US" altLang="zh-CN" dirty="0" smtClean="0">
                <a:solidFill>
                  <a:srgbClr val="0070C0"/>
                </a:solidFill>
              </a:rPr>
              <a:t> SQ13 and SQ14 on the left hand side, with opposed polarities, doubles the imaginary contribution as expected for the solenoid compensation and extinguishes the real components, so that no coupling propagates in the lattice.</a:t>
            </a:r>
            <a:endParaRPr lang="zh-CN" altLang="en-US" dirty="0">
              <a:solidFill>
                <a:srgbClr val="0070C0"/>
              </a:solidFill>
            </a:endParaRPr>
          </a:p>
        </p:txBody>
      </p:sp>
      <p:sp>
        <p:nvSpPr>
          <p:cNvPr id="11" name="圆角矩形 10"/>
          <p:cNvSpPr/>
          <p:nvPr/>
        </p:nvSpPr>
        <p:spPr>
          <a:xfrm>
            <a:off x="8925636" y="1282890"/>
            <a:ext cx="3111689" cy="401244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135112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LEP solenoid compensation</a:t>
            </a:r>
            <a:endParaRPr lang="zh-CN" altLang="en-US" dirty="0">
              <a:solidFill>
                <a:srgbClr val="7030A0"/>
              </a:solidFill>
            </a:endParaRPr>
          </a:p>
        </p:txBody>
      </p:sp>
      <p:pic>
        <p:nvPicPr>
          <p:cNvPr id="4" name="内容占位符 3"/>
          <p:cNvPicPr>
            <a:picLocks noGrp="1" noChangeAspect="1"/>
          </p:cNvPicPr>
          <p:nvPr>
            <p:ph idx="1"/>
          </p:nvPr>
        </p:nvPicPr>
        <p:blipFill>
          <a:blip r:embed="rId2"/>
          <a:stretch>
            <a:fillRect/>
          </a:stretch>
        </p:blipFill>
        <p:spPr>
          <a:xfrm>
            <a:off x="660779" y="1328937"/>
            <a:ext cx="6502501" cy="2634469"/>
          </a:xfrm>
          <a:prstGeom prst="rect">
            <a:avLst/>
          </a:prstGeom>
        </p:spPr>
      </p:pic>
      <p:pic>
        <p:nvPicPr>
          <p:cNvPr id="5" name="图片 4"/>
          <p:cNvPicPr>
            <a:picLocks noChangeAspect="1"/>
          </p:cNvPicPr>
          <p:nvPr/>
        </p:nvPicPr>
        <p:blipFill>
          <a:blip r:embed="rId3"/>
          <a:stretch>
            <a:fillRect/>
          </a:stretch>
        </p:blipFill>
        <p:spPr>
          <a:xfrm>
            <a:off x="5624474" y="3963406"/>
            <a:ext cx="6567526" cy="2707875"/>
          </a:xfrm>
          <a:prstGeom prst="rect">
            <a:avLst/>
          </a:prstGeom>
        </p:spPr>
      </p:pic>
      <p:sp>
        <p:nvSpPr>
          <p:cNvPr id="6" name="文本框 5"/>
          <p:cNvSpPr txBox="1"/>
          <p:nvPr/>
        </p:nvSpPr>
        <p:spPr>
          <a:xfrm>
            <a:off x="7654834" y="1426770"/>
            <a:ext cx="4232366" cy="923330"/>
          </a:xfrm>
          <a:prstGeom prst="rect">
            <a:avLst/>
          </a:prstGeom>
          <a:noFill/>
        </p:spPr>
        <p:txBody>
          <a:bodyPr wrap="square" rtlCol="0">
            <a:spAutoFit/>
          </a:bodyPr>
          <a:lstStyle/>
          <a:p>
            <a:r>
              <a:rPr lang="en-US" altLang="zh-CN" dirty="0" smtClean="0">
                <a:solidFill>
                  <a:srgbClr val="0070C0"/>
                </a:solidFill>
              </a:rPr>
              <a:t>For the “high” luminosity insertion, an ideal position for a compensator would be where</a:t>
            </a:r>
            <a:endParaRPr lang="zh-CN" altLang="en-US" dirty="0">
              <a:solidFill>
                <a:srgbClr val="0070C0"/>
              </a:solidFill>
            </a:endParaRPr>
          </a:p>
        </p:txBody>
      </p:sp>
      <p:pic>
        <p:nvPicPr>
          <p:cNvPr id="7" name="图片 6"/>
          <p:cNvPicPr>
            <a:picLocks noChangeAspect="1"/>
          </p:cNvPicPr>
          <p:nvPr/>
        </p:nvPicPr>
        <p:blipFill>
          <a:blip r:embed="rId4"/>
          <a:stretch>
            <a:fillRect/>
          </a:stretch>
        </p:blipFill>
        <p:spPr>
          <a:xfrm>
            <a:off x="8634827" y="2158368"/>
            <a:ext cx="1726027" cy="799384"/>
          </a:xfrm>
          <a:prstGeom prst="rect">
            <a:avLst/>
          </a:prstGeom>
        </p:spPr>
      </p:pic>
      <p:sp>
        <p:nvSpPr>
          <p:cNvPr id="8" name="文本框 7"/>
          <p:cNvSpPr txBox="1"/>
          <p:nvPr/>
        </p:nvSpPr>
        <p:spPr>
          <a:xfrm>
            <a:off x="7654834" y="2900476"/>
            <a:ext cx="4232366" cy="923330"/>
          </a:xfrm>
          <a:prstGeom prst="rect">
            <a:avLst/>
          </a:prstGeom>
          <a:noFill/>
        </p:spPr>
        <p:txBody>
          <a:bodyPr wrap="square" rtlCol="0">
            <a:spAutoFit/>
          </a:bodyPr>
          <a:lstStyle/>
          <a:p>
            <a:r>
              <a:rPr lang="en-US" altLang="zh-CN" dirty="0" smtClean="0">
                <a:solidFill>
                  <a:srgbClr val="0070C0"/>
                </a:solidFill>
              </a:rPr>
              <a:t>In order to have no real components and opposed imaginary vectors for the two resonances.</a:t>
            </a:r>
            <a:endParaRPr lang="zh-CN" altLang="en-US" dirty="0">
              <a:solidFill>
                <a:srgbClr val="0070C0"/>
              </a:solidFill>
            </a:endParaRPr>
          </a:p>
        </p:txBody>
      </p:sp>
      <p:sp>
        <p:nvSpPr>
          <p:cNvPr id="9" name="圆角矩形 8"/>
          <p:cNvSpPr/>
          <p:nvPr/>
        </p:nvSpPr>
        <p:spPr>
          <a:xfrm>
            <a:off x="7380742" y="1328937"/>
            <a:ext cx="4453122" cy="251575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660779" y="4485434"/>
            <a:ext cx="4694992" cy="1477328"/>
          </a:xfrm>
          <a:prstGeom prst="rect">
            <a:avLst/>
          </a:prstGeom>
          <a:noFill/>
        </p:spPr>
        <p:txBody>
          <a:bodyPr wrap="square" rtlCol="0">
            <a:spAutoFit/>
          </a:bodyPr>
          <a:lstStyle/>
          <a:p>
            <a:r>
              <a:rPr lang="en-US" altLang="zh-CN" dirty="0" smtClean="0">
                <a:solidFill>
                  <a:srgbClr val="0070C0"/>
                </a:solidFill>
              </a:rPr>
              <a:t>In the “low” luminosity insertion, there is no position as figure1 where the above one satisfied, thus, find two positions on one side such that:</a:t>
            </a:r>
          </a:p>
          <a:p>
            <a:endParaRPr lang="zh-CN" altLang="en-US" dirty="0"/>
          </a:p>
        </p:txBody>
      </p:sp>
      <p:pic>
        <p:nvPicPr>
          <p:cNvPr id="11" name="图片 10"/>
          <p:cNvPicPr>
            <a:picLocks noChangeAspect="1"/>
          </p:cNvPicPr>
          <p:nvPr/>
        </p:nvPicPr>
        <p:blipFill>
          <a:blip r:embed="rId5"/>
          <a:stretch>
            <a:fillRect/>
          </a:stretch>
        </p:blipFill>
        <p:spPr>
          <a:xfrm>
            <a:off x="660779" y="5751876"/>
            <a:ext cx="4659680" cy="732914"/>
          </a:xfrm>
          <a:prstGeom prst="rect">
            <a:avLst/>
          </a:prstGeom>
        </p:spPr>
      </p:pic>
      <p:sp>
        <p:nvSpPr>
          <p:cNvPr id="12" name="圆角矩形 11"/>
          <p:cNvSpPr/>
          <p:nvPr/>
        </p:nvSpPr>
        <p:spPr>
          <a:xfrm>
            <a:off x="491033" y="4334374"/>
            <a:ext cx="4981433" cy="237256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76910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50125"/>
            <a:ext cx="10515600" cy="1540563"/>
          </a:xfrm>
        </p:spPr>
        <p:txBody>
          <a:bodyPr/>
          <a:lstStyle/>
          <a:p>
            <a:r>
              <a:rPr lang="en-US" altLang="zh-CN" dirty="0" smtClean="0">
                <a:solidFill>
                  <a:srgbClr val="7030A0"/>
                </a:solidFill>
              </a:rPr>
              <a:t>CESR Interaction region and solenoid compensation</a:t>
            </a:r>
            <a:endParaRPr lang="zh-CN" altLang="en-US" dirty="0">
              <a:solidFill>
                <a:srgbClr val="7030A0"/>
              </a:solidFill>
            </a:endParaRPr>
          </a:p>
        </p:txBody>
      </p:sp>
      <p:pic>
        <p:nvPicPr>
          <p:cNvPr id="4" name="内容占位符 3"/>
          <p:cNvPicPr>
            <a:picLocks noGrp="1" noChangeAspect="1"/>
          </p:cNvPicPr>
          <p:nvPr>
            <p:ph idx="1"/>
          </p:nvPr>
        </p:nvPicPr>
        <p:blipFill>
          <a:blip r:embed="rId2"/>
          <a:stretch>
            <a:fillRect/>
          </a:stretch>
        </p:blipFill>
        <p:spPr>
          <a:xfrm>
            <a:off x="698925" y="1472676"/>
            <a:ext cx="6145433" cy="2526117"/>
          </a:xfrm>
          <a:prstGeom prst="rect">
            <a:avLst/>
          </a:prstGeom>
        </p:spPr>
      </p:pic>
      <p:pic>
        <p:nvPicPr>
          <p:cNvPr id="5" name="图片 4"/>
          <p:cNvPicPr>
            <a:picLocks noChangeAspect="1"/>
          </p:cNvPicPr>
          <p:nvPr/>
        </p:nvPicPr>
        <p:blipFill>
          <a:blip r:embed="rId3"/>
          <a:stretch>
            <a:fillRect/>
          </a:stretch>
        </p:blipFill>
        <p:spPr>
          <a:xfrm>
            <a:off x="7246802" y="1054585"/>
            <a:ext cx="4374017" cy="2944208"/>
          </a:xfrm>
          <a:prstGeom prst="rect">
            <a:avLst/>
          </a:prstGeom>
        </p:spPr>
      </p:pic>
      <p:pic>
        <p:nvPicPr>
          <p:cNvPr id="6" name="图片 5"/>
          <p:cNvPicPr>
            <a:picLocks noChangeAspect="1"/>
          </p:cNvPicPr>
          <p:nvPr/>
        </p:nvPicPr>
        <p:blipFill>
          <a:blip r:embed="rId4"/>
          <a:stretch>
            <a:fillRect/>
          </a:stretch>
        </p:blipFill>
        <p:spPr>
          <a:xfrm>
            <a:off x="657981" y="4208322"/>
            <a:ext cx="6329673" cy="2649678"/>
          </a:xfrm>
          <a:prstGeom prst="rect">
            <a:avLst/>
          </a:prstGeom>
        </p:spPr>
      </p:pic>
      <p:pic>
        <p:nvPicPr>
          <p:cNvPr id="7" name="图片 6"/>
          <p:cNvPicPr>
            <a:picLocks noChangeAspect="1"/>
          </p:cNvPicPr>
          <p:nvPr/>
        </p:nvPicPr>
        <p:blipFill>
          <a:blip r:embed="rId5"/>
          <a:stretch>
            <a:fillRect/>
          </a:stretch>
        </p:blipFill>
        <p:spPr>
          <a:xfrm>
            <a:off x="7390098" y="3998792"/>
            <a:ext cx="4056012" cy="2859207"/>
          </a:xfrm>
          <a:prstGeom prst="rect">
            <a:avLst/>
          </a:prstGeom>
        </p:spPr>
      </p:pic>
    </p:spTree>
    <p:extLst>
      <p:ext uri="{BB962C8B-B14F-4D97-AF65-F5344CB8AC3E}">
        <p14:creationId xmlns:p14="http://schemas.microsoft.com/office/powerpoint/2010/main" val="2838820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CESR anti-solenoid magnets</a:t>
            </a:r>
            <a:endParaRPr lang="zh-CN" altLang="en-US" dirty="0">
              <a:solidFill>
                <a:srgbClr val="7030A0"/>
              </a:solidFill>
            </a:endParaRPr>
          </a:p>
        </p:txBody>
      </p:sp>
      <p:pic>
        <p:nvPicPr>
          <p:cNvPr id="5" name="内容占位符 4"/>
          <p:cNvPicPr>
            <a:picLocks noGrp="1" noChangeAspect="1"/>
          </p:cNvPicPr>
          <p:nvPr>
            <p:ph idx="1"/>
          </p:nvPr>
        </p:nvPicPr>
        <p:blipFill>
          <a:blip r:embed="rId2"/>
          <a:stretch>
            <a:fillRect/>
          </a:stretch>
        </p:blipFill>
        <p:spPr>
          <a:xfrm>
            <a:off x="682389" y="1567858"/>
            <a:ext cx="8474816" cy="5107517"/>
          </a:xfrm>
          <a:prstGeom prst="rect">
            <a:avLst/>
          </a:prstGeom>
        </p:spPr>
      </p:pic>
      <p:sp>
        <p:nvSpPr>
          <p:cNvPr id="6" name="矩形 5"/>
          <p:cNvSpPr/>
          <p:nvPr/>
        </p:nvSpPr>
        <p:spPr>
          <a:xfrm>
            <a:off x="9585278" y="1889162"/>
            <a:ext cx="1768522" cy="2862322"/>
          </a:xfrm>
          <a:prstGeom prst="rect">
            <a:avLst/>
          </a:prstGeom>
        </p:spPr>
        <p:txBody>
          <a:bodyPr wrap="square">
            <a:spAutoFit/>
          </a:bodyPr>
          <a:lstStyle/>
          <a:p>
            <a:r>
              <a:rPr lang="en-US" altLang="zh-CN" dirty="0">
                <a:solidFill>
                  <a:srgbClr val="FF0000"/>
                </a:solidFill>
              </a:rPr>
              <a:t>compensating solenoid (length ~95cm and B-field ~1.85T), placed in the straight reserved</a:t>
            </a:r>
          </a:p>
          <a:p>
            <a:r>
              <a:rPr lang="en-US" altLang="zh-CN" dirty="0">
                <a:solidFill>
                  <a:srgbClr val="FF0000"/>
                </a:solidFill>
              </a:rPr>
              <a:t>for the round beam quad, (3.75 to 4.7m from the IP</a:t>
            </a:r>
            <a:r>
              <a:rPr lang="en-US" altLang="zh-CN" dirty="0" smtClean="0">
                <a:solidFill>
                  <a:srgbClr val="FF0000"/>
                </a:solidFill>
              </a:rPr>
              <a:t>) </a:t>
            </a:r>
            <a:endParaRPr lang="zh-CN" altLang="en-US" dirty="0">
              <a:solidFill>
                <a:srgbClr val="FF0000"/>
              </a:solidFill>
            </a:endParaRPr>
          </a:p>
        </p:txBody>
      </p:sp>
      <p:sp>
        <p:nvSpPr>
          <p:cNvPr id="7" name="圆角矩形 6"/>
          <p:cNvSpPr/>
          <p:nvPr/>
        </p:nvSpPr>
        <p:spPr>
          <a:xfrm>
            <a:off x="9418661" y="1690688"/>
            <a:ext cx="2101755" cy="321510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61186042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2190</TotalTime>
  <Words>481</Words>
  <Application>Microsoft Office PowerPoint</Application>
  <PresentationFormat>宽屏</PresentationFormat>
  <Paragraphs>99</Paragraphs>
  <Slides>12</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vt:i4>
      </vt:variant>
    </vt:vector>
  </HeadingPairs>
  <TitlesOfParts>
    <vt:vector size="18" baseType="lpstr">
      <vt:lpstr>宋体</vt:lpstr>
      <vt:lpstr>Arial</vt:lpstr>
      <vt:lpstr>Calibri</vt:lpstr>
      <vt:lpstr>Calibri Light</vt:lpstr>
      <vt:lpstr>Times New Roman</vt:lpstr>
      <vt:lpstr>Office 主题</vt:lpstr>
      <vt:lpstr>Overview of MDI design II</vt:lpstr>
      <vt:lpstr>MDI outline</vt:lpstr>
      <vt:lpstr>Machines</vt:lpstr>
      <vt:lpstr>Comparison of MDI design parameters</vt:lpstr>
      <vt:lpstr>Compensation principle – skew quads</vt:lpstr>
      <vt:lpstr>LEP solenoid compensation</vt:lpstr>
      <vt:lpstr>LEP solenoid compensation</vt:lpstr>
      <vt:lpstr>CESR Interaction region and solenoid compensation</vt:lpstr>
      <vt:lpstr>CESR anti-solenoid magnets</vt:lpstr>
      <vt:lpstr>CEPC anti-solenoid design I</vt:lpstr>
      <vt:lpstr>CEPC anti-solenoid design II</vt:lpstr>
      <vt:lpstr>References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MDI</dc:title>
  <dc:creator>baisha</dc:creator>
  <cp:lastModifiedBy>baisha</cp:lastModifiedBy>
  <cp:revision>117</cp:revision>
  <dcterms:created xsi:type="dcterms:W3CDTF">2016-05-11T06:57:39Z</dcterms:created>
  <dcterms:modified xsi:type="dcterms:W3CDTF">2016-06-17T02:20:59Z</dcterms:modified>
</cp:coreProperties>
</file>