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31"/>
  </p:notesMasterIdLst>
  <p:handoutMasterIdLst>
    <p:handoutMasterId r:id="rId32"/>
  </p:handoutMasterIdLst>
  <p:sldIdLst>
    <p:sldId id="388" r:id="rId2"/>
    <p:sldId id="389" r:id="rId3"/>
    <p:sldId id="393" r:id="rId4"/>
    <p:sldId id="402" r:id="rId5"/>
    <p:sldId id="403" r:id="rId6"/>
    <p:sldId id="404" r:id="rId7"/>
    <p:sldId id="405" r:id="rId8"/>
    <p:sldId id="391" r:id="rId9"/>
    <p:sldId id="400" r:id="rId10"/>
    <p:sldId id="401" r:id="rId11"/>
    <p:sldId id="406" r:id="rId12"/>
    <p:sldId id="392" r:id="rId13"/>
    <p:sldId id="416" r:id="rId14"/>
    <p:sldId id="417" r:id="rId15"/>
    <p:sldId id="418" r:id="rId16"/>
    <p:sldId id="419" r:id="rId17"/>
    <p:sldId id="420" r:id="rId18"/>
    <p:sldId id="421" r:id="rId19"/>
    <p:sldId id="422" r:id="rId20"/>
    <p:sldId id="426" r:id="rId21"/>
    <p:sldId id="427" r:id="rId22"/>
    <p:sldId id="428" r:id="rId23"/>
    <p:sldId id="429" r:id="rId24"/>
    <p:sldId id="430" r:id="rId25"/>
    <p:sldId id="431" r:id="rId26"/>
    <p:sldId id="432" r:id="rId27"/>
    <p:sldId id="433" r:id="rId28"/>
    <p:sldId id="396" r:id="rId29"/>
    <p:sldId id="434" r:id="rId30"/>
  </p:sldIdLst>
  <p:sldSz cx="9144000" cy="6858000" type="screen4x3"/>
  <p:notesSz cx="9874250" cy="6797675"/>
  <p:defaultTextStyle>
    <a:defPPr>
      <a:defRPr lang="en-US"/>
    </a:defPPr>
    <a:lvl1pPr algn="ctr" rtl="0" eaLnBrk="0" fontAlgn="base" hangingPunct="0">
      <a:spcBef>
        <a:spcPct val="0"/>
      </a:spcBef>
      <a:spcAft>
        <a:spcPct val="0"/>
      </a:spcAft>
      <a:defRPr kern="1200">
        <a:solidFill>
          <a:schemeClr val="tx1"/>
        </a:solidFill>
        <a:latin typeface="Arial" charset="0"/>
        <a:ea typeface="华文彩云" pitchFamily="2" charset="-122"/>
        <a:cs typeface="+mn-cs"/>
      </a:defRPr>
    </a:lvl1pPr>
    <a:lvl2pPr marL="457200" algn="ctr" rtl="0" eaLnBrk="0" fontAlgn="base" hangingPunct="0">
      <a:spcBef>
        <a:spcPct val="0"/>
      </a:spcBef>
      <a:spcAft>
        <a:spcPct val="0"/>
      </a:spcAft>
      <a:defRPr kern="1200">
        <a:solidFill>
          <a:schemeClr val="tx1"/>
        </a:solidFill>
        <a:latin typeface="Arial" charset="0"/>
        <a:ea typeface="华文彩云" pitchFamily="2" charset="-122"/>
        <a:cs typeface="+mn-cs"/>
      </a:defRPr>
    </a:lvl2pPr>
    <a:lvl3pPr marL="914400" algn="ctr" rtl="0" eaLnBrk="0" fontAlgn="base" hangingPunct="0">
      <a:spcBef>
        <a:spcPct val="0"/>
      </a:spcBef>
      <a:spcAft>
        <a:spcPct val="0"/>
      </a:spcAft>
      <a:defRPr kern="1200">
        <a:solidFill>
          <a:schemeClr val="tx1"/>
        </a:solidFill>
        <a:latin typeface="Arial" charset="0"/>
        <a:ea typeface="华文彩云" pitchFamily="2" charset="-122"/>
        <a:cs typeface="+mn-cs"/>
      </a:defRPr>
    </a:lvl3pPr>
    <a:lvl4pPr marL="1371600" algn="ctr" rtl="0" eaLnBrk="0" fontAlgn="base" hangingPunct="0">
      <a:spcBef>
        <a:spcPct val="0"/>
      </a:spcBef>
      <a:spcAft>
        <a:spcPct val="0"/>
      </a:spcAft>
      <a:defRPr kern="1200">
        <a:solidFill>
          <a:schemeClr val="tx1"/>
        </a:solidFill>
        <a:latin typeface="Arial" charset="0"/>
        <a:ea typeface="华文彩云" pitchFamily="2" charset="-122"/>
        <a:cs typeface="+mn-cs"/>
      </a:defRPr>
    </a:lvl4pPr>
    <a:lvl5pPr marL="1828800" algn="ctr" rtl="0" eaLnBrk="0" fontAlgn="base" hangingPunct="0">
      <a:spcBef>
        <a:spcPct val="0"/>
      </a:spcBef>
      <a:spcAft>
        <a:spcPct val="0"/>
      </a:spcAft>
      <a:defRPr kern="1200">
        <a:solidFill>
          <a:schemeClr val="tx1"/>
        </a:solidFill>
        <a:latin typeface="Arial" charset="0"/>
        <a:ea typeface="华文彩云" pitchFamily="2" charset="-122"/>
        <a:cs typeface="+mn-cs"/>
      </a:defRPr>
    </a:lvl5pPr>
    <a:lvl6pPr marL="2286000" algn="l" defTabSz="914400" rtl="0" eaLnBrk="1" latinLnBrk="0" hangingPunct="1">
      <a:defRPr kern="1200">
        <a:solidFill>
          <a:schemeClr val="tx1"/>
        </a:solidFill>
        <a:latin typeface="Arial" charset="0"/>
        <a:ea typeface="华文彩云" pitchFamily="2" charset="-122"/>
        <a:cs typeface="+mn-cs"/>
      </a:defRPr>
    </a:lvl6pPr>
    <a:lvl7pPr marL="2743200" algn="l" defTabSz="914400" rtl="0" eaLnBrk="1" latinLnBrk="0" hangingPunct="1">
      <a:defRPr kern="1200">
        <a:solidFill>
          <a:schemeClr val="tx1"/>
        </a:solidFill>
        <a:latin typeface="Arial" charset="0"/>
        <a:ea typeface="华文彩云" pitchFamily="2" charset="-122"/>
        <a:cs typeface="+mn-cs"/>
      </a:defRPr>
    </a:lvl7pPr>
    <a:lvl8pPr marL="3200400" algn="l" defTabSz="914400" rtl="0" eaLnBrk="1" latinLnBrk="0" hangingPunct="1">
      <a:defRPr kern="1200">
        <a:solidFill>
          <a:schemeClr val="tx1"/>
        </a:solidFill>
        <a:latin typeface="Arial" charset="0"/>
        <a:ea typeface="华文彩云" pitchFamily="2" charset="-122"/>
        <a:cs typeface="+mn-cs"/>
      </a:defRPr>
    </a:lvl8pPr>
    <a:lvl9pPr marL="3657600" algn="l" defTabSz="914400" rtl="0" eaLnBrk="1" latinLnBrk="0" hangingPunct="1">
      <a:defRPr kern="1200">
        <a:solidFill>
          <a:schemeClr val="tx1"/>
        </a:solidFill>
        <a:latin typeface="Arial" charset="0"/>
        <a:ea typeface="华文彩云" pitchFamily="2" charset="-122"/>
        <a:cs typeface="+mn-cs"/>
      </a:defRPr>
    </a:lvl9pPr>
  </p:defaultTextStyle>
  <p:extLst>
    <p:ext uri="{EFAFB233-063F-42B5-8137-9DF3F51BA10A}">
      <p15:sldGuideLst xmlns:p15="http://schemas.microsoft.com/office/powerpoint/2012/main">
        <p15:guide id="1" orient="horz" pos="2196">
          <p15:clr>
            <a:srgbClr val="A4A3A4"/>
          </p15:clr>
        </p15:guide>
        <p15:guide id="2" pos="2873">
          <p15:clr>
            <a:srgbClr val="A4A3A4"/>
          </p15:clr>
        </p15:guide>
      </p15:sldGuideLst>
    </p:ext>
    <p:ext uri="{2D200454-40CA-4A62-9FC3-DE9A4176ACB9}">
      <p15:notesGuideLst xmlns:p15="http://schemas.microsoft.com/office/powerpoint/2012/main">
        <p15:guide id="1" orient="horz" pos="2141">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CC0066"/>
    <a:srgbClr val="0000FF"/>
    <a:srgbClr val="009900"/>
    <a:srgbClr val="990000"/>
    <a:srgbClr val="99CC00"/>
    <a:srgbClr val="FF9933"/>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4737" autoAdjust="0"/>
  </p:normalViewPr>
  <p:slideViewPr>
    <p:cSldViewPr snapToGrid="0">
      <p:cViewPr varScale="1">
        <p:scale>
          <a:sx n="98" d="100"/>
          <a:sy n="98" d="100"/>
        </p:scale>
        <p:origin x="1170" y="90"/>
      </p:cViewPr>
      <p:guideLst>
        <p:guide orient="horz" pos="2196"/>
        <p:guide pos="28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498" y="-66"/>
      </p:cViewPr>
      <p:guideLst>
        <p:guide orient="horz" pos="2141"/>
        <p:guide pos="311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4237038" cy="366713"/>
          </a:xfrm>
          <a:prstGeom prst="rect">
            <a:avLst/>
          </a:prstGeom>
          <a:noFill/>
          <a:ln w="38100">
            <a:noFill/>
            <a:miter lim="800000"/>
            <a:headEnd/>
            <a:tailEnd/>
          </a:ln>
          <a:effectLst/>
        </p:spPr>
        <p:txBody>
          <a:bodyPr vert="horz" wrap="none" lIns="91376" tIns="45688" rIns="91376" bIns="45688" numCol="1" anchor="ctr" anchorCtr="0" compatLnSpc="1">
            <a:prstTxWarp prst="textNoShape">
              <a:avLst/>
            </a:prstTxWarp>
          </a:bodyPr>
          <a:lstStyle>
            <a:lvl1pPr algn="l">
              <a:defRPr sz="1200">
                <a:latin typeface="Times New Roman" pitchFamily="18" charset="0"/>
                <a:ea typeface="宋体" pitchFamily="2" charset="-122"/>
              </a:defRPr>
            </a:lvl1pPr>
          </a:lstStyle>
          <a:p>
            <a:pPr>
              <a:defRPr/>
            </a:pPr>
            <a:endParaRPr lang="zh-CN" altLang="en-US"/>
          </a:p>
        </p:txBody>
      </p:sp>
      <p:sp>
        <p:nvSpPr>
          <p:cNvPr id="71683" name="Rectangle 3"/>
          <p:cNvSpPr>
            <a:spLocks noGrp="1" noChangeArrowheads="1"/>
          </p:cNvSpPr>
          <p:nvPr>
            <p:ph type="dt" sz="quarter" idx="1"/>
          </p:nvPr>
        </p:nvSpPr>
        <p:spPr bwMode="auto">
          <a:xfrm>
            <a:off x="5576888" y="0"/>
            <a:ext cx="4348162" cy="366713"/>
          </a:xfrm>
          <a:prstGeom prst="rect">
            <a:avLst/>
          </a:prstGeom>
          <a:noFill/>
          <a:ln w="38100">
            <a:noFill/>
            <a:miter lim="800000"/>
            <a:headEnd/>
            <a:tailEnd/>
          </a:ln>
          <a:effectLst/>
        </p:spPr>
        <p:txBody>
          <a:bodyPr vert="horz" wrap="none" lIns="91376" tIns="45688" rIns="91376" bIns="45688" numCol="1" anchor="ctr" anchorCtr="0" compatLnSpc="1">
            <a:prstTxWarp prst="textNoShape">
              <a:avLst/>
            </a:prstTxWarp>
          </a:bodyPr>
          <a:lstStyle>
            <a:lvl1pPr algn="r">
              <a:defRPr sz="1200">
                <a:latin typeface="Times New Roman" pitchFamily="18" charset="0"/>
                <a:ea typeface="宋体" pitchFamily="2" charset="-122"/>
              </a:defRPr>
            </a:lvl1pPr>
          </a:lstStyle>
          <a:p>
            <a:pPr>
              <a:defRPr/>
            </a:pPr>
            <a:endParaRPr lang="en-US" altLang="zh-CN"/>
          </a:p>
        </p:txBody>
      </p:sp>
      <p:sp>
        <p:nvSpPr>
          <p:cNvPr id="71684" name="Rectangle 4"/>
          <p:cNvSpPr>
            <a:spLocks noGrp="1" noChangeArrowheads="1"/>
          </p:cNvSpPr>
          <p:nvPr>
            <p:ph type="ftr" sz="quarter" idx="2"/>
          </p:nvPr>
        </p:nvSpPr>
        <p:spPr bwMode="auto">
          <a:xfrm>
            <a:off x="0" y="6478588"/>
            <a:ext cx="4237038" cy="314325"/>
          </a:xfrm>
          <a:prstGeom prst="rect">
            <a:avLst/>
          </a:prstGeom>
          <a:noFill/>
          <a:ln w="38100">
            <a:noFill/>
            <a:miter lim="800000"/>
            <a:headEnd/>
            <a:tailEnd/>
          </a:ln>
          <a:effectLst/>
        </p:spPr>
        <p:txBody>
          <a:bodyPr vert="horz" wrap="none" lIns="91376" tIns="45688" rIns="91376" bIns="45688" numCol="1" anchor="b" anchorCtr="0" compatLnSpc="1">
            <a:prstTxWarp prst="textNoShape">
              <a:avLst/>
            </a:prstTxWarp>
          </a:bodyPr>
          <a:lstStyle>
            <a:lvl1pPr algn="l">
              <a:defRPr sz="1200">
                <a:latin typeface="Times New Roman" pitchFamily="18" charset="0"/>
                <a:ea typeface="宋体" pitchFamily="2" charset="-122"/>
              </a:defRPr>
            </a:lvl1pPr>
          </a:lstStyle>
          <a:p>
            <a:pPr>
              <a:defRPr/>
            </a:pPr>
            <a:endParaRPr lang="en-US" altLang="zh-CN"/>
          </a:p>
        </p:txBody>
      </p:sp>
      <p:sp>
        <p:nvSpPr>
          <p:cNvPr id="71685" name="Rectangle 5"/>
          <p:cNvSpPr>
            <a:spLocks noGrp="1" noChangeArrowheads="1"/>
          </p:cNvSpPr>
          <p:nvPr>
            <p:ph type="sldNum" sz="quarter" idx="3"/>
          </p:nvPr>
        </p:nvSpPr>
        <p:spPr bwMode="auto">
          <a:xfrm>
            <a:off x="5576888" y="6478588"/>
            <a:ext cx="4348162" cy="314325"/>
          </a:xfrm>
          <a:prstGeom prst="rect">
            <a:avLst/>
          </a:prstGeom>
          <a:noFill/>
          <a:ln w="38100">
            <a:noFill/>
            <a:miter lim="800000"/>
            <a:headEnd/>
            <a:tailEnd/>
          </a:ln>
          <a:effectLst/>
        </p:spPr>
        <p:txBody>
          <a:bodyPr vert="horz" wrap="none" lIns="91376" tIns="45688" rIns="91376" bIns="45688" numCol="1" anchor="b" anchorCtr="0" compatLnSpc="1">
            <a:prstTxWarp prst="textNoShape">
              <a:avLst/>
            </a:prstTxWarp>
          </a:bodyPr>
          <a:lstStyle>
            <a:lvl1pPr algn="r">
              <a:defRPr sz="1200">
                <a:latin typeface="Times New Roman" pitchFamily="18" charset="0"/>
                <a:ea typeface="宋体" pitchFamily="2" charset="-122"/>
              </a:defRPr>
            </a:lvl1pPr>
          </a:lstStyle>
          <a:p>
            <a:pPr>
              <a:defRPr/>
            </a:pPr>
            <a:fld id="{B2D236BD-ECE9-432C-B51E-C30DD6E08C1A}" type="slidenum">
              <a:rPr lang="zh-CN" altLang="en-US"/>
              <a:pPr>
                <a:defRPr/>
              </a:pPr>
              <a:t>‹#›</a:t>
            </a:fld>
            <a:endParaRPr lang="en-US" altLang="zh-CN"/>
          </a:p>
        </p:txBody>
      </p:sp>
    </p:spTree>
    <p:extLst>
      <p:ext uri="{BB962C8B-B14F-4D97-AF65-F5344CB8AC3E}">
        <p14:creationId xmlns:p14="http://schemas.microsoft.com/office/powerpoint/2010/main" val="40101266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278313" cy="339725"/>
          </a:xfrm>
          <a:prstGeom prst="rect">
            <a:avLst/>
          </a:prstGeom>
          <a:noFill/>
          <a:ln w="9525">
            <a:noFill/>
            <a:miter lim="800000"/>
            <a:headEnd/>
            <a:tailEnd/>
          </a:ln>
          <a:effectLst/>
        </p:spPr>
        <p:txBody>
          <a:bodyPr vert="horz" wrap="square" lIns="91376" tIns="45688" rIns="91376" bIns="45688" numCol="1" anchor="t" anchorCtr="0" compatLnSpc="1">
            <a:prstTxWarp prst="textNoShape">
              <a:avLst/>
            </a:prstTxWarp>
          </a:bodyPr>
          <a:lstStyle>
            <a:lvl1pPr algn="l">
              <a:defRPr sz="1200">
                <a:latin typeface="Times New Roman" pitchFamily="18" charset="0"/>
                <a:ea typeface="宋体" pitchFamily="2" charset="-122"/>
              </a:defRPr>
            </a:lvl1pPr>
          </a:lstStyle>
          <a:p>
            <a:pPr>
              <a:defRPr/>
            </a:pPr>
            <a:endParaRPr lang="zh-CN" altLang="en-US"/>
          </a:p>
        </p:txBody>
      </p:sp>
      <p:sp>
        <p:nvSpPr>
          <p:cNvPr id="3075" name="Rectangle 3"/>
          <p:cNvSpPr>
            <a:spLocks noGrp="1" noChangeArrowheads="1"/>
          </p:cNvSpPr>
          <p:nvPr>
            <p:ph type="dt" idx="1"/>
          </p:nvPr>
        </p:nvSpPr>
        <p:spPr bwMode="auto">
          <a:xfrm>
            <a:off x="5595938" y="0"/>
            <a:ext cx="4278312" cy="339725"/>
          </a:xfrm>
          <a:prstGeom prst="rect">
            <a:avLst/>
          </a:prstGeom>
          <a:noFill/>
          <a:ln w="9525">
            <a:noFill/>
            <a:miter lim="800000"/>
            <a:headEnd/>
            <a:tailEnd/>
          </a:ln>
          <a:effectLst/>
        </p:spPr>
        <p:txBody>
          <a:bodyPr vert="horz" wrap="square" lIns="91376" tIns="45688" rIns="91376" bIns="45688" numCol="1" anchor="t" anchorCtr="0" compatLnSpc="1">
            <a:prstTxWarp prst="textNoShape">
              <a:avLst/>
            </a:prstTxWarp>
          </a:bodyPr>
          <a:lstStyle>
            <a:lvl1pPr algn="r">
              <a:defRPr sz="1200">
                <a:latin typeface="Times New Roman" pitchFamily="18" charset="0"/>
                <a:ea typeface="宋体" pitchFamily="2" charset="-122"/>
              </a:defRPr>
            </a:lvl1pPr>
          </a:lstStyle>
          <a:p>
            <a:pPr>
              <a:defRPr/>
            </a:pPr>
            <a:endParaRPr lang="en-US" altLang="zh-CN"/>
          </a:p>
        </p:txBody>
      </p:sp>
      <p:sp>
        <p:nvSpPr>
          <p:cNvPr id="4100" name="Rectangle 4"/>
          <p:cNvSpPr>
            <a:spLocks noGrp="1" noRot="1" noChangeAspect="1" noChangeArrowheads="1" noTextEdit="1"/>
          </p:cNvSpPr>
          <p:nvPr>
            <p:ph type="sldImg" idx="2"/>
          </p:nvPr>
        </p:nvSpPr>
        <p:spPr bwMode="auto">
          <a:xfrm>
            <a:off x="3238500" y="511175"/>
            <a:ext cx="3397250" cy="25479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1317625" y="3228975"/>
            <a:ext cx="7239000" cy="3057525"/>
          </a:xfrm>
          <a:prstGeom prst="rect">
            <a:avLst/>
          </a:prstGeom>
          <a:noFill/>
          <a:ln w="9525">
            <a:noFill/>
            <a:miter lim="800000"/>
            <a:headEnd/>
            <a:tailEnd/>
          </a:ln>
          <a:effectLst/>
        </p:spPr>
        <p:txBody>
          <a:bodyPr vert="horz" wrap="square" lIns="91376" tIns="45688" rIns="91376" bIns="4568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3078" name="Rectangle 6"/>
          <p:cNvSpPr>
            <a:spLocks noGrp="1" noChangeArrowheads="1"/>
          </p:cNvSpPr>
          <p:nvPr>
            <p:ph type="ftr" sz="quarter" idx="4"/>
          </p:nvPr>
        </p:nvSpPr>
        <p:spPr bwMode="auto">
          <a:xfrm>
            <a:off x="0" y="6457950"/>
            <a:ext cx="4278313" cy="339725"/>
          </a:xfrm>
          <a:prstGeom prst="rect">
            <a:avLst/>
          </a:prstGeom>
          <a:noFill/>
          <a:ln w="9525">
            <a:noFill/>
            <a:miter lim="800000"/>
            <a:headEnd/>
            <a:tailEnd/>
          </a:ln>
          <a:effectLst/>
        </p:spPr>
        <p:txBody>
          <a:bodyPr vert="horz" wrap="square" lIns="91376" tIns="45688" rIns="91376" bIns="45688" numCol="1" anchor="b" anchorCtr="0" compatLnSpc="1">
            <a:prstTxWarp prst="textNoShape">
              <a:avLst/>
            </a:prstTxWarp>
          </a:bodyPr>
          <a:lstStyle>
            <a:lvl1pPr algn="l">
              <a:defRPr sz="1200">
                <a:latin typeface="Times New Roman" pitchFamily="18" charset="0"/>
                <a:ea typeface="宋体" pitchFamily="2" charset="-122"/>
              </a:defRPr>
            </a:lvl1pPr>
          </a:lstStyle>
          <a:p>
            <a:pPr>
              <a:defRPr/>
            </a:pPr>
            <a:endParaRPr lang="en-US" altLang="zh-CN"/>
          </a:p>
        </p:txBody>
      </p:sp>
      <p:sp>
        <p:nvSpPr>
          <p:cNvPr id="3079" name="Rectangle 7"/>
          <p:cNvSpPr>
            <a:spLocks noGrp="1" noChangeArrowheads="1"/>
          </p:cNvSpPr>
          <p:nvPr>
            <p:ph type="sldNum" sz="quarter" idx="5"/>
          </p:nvPr>
        </p:nvSpPr>
        <p:spPr bwMode="auto">
          <a:xfrm>
            <a:off x="5595938" y="6457950"/>
            <a:ext cx="4278312" cy="339725"/>
          </a:xfrm>
          <a:prstGeom prst="rect">
            <a:avLst/>
          </a:prstGeom>
          <a:noFill/>
          <a:ln w="9525">
            <a:noFill/>
            <a:miter lim="800000"/>
            <a:headEnd/>
            <a:tailEnd/>
          </a:ln>
          <a:effectLst/>
        </p:spPr>
        <p:txBody>
          <a:bodyPr vert="horz" wrap="square" lIns="91376" tIns="45688" rIns="91376" bIns="45688" numCol="1" anchor="b" anchorCtr="0" compatLnSpc="1">
            <a:prstTxWarp prst="textNoShape">
              <a:avLst/>
            </a:prstTxWarp>
          </a:bodyPr>
          <a:lstStyle>
            <a:lvl1pPr algn="r">
              <a:defRPr sz="1200">
                <a:latin typeface="Times New Roman" pitchFamily="18" charset="0"/>
                <a:ea typeface="宋体" pitchFamily="2" charset="-122"/>
              </a:defRPr>
            </a:lvl1pPr>
          </a:lstStyle>
          <a:p>
            <a:pPr>
              <a:defRPr/>
            </a:pPr>
            <a:fld id="{4C2D04FA-B425-4625-92E6-BDA1DEF05651}" type="slidenum">
              <a:rPr lang="zh-CN" altLang="en-US"/>
              <a:pPr>
                <a:defRPr/>
              </a:pPr>
              <a:t>‹#›</a:t>
            </a:fld>
            <a:endParaRPr lang="en-US" altLang="zh-CN"/>
          </a:p>
        </p:txBody>
      </p:sp>
    </p:spTree>
    <p:extLst>
      <p:ext uri="{BB962C8B-B14F-4D97-AF65-F5344CB8AC3E}">
        <p14:creationId xmlns:p14="http://schemas.microsoft.com/office/powerpoint/2010/main" val="30252893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381000" indent="-92075" algn="l" rtl="0" eaLnBrk="0" fontAlgn="base" hangingPunct="0">
      <a:spcBef>
        <a:spcPct val="30000"/>
      </a:spcBef>
      <a:spcAft>
        <a:spcPct val="0"/>
      </a:spcAft>
      <a:buChar char="•"/>
      <a:defRPr sz="1200" kern="1200">
        <a:solidFill>
          <a:schemeClr val="tx1"/>
        </a:solidFill>
        <a:latin typeface="Arial" charset="0"/>
        <a:ea typeface="+mn-ea"/>
        <a:cs typeface="+mn-cs"/>
      </a:defRPr>
    </a:lvl2pPr>
    <a:lvl3pPr marL="669925" indent="-98425" algn="l" rtl="0" eaLnBrk="0" fontAlgn="base" hangingPunct="0">
      <a:spcBef>
        <a:spcPct val="30000"/>
      </a:spcBef>
      <a:spcAft>
        <a:spcPct val="0"/>
      </a:spcAft>
      <a:buChar char="•"/>
      <a:defRPr sz="1200" kern="1200">
        <a:solidFill>
          <a:schemeClr val="tx1"/>
        </a:solidFill>
        <a:latin typeface="Arial" charset="0"/>
        <a:ea typeface="+mn-ea"/>
        <a:cs typeface="+mn-cs"/>
      </a:defRPr>
    </a:lvl3pPr>
    <a:lvl4pPr marL="952500" indent="-92075" algn="l" rtl="0" eaLnBrk="0" fontAlgn="base" hangingPunct="0">
      <a:spcBef>
        <a:spcPct val="30000"/>
      </a:spcBef>
      <a:spcAft>
        <a:spcPct val="0"/>
      </a:spcAft>
      <a:buChar char="•"/>
      <a:defRPr sz="1200" kern="1200">
        <a:solidFill>
          <a:schemeClr val="tx1"/>
        </a:solidFill>
        <a:latin typeface="Arial" charset="0"/>
        <a:ea typeface="+mn-ea"/>
        <a:cs typeface="+mn-cs"/>
      </a:defRPr>
    </a:lvl4pPr>
    <a:lvl5pPr marL="1241425" indent="-98425" algn="l" rtl="0" eaLnBrk="0" fontAlgn="base" hangingPunct="0">
      <a:spcBef>
        <a:spcPct val="30000"/>
      </a:spcBef>
      <a:spcAft>
        <a:spcPct val="0"/>
      </a:spcAft>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9EBC002A-B0FF-4AB1-B1B7-F9D4F0861090}" type="slidenum">
              <a:rPr lang="zh-CN" altLang="en-US" smtClean="0"/>
              <a:pPr>
                <a:defRPr/>
              </a:pPr>
              <a:t>17</a:t>
            </a:fld>
            <a:endParaRPr lang="zh-CN" altLang="en-US"/>
          </a:p>
        </p:txBody>
      </p:sp>
    </p:spTree>
    <p:extLst>
      <p:ext uri="{BB962C8B-B14F-4D97-AF65-F5344CB8AC3E}">
        <p14:creationId xmlns:p14="http://schemas.microsoft.com/office/powerpoint/2010/main" val="2340665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4C2D04FA-B425-4625-92E6-BDA1DEF05651}" type="slidenum">
              <a:rPr lang="zh-CN" altLang="en-US" smtClean="0"/>
              <a:pPr>
                <a:defRPr/>
              </a:pPr>
              <a:t>18</a:t>
            </a:fld>
            <a:endParaRPr lang="en-US" altLang="zh-CN"/>
          </a:p>
        </p:txBody>
      </p:sp>
    </p:spTree>
    <p:extLst>
      <p:ext uri="{BB962C8B-B14F-4D97-AF65-F5344CB8AC3E}">
        <p14:creationId xmlns:p14="http://schemas.microsoft.com/office/powerpoint/2010/main" val="653867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4C2D04FA-B425-4625-92E6-BDA1DEF05651}" type="slidenum">
              <a:rPr lang="zh-CN" altLang="en-US" smtClean="0"/>
              <a:pPr>
                <a:defRPr/>
              </a:pPr>
              <a:t>21</a:t>
            </a:fld>
            <a:endParaRPr lang="en-US" altLang="zh-CN"/>
          </a:p>
        </p:txBody>
      </p:sp>
    </p:spTree>
    <p:extLst>
      <p:ext uri="{BB962C8B-B14F-4D97-AF65-F5344CB8AC3E}">
        <p14:creationId xmlns:p14="http://schemas.microsoft.com/office/powerpoint/2010/main" val="429575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9EBC002A-B0FF-4AB1-B1B7-F9D4F0861090}" type="slidenum">
              <a:rPr lang="zh-CN" altLang="en-US" smtClean="0"/>
              <a:pPr>
                <a:defRPr/>
              </a:pPr>
              <a:t>22</a:t>
            </a:fld>
            <a:endParaRPr lang="zh-CN" altLang="en-US"/>
          </a:p>
        </p:txBody>
      </p:sp>
    </p:spTree>
    <p:extLst>
      <p:ext uri="{BB962C8B-B14F-4D97-AF65-F5344CB8AC3E}">
        <p14:creationId xmlns:p14="http://schemas.microsoft.com/office/powerpoint/2010/main" val="1111719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9EBC002A-B0FF-4AB1-B1B7-F9D4F0861090}" type="slidenum">
              <a:rPr lang="zh-CN" altLang="en-US" smtClean="0"/>
              <a:pPr>
                <a:defRPr/>
              </a:pPr>
              <a:t>24</a:t>
            </a:fld>
            <a:endParaRPr lang="zh-CN" altLang="en-US"/>
          </a:p>
        </p:txBody>
      </p:sp>
    </p:spTree>
    <p:extLst>
      <p:ext uri="{BB962C8B-B14F-4D97-AF65-F5344CB8AC3E}">
        <p14:creationId xmlns:p14="http://schemas.microsoft.com/office/powerpoint/2010/main" val="4124669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AEC93C79-3ADE-7A4E-9954-4C31A5CF682A}" type="slidenum">
              <a:rPr lang="en-GB"/>
              <a:pPr/>
              <a:t>26</a:t>
            </a:fld>
            <a:endParaRPr lang="en-GB"/>
          </a:p>
        </p:txBody>
      </p:sp>
      <p:sp>
        <p:nvSpPr>
          <p:cNvPr id="312322" name="Rectangle 2"/>
          <p:cNvSpPr>
            <a:spLocks noGrp="1" noRot="1" noChangeAspect="1" noChangeArrowheads="1" noTextEdit="1"/>
          </p:cNvSpPr>
          <p:nvPr>
            <p:ph type="sldImg"/>
          </p:nvPr>
        </p:nvSpPr>
        <p:spPr>
          <a:xfrm>
            <a:off x="911225" y="708025"/>
            <a:ext cx="4927600" cy="3697288"/>
          </a:xfrm>
          <a:ln/>
          <a:extLst>
            <a:ext uri="{FAA26D3D-D897-4be2-8F04-BA451C77F1D7}">
              <ma14:placeholderFlag xmlns:ma14="http://schemas.microsoft.com/office/mac/drawingml/2011/main" xmlns="" val="1"/>
            </a:ext>
          </a:extLst>
        </p:spPr>
      </p:sp>
      <p:sp>
        <p:nvSpPr>
          <p:cNvPr id="312323" name="Rectangle 3"/>
          <p:cNvSpPr>
            <a:spLocks noGrp="1" noChangeArrowheads="1"/>
          </p:cNvSpPr>
          <p:nvPr>
            <p:ph type="body" idx="1"/>
          </p:nvPr>
        </p:nvSpPr>
        <p:spPr>
          <a:xfrm>
            <a:off x="899584" y="4721590"/>
            <a:ext cx="4947708" cy="4405857"/>
          </a:xfrm>
        </p:spPr>
        <p:txBody>
          <a:bodyPr/>
          <a:lstStyle/>
          <a:p>
            <a:pPr marL="0" indent="0" defTabSz="914400">
              <a:buFontTx/>
              <a:buNone/>
            </a:pPr>
            <a:endParaRPr lang="hu-HU" sz="1000" dirty="0"/>
          </a:p>
        </p:txBody>
      </p:sp>
    </p:spTree>
    <p:extLst>
      <p:ext uri="{BB962C8B-B14F-4D97-AF65-F5344CB8AC3E}">
        <p14:creationId xmlns:p14="http://schemas.microsoft.com/office/powerpoint/2010/main" val="169418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Group 4"/>
          <p:cNvGrpSpPr>
            <a:grpSpLocks/>
          </p:cNvGrpSpPr>
          <p:nvPr userDrawn="1"/>
        </p:nvGrpSpPr>
        <p:grpSpPr bwMode="auto">
          <a:xfrm>
            <a:off x="0" y="1100138"/>
            <a:ext cx="9144000" cy="3175"/>
            <a:chOff x="0" y="3975"/>
            <a:chExt cx="5760" cy="2"/>
          </a:xfrm>
        </p:grpSpPr>
        <p:sp>
          <p:nvSpPr>
            <p:cNvPr id="5" name="Line 5"/>
            <p:cNvSpPr>
              <a:spLocks noChangeShapeType="1"/>
            </p:cNvSpPr>
            <p:nvPr userDrawn="1"/>
          </p:nvSpPr>
          <p:spPr bwMode="auto">
            <a:xfrm>
              <a:off x="0" y="3977"/>
              <a:ext cx="1435" cy="0"/>
            </a:xfrm>
            <a:prstGeom prst="line">
              <a:avLst/>
            </a:prstGeom>
            <a:noFill/>
            <a:ln w="88900">
              <a:solidFill>
                <a:srgbClr val="3366CC"/>
              </a:solidFill>
              <a:round/>
              <a:headEnd/>
              <a:tailEnd/>
            </a:ln>
            <a:extLst>
              <a:ext uri="{909E8E84-426E-40DD-AFC4-6F175D3DCCD1}">
                <a14:hiddenFill xmlns:a14="http://schemas.microsoft.com/office/drawing/2010/main">
                  <a:noFill/>
                </a14:hiddenFill>
              </a:ext>
            </a:extLst>
          </p:spPr>
          <p:txBody>
            <a:bodyPr lIns="90000" tIns="46800" rIns="90000" bIns="46800" anchor="ctr"/>
            <a:lstStyle/>
            <a:p>
              <a:endParaRPr lang="zh-CN" altLang="en-US"/>
            </a:p>
          </p:txBody>
        </p:sp>
        <p:sp>
          <p:nvSpPr>
            <p:cNvPr id="6" name="Line 6"/>
            <p:cNvSpPr>
              <a:spLocks noChangeShapeType="1"/>
            </p:cNvSpPr>
            <p:nvPr userDrawn="1"/>
          </p:nvSpPr>
          <p:spPr bwMode="auto">
            <a:xfrm>
              <a:off x="1416" y="3976"/>
              <a:ext cx="1435" cy="0"/>
            </a:xfrm>
            <a:prstGeom prst="line">
              <a:avLst/>
            </a:prstGeom>
            <a:noFill/>
            <a:ln w="88900">
              <a:solidFill>
                <a:srgbClr val="9933FF"/>
              </a:solidFill>
              <a:round/>
              <a:headEnd/>
              <a:tailEnd/>
            </a:ln>
            <a:extLst>
              <a:ext uri="{909E8E84-426E-40DD-AFC4-6F175D3DCCD1}">
                <a14:hiddenFill xmlns:a14="http://schemas.microsoft.com/office/drawing/2010/main">
                  <a:noFill/>
                </a14:hiddenFill>
              </a:ext>
            </a:extLst>
          </p:spPr>
          <p:txBody>
            <a:bodyPr lIns="90000" tIns="46800" rIns="90000" bIns="46800" anchor="ctr"/>
            <a:lstStyle/>
            <a:p>
              <a:endParaRPr lang="zh-CN" altLang="en-US"/>
            </a:p>
          </p:txBody>
        </p:sp>
        <p:sp>
          <p:nvSpPr>
            <p:cNvPr id="7" name="Line 7"/>
            <p:cNvSpPr>
              <a:spLocks noChangeShapeType="1"/>
            </p:cNvSpPr>
            <p:nvPr userDrawn="1"/>
          </p:nvSpPr>
          <p:spPr bwMode="auto">
            <a:xfrm flipV="1">
              <a:off x="4279" y="3976"/>
              <a:ext cx="1481" cy="0"/>
            </a:xfrm>
            <a:prstGeom prst="line">
              <a:avLst/>
            </a:prstGeom>
            <a:noFill/>
            <a:ln w="88900">
              <a:solidFill>
                <a:srgbClr val="FF9900"/>
              </a:solidFill>
              <a:round/>
              <a:headEnd/>
              <a:tailEnd/>
            </a:ln>
            <a:extLst>
              <a:ext uri="{909E8E84-426E-40DD-AFC4-6F175D3DCCD1}">
                <a14:hiddenFill xmlns:a14="http://schemas.microsoft.com/office/drawing/2010/main">
                  <a:noFill/>
                </a14:hiddenFill>
              </a:ext>
            </a:extLst>
          </p:spPr>
          <p:txBody>
            <a:bodyPr lIns="90000" tIns="46800" rIns="90000" bIns="46800" anchor="ctr"/>
            <a:lstStyle/>
            <a:p>
              <a:endParaRPr lang="zh-CN" altLang="en-US"/>
            </a:p>
          </p:txBody>
        </p:sp>
        <p:sp>
          <p:nvSpPr>
            <p:cNvPr id="8" name="Line 8"/>
            <p:cNvSpPr>
              <a:spLocks noChangeShapeType="1"/>
            </p:cNvSpPr>
            <p:nvPr userDrawn="1"/>
          </p:nvSpPr>
          <p:spPr bwMode="auto">
            <a:xfrm flipV="1">
              <a:off x="2824" y="3975"/>
              <a:ext cx="1481" cy="0"/>
            </a:xfrm>
            <a:prstGeom prst="line">
              <a:avLst/>
            </a:prstGeom>
            <a:noFill/>
            <a:ln w="88900">
              <a:solidFill>
                <a:srgbClr val="99CC00"/>
              </a:solidFill>
              <a:round/>
              <a:headEnd/>
              <a:tailEnd/>
            </a:ln>
            <a:extLst>
              <a:ext uri="{909E8E84-426E-40DD-AFC4-6F175D3DCCD1}">
                <a14:hiddenFill xmlns:a14="http://schemas.microsoft.com/office/drawing/2010/main">
                  <a:noFill/>
                </a14:hiddenFill>
              </a:ext>
            </a:extLst>
          </p:spPr>
          <p:txBody>
            <a:bodyPr lIns="90000" tIns="46800" rIns="90000" bIns="46800" anchor="ctr"/>
            <a:lstStyle/>
            <a:p>
              <a:endParaRPr lang="zh-CN" altLang="en-US"/>
            </a:p>
          </p:txBody>
        </p:sp>
      </p:grpSp>
      <p:sp>
        <p:nvSpPr>
          <p:cNvPr id="561154" name="Rectangle 2"/>
          <p:cNvSpPr>
            <a:spLocks noGrp="1" noChangeArrowheads="1"/>
          </p:cNvSpPr>
          <p:nvPr>
            <p:ph type="ctrTitle"/>
          </p:nvPr>
        </p:nvSpPr>
        <p:spPr>
          <a:xfrm>
            <a:off x="685800" y="2286000"/>
            <a:ext cx="7772400" cy="1143000"/>
          </a:xfrm>
        </p:spPr>
        <p:txBody>
          <a:bodyPr lIns="91440" tIns="45720" rIns="91440" bIns="45720" anchor="ctr"/>
          <a:lstStyle>
            <a:lvl1pPr>
              <a:defRPr/>
            </a:lvl1pPr>
          </a:lstStyle>
          <a:p>
            <a:r>
              <a:rPr lang="zh-CN" altLang="en-US"/>
              <a:t>单击此处编辑母版标题样式</a:t>
            </a:r>
          </a:p>
        </p:txBody>
      </p:sp>
      <p:sp>
        <p:nvSpPr>
          <p:cNvPr id="561155" name="Rectangle 3"/>
          <p:cNvSpPr>
            <a:spLocks noGrp="1" noChangeArrowheads="1"/>
          </p:cNvSpPr>
          <p:nvPr>
            <p:ph type="subTitle" idx="1"/>
          </p:nvPr>
        </p:nvSpPr>
        <p:spPr>
          <a:xfrm>
            <a:off x="1371600" y="3886200"/>
            <a:ext cx="6400800" cy="1752600"/>
          </a:xfrm>
          <a:noFill/>
        </p:spPr>
        <p:txBody>
          <a:bodyPr/>
          <a:lstStyle>
            <a:lvl1pPr marL="0" indent="0" algn="ctr">
              <a:buFont typeface="Wingdings" pitchFamily="2" charset="2"/>
              <a:buNone/>
              <a:defRPr/>
            </a:lvl1pPr>
          </a:lstStyle>
          <a:p>
            <a:r>
              <a:rPr lang="zh-CN" altLang="en-US"/>
              <a:t>单击此处编辑母版副标题样式</a:t>
            </a:r>
          </a:p>
        </p:txBody>
      </p:sp>
    </p:spTree>
    <p:extLst>
      <p:ext uri="{BB962C8B-B14F-4D97-AF65-F5344CB8AC3E}">
        <p14:creationId xmlns:p14="http://schemas.microsoft.com/office/powerpoint/2010/main" val="2496218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3"/>
          <p:cNvSpPr>
            <a:spLocks noGrp="1" noChangeArrowheads="1"/>
          </p:cNvSpPr>
          <p:nvPr>
            <p:ph type="dt" sz="half" idx="10"/>
          </p:nvPr>
        </p:nvSpPr>
        <p:spPr>
          <a:ln/>
        </p:spPr>
        <p:txBody>
          <a:bodyPr/>
          <a:lstStyle>
            <a:lvl1pPr>
              <a:defRPr/>
            </a:lvl1pPr>
          </a:lstStyle>
          <a:p>
            <a:pPr>
              <a:defRPr/>
            </a:pPr>
            <a:r>
              <a:rPr lang="en-US" altLang="zh-CN"/>
              <a:t>1 June</a:t>
            </a:r>
            <a:r>
              <a:rPr lang="zh-CN" altLang="en-US"/>
              <a:t> </a:t>
            </a:r>
            <a:r>
              <a:rPr lang="en-US" altLang="zh-CN"/>
              <a:t>2009</a:t>
            </a:r>
          </a:p>
        </p:txBody>
      </p:sp>
      <p:sp>
        <p:nvSpPr>
          <p:cNvPr id="5" name="Rectangle 4"/>
          <p:cNvSpPr>
            <a:spLocks noGrp="1" noChangeArrowheads="1"/>
          </p:cNvSpPr>
          <p:nvPr>
            <p:ph type="ftr" sz="quarter" idx="11"/>
          </p:nvPr>
        </p:nvSpPr>
        <p:spPr>
          <a:ln/>
        </p:spPr>
        <p:txBody>
          <a:bodyPr/>
          <a:lstStyle>
            <a:lvl1pPr>
              <a:defRPr/>
            </a:lvl1pPr>
          </a:lstStyle>
          <a:p>
            <a:pPr>
              <a:defRPr/>
            </a:pPr>
            <a:r>
              <a:rPr lang="en-US" altLang="zh-CN"/>
              <a:t>Weidong LI</a:t>
            </a:r>
          </a:p>
        </p:txBody>
      </p:sp>
      <p:sp>
        <p:nvSpPr>
          <p:cNvPr id="6" name="Rectangle 5"/>
          <p:cNvSpPr>
            <a:spLocks noGrp="1" noChangeArrowheads="1"/>
          </p:cNvSpPr>
          <p:nvPr>
            <p:ph type="sldNum" sz="quarter" idx="12"/>
          </p:nvPr>
        </p:nvSpPr>
        <p:spPr>
          <a:ln/>
        </p:spPr>
        <p:txBody>
          <a:bodyPr/>
          <a:lstStyle>
            <a:lvl1pPr>
              <a:defRPr/>
            </a:lvl1pPr>
          </a:lstStyle>
          <a:p>
            <a:pPr>
              <a:defRPr/>
            </a:pPr>
            <a:fld id="{B0853728-9B94-45F9-B082-08010A79B701}" type="slidenum">
              <a:rPr lang="zh-CN" altLang="en-US"/>
              <a:pPr>
                <a:defRPr/>
              </a:pPr>
              <a:t>‹#›</a:t>
            </a:fld>
            <a:endParaRPr lang="en-US" altLang="zh-CN"/>
          </a:p>
        </p:txBody>
      </p:sp>
    </p:spTree>
    <p:extLst>
      <p:ext uri="{BB962C8B-B14F-4D97-AF65-F5344CB8AC3E}">
        <p14:creationId xmlns:p14="http://schemas.microsoft.com/office/powerpoint/2010/main" val="9279683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27825" y="228600"/>
            <a:ext cx="2139950" cy="60753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06388" y="228600"/>
            <a:ext cx="6269037" cy="607536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3"/>
          <p:cNvSpPr>
            <a:spLocks noGrp="1" noChangeArrowheads="1"/>
          </p:cNvSpPr>
          <p:nvPr>
            <p:ph type="dt" sz="half" idx="10"/>
          </p:nvPr>
        </p:nvSpPr>
        <p:spPr>
          <a:ln/>
        </p:spPr>
        <p:txBody>
          <a:bodyPr/>
          <a:lstStyle>
            <a:lvl1pPr>
              <a:defRPr/>
            </a:lvl1pPr>
          </a:lstStyle>
          <a:p>
            <a:pPr>
              <a:defRPr/>
            </a:pPr>
            <a:r>
              <a:rPr lang="en-US" altLang="zh-CN"/>
              <a:t>1 June</a:t>
            </a:r>
            <a:r>
              <a:rPr lang="zh-CN" altLang="en-US"/>
              <a:t> </a:t>
            </a:r>
            <a:r>
              <a:rPr lang="en-US" altLang="zh-CN"/>
              <a:t>2009</a:t>
            </a:r>
          </a:p>
        </p:txBody>
      </p:sp>
      <p:sp>
        <p:nvSpPr>
          <p:cNvPr id="5" name="Rectangle 4"/>
          <p:cNvSpPr>
            <a:spLocks noGrp="1" noChangeArrowheads="1"/>
          </p:cNvSpPr>
          <p:nvPr>
            <p:ph type="ftr" sz="quarter" idx="11"/>
          </p:nvPr>
        </p:nvSpPr>
        <p:spPr>
          <a:ln/>
        </p:spPr>
        <p:txBody>
          <a:bodyPr/>
          <a:lstStyle>
            <a:lvl1pPr>
              <a:defRPr/>
            </a:lvl1pPr>
          </a:lstStyle>
          <a:p>
            <a:pPr>
              <a:defRPr/>
            </a:pPr>
            <a:r>
              <a:rPr lang="en-US" altLang="zh-CN"/>
              <a:t>Weidong LI</a:t>
            </a:r>
          </a:p>
        </p:txBody>
      </p:sp>
      <p:sp>
        <p:nvSpPr>
          <p:cNvPr id="6" name="Rectangle 5"/>
          <p:cNvSpPr>
            <a:spLocks noGrp="1" noChangeArrowheads="1"/>
          </p:cNvSpPr>
          <p:nvPr>
            <p:ph type="sldNum" sz="quarter" idx="12"/>
          </p:nvPr>
        </p:nvSpPr>
        <p:spPr>
          <a:ln/>
        </p:spPr>
        <p:txBody>
          <a:bodyPr/>
          <a:lstStyle>
            <a:lvl1pPr>
              <a:defRPr/>
            </a:lvl1pPr>
          </a:lstStyle>
          <a:p>
            <a:pPr>
              <a:defRPr/>
            </a:pPr>
            <a:fld id="{7081611D-7627-4970-8344-1AF37CBA48FF}" type="slidenum">
              <a:rPr lang="zh-CN" altLang="en-US"/>
              <a:pPr>
                <a:defRPr/>
              </a:pPr>
              <a:t>‹#›</a:t>
            </a:fld>
            <a:endParaRPr lang="en-US" altLang="zh-CN"/>
          </a:p>
        </p:txBody>
      </p:sp>
    </p:spTree>
    <p:extLst>
      <p:ext uri="{BB962C8B-B14F-4D97-AF65-F5344CB8AC3E}">
        <p14:creationId xmlns:p14="http://schemas.microsoft.com/office/powerpoint/2010/main" val="2555569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306388" y="228600"/>
            <a:ext cx="8561387" cy="60753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3" name="Rectangle 3"/>
          <p:cNvSpPr>
            <a:spLocks noGrp="1" noChangeArrowheads="1"/>
          </p:cNvSpPr>
          <p:nvPr>
            <p:ph type="dt" sz="half" idx="10"/>
          </p:nvPr>
        </p:nvSpPr>
        <p:spPr>
          <a:ln/>
        </p:spPr>
        <p:txBody>
          <a:bodyPr/>
          <a:lstStyle>
            <a:lvl1pPr>
              <a:defRPr/>
            </a:lvl1pPr>
          </a:lstStyle>
          <a:p>
            <a:pPr>
              <a:defRPr/>
            </a:pPr>
            <a:r>
              <a:rPr lang="en-US" altLang="zh-CN"/>
              <a:t>1 June</a:t>
            </a:r>
            <a:r>
              <a:rPr lang="zh-CN" altLang="en-US"/>
              <a:t> </a:t>
            </a:r>
            <a:r>
              <a:rPr lang="en-US" altLang="zh-CN"/>
              <a:t>2009</a:t>
            </a:r>
          </a:p>
        </p:txBody>
      </p:sp>
      <p:sp>
        <p:nvSpPr>
          <p:cNvPr id="4" name="Rectangle 4"/>
          <p:cNvSpPr>
            <a:spLocks noGrp="1" noChangeArrowheads="1"/>
          </p:cNvSpPr>
          <p:nvPr>
            <p:ph type="ftr" sz="quarter" idx="11"/>
          </p:nvPr>
        </p:nvSpPr>
        <p:spPr>
          <a:ln/>
        </p:spPr>
        <p:txBody>
          <a:bodyPr/>
          <a:lstStyle>
            <a:lvl1pPr>
              <a:defRPr/>
            </a:lvl1pPr>
          </a:lstStyle>
          <a:p>
            <a:pPr>
              <a:defRPr/>
            </a:pPr>
            <a:r>
              <a:rPr lang="en-US" altLang="zh-CN"/>
              <a:t>Weidong LI</a:t>
            </a:r>
          </a:p>
        </p:txBody>
      </p:sp>
      <p:sp>
        <p:nvSpPr>
          <p:cNvPr id="5" name="Rectangle 5"/>
          <p:cNvSpPr>
            <a:spLocks noGrp="1" noChangeArrowheads="1"/>
          </p:cNvSpPr>
          <p:nvPr>
            <p:ph type="sldNum" sz="quarter" idx="12"/>
          </p:nvPr>
        </p:nvSpPr>
        <p:spPr>
          <a:ln/>
        </p:spPr>
        <p:txBody>
          <a:bodyPr/>
          <a:lstStyle>
            <a:lvl1pPr>
              <a:defRPr/>
            </a:lvl1pPr>
          </a:lstStyle>
          <a:p>
            <a:pPr>
              <a:defRPr/>
            </a:pPr>
            <a:fld id="{3F26CF7B-F1E8-46D8-8EF2-CC2779BCB275}" type="slidenum">
              <a:rPr lang="zh-CN" altLang="en-US"/>
              <a:pPr>
                <a:defRPr/>
              </a:pPr>
              <a:t>‹#›</a:t>
            </a:fld>
            <a:endParaRPr lang="en-US" altLang="zh-CN"/>
          </a:p>
        </p:txBody>
      </p:sp>
    </p:spTree>
    <p:extLst>
      <p:ext uri="{BB962C8B-B14F-4D97-AF65-F5344CB8AC3E}">
        <p14:creationId xmlns:p14="http://schemas.microsoft.com/office/powerpoint/2010/main" val="3747997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3"/>
          <p:cNvSpPr>
            <a:spLocks noGrp="1" noChangeArrowheads="1"/>
          </p:cNvSpPr>
          <p:nvPr>
            <p:ph type="dt" sz="half" idx="10"/>
          </p:nvPr>
        </p:nvSpPr>
        <p:spPr>
          <a:ln/>
        </p:spPr>
        <p:txBody>
          <a:bodyPr/>
          <a:lstStyle>
            <a:lvl1pPr>
              <a:defRPr/>
            </a:lvl1pPr>
          </a:lstStyle>
          <a:p>
            <a:pPr>
              <a:defRPr/>
            </a:pPr>
            <a:r>
              <a:rPr lang="en-US" altLang="zh-CN"/>
              <a:t>1 June</a:t>
            </a:r>
            <a:r>
              <a:rPr lang="zh-CN" altLang="en-US"/>
              <a:t> </a:t>
            </a:r>
            <a:r>
              <a:rPr lang="en-US" altLang="zh-CN"/>
              <a:t>2009</a:t>
            </a:r>
          </a:p>
        </p:txBody>
      </p:sp>
      <p:sp>
        <p:nvSpPr>
          <p:cNvPr id="5" name="Rectangle 4"/>
          <p:cNvSpPr>
            <a:spLocks noGrp="1" noChangeArrowheads="1"/>
          </p:cNvSpPr>
          <p:nvPr>
            <p:ph type="ftr" sz="quarter" idx="11"/>
          </p:nvPr>
        </p:nvSpPr>
        <p:spPr>
          <a:ln/>
        </p:spPr>
        <p:txBody>
          <a:bodyPr/>
          <a:lstStyle>
            <a:lvl1pPr>
              <a:defRPr/>
            </a:lvl1pPr>
          </a:lstStyle>
          <a:p>
            <a:pPr>
              <a:defRPr/>
            </a:pPr>
            <a:r>
              <a:rPr lang="en-US" altLang="zh-CN"/>
              <a:t>Weidong LI</a:t>
            </a:r>
          </a:p>
        </p:txBody>
      </p:sp>
      <p:sp>
        <p:nvSpPr>
          <p:cNvPr id="6" name="Rectangle 5"/>
          <p:cNvSpPr>
            <a:spLocks noGrp="1" noChangeArrowheads="1"/>
          </p:cNvSpPr>
          <p:nvPr>
            <p:ph type="sldNum" sz="quarter" idx="12"/>
          </p:nvPr>
        </p:nvSpPr>
        <p:spPr>
          <a:ln/>
        </p:spPr>
        <p:txBody>
          <a:bodyPr/>
          <a:lstStyle>
            <a:lvl1pPr>
              <a:defRPr/>
            </a:lvl1pPr>
          </a:lstStyle>
          <a:p>
            <a:pPr>
              <a:defRPr/>
            </a:pPr>
            <a:fld id="{8093CC65-03D2-4FD6-84DF-0E7C87B569E0}" type="slidenum">
              <a:rPr lang="zh-CN" altLang="en-US"/>
              <a:pPr>
                <a:defRPr/>
              </a:pPr>
              <a:t>‹#›</a:t>
            </a:fld>
            <a:endParaRPr lang="en-US" altLang="zh-CN"/>
          </a:p>
        </p:txBody>
      </p:sp>
    </p:spTree>
    <p:extLst>
      <p:ext uri="{BB962C8B-B14F-4D97-AF65-F5344CB8AC3E}">
        <p14:creationId xmlns:p14="http://schemas.microsoft.com/office/powerpoint/2010/main" val="3519353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3"/>
          <p:cNvSpPr>
            <a:spLocks noGrp="1" noChangeArrowheads="1"/>
          </p:cNvSpPr>
          <p:nvPr>
            <p:ph type="dt" sz="half" idx="10"/>
          </p:nvPr>
        </p:nvSpPr>
        <p:spPr>
          <a:ln/>
        </p:spPr>
        <p:txBody>
          <a:bodyPr/>
          <a:lstStyle>
            <a:lvl1pPr>
              <a:defRPr/>
            </a:lvl1pPr>
          </a:lstStyle>
          <a:p>
            <a:pPr>
              <a:defRPr/>
            </a:pPr>
            <a:r>
              <a:rPr lang="en-US" altLang="zh-CN"/>
              <a:t>1 June</a:t>
            </a:r>
            <a:r>
              <a:rPr lang="zh-CN" altLang="en-US"/>
              <a:t> </a:t>
            </a:r>
            <a:r>
              <a:rPr lang="en-US" altLang="zh-CN"/>
              <a:t>2009</a:t>
            </a:r>
          </a:p>
        </p:txBody>
      </p:sp>
      <p:sp>
        <p:nvSpPr>
          <p:cNvPr id="5" name="Rectangle 4"/>
          <p:cNvSpPr>
            <a:spLocks noGrp="1" noChangeArrowheads="1"/>
          </p:cNvSpPr>
          <p:nvPr>
            <p:ph type="ftr" sz="quarter" idx="11"/>
          </p:nvPr>
        </p:nvSpPr>
        <p:spPr>
          <a:ln/>
        </p:spPr>
        <p:txBody>
          <a:bodyPr/>
          <a:lstStyle>
            <a:lvl1pPr>
              <a:defRPr/>
            </a:lvl1pPr>
          </a:lstStyle>
          <a:p>
            <a:pPr>
              <a:defRPr/>
            </a:pPr>
            <a:r>
              <a:rPr lang="en-US" altLang="zh-CN"/>
              <a:t>Weidong LI</a:t>
            </a:r>
          </a:p>
        </p:txBody>
      </p:sp>
      <p:sp>
        <p:nvSpPr>
          <p:cNvPr id="6" name="Rectangle 5"/>
          <p:cNvSpPr>
            <a:spLocks noGrp="1" noChangeArrowheads="1"/>
          </p:cNvSpPr>
          <p:nvPr>
            <p:ph type="sldNum" sz="quarter" idx="12"/>
          </p:nvPr>
        </p:nvSpPr>
        <p:spPr>
          <a:ln/>
        </p:spPr>
        <p:txBody>
          <a:bodyPr/>
          <a:lstStyle>
            <a:lvl1pPr>
              <a:defRPr/>
            </a:lvl1pPr>
          </a:lstStyle>
          <a:p>
            <a:pPr>
              <a:defRPr/>
            </a:pPr>
            <a:fld id="{EEC394A4-4A4F-403A-8966-E0E1B5033DB0}" type="slidenum">
              <a:rPr lang="zh-CN" altLang="en-US"/>
              <a:pPr>
                <a:defRPr/>
              </a:pPr>
              <a:t>‹#›</a:t>
            </a:fld>
            <a:endParaRPr lang="en-US" altLang="zh-CN"/>
          </a:p>
        </p:txBody>
      </p:sp>
    </p:spTree>
    <p:extLst>
      <p:ext uri="{BB962C8B-B14F-4D97-AF65-F5344CB8AC3E}">
        <p14:creationId xmlns:p14="http://schemas.microsoft.com/office/powerpoint/2010/main" val="2506387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322263" y="1296988"/>
            <a:ext cx="4191000"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65663" y="1296988"/>
            <a:ext cx="4191000"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3"/>
          <p:cNvSpPr>
            <a:spLocks noGrp="1" noChangeArrowheads="1"/>
          </p:cNvSpPr>
          <p:nvPr>
            <p:ph type="dt" sz="half" idx="10"/>
          </p:nvPr>
        </p:nvSpPr>
        <p:spPr>
          <a:ln/>
        </p:spPr>
        <p:txBody>
          <a:bodyPr/>
          <a:lstStyle>
            <a:lvl1pPr>
              <a:defRPr/>
            </a:lvl1pPr>
          </a:lstStyle>
          <a:p>
            <a:pPr>
              <a:defRPr/>
            </a:pPr>
            <a:r>
              <a:rPr lang="en-US" altLang="zh-CN"/>
              <a:t>1 June</a:t>
            </a:r>
            <a:r>
              <a:rPr lang="zh-CN" altLang="en-US"/>
              <a:t> </a:t>
            </a:r>
            <a:r>
              <a:rPr lang="en-US" altLang="zh-CN"/>
              <a:t>2009</a:t>
            </a:r>
          </a:p>
        </p:txBody>
      </p:sp>
      <p:sp>
        <p:nvSpPr>
          <p:cNvPr id="6" name="Rectangle 4"/>
          <p:cNvSpPr>
            <a:spLocks noGrp="1" noChangeArrowheads="1"/>
          </p:cNvSpPr>
          <p:nvPr>
            <p:ph type="ftr" sz="quarter" idx="11"/>
          </p:nvPr>
        </p:nvSpPr>
        <p:spPr>
          <a:ln/>
        </p:spPr>
        <p:txBody>
          <a:bodyPr/>
          <a:lstStyle>
            <a:lvl1pPr>
              <a:defRPr/>
            </a:lvl1pPr>
          </a:lstStyle>
          <a:p>
            <a:pPr>
              <a:defRPr/>
            </a:pPr>
            <a:r>
              <a:rPr lang="en-US" altLang="zh-CN"/>
              <a:t>Weidong LI</a:t>
            </a:r>
          </a:p>
        </p:txBody>
      </p:sp>
      <p:sp>
        <p:nvSpPr>
          <p:cNvPr id="7" name="Rectangle 5"/>
          <p:cNvSpPr>
            <a:spLocks noGrp="1" noChangeArrowheads="1"/>
          </p:cNvSpPr>
          <p:nvPr>
            <p:ph type="sldNum" sz="quarter" idx="12"/>
          </p:nvPr>
        </p:nvSpPr>
        <p:spPr>
          <a:ln/>
        </p:spPr>
        <p:txBody>
          <a:bodyPr/>
          <a:lstStyle>
            <a:lvl1pPr>
              <a:defRPr/>
            </a:lvl1pPr>
          </a:lstStyle>
          <a:p>
            <a:pPr>
              <a:defRPr/>
            </a:pPr>
            <a:fld id="{CBF42B2E-9590-4AE8-8DF5-BD6D0F8A6A5F}" type="slidenum">
              <a:rPr lang="zh-CN" altLang="en-US"/>
              <a:pPr>
                <a:defRPr/>
              </a:pPr>
              <a:t>‹#›</a:t>
            </a:fld>
            <a:endParaRPr lang="en-US" altLang="zh-CN"/>
          </a:p>
        </p:txBody>
      </p:sp>
    </p:spTree>
    <p:extLst>
      <p:ext uri="{BB962C8B-B14F-4D97-AF65-F5344CB8AC3E}">
        <p14:creationId xmlns:p14="http://schemas.microsoft.com/office/powerpoint/2010/main" val="2814416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3"/>
          <p:cNvSpPr>
            <a:spLocks noGrp="1" noChangeArrowheads="1"/>
          </p:cNvSpPr>
          <p:nvPr>
            <p:ph type="dt" sz="half" idx="10"/>
          </p:nvPr>
        </p:nvSpPr>
        <p:spPr>
          <a:ln/>
        </p:spPr>
        <p:txBody>
          <a:bodyPr/>
          <a:lstStyle>
            <a:lvl1pPr>
              <a:defRPr/>
            </a:lvl1pPr>
          </a:lstStyle>
          <a:p>
            <a:pPr>
              <a:defRPr/>
            </a:pPr>
            <a:r>
              <a:rPr lang="en-US" altLang="zh-CN"/>
              <a:t>1 June</a:t>
            </a:r>
            <a:r>
              <a:rPr lang="zh-CN" altLang="en-US"/>
              <a:t> </a:t>
            </a:r>
            <a:r>
              <a:rPr lang="en-US" altLang="zh-CN"/>
              <a:t>2009</a:t>
            </a:r>
          </a:p>
        </p:txBody>
      </p:sp>
      <p:sp>
        <p:nvSpPr>
          <p:cNvPr id="8" name="Rectangle 4"/>
          <p:cNvSpPr>
            <a:spLocks noGrp="1" noChangeArrowheads="1"/>
          </p:cNvSpPr>
          <p:nvPr>
            <p:ph type="ftr" sz="quarter" idx="11"/>
          </p:nvPr>
        </p:nvSpPr>
        <p:spPr>
          <a:ln/>
        </p:spPr>
        <p:txBody>
          <a:bodyPr/>
          <a:lstStyle>
            <a:lvl1pPr>
              <a:defRPr/>
            </a:lvl1pPr>
          </a:lstStyle>
          <a:p>
            <a:pPr>
              <a:defRPr/>
            </a:pPr>
            <a:r>
              <a:rPr lang="en-US" altLang="zh-CN"/>
              <a:t>Weidong LI</a:t>
            </a:r>
          </a:p>
        </p:txBody>
      </p:sp>
      <p:sp>
        <p:nvSpPr>
          <p:cNvPr id="9" name="Rectangle 5"/>
          <p:cNvSpPr>
            <a:spLocks noGrp="1" noChangeArrowheads="1"/>
          </p:cNvSpPr>
          <p:nvPr>
            <p:ph type="sldNum" sz="quarter" idx="12"/>
          </p:nvPr>
        </p:nvSpPr>
        <p:spPr>
          <a:ln/>
        </p:spPr>
        <p:txBody>
          <a:bodyPr/>
          <a:lstStyle>
            <a:lvl1pPr>
              <a:defRPr/>
            </a:lvl1pPr>
          </a:lstStyle>
          <a:p>
            <a:pPr>
              <a:defRPr/>
            </a:pPr>
            <a:fld id="{8DE5BD69-87CC-4B2F-A0C2-51593DDC0270}" type="slidenum">
              <a:rPr lang="zh-CN" altLang="en-US"/>
              <a:pPr>
                <a:defRPr/>
              </a:pPr>
              <a:t>‹#›</a:t>
            </a:fld>
            <a:endParaRPr lang="en-US" altLang="zh-CN"/>
          </a:p>
        </p:txBody>
      </p:sp>
    </p:spTree>
    <p:extLst>
      <p:ext uri="{BB962C8B-B14F-4D97-AF65-F5344CB8AC3E}">
        <p14:creationId xmlns:p14="http://schemas.microsoft.com/office/powerpoint/2010/main" val="334061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3"/>
          <p:cNvSpPr>
            <a:spLocks noGrp="1" noChangeArrowheads="1"/>
          </p:cNvSpPr>
          <p:nvPr>
            <p:ph type="dt" sz="half" idx="10"/>
          </p:nvPr>
        </p:nvSpPr>
        <p:spPr>
          <a:ln/>
        </p:spPr>
        <p:txBody>
          <a:bodyPr/>
          <a:lstStyle>
            <a:lvl1pPr>
              <a:defRPr/>
            </a:lvl1pPr>
          </a:lstStyle>
          <a:p>
            <a:pPr>
              <a:defRPr/>
            </a:pPr>
            <a:r>
              <a:rPr lang="en-US" altLang="zh-CN"/>
              <a:t>1 June</a:t>
            </a:r>
            <a:r>
              <a:rPr lang="zh-CN" altLang="en-US"/>
              <a:t> </a:t>
            </a:r>
            <a:r>
              <a:rPr lang="en-US" altLang="zh-CN"/>
              <a:t>2009</a:t>
            </a:r>
          </a:p>
        </p:txBody>
      </p:sp>
      <p:sp>
        <p:nvSpPr>
          <p:cNvPr id="4" name="Rectangle 4"/>
          <p:cNvSpPr>
            <a:spLocks noGrp="1" noChangeArrowheads="1"/>
          </p:cNvSpPr>
          <p:nvPr>
            <p:ph type="ftr" sz="quarter" idx="11"/>
          </p:nvPr>
        </p:nvSpPr>
        <p:spPr>
          <a:ln/>
        </p:spPr>
        <p:txBody>
          <a:bodyPr/>
          <a:lstStyle>
            <a:lvl1pPr>
              <a:defRPr/>
            </a:lvl1pPr>
          </a:lstStyle>
          <a:p>
            <a:pPr>
              <a:defRPr/>
            </a:pPr>
            <a:r>
              <a:rPr lang="en-US" altLang="zh-CN"/>
              <a:t>Weidong LI</a:t>
            </a:r>
          </a:p>
        </p:txBody>
      </p:sp>
      <p:sp>
        <p:nvSpPr>
          <p:cNvPr id="5" name="Rectangle 5"/>
          <p:cNvSpPr>
            <a:spLocks noGrp="1" noChangeArrowheads="1"/>
          </p:cNvSpPr>
          <p:nvPr>
            <p:ph type="sldNum" sz="quarter" idx="12"/>
          </p:nvPr>
        </p:nvSpPr>
        <p:spPr>
          <a:ln/>
        </p:spPr>
        <p:txBody>
          <a:bodyPr/>
          <a:lstStyle>
            <a:lvl1pPr>
              <a:defRPr/>
            </a:lvl1pPr>
          </a:lstStyle>
          <a:p>
            <a:pPr>
              <a:defRPr/>
            </a:pPr>
            <a:fld id="{B6551334-D062-4F2E-899F-58CB33279EA7}" type="slidenum">
              <a:rPr lang="zh-CN" altLang="en-US"/>
              <a:pPr>
                <a:defRPr/>
              </a:pPr>
              <a:t>‹#›</a:t>
            </a:fld>
            <a:endParaRPr lang="en-US" altLang="zh-CN"/>
          </a:p>
        </p:txBody>
      </p:sp>
    </p:spTree>
    <p:extLst>
      <p:ext uri="{BB962C8B-B14F-4D97-AF65-F5344CB8AC3E}">
        <p14:creationId xmlns:p14="http://schemas.microsoft.com/office/powerpoint/2010/main" val="3115789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defRPr/>
            </a:pPr>
            <a:r>
              <a:rPr lang="en-US" altLang="zh-CN"/>
              <a:t>1 June</a:t>
            </a:r>
            <a:r>
              <a:rPr lang="zh-CN" altLang="en-US"/>
              <a:t> </a:t>
            </a:r>
            <a:r>
              <a:rPr lang="en-US" altLang="zh-CN"/>
              <a:t>2009</a:t>
            </a:r>
          </a:p>
        </p:txBody>
      </p:sp>
      <p:sp>
        <p:nvSpPr>
          <p:cNvPr id="3" name="Rectangle 4"/>
          <p:cNvSpPr>
            <a:spLocks noGrp="1" noChangeArrowheads="1"/>
          </p:cNvSpPr>
          <p:nvPr>
            <p:ph type="ftr" sz="quarter" idx="11"/>
          </p:nvPr>
        </p:nvSpPr>
        <p:spPr>
          <a:ln/>
        </p:spPr>
        <p:txBody>
          <a:bodyPr/>
          <a:lstStyle>
            <a:lvl1pPr>
              <a:defRPr/>
            </a:lvl1pPr>
          </a:lstStyle>
          <a:p>
            <a:pPr>
              <a:defRPr/>
            </a:pPr>
            <a:r>
              <a:rPr lang="en-US" altLang="zh-CN"/>
              <a:t>Weidong LI</a:t>
            </a:r>
          </a:p>
        </p:txBody>
      </p:sp>
      <p:sp>
        <p:nvSpPr>
          <p:cNvPr id="4" name="Rectangle 5"/>
          <p:cNvSpPr>
            <a:spLocks noGrp="1" noChangeArrowheads="1"/>
          </p:cNvSpPr>
          <p:nvPr>
            <p:ph type="sldNum" sz="quarter" idx="12"/>
          </p:nvPr>
        </p:nvSpPr>
        <p:spPr>
          <a:ln/>
        </p:spPr>
        <p:txBody>
          <a:bodyPr/>
          <a:lstStyle>
            <a:lvl1pPr>
              <a:defRPr/>
            </a:lvl1pPr>
          </a:lstStyle>
          <a:p>
            <a:pPr>
              <a:defRPr/>
            </a:pPr>
            <a:fld id="{1C083311-1D50-4B3E-BB43-E5BEE52D84BD}" type="slidenum">
              <a:rPr lang="zh-CN" altLang="en-US"/>
              <a:pPr>
                <a:defRPr/>
              </a:pPr>
              <a:t>‹#›</a:t>
            </a:fld>
            <a:endParaRPr lang="en-US" altLang="zh-CN"/>
          </a:p>
        </p:txBody>
      </p:sp>
    </p:spTree>
    <p:extLst>
      <p:ext uri="{BB962C8B-B14F-4D97-AF65-F5344CB8AC3E}">
        <p14:creationId xmlns:p14="http://schemas.microsoft.com/office/powerpoint/2010/main" val="3298221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3"/>
          <p:cNvSpPr>
            <a:spLocks noGrp="1" noChangeArrowheads="1"/>
          </p:cNvSpPr>
          <p:nvPr>
            <p:ph type="dt" sz="half" idx="10"/>
          </p:nvPr>
        </p:nvSpPr>
        <p:spPr>
          <a:ln/>
        </p:spPr>
        <p:txBody>
          <a:bodyPr/>
          <a:lstStyle>
            <a:lvl1pPr>
              <a:defRPr/>
            </a:lvl1pPr>
          </a:lstStyle>
          <a:p>
            <a:pPr>
              <a:defRPr/>
            </a:pPr>
            <a:r>
              <a:rPr lang="en-US" altLang="zh-CN"/>
              <a:t>1 June</a:t>
            </a:r>
            <a:r>
              <a:rPr lang="zh-CN" altLang="en-US"/>
              <a:t> </a:t>
            </a:r>
            <a:r>
              <a:rPr lang="en-US" altLang="zh-CN"/>
              <a:t>2009</a:t>
            </a:r>
          </a:p>
        </p:txBody>
      </p:sp>
      <p:sp>
        <p:nvSpPr>
          <p:cNvPr id="6" name="Rectangle 4"/>
          <p:cNvSpPr>
            <a:spLocks noGrp="1" noChangeArrowheads="1"/>
          </p:cNvSpPr>
          <p:nvPr>
            <p:ph type="ftr" sz="quarter" idx="11"/>
          </p:nvPr>
        </p:nvSpPr>
        <p:spPr>
          <a:ln/>
        </p:spPr>
        <p:txBody>
          <a:bodyPr/>
          <a:lstStyle>
            <a:lvl1pPr>
              <a:defRPr/>
            </a:lvl1pPr>
          </a:lstStyle>
          <a:p>
            <a:pPr>
              <a:defRPr/>
            </a:pPr>
            <a:r>
              <a:rPr lang="en-US" altLang="zh-CN"/>
              <a:t>Weidong LI</a:t>
            </a:r>
          </a:p>
        </p:txBody>
      </p:sp>
      <p:sp>
        <p:nvSpPr>
          <p:cNvPr id="7" name="Rectangle 5"/>
          <p:cNvSpPr>
            <a:spLocks noGrp="1" noChangeArrowheads="1"/>
          </p:cNvSpPr>
          <p:nvPr>
            <p:ph type="sldNum" sz="quarter" idx="12"/>
          </p:nvPr>
        </p:nvSpPr>
        <p:spPr>
          <a:ln/>
        </p:spPr>
        <p:txBody>
          <a:bodyPr/>
          <a:lstStyle>
            <a:lvl1pPr>
              <a:defRPr/>
            </a:lvl1pPr>
          </a:lstStyle>
          <a:p>
            <a:pPr>
              <a:defRPr/>
            </a:pPr>
            <a:fld id="{FF555C5B-DF1C-4662-819B-3DB9018142BF}" type="slidenum">
              <a:rPr lang="zh-CN" altLang="en-US"/>
              <a:pPr>
                <a:defRPr/>
              </a:pPr>
              <a:t>‹#›</a:t>
            </a:fld>
            <a:endParaRPr lang="en-US" altLang="zh-CN"/>
          </a:p>
        </p:txBody>
      </p:sp>
    </p:spTree>
    <p:extLst>
      <p:ext uri="{BB962C8B-B14F-4D97-AF65-F5344CB8AC3E}">
        <p14:creationId xmlns:p14="http://schemas.microsoft.com/office/powerpoint/2010/main" val="1690061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3"/>
          <p:cNvSpPr>
            <a:spLocks noGrp="1" noChangeArrowheads="1"/>
          </p:cNvSpPr>
          <p:nvPr>
            <p:ph type="dt" sz="half" idx="10"/>
          </p:nvPr>
        </p:nvSpPr>
        <p:spPr>
          <a:ln/>
        </p:spPr>
        <p:txBody>
          <a:bodyPr/>
          <a:lstStyle>
            <a:lvl1pPr>
              <a:defRPr/>
            </a:lvl1pPr>
          </a:lstStyle>
          <a:p>
            <a:pPr>
              <a:defRPr/>
            </a:pPr>
            <a:r>
              <a:rPr lang="en-US" altLang="zh-CN"/>
              <a:t>1 June</a:t>
            </a:r>
            <a:r>
              <a:rPr lang="zh-CN" altLang="en-US"/>
              <a:t> </a:t>
            </a:r>
            <a:r>
              <a:rPr lang="en-US" altLang="zh-CN"/>
              <a:t>2009</a:t>
            </a:r>
          </a:p>
        </p:txBody>
      </p:sp>
      <p:sp>
        <p:nvSpPr>
          <p:cNvPr id="6" name="Rectangle 4"/>
          <p:cNvSpPr>
            <a:spLocks noGrp="1" noChangeArrowheads="1"/>
          </p:cNvSpPr>
          <p:nvPr>
            <p:ph type="ftr" sz="quarter" idx="11"/>
          </p:nvPr>
        </p:nvSpPr>
        <p:spPr>
          <a:ln/>
        </p:spPr>
        <p:txBody>
          <a:bodyPr/>
          <a:lstStyle>
            <a:lvl1pPr>
              <a:defRPr/>
            </a:lvl1pPr>
          </a:lstStyle>
          <a:p>
            <a:pPr>
              <a:defRPr/>
            </a:pPr>
            <a:r>
              <a:rPr lang="en-US" altLang="zh-CN"/>
              <a:t>Weidong LI</a:t>
            </a:r>
          </a:p>
        </p:txBody>
      </p:sp>
      <p:sp>
        <p:nvSpPr>
          <p:cNvPr id="7" name="Rectangle 5"/>
          <p:cNvSpPr>
            <a:spLocks noGrp="1" noChangeArrowheads="1"/>
          </p:cNvSpPr>
          <p:nvPr>
            <p:ph type="sldNum" sz="quarter" idx="12"/>
          </p:nvPr>
        </p:nvSpPr>
        <p:spPr>
          <a:ln/>
        </p:spPr>
        <p:txBody>
          <a:bodyPr/>
          <a:lstStyle>
            <a:lvl1pPr>
              <a:defRPr/>
            </a:lvl1pPr>
          </a:lstStyle>
          <a:p>
            <a:pPr>
              <a:defRPr/>
            </a:pPr>
            <a:fld id="{6398D6F2-7072-463F-9245-5717D22B5BB7}" type="slidenum">
              <a:rPr lang="zh-CN" altLang="en-US"/>
              <a:pPr>
                <a:defRPr/>
              </a:pPr>
              <a:t>‹#›</a:t>
            </a:fld>
            <a:endParaRPr lang="en-US" altLang="zh-CN"/>
          </a:p>
        </p:txBody>
      </p:sp>
    </p:spTree>
    <p:extLst>
      <p:ext uri="{BB962C8B-B14F-4D97-AF65-F5344CB8AC3E}">
        <p14:creationId xmlns:p14="http://schemas.microsoft.com/office/powerpoint/2010/main" val="571710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6" name="Rectangle 2"/>
          <p:cNvSpPr>
            <a:spLocks noGrp="1" noChangeArrowheads="1"/>
          </p:cNvSpPr>
          <p:nvPr>
            <p:ph type="body" idx="1"/>
          </p:nvPr>
        </p:nvSpPr>
        <p:spPr bwMode="auto">
          <a:xfrm>
            <a:off x="322263" y="1296988"/>
            <a:ext cx="8534400" cy="5006975"/>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560131" name="Rectangle 3"/>
          <p:cNvSpPr>
            <a:spLocks noGrp="1" noChangeArrowheads="1"/>
          </p:cNvSpPr>
          <p:nvPr>
            <p:ph type="dt" sz="half" idx="2"/>
          </p:nvPr>
        </p:nvSpPr>
        <p:spPr bwMode="auto">
          <a:xfrm>
            <a:off x="379413" y="6400800"/>
            <a:ext cx="1905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b="1" i="1">
                <a:ea typeface="宋体" pitchFamily="2" charset="-122"/>
              </a:defRPr>
            </a:lvl1pPr>
          </a:lstStyle>
          <a:p>
            <a:pPr>
              <a:defRPr/>
            </a:pPr>
            <a:r>
              <a:rPr lang="en-US" altLang="zh-CN"/>
              <a:t>1 June</a:t>
            </a:r>
            <a:r>
              <a:rPr lang="zh-CN" altLang="en-US"/>
              <a:t> </a:t>
            </a:r>
            <a:r>
              <a:rPr lang="en-US" altLang="zh-CN"/>
              <a:t>2009</a:t>
            </a:r>
          </a:p>
        </p:txBody>
      </p:sp>
      <p:sp>
        <p:nvSpPr>
          <p:cNvPr id="560132" name="Rectangle 4"/>
          <p:cNvSpPr>
            <a:spLocks noGrp="1" noChangeArrowheads="1"/>
          </p:cNvSpPr>
          <p:nvPr>
            <p:ph type="ftr" sz="quarter" idx="3"/>
          </p:nvPr>
        </p:nvSpPr>
        <p:spPr bwMode="auto">
          <a:xfrm>
            <a:off x="3124200" y="6400800"/>
            <a:ext cx="28956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1" i="1">
                <a:ea typeface="宋体" pitchFamily="2" charset="-122"/>
              </a:defRPr>
            </a:lvl1pPr>
          </a:lstStyle>
          <a:p>
            <a:pPr>
              <a:defRPr/>
            </a:pPr>
            <a:r>
              <a:rPr lang="en-US" altLang="zh-CN"/>
              <a:t>Weidong LI</a:t>
            </a:r>
          </a:p>
        </p:txBody>
      </p:sp>
      <p:sp>
        <p:nvSpPr>
          <p:cNvPr id="560133" name="Rectangle 5"/>
          <p:cNvSpPr>
            <a:spLocks noGrp="1" noChangeArrowheads="1"/>
          </p:cNvSpPr>
          <p:nvPr>
            <p:ph type="sldNum" sz="quarter" idx="4"/>
          </p:nvPr>
        </p:nvSpPr>
        <p:spPr bwMode="auto">
          <a:xfrm>
            <a:off x="6870700" y="6400800"/>
            <a:ext cx="1905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i="1">
                <a:ea typeface="宋体" pitchFamily="2" charset="-122"/>
              </a:defRPr>
            </a:lvl1pPr>
          </a:lstStyle>
          <a:p>
            <a:pPr>
              <a:defRPr/>
            </a:pPr>
            <a:fld id="{DB560A2D-3F2B-46CF-86E0-6B22337C8825}" type="slidenum">
              <a:rPr lang="zh-CN" altLang="en-US"/>
              <a:pPr>
                <a:defRPr/>
              </a:pPr>
              <a:t>‹#›</a:t>
            </a:fld>
            <a:endParaRPr lang="en-US" altLang="zh-CN"/>
          </a:p>
        </p:txBody>
      </p:sp>
      <p:sp>
        <p:nvSpPr>
          <p:cNvPr id="1030" name="Rectangle 6"/>
          <p:cNvSpPr>
            <a:spLocks noGrp="1" noChangeArrowheads="1"/>
          </p:cNvSpPr>
          <p:nvPr>
            <p:ph type="title"/>
          </p:nvPr>
        </p:nvSpPr>
        <p:spPr bwMode="auto">
          <a:xfrm>
            <a:off x="306388" y="228600"/>
            <a:ext cx="8561387"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zh-CN" altLang="en-US" smtClean="0"/>
              <a:t>单击此处编辑母版标题样式</a:t>
            </a:r>
          </a:p>
        </p:txBody>
      </p:sp>
      <p:grpSp>
        <p:nvGrpSpPr>
          <p:cNvPr id="1031" name="Group 7"/>
          <p:cNvGrpSpPr>
            <a:grpSpLocks/>
          </p:cNvGrpSpPr>
          <p:nvPr/>
        </p:nvGrpSpPr>
        <p:grpSpPr bwMode="auto">
          <a:xfrm>
            <a:off x="0" y="1100138"/>
            <a:ext cx="9144000" cy="3175"/>
            <a:chOff x="0" y="3975"/>
            <a:chExt cx="5760" cy="2"/>
          </a:xfrm>
        </p:grpSpPr>
        <p:sp>
          <p:nvSpPr>
            <p:cNvPr id="1037" name="Line 8"/>
            <p:cNvSpPr>
              <a:spLocks noChangeShapeType="1"/>
            </p:cNvSpPr>
            <p:nvPr userDrawn="1"/>
          </p:nvSpPr>
          <p:spPr bwMode="auto">
            <a:xfrm>
              <a:off x="0" y="3977"/>
              <a:ext cx="1435" cy="0"/>
            </a:xfrm>
            <a:prstGeom prst="line">
              <a:avLst/>
            </a:prstGeom>
            <a:noFill/>
            <a:ln w="88900">
              <a:solidFill>
                <a:srgbClr val="3366CC"/>
              </a:solidFill>
              <a:round/>
              <a:headEnd/>
              <a:tailEnd/>
            </a:ln>
            <a:extLst>
              <a:ext uri="{909E8E84-426E-40DD-AFC4-6F175D3DCCD1}">
                <a14:hiddenFill xmlns:a14="http://schemas.microsoft.com/office/drawing/2010/main">
                  <a:noFill/>
                </a14:hiddenFill>
              </a:ext>
            </a:extLst>
          </p:spPr>
          <p:txBody>
            <a:bodyPr lIns="90000" tIns="46800" rIns="90000" bIns="46800" anchor="ctr"/>
            <a:lstStyle/>
            <a:p>
              <a:endParaRPr lang="zh-CN" altLang="en-US"/>
            </a:p>
          </p:txBody>
        </p:sp>
        <p:sp>
          <p:nvSpPr>
            <p:cNvPr id="1038" name="Line 9"/>
            <p:cNvSpPr>
              <a:spLocks noChangeShapeType="1"/>
            </p:cNvSpPr>
            <p:nvPr userDrawn="1"/>
          </p:nvSpPr>
          <p:spPr bwMode="auto">
            <a:xfrm>
              <a:off x="1416" y="3976"/>
              <a:ext cx="1435" cy="0"/>
            </a:xfrm>
            <a:prstGeom prst="line">
              <a:avLst/>
            </a:prstGeom>
            <a:noFill/>
            <a:ln w="88900">
              <a:solidFill>
                <a:srgbClr val="9933FF"/>
              </a:solidFill>
              <a:round/>
              <a:headEnd/>
              <a:tailEnd/>
            </a:ln>
            <a:extLst>
              <a:ext uri="{909E8E84-426E-40DD-AFC4-6F175D3DCCD1}">
                <a14:hiddenFill xmlns:a14="http://schemas.microsoft.com/office/drawing/2010/main">
                  <a:noFill/>
                </a14:hiddenFill>
              </a:ext>
            </a:extLst>
          </p:spPr>
          <p:txBody>
            <a:bodyPr lIns="90000" tIns="46800" rIns="90000" bIns="46800" anchor="ctr"/>
            <a:lstStyle/>
            <a:p>
              <a:endParaRPr lang="zh-CN" altLang="en-US"/>
            </a:p>
          </p:txBody>
        </p:sp>
        <p:sp>
          <p:nvSpPr>
            <p:cNvPr id="1039" name="Line 10"/>
            <p:cNvSpPr>
              <a:spLocks noChangeShapeType="1"/>
            </p:cNvSpPr>
            <p:nvPr userDrawn="1"/>
          </p:nvSpPr>
          <p:spPr bwMode="auto">
            <a:xfrm flipV="1">
              <a:off x="4279" y="3976"/>
              <a:ext cx="1481" cy="0"/>
            </a:xfrm>
            <a:prstGeom prst="line">
              <a:avLst/>
            </a:prstGeom>
            <a:noFill/>
            <a:ln w="88900">
              <a:solidFill>
                <a:srgbClr val="FF9900"/>
              </a:solidFill>
              <a:round/>
              <a:headEnd/>
              <a:tailEnd/>
            </a:ln>
            <a:extLst>
              <a:ext uri="{909E8E84-426E-40DD-AFC4-6F175D3DCCD1}">
                <a14:hiddenFill xmlns:a14="http://schemas.microsoft.com/office/drawing/2010/main">
                  <a:noFill/>
                </a14:hiddenFill>
              </a:ext>
            </a:extLst>
          </p:spPr>
          <p:txBody>
            <a:bodyPr lIns="90000" tIns="46800" rIns="90000" bIns="46800" anchor="ctr"/>
            <a:lstStyle/>
            <a:p>
              <a:endParaRPr lang="zh-CN" altLang="en-US"/>
            </a:p>
          </p:txBody>
        </p:sp>
        <p:sp>
          <p:nvSpPr>
            <p:cNvPr id="1040" name="Line 11"/>
            <p:cNvSpPr>
              <a:spLocks noChangeShapeType="1"/>
            </p:cNvSpPr>
            <p:nvPr userDrawn="1"/>
          </p:nvSpPr>
          <p:spPr bwMode="auto">
            <a:xfrm flipV="1">
              <a:off x="2824" y="3975"/>
              <a:ext cx="1481" cy="0"/>
            </a:xfrm>
            <a:prstGeom prst="line">
              <a:avLst/>
            </a:prstGeom>
            <a:noFill/>
            <a:ln w="88900">
              <a:solidFill>
                <a:srgbClr val="99CC00"/>
              </a:solidFill>
              <a:round/>
              <a:headEnd/>
              <a:tailEnd/>
            </a:ln>
            <a:extLst>
              <a:ext uri="{909E8E84-426E-40DD-AFC4-6F175D3DCCD1}">
                <a14:hiddenFill xmlns:a14="http://schemas.microsoft.com/office/drawing/2010/main">
                  <a:noFill/>
                </a14:hiddenFill>
              </a:ext>
            </a:extLst>
          </p:spPr>
          <p:txBody>
            <a:bodyPr lIns="90000" tIns="46800" rIns="90000" bIns="46800" anchor="ctr"/>
            <a:lstStyle/>
            <a:p>
              <a:endParaRPr lang="zh-CN" altLang="en-US"/>
            </a:p>
          </p:txBody>
        </p:sp>
      </p:grpSp>
      <p:grpSp>
        <p:nvGrpSpPr>
          <p:cNvPr id="1032" name="Group 12"/>
          <p:cNvGrpSpPr>
            <a:grpSpLocks/>
          </p:cNvGrpSpPr>
          <p:nvPr userDrawn="1"/>
        </p:nvGrpSpPr>
        <p:grpSpPr bwMode="auto">
          <a:xfrm>
            <a:off x="0" y="1100138"/>
            <a:ext cx="9144000" cy="3175"/>
            <a:chOff x="0" y="3975"/>
            <a:chExt cx="5760" cy="2"/>
          </a:xfrm>
        </p:grpSpPr>
        <p:sp>
          <p:nvSpPr>
            <p:cNvPr id="1033" name="Line 13"/>
            <p:cNvSpPr>
              <a:spLocks noChangeShapeType="1"/>
            </p:cNvSpPr>
            <p:nvPr userDrawn="1"/>
          </p:nvSpPr>
          <p:spPr bwMode="auto">
            <a:xfrm>
              <a:off x="0" y="3977"/>
              <a:ext cx="1435" cy="0"/>
            </a:xfrm>
            <a:prstGeom prst="line">
              <a:avLst/>
            </a:prstGeom>
            <a:noFill/>
            <a:ln w="88900">
              <a:solidFill>
                <a:srgbClr val="3366CC"/>
              </a:solidFill>
              <a:round/>
              <a:headEnd/>
              <a:tailEnd/>
            </a:ln>
            <a:extLst>
              <a:ext uri="{909E8E84-426E-40DD-AFC4-6F175D3DCCD1}">
                <a14:hiddenFill xmlns:a14="http://schemas.microsoft.com/office/drawing/2010/main">
                  <a:noFill/>
                </a14:hiddenFill>
              </a:ext>
            </a:extLst>
          </p:spPr>
          <p:txBody>
            <a:bodyPr lIns="90000" tIns="46800" rIns="90000" bIns="46800" anchor="ctr"/>
            <a:lstStyle/>
            <a:p>
              <a:endParaRPr lang="zh-CN" altLang="en-US"/>
            </a:p>
          </p:txBody>
        </p:sp>
        <p:sp>
          <p:nvSpPr>
            <p:cNvPr id="1034" name="Line 14"/>
            <p:cNvSpPr>
              <a:spLocks noChangeShapeType="1"/>
            </p:cNvSpPr>
            <p:nvPr userDrawn="1"/>
          </p:nvSpPr>
          <p:spPr bwMode="auto">
            <a:xfrm>
              <a:off x="1416" y="3976"/>
              <a:ext cx="1435" cy="0"/>
            </a:xfrm>
            <a:prstGeom prst="line">
              <a:avLst/>
            </a:prstGeom>
            <a:noFill/>
            <a:ln w="88900">
              <a:solidFill>
                <a:srgbClr val="9933FF"/>
              </a:solidFill>
              <a:round/>
              <a:headEnd/>
              <a:tailEnd/>
            </a:ln>
            <a:extLst>
              <a:ext uri="{909E8E84-426E-40DD-AFC4-6F175D3DCCD1}">
                <a14:hiddenFill xmlns:a14="http://schemas.microsoft.com/office/drawing/2010/main">
                  <a:noFill/>
                </a14:hiddenFill>
              </a:ext>
            </a:extLst>
          </p:spPr>
          <p:txBody>
            <a:bodyPr lIns="90000" tIns="46800" rIns="90000" bIns="46800" anchor="ctr"/>
            <a:lstStyle/>
            <a:p>
              <a:endParaRPr lang="zh-CN" altLang="en-US"/>
            </a:p>
          </p:txBody>
        </p:sp>
        <p:sp>
          <p:nvSpPr>
            <p:cNvPr id="1035" name="Line 15"/>
            <p:cNvSpPr>
              <a:spLocks noChangeShapeType="1"/>
            </p:cNvSpPr>
            <p:nvPr userDrawn="1"/>
          </p:nvSpPr>
          <p:spPr bwMode="auto">
            <a:xfrm flipV="1">
              <a:off x="4279" y="3976"/>
              <a:ext cx="1481" cy="0"/>
            </a:xfrm>
            <a:prstGeom prst="line">
              <a:avLst/>
            </a:prstGeom>
            <a:noFill/>
            <a:ln w="88900">
              <a:solidFill>
                <a:srgbClr val="FF9900"/>
              </a:solidFill>
              <a:round/>
              <a:headEnd/>
              <a:tailEnd/>
            </a:ln>
            <a:extLst>
              <a:ext uri="{909E8E84-426E-40DD-AFC4-6F175D3DCCD1}">
                <a14:hiddenFill xmlns:a14="http://schemas.microsoft.com/office/drawing/2010/main">
                  <a:noFill/>
                </a14:hiddenFill>
              </a:ext>
            </a:extLst>
          </p:spPr>
          <p:txBody>
            <a:bodyPr lIns="90000" tIns="46800" rIns="90000" bIns="46800" anchor="ctr"/>
            <a:lstStyle/>
            <a:p>
              <a:endParaRPr lang="zh-CN" altLang="en-US"/>
            </a:p>
          </p:txBody>
        </p:sp>
        <p:sp>
          <p:nvSpPr>
            <p:cNvPr id="1036" name="Line 16"/>
            <p:cNvSpPr>
              <a:spLocks noChangeShapeType="1"/>
            </p:cNvSpPr>
            <p:nvPr userDrawn="1"/>
          </p:nvSpPr>
          <p:spPr bwMode="auto">
            <a:xfrm flipV="1">
              <a:off x="2824" y="3975"/>
              <a:ext cx="1481" cy="0"/>
            </a:xfrm>
            <a:prstGeom prst="line">
              <a:avLst/>
            </a:prstGeom>
            <a:noFill/>
            <a:ln w="88900">
              <a:solidFill>
                <a:srgbClr val="99CC00"/>
              </a:solidFill>
              <a:round/>
              <a:headEnd/>
              <a:tailEnd/>
            </a:ln>
            <a:extLst>
              <a:ext uri="{909E8E84-426E-40DD-AFC4-6F175D3DCCD1}">
                <a14:hiddenFill xmlns:a14="http://schemas.microsoft.com/office/drawing/2010/main">
                  <a:noFill/>
                </a14:hiddenFill>
              </a:ext>
            </a:extLst>
          </p:spPr>
          <p:txBody>
            <a:bodyPr lIns="90000" tIns="46800" rIns="90000" bIns="46800" anchor="ctr"/>
            <a:lstStyle/>
            <a:p>
              <a:endParaRPr lang="zh-CN" altLang="en-US"/>
            </a:p>
          </p:txBody>
        </p:sp>
      </p:grpSp>
    </p:spTree>
  </p:cSld>
  <p:clrMap bg1="lt1" tx1="dk1" bg2="lt2" tx2="dk2" accent1="accent1" accent2="accent2" accent3="accent3" accent4="accent4" accent5="accent5" accent6="accent6" hlink="hlink" folHlink="folHlink"/>
  <p:sldLayoutIdLst>
    <p:sldLayoutId id="2147483741"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Lst>
  <p:txStyles>
    <p:titleStyle>
      <a:lvl1pPr algn="ctr" rtl="0" eaLnBrk="0" fontAlgn="base" hangingPunct="0">
        <a:spcBef>
          <a:spcPct val="0"/>
        </a:spcBef>
        <a:spcAft>
          <a:spcPct val="0"/>
        </a:spcAft>
        <a:defRPr sz="3600" b="1">
          <a:solidFill>
            <a:schemeClr val="tx1"/>
          </a:solidFill>
          <a:latin typeface="+mj-lt"/>
          <a:ea typeface="+mj-ea"/>
          <a:cs typeface="+mj-cs"/>
        </a:defRPr>
      </a:lvl1pPr>
      <a:lvl2pPr algn="ctr" rtl="0" eaLnBrk="0" fontAlgn="base" hangingPunct="0">
        <a:spcBef>
          <a:spcPct val="0"/>
        </a:spcBef>
        <a:spcAft>
          <a:spcPct val="0"/>
        </a:spcAft>
        <a:defRPr sz="3600" b="1">
          <a:solidFill>
            <a:schemeClr val="tx1"/>
          </a:solidFill>
          <a:latin typeface="Arial" charset="0"/>
        </a:defRPr>
      </a:lvl2pPr>
      <a:lvl3pPr algn="ctr" rtl="0" eaLnBrk="0" fontAlgn="base" hangingPunct="0">
        <a:spcBef>
          <a:spcPct val="0"/>
        </a:spcBef>
        <a:spcAft>
          <a:spcPct val="0"/>
        </a:spcAft>
        <a:defRPr sz="3600" b="1">
          <a:solidFill>
            <a:schemeClr val="tx1"/>
          </a:solidFill>
          <a:latin typeface="Arial" charset="0"/>
        </a:defRPr>
      </a:lvl3pPr>
      <a:lvl4pPr algn="ctr" rtl="0" eaLnBrk="0" fontAlgn="base" hangingPunct="0">
        <a:spcBef>
          <a:spcPct val="0"/>
        </a:spcBef>
        <a:spcAft>
          <a:spcPct val="0"/>
        </a:spcAft>
        <a:defRPr sz="3600" b="1">
          <a:solidFill>
            <a:schemeClr val="tx1"/>
          </a:solidFill>
          <a:latin typeface="Arial" charset="0"/>
        </a:defRPr>
      </a:lvl4pPr>
      <a:lvl5pPr algn="ctr" rtl="0" eaLnBrk="0" fontAlgn="base" hangingPunct="0">
        <a:spcBef>
          <a:spcPct val="0"/>
        </a:spcBef>
        <a:spcAft>
          <a:spcPct val="0"/>
        </a:spcAft>
        <a:defRPr sz="3600" b="1">
          <a:solidFill>
            <a:schemeClr val="tx1"/>
          </a:solidFill>
          <a:latin typeface="Arial" charset="0"/>
        </a:defRPr>
      </a:lvl5pPr>
      <a:lvl6pPr marL="457200" algn="ctr" rtl="0" eaLnBrk="0" fontAlgn="base" hangingPunct="0">
        <a:spcBef>
          <a:spcPct val="0"/>
        </a:spcBef>
        <a:spcAft>
          <a:spcPct val="0"/>
        </a:spcAft>
        <a:defRPr sz="3600" b="1">
          <a:solidFill>
            <a:schemeClr val="tx1"/>
          </a:solidFill>
          <a:latin typeface="Arial" charset="0"/>
        </a:defRPr>
      </a:lvl6pPr>
      <a:lvl7pPr marL="914400" algn="ctr" rtl="0" eaLnBrk="0" fontAlgn="base" hangingPunct="0">
        <a:spcBef>
          <a:spcPct val="0"/>
        </a:spcBef>
        <a:spcAft>
          <a:spcPct val="0"/>
        </a:spcAft>
        <a:defRPr sz="3600" b="1">
          <a:solidFill>
            <a:schemeClr val="tx1"/>
          </a:solidFill>
          <a:latin typeface="Arial" charset="0"/>
        </a:defRPr>
      </a:lvl7pPr>
      <a:lvl8pPr marL="1371600" algn="ctr" rtl="0" eaLnBrk="0" fontAlgn="base" hangingPunct="0">
        <a:spcBef>
          <a:spcPct val="0"/>
        </a:spcBef>
        <a:spcAft>
          <a:spcPct val="0"/>
        </a:spcAft>
        <a:defRPr sz="3600" b="1">
          <a:solidFill>
            <a:schemeClr val="tx1"/>
          </a:solidFill>
          <a:latin typeface="Arial" charset="0"/>
        </a:defRPr>
      </a:lvl8pPr>
      <a:lvl9pPr marL="1828800" algn="ctr" rtl="0" eaLnBrk="0" fontAlgn="base" hangingPunct="0">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50000"/>
        </a:spcBef>
        <a:spcAft>
          <a:spcPct val="0"/>
        </a:spcAft>
        <a:buClr>
          <a:srgbClr val="FF0000"/>
        </a:buClr>
        <a:buSzPct val="75000"/>
        <a:buFont typeface="Wingdings" pitchFamily="2" charset="2"/>
        <a:buChar char="v"/>
        <a:defRPr sz="2400">
          <a:solidFill>
            <a:schemeClr val="tx1"/>
          </a:solidFill>
          <a:latin typeface="+mn-lt"/>
          <a:ea typeface="+mn-ea"/>
          <a:cs typeface="+mn-cs"/>
        </a:defRPr>
      </a:lvl1pPr>
      <a:lvl2pPr marL="742950" indent="-285750" algn="l" rtl="0" eaLnBrk="0" fontAlgn="base" hangingPunct="0">
        <a:spcBef>
          <a:spcPct val="50000"/>
        </a:spcBef>
        <a:spcAft>
          <a:spcPct val="0"/>
        </a:spcAft>
        <a:buClr>
          <a:schemeClr val="accent2"/>
        </a:buClr>
        <a:buSzPct val="75000"/>
        <a:buFont typeface="Wingdings" pitchFamily="2" charset="2"/>
        <a:buChar char="l"/>
        <a:defRPr sz="2000">
          <a:solidFill>
            <a:schemeClr val="tx1"/>
          </a:solidFill>
          <a:latin typeface="+mn-lt"/>
        </a:defRPr>
      </a:lvl2pPr>
      <a:lvl3pPr marL="1143000" indent="-228600" algn="l" rtl="0" eaLnBrk="0" fontAlgn="base" hangingPunct="0">
        <a:spcBef>
          <a:spcPct val="20000"/>
        </a:spcBef>
        <a:spcAft>
          <a:spcPct val="0"/>
        </a:spcAft>
        <a:buClr>
          <a:schemeClr val="accent1"/>
        </a:buClr>
        <a:buSzPct val="7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SzPct val="75000"/>
        <a:buFont typeface="Wingdings" pitchFamily="2" charset="2"/>
        <a:buChar char="¡"/>
        <a:defRPr sz="1600">
          <a:solidFill>
            <a:schemeClr val="tx1"/>
          </a:solidFill>
          <a:latin typeface="+mn-lt"/>
        </a:defRPr>
      </a:lvl4pPr>
      <a:lvl5pPr marL="2057400" indent="-228600" algn="l" rtl="0" eaLnBrk="0" fontAlgn="base" hangingPunct="0">
        <a:spcBef>
          <a:spcPct val="20000"/>
        </a:spcBef>
        <a:spcAft>
          <a:spcPct val="0"/>
        </a:spcAft>
        <a:buSzPct val="75000"/>
        <a:buFont typeface="Wingdings" pitchFamily="2" charset="2"/>
        <a:buChar char="¨"/>
        <a:defRPr sz="1600">
          <a:solidFill>
            <a:schemeClr val="tx1"/>
          </a:solidFill>
          <a:latin typeface="+mn-lt"/>
        </a:defRPr>
      </a:lvl5pPr>
      <a:lvl6pPr marL="2514600" indent="-228600" algn="l" rtl="0" eaLnBrk="0" fontAlgn="base" hangingPunct="0">
        <a:spcBef>
          <a:spcPct val="20000"/>
        </a:spcBef>
        <a:spcAft>
          <a:spcPct val="0"/>
        </a:spcAft>
        <a:buSzPct val="75000"/>
        <a:buFont typeface="Wingdings" pitchFamily="2" charset="2"/>
        <a:buChar char="¨"/>
        <a:defRPr sz="1600">
          <a:solidFill>
            <a:schemeClr val="tx1"/>
          </a:solidFill>
          <a:latin typeface="+mn-lt"/>
        </a:defRPr>
      </a:lvl6pPr>
      <a:lvl7pPr marL="2971800" indent="-228600" algn="l" rtl="0" eaLnBrk="0" fontAlgn="base" hangingPunct="0">
        <a:spcBef>
          <a:spcPct val="20000"/>
        </a:spcBef>
        <a:spcAft>
          <a:spcPct val="0"/>
        </a:spcAft>
        <a:buSzPct val="75000"/>
        <a:buFont typeface="Wingdings" pitchFamily="2" charset="2"/>
        <a:buChar char="¨"/>
        <a:defRPr sz="1600">
          <a:solidFill>
            <a:schemeClr val="tx1"/>
          </a:solidFill>
          <a:latin typeface="+mn-lt"/>
        </a:defRPr>
      </a:lvl7pPr>
      <a:lvl8pPr marL="3429000" indent="-228600" algn="l" rtl="0" eaLnBrk="0" fontAlgn="base" hangingPunct="0">
        <a:spcBef>
          <a:spcPct val="20000"/>
        </a:spcBef>
        <a:spcAft>
          <a:spcPct val="0"/>
        </a:spcAft>
        <a:buSzPct val="75000"/>
        <a:buFont typeface="Wingdings" pitchFamily="2" charset="2"/>
        <a:buChar char="¨"/>
        <a:defRPr sz="1600">
          <a:solidFill>
            <a:schemeClr val="tx1"/>
          </a:solidFill>
          <a:latin typeface="+mn-lt"/>
        </a:defRPr>
      </a:lvl8pPr>
      <a:lvl9pPr marL="3886200" indent="-228600" algn="l" rtl="0" eaLnBrk="0" fontAlgn="base" hangingPunct="0">
        <a:spcBef>
          <a:spcPct val="20000"/>
        </a:spcBef>
        <a:spcAft>
          <a:spcPct val="0"/>
        </a:spcAft>
        <a:buSzPct val="75000"/>
        <a:buFont typeface="Wingdings" pitchFamily="2" charset="2"/>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13.wmf"/><Relationship Id="rId4" Type="http://schemas.openxmlformats.org/officeDocument/2006/relationships/image" Target="../media/image12.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标题 1"/>
          <p:cNvSpPr>
            <a:spLocks noGrp="1"/>
          </p:cNvSpPr>
          <p:nvPr>
            <p:ph type="ctrTitle"/>
          </p:nvPr>
        </p:nvSpPr>
        <p:spPr/>
        <p:txBody>
          <a:bodyPr/>
          <a:lstStyle/>
          <a:p>
            <a:r>
              <a:rPr lang="zh-CN" altLang="en-US">
                <a:ea typeface="宋体" charset="-122"/>
              </a:rPr>
              <a:t>高能</a:t>
            </a:r>
            <a:r>
              <a:rPr lang="zh-CN" altLang="en-US" smtClean="0">
                <a:ea typeface="宋体" charset="-122"/>
              </a:rPr>
              <a:t>所统一认证现状</a:t>
            </a:r>
          </a:p>
        </p:txBody>
      </p:sp>
      <p:sp useBgFill="1">
        <p:nvSpPr>
          <p:cNvPr id="3075" name="内容占位符 2"/>
          <p:cNvSpPr>
            <a:spLocks noGrp="1"/>
          </p:cNvSpPr>
          <p:nvPr>
            <p:ph type="subTitle" idx="1"/>
          </p:nvPr>
        </p:nvSpPr>
        <p:spPr/>
        <p:txBody>
          <a:bodyPr/>
          <a:lstStyle/>
          <a:p>
            <a:r>
              <a:rPr lang="zh-CN" altLang="en-US" sz="2000" dirty="0">
                <a:ea typeface="宋体" charset="-122"/>
              </a:rPr>
              <a:t>颜</a:t>
            </a:r>
            <a:r>
              <a:rPr lang="zh-CN" altLang="en-US" sz="2000" dirty="0" smtClean="0">
                <a:ea typeface="宋体" charset="-122"/>
              </a:rPr>
              <a:t>田 邹佳恒 王丽 孙智慧 闫晓飞 </a:t>
            </a:r>
            <a:r>
              <a:rPr lang="zh-CN" altLang="en-US" sz="2000" dirty="0" smtClean="0">
                <a:solidFill>
                  <a:srgbClr val="FF0000"/>
                </a:solidFill>
                <a:ea typeface="宋体" charset="-122"/>
              </a:rPr>
              <a:t>齐</a:t>
            </a:r>
            <a:r>
              <a:rPr lang="zh-CN" altLang="en-US" sz="2000" dirty="0">
                <a:solidFill>
                  <a:srgbClr val="FF0000"/>
                </a:solidFill>
                <a:ea typeface="宋体" charset="-122"/>
              </a:rPr>
              <a:t>法</a:t>
            </a:r>
            <a:r>
              <a:rPr lang="zh-CN" altLang="en-US" sz="2000" dirty="0" smtClean="0">
                <a:solidFill>
                  <a:srgbClr val="FF0000"/>
                </a:solidFill>
                <a:ea typeface="宋体" charset="-122"/>
              </a:rPr>
              <a:t>制</a:t>
            </a:r>
            <a:endParaRPr lang="en-US" altLang="zh-CN" sz="2000" dirty="0" smtClean="0">
              <a:solidFill>
                <a:srgbClr val="FF0000"/>
              </a:solidFill>
              <a:ea typeface="宋体" charset="-122"/>
            </a:endParaRPr>
          </a:p>
          <a:p>
            <a:r>
              <a:rPr lang="zh-CN" altLang="en-US" dirty="0" smtClean="0">
                <a:ea typeface="宋体" charset="-122"/>
              </a:rPr>
              <a:t>第三届“科研信息化联盟”技术讨论会</a:t>
            </a:r>
            <a:endParaRPr lang="en-US" altLang="zh-CN" dirty="0" smtClean="0">
              <a:ea typeface="宋体" charset="-122"/>
            </a:endParaRPr>
          </a:p>
          <a:p>
            <a:r>
              <a:rPr lang="en-US" altLang="zh-CN" dirty="0" smtClean="0">
                <a:ea typeface="宋体" charset="-122"/>
              </a:rPr>
              <a:t>2016</a:t>
            </a:r>
            <a:r>
              <a:rPr lang="zh-CN" altLang="en-US" dirty="0" smtClean="0">
                <a:ea typeface="宋体" charset="-122"/>
              </a:rPr>
              <a:t>年</a:t>
            </a:r>
            <a:r>
              <a:rPr lang="en-US" altLang="zh-CN" dirty="0" smtClean="0">
                <a:ea typeface="宋体" charset="-122"/>
              </a:rPr>
              <a:t>7</a:t>
            </a:r>
            <a:r>
              <a:rPr lang="zh-CN" altLang="en-US" dirty="0" smtClean="0">
                <a:ea typeface="宋体" charset="-122"/>
              </a:rPr>
              <a:t>月</a:t>
            </a:r>
            <a:r>
              <a:rPr lang="en-US" altLang="zh-CN" dirty="0" smtClean="0">
                <a:ea typeface="宋体" charset="-122"/>
              </a:rPr>
              <a:t>29</a:t>
            </a:r>
            <a:r>
              <a:rPr lang="zh-CN" altLang="en-US" dirty="0" smtClean="0">
                <a:ea typeface="宋体" charset="-122"/>
              </a:rPr>
              <a:t>日</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FermiLab Service Account</a:t>
            </a:r>
            <a:endParaRPr lang="zh-CN" altLang="en-US"/>
          </a:p>
        </p:txBody>
      </p:sp>
      <p:sp>
        <p:nvSpPr>
          <p:cNvPr id="3" name="内容占位符 2"/>
          <p:cNvSpPr>
            <a:spLocks noGrp="1"/>
          </p:cNvSpPr>
          <p:nvPr>
            <p:ph idx="1"/>
          </p:nvPr>
        </p:nvSpPr>
        <p:spPr/>
        <p:txBody>
          <a:bodyPr/>
          <a:lstStyle/>
          <a:p>
            <a:pPr>
              <a:lnSpc>
                <a:spcPct val="150000"/>
              </a:lnSpc>
            </a:pPr>
            <a:r>
              <a:rPr lang="zh-CN" altLang="en-US" sz="2000" dirty="0" smtClean="0"/>
              <a:t>美国费米实验室的 </a:t>
            </a:r>
            <a:r>
              <a:rPr lang="en-US" altLang="zh-CN" sz="2000" dirty="0" smtClean="0"/>
              <a:t>Service Account </a:t>
            </a:r>
            <a:r>
              <a:rPr lang="zh-CN" altLang="en-US" sz="2000" dirty="0" smtClean="0"/>
              <a:t>是一种 </a:t>
            </a:r>
            <a:r>
              <a:rPr lang="en-US" altLang="zh-CN" sz="2000" dirty="0" smtClean="0"/>
              <a:t>SSO </a:t>
            </a:r>
            <a:r>
              <a:rPr lang="zh-CN" altLang="en-US" sz="2000" dirty="0" smtClean="0"/>
              <a:t>账号</a:t>
            </a:r>
            <a:endParaRPr lang="en-US" altLang="zh-CN" sz="2000" dirty="0" smtClean="0"/>
          </a:p>
          <a:p>
            <a:pPr>
              <a:lnSpc>
                <a:spcPct val="150000"/>
              </a:lnSpc>
            </a:pPr>
            <a:r>
              <a:rPr lang="zh-CN" altLang="en-US" sz="2000" dirty="0" smtClean="0"/>
              <a:t>支持的应用：</a:t>
            </a:r>
            <a:endParaRPr lang="en-US" altLang="zh-CN" sz="2000" dirty="0" smtClean="0"/>
          </a:p>
          <a:p>
            <a:pPr lvl="1">
              <a:lnSpc>
                <a:spcPct val="150000"/>
              </a:lnSpc>
            </a:pPr>
            <a:r>
              <a:rPr lang="en-US" altLang="zh-CN" sz="1600" dirty="0" smtClean="0"/>
              <a:t>Email, Instant Messaging, </a:t>
            </a:r>
            <a:r>
              <a:rPr lang="en-US" altLang="zh-CN" sz="1600" dirty="0" err="1" smtClean="0"/>
              <a:t>FermiDash</a:t>
            </a:r>
            <a:r>
              <a:rPr lang="en-US" altLang="zh-CN" sz="1600" dirty="0" smtClean="0"/>
              <a:t>, SharePoint, </a:t>
            </a:r>
            <a:r>
              <a:rPr lang="en-US" altLang="zh-CN" sz="1600" dirty="0" err="1" smtClean="0"/>
              <a:t>Fermilab</a:t>
            </a:r>
            <a:r>
              <a:rPr lang="en-US" altLang="zh-CN" sz="1600" dirty="0" smtClean="0"/>
              <a:t> Time and Labor Reporting, </a:t>
            </a:r>
            <a:r>
              <a:rPr lang="en-US" altLang="zh-CN" sz="1600" dirty="0" err="1" smtClean="0"/>
              <a:t>Redmine</a:t>
            </a:r>
            <a:r>
              <a:rPr lang="en-US" altLang="zh-CN" sz="1600" dirty="0" smtClean="0"/>
              <a:t>, Service Desk, and VPN </a:t>
            </a:r>
            <a:r>
              <a:rPr lang="zh-CN" altLang="en-US" sz="1600" dirty="0" smtClean="0"/>
              <a:t>等</a:t>
            </a:r>
            <a:endParaRPr lang="en-US" altLang="zh-CN" sz="1600" dirty="0" smtClean="0"/>
          </a:p>
          <a:p>
            <a:pPr>
              <a:lnSpc>
                <a:spcPct val="150000"/>
              </a:lnSpc>
            </a:pPr>
            <a:r>
              <a:rPr lang="zh-CN" altLang="en-US" sz="2000" dirty="0" smtClean="0"/>
              <a:t>目前的技术方案</a:t>
            </a:r>
            <a:endParaRPr lang="en-US" altLang="zh-CN" sz="2000" dirty="0" smtClean="0"/>
          </a:p>
          <a:p>
            <a:pPr lvl="1">
              <a:lnSpc>
                <a:spcPct val="150000"/>
              </a:lnSpc>
            </a:pPr>
            <a:r>
              <a:rPr lang="en-US" altLang="zh-CN" sz="1600" dirty="0" smtClean="0"/>
              <a:t>ADFS </a:t>
            </a:r>
            <a:r>
              <a:rPr lang="zh-CN" altLang="en-US" sz="1600" dirty="0" smtClean="0"/>
              <a:t>用于 </a:t>
            </a:r>
            <a:r>
              <a:rPr lang="en-US" altLang="zh-CN" sz="1600" dirty="0" smtClean="0"/>
              <a:t>Microsoft </a:t>
            </a:r>
            <a:r>
              <a:rPr lang="zh-CN" altLang="en-US" sz="1600" dirty="0" smtClean="0"/>
              <a:t>系列 </a:t>
            </a:r>
            <a:r>
              <a:rPr lang="en-US" altLang="zh-CN" sz="1600" dirty="0" smtClean="0"/>
              <a:t>SP </a:t>
            </a:r>
            <a:r>
              <a:rPr lang="zh-CN" altLang="en-US" sz="1600" dirty="0" smtClean="0"/>
              <a:t>（比如 </a:t>
            </a:r>
            <a:r>
              <a:rPr lang="en-US" altLang="zh-CN" sz="1600" dirty="0" smtClean="0"/>
              <a:t>Office 365</a:t>
            </a:r>
            <a:r>
              <a:rPr lang="zh-CN" altLang="en-US" sz="1600" dirty="0" smtClean="0"/>
              <a:t>）</a:t>
            </a:r>
            <a:endParaRPr lang="en-US" altLang="zh-CN" sz="1600" dirty="0" smtClean="0"/>
          </a:p>
          <a:p>
            <a:pPr lvl="1">
              <a:lnSpc>
                <a:spcPct val="150000"/>
              </a:lnSpc>
            </a:pPr>
            <a:r>
              <a:rPr lang="en-US" altLang="zh-CN" sz="1600" dirty="0" err="1" smtClean="0"/>
              <a:t>PingFederate</a:t>
            </a:r>
            <a:r>
              <a:rPr lang="en-US" altLang="zh-CN" sz="1600" dirty="0" smtClean="0"/>
              <a:t> </a:t>
            </a:r>
            <a:r>
              <a:rPr lang="zh-CN" altLang="en-US" sz="1600" dirty="0" smtClean="0"/>
              <a:t>用于 </a:t>
            </a:r>
            <a:r>
              <a:rPr lang="en-US" altLang="zh-CN" sz="1600" dirty="0" smtClean="0"/>
              <a:t>non-Microsoft </a:t>
            </a:r>
            <a:r>
              <a:rPr lang="zh-CN" altLang="en-US" sz="1600" dirty="0" smtClean="0"/>
              <a:t>产品（比如</a:t>
            </a:r>
            <a:r>
              <a:rPr lang="en-US" altLang="zh-CN" sz="1600" dirty="0" smtClean="0"/>
              <a:t>Google SP, </a:t>
            </a:r>
            <a:r>
              <a:rPr lang="zh-CN" altLang="en-US" sz="1600" dirty="0"/>
              <a:t>与</a:t>
            </a:r>
            <a:r>
              <a:rPr lang="en-US" altLang="zh-CN" sz="1600" dirty="0" err="1" smtClean="0"/>
              <a:t>InCommon</a:t>
            </a:r>
            <a:r>
              <a:rPr lang="zh-CN" altLang="en-US" sz="1600" dirty="0" smtClean="0"/>
              <a:t>联通）</a:t>
            </a:r>
            <a:endParaRPr lang="en-US" altLang="zh-CN" sz="1600" dirty="0" smtClean="0"/>
          </a:p>
          <a:p>
            <a:pPr lvl="1">
              <a:lnSpc>
                <a:spcPct val="150000"/>
              </a:lnSpc>
            </a:pPr>
            <a:r>
              <a:rPr lang="en-US" altLang="zh-CN" sz="1600" dirty="0" err="1" smtClean="0"/>
              <a:t>Shibboleth+ECP</a:t>
            </a:r>
            <a:r>
              <a:rPr lang="en-US" altLang="zh-CN" sz="1600" dirty="0" smtClean="0"/>
              <a:t> </a:t>
            </a:r>
            <a:r>
              <a:rPr lang="zh-CN" altLang="en-US" sz="1600" dirty="0" smtClean="0"/>
              <a:t>支持一些科研应用</a:t>
            </a:r>
            <a:endParaRPr lang="en-US" altLang="zh-CN" sz="1600" dirty="0" smtClean="0"/>
          </a:p>
          <a:p>
            <a:pPr lvl="1">
              <a:lnSpc>
                <a:spcPct val="150000"/>
              </a:lnSpc>
            </a:pPr>
            <a:r>
              <a:rPr lang="zh-CN" altLang="en-US" sz="1600" dirty="0" smtClean="0"/>
              <a:t>以上三者都使用同一个 </a:t>
            </a:r>
            <a:r>
              <a:rPr lang="en-US" altLang="zh-CN" sz="1600" dirty="0" smtClean="0"/>
              <a:t>Active </a:t>
            </a:r>
            <a:r>
              <a:rPr lang="en-US" altLang="zh-CN" sz="1600" dirty="0"/>
              <a:t>Directory </a:t>
            </a:r>
            <a:r>
              <a:rPr lang="zh-CN" altLang="en-US" sz="1600" dirty="0" smtClean="0"/>
              <a:t>作为认证和</a:t>
            </a:r>
            <a:r>
              <a:rPr lang="en-US" altLang="zh-CN" sz="1600" dirty="0" smtClean="0"/>
              <a:t>attribute</a:t>
            </a:r>
            <a:r>
              <a:rPr lang="zh-CN" altLang="en-US" sz="1600" dirty="0" smtClean="0"/>
              <a:t>来源</a:t>
            </a:r>
            <a:endParaRPr lang="en-US" altLang="zh-CN" sz="1600" dirty="0" smtClean="0"/>
          </a:p>
          <a:p>
            <a:endParaRPr lang="zh-CN" altLang="en-US" dirty="0"/>
          </a:p>
        </p:txBody>
      </p:sp>
    </p:spTree>
    <p:extLst>
      <p:ext uri="{BB962C8B-B14F-4D97-AF65-F5344CB8AC3E}">
        <p14:creationId xmlns:p14="http://schemas.microsoft.com/office/powerpoint/2010/main" val="3092406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国际上的统一认证联盟</a:t>
            </a:r>
            <a:endParaRPr lang="zh-CN" altLang="en-US"/>
          </a:p>
        </p:txBody>
      </p:sp>
      <p:sp>
        <p:nvSpPr>
          <p:cNvPr id="3" name="内容占位符 2"/>
          <p:cNvSpPr>
            <a:spLocks noGrp="1"/>
          </p:cNvSpPr>
          <p:nvPr>
            <p:ph idx="1"/>
          </p:nvPr>
        </p:nvSpPr>
        <p:spPr/>
        <p:txBody>
          <a:bodyPr/>
          <a:lstStyle/>
          <a:p>
            <a:r>
              <a:rPr lang="zh-CN" altLang="en-US" smtClean="0"/>
              <a:t>欧洲 </a:t>
            </a:r>
            <a:r>
              <a:rPr lang="en-US" altLang="zh-CN" smtClean="0"/>
              <a:t>eduGAIN (www.edugain.org)</a:t>
            </a:r>
          </a:p>
          <a:p>
            <a:pPr lvl="1"/>
            <a:r>
              <a:rPr lang="zh-CN" altLang="en-US" smtClean="0"/>
              <a:t>项目始于</a:t>
            </a:r>
            <a:r>
              <a:rPr lang="en-US" altLang="zh-CN" smtClean="0"/>
              <a:t>2004</a:t>
            </a:r>
            <a:r>
              <a:rPr lang="zh-CN" altLang="en-US" smtClean="0"/>
              <a:t>年，主要成员是欧洲的大学和研究机构</a:t>
            </a:r>
            <a:endParaRPr lang="en-US" altLang="zh-CN" smtClean="0"/>
          </a:p>
          <a:p>
            <a:pPr lvl="1"/>
            <a:r>
              <a:rPr lang="en-US" altLang="zh-CN" smtClean="0"/>
              <a:t>40 </a:t>
            </a:r>
            <a:r>
              <a:rPr lang="zh-CN" altLang="en-US" smtClean="0"/>
              <a:t>个联盟成员，</a:t>
            </a:r>
            <a:r>
              <a:rPr lang="en-US" altLang="zh-CN" smtClean="0"/>
              <a:t>2156 </a:t>
            </a:r>
            <a:r>
              <a:rPr lang="zh-CN" altLang="en-US" smtClean="0"/>
              <a:t>个 </a:t>
            </a:r>
            <a:r>
              <a:rPr lang="en-US" altLang="zh-CN" smtClean="0"/>
              <a:t>IdP</a:t>
            </a:r>
            <a:r>
              <a:rPr lang="zh-CN" altLang="en-US" smtClean="0"/>
              <a:t>，</a:t>
            </a:r>
            <a:r>
              <a:rPr lang="en-US" altLang="zh-CN" smtClean="0"/>
              <a:t>1252 </a:t>
            </a:r>
            <a:r>
              <a:rPr lang="zh-CN" altLang="en-US" smtClean="0"/>
              <a:t>个 </a:t>
            </a:r>
            <a:r>
              <a:rPr lang="en-US" altLang="zh-CN" smtClean="0"/>
              <a:t>SP</a:t>
            </a:r>
          </a:p>
          <a:p>
            <a:pPr lvl="1"/>
            <a:r>
              <a:rPr lang="zh-CN" altLang="en-US"/>
              <a:t>技</a:t>
            </a:r>
            <a:r>
              <a:rPr lang="zh-CN" altLang="en-US" smtClean="0"/>
              <a:t>术框架：</a:t>
            </a:r>
            <a:r>
              <a:rPr lang="en-US" altLang="zh-CN" smtClean="0"/>
              <a:t>SAML 2.0</a:t>
            </a:r>
          </a:p>
          <a:p>
            <a:r>
              <a:rPr lang="zh-CN" altLang="en-US" smtClean="0"/>
              <a:t>美国 </a:t>
            </a:r>
            <a:r>
              <a:rPr lang="en-US" altLang="zh-CN" smtClean="0"/>
              <a:t>InCommon (www.incommon.org)</a:t>
            </a:r>
          </a:p>
          <a:p>
            <a:pPr lvl="1"/>
            <a:r>
              <a:rPr lang="zh-CN" altLang="en-US" smtClean="0"/>
              <a:t>美国科研、教育机构之间的认证联盟</a:t>
            </a:r>
            <a:endParaRPr lang="en-US" altLang="zh-CN" smtClean="0"/>
          </a:p>
          <a:p>
            <a:pPr lvl="1"/>
            <a:r>
              <a:rPr lang="en-US" altLang="zh-CN" smtClean="0"/>
              <a:t>900</a:t>
            </a:r>
            <a:r>
              <a:rPr lang="zh-CN" altLang="en-US" smtClean="0"/>
              <a:t>万终端用户，支持单点登录</a:t>
            </a:r>
            <a:endParaRPr lang="en-US" altLang="zh-CN" smtClean="0"/>
          </a:p>
          <a:p>
            <a:pPr lvl="1"/>
            <a:r>
              <a:rPr lang="zh-CN" altLang="en-US"/>
              <a:t>基</a:t>
            </a:r>
            <a:r>
              <a:rPr lang="zh-CN" altLang="en-US" smtClean="0"/>
              <a:t>于 </a:t>
            </a:r>
            <a:r>
              <a:rPr lang="en-US" altLang="zh-CN" smtClean="0"/>
              <a:t>SAML</a:t>
            </a:r>
            <a:r>
              <a:rPr lang="zh-CN" altLang="en-US" smtClean="0"/>
              <a:t>的认证系统，比如 </a:t>
            </a:r>
            <a:r>
              <a:rPr lang="en-US" altLang="zh-CN" smtClean="0"/>
              <a:t>Shibboleth</a:t>
            </a:r>
          </a:p>
          <a:p>
            <a:pPr lvl="1"/>
            <a:r>
              <a:rPr lang="zh-CN" altLang="en-US" smtClean="0"/>
              <a:t>学生使用自己学校颁发的证书，可以访问整个联盟的服务</a:t>
            </a:r>
            <a:endParaRPr lang="en-US" altLang="zh-CN" smtClean="0"/>
          </a:p>
          <a:p>
            <a:pPr lvl="1"/>
            <a:r>
              <a:rPr lang="zh-CN" altLang="en-US"/>
              <a:t>高校管理自己的用户信息数据库，并对每个</a:t>
            </a:r>
            <a:r>
              <a:rPr lang="en-US" altLang="zh-CN"/>
              <a:t>SP</a:t>
            </a:r>
            <a:r>
              <a:rPr lang="zh-CN" altLang="en-US"/>
              <a:t>提供认证服务</a:t>
            </a:r>
            <a:endParaRPr lang="en-US" altLang="zh-CN"/>
          </a:p>
          <a:p>
            <a:pPr lvl="1"/>
            <a:r>
              <a:rPr lang="en-US" altLang="zh-CN" smtClean="0"/>
              <a:t>SP</a:t>
            </a:r>
            <a:r>
              <a:rPr lang="zh-CN" altLang="en-US" smtClean="0"/>
              <a:t> 根据用户的 </a:t>
            </a:r>
            <a:r>
              <a:rPr lang="en-US" altLang="zh-CN" smtClean="0"/>
              <a:t>Attributes </a:t>
            </a:r>
            <a:r>
              <a:rPr lang="zh-CN" altLang="en-US" smtClean="0"/>
              <a:t>对</a:t>
            </a:r>
            <a:r>
              <a:rPr lang="zh-CN" altLang="en-US"/>
              <a:t>用</a:t>
            </a:r>
            <a:r>
              <a:rPr lang="zh-CN" altLang="en-US" smtClean="0"/>
              <a:t>户进行授</a:t>
            </a:r>
            <a:r>
              <a:rPr lang="zh-CN" altLang="en-US"/>
              <a:t>权</a:t>
            </a:r>
          </a:p>
        </p:txBody>
      </p:sp>
    </p:spTree>
    <p:extLst>
      <p:ext uri="{BB962C8B-B14F-4D97-AF65-F5344CB8AC3E}">
        <p14:creationId xmlns:p14="http://schemas.microsoft.com/office/powerpoint/2010/main" val="3396729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高能所统一认证现状</a:t>
            </a:r>
            <a:endParaRPr lang="zh-CN" altLang="en-US"/>
          </a:p>
        </p:txBody>
      </p:sp>
      <p:sp>
        <p:nvSpPr>
          <p:cNvPr id="3" name="内容占位符 2"/>
          <p:cNvSpPr>
            <a:spLocks noGrp="1"/>
          </p:cNvSpPr>
          <p:nvPr>
            <p:ph idx="1"/>
          </p:nvPr>
        </p:nvSpPr>
        <p:spPr/>
        <p:txBody>
          <a:bodyPr/>
          <a:lstStyle/>
          <a:p>
            <a:r>
              <a:rPr lang="en-US" altLang="zh-CN" dirty="0" smtClean="0"/>
              <a:t>login.ihep.ac.cn </a:t>
            </a:r>
            <a:r>
              <a:rPr lang="zh-CN" altLang="en-US" dirty="0" smtClean="0"/>
              <a:t>单点登录 </a:t>
            </a:r>
            <a:endParaRPr lang="en-US" altLang="zh-CN" dirty="0" smtClean="0">
              <a:solidFill>
                <a:srgbClr val="FF0000"/>
              </a:solidFill>
            </a:endParaRPr>
          </a:p>
          <a:p>
            <a:r>
              <a:rPr lang="en-US" altLang="zh-CN" dirty="0" smtClean="0"/>
              <a:t>web service </a:t>
            </a:r>
            <a:r>
              <a:rPr lang="zh-CN" altLang="en-US" dirty="0" smtClean="0"/>
              <a:t>的接入 </a:t>
            </a:r>
            <a:endParaRPr lang="en-US" altLang="zh-CN" dirty="0" smtClean="0"/>
          </a:p>
          <a:p>
            <a:r>
              <a:rPr lang="en-US" altLang="zh-CN" dirty="0" smtClean="0"/>
              <a:t>eduroam </a:t>
            </a:r>
          </a:p>
          <a:p>
            <a:r>
              <a:rPr lang="en-US" altLang="zh-CN" dirty="0"/>
              <a:t>LCG</a:t>
            </a:r>
            <a:r>
              <a:rPr lang="zh-CN" altLang="en-US" dirty="0"/>
              <a:t>网格认证与 </a:t>
            </a:r>
            <a:r>
              <a:rPr lang="en-US" altLang="zh-CN" dirty="0"/>
              <a:t>IHEP CA </a:t>
            </a:r>
            <a:r>
              <a:rPr lang="zh-CN" altLang="en-US" dirty="0">
                <a:solidFill>
                  <a:srgbClr val="FF0000"/>
                </a:solidFill>
              </a:rPr>
              <a:t> </a:t>
            </a:r>
            <a:endParaRPr lang="en-US" altLang="zh-CN" dirty="0">
              <a:solidFill>
                <a:srgbClr val="FF0000"/>
              </a:solidFill>
            </a:endParaRPr>
          </a:p>
          <a:p>
            <a:endParaRPr lang="en-US" altLang="zh-CN" dirty="0">
              <a:solidFill>
                <a:srgbClr val="FF0000"/>
              </a:solidFill>
            </a:endParaRPr>
          </a:p>
          <a:p>
            <a:endParaRPr lang="zh-CN" altLang="en-US" dirty="0">
              <a:solidFill>
                <a:srgbClr val="FF0000"/>
              </a:solidFill>
            </a:endParaRPr>
          </a:p>
        </p:txBody>
      </p:sp>
    </p:spTree>
    <p:extLst>
      <p:ext uri="{BB962C8B-B14F-4D97-AF65-F5344CB8AC3E}">
        <p14:creationId xmlns:p14="http://schemas.microsoft.com/office/powerpoint/2010/main" val="4025358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login SSO</a:t>
            </a:r>
            <a:endParaRPr lang="zh-CN" altLang="en-US" dirty="0" smtClean="0"/>
          </a:p>
        </p:txBody>
      </p:sp>
      <p:sp>
        <p:nvSpPr>
          <p:cNvPr id="3" name="内容占位符 2"/>
          <p:cNvSpPr>
            <a:spLocks noGrp="1"/>
          </p:cNvSpPr>
          <p:nvPr>
            <p:ph idx="1"/>
          </p:nvPr>
        </p:nvSpPr>
        <p:spPr/>
        <p:txBody>
          <a:bodyPr/>
          <a:lstStyle/>
          <a:p>
            <a:r>
              <a:rPr lang="zh-CN" altLang="en-US" dirty="0" smtClean="0"/>
              <a:t>简介</a:t>
            </a:r>
            <a:r>
              <a:rPr lang="en-US" altLang="zh-CN" dirty="0" smtClean="0"/>
              <a:t>(https://login.ihep.ac.cn/)</a:t>
            </a:r>
          </a:p>
          <a:p>
            <a:pPr lvl="1">
              <a:lnSpc>
                <a:spcPct val="150000"/>
              </a:lnSpc>
            </a:pPr>
            <a:r>
              <a:rPr lang="zh-CN" altLang="en-US" sz="2200" dirty="0" smtClean="0">
                <a:solidFill>
                  <a:srgbClr val="003399"/>
                </a:solidFill>
                <a:cs typeface="+mn-cs"/>
              </a:rPr>
              <a:t>高能所统一认证系统是高能所的统一账号系统，可以用于登录各类科研应用服务，包括： 高能所邮件系统、职工信息系统、卫星监控系统等，以及今后将逐步扩展的更多应用服务。</a:t>
            </a:r>
            <a:endParaRPr lang="en-US" altLang="zh-CN" sz="2200" dirty="0" smtClean="0">
              <a:solidFill>
                <a:srgbClr val="003399"/>
              </a:solidFill>
              <a:cs typeface="+mn-cs"/>
            </a:endParaRPr>
          </a:p>
          <a:p>
            <a:r>
              <a:rPr lang="zh-CN" altLang="en-US" dirty="0" smtClean="0"/>
              <a:t>功能</a:t>
            </a:r>
            <a:endParaRPr lang="en-US" altLang="zh-CN" dirty="0" smtClean="0"/>
          </a:p>
          <a:p>
            <a:pPr lvl="1"/>
            <a:r>
              <a:rPr lang="zh-CN" altLang="en-US" sz="2200" dirty="0" smtClean="0">
                <a:solidFill>
                  <a:srgbClr val="003399"/>
                </a:solidFill>
                <a:cs typeface="+mn-cs"/>
              </a:rPr>
              <a:t>统一认证</a:t>
            </a:r>
            <a:endParaRPr lang="en-US" altLang="zh-CN" sz="2200" dirty="0" smtClean="0">
              <a:solidFill>
                <a:srgbClr val="003399"/>
              </a:solidFill>
              <a:cs typeface="+mn-cs"/>
            </a:endParaRPr>
          </a:p>
          <a:p>
            <a:pPr lvl="1"/>
            <a:r>
              <a:rPr lang="zh-CN" altLang="en-US" sz="2200" dirty="0" smtClean="0">
                <a:solidFill>
                  <a:srgbClr val="003399"/>
                </a:solidFill>
                <a:cs typeface="+mn-cs"/>
              </a:rPr>
              <a:t>用户管理</a:t>
            </a:r>
            <a:endParaRPr lang="en-US" altLang="zh-CN" sz="2200" dirty="0" smtClean="0">
              <a:solidFill>
                <a:srgbClr val="003399"/>
              </a:solidFill>
              <a:cs typeface="+mn-cs"/>
            </a:endParaRPr>
          </a:p>
          <a:p>
            <a:pPr lvl="1"/>
            <a:r>
              <a:rPr lang="zh-CN" altLang="en-US" sz="2200" dirty="0" smtClean="0">
                <a:solidFill>
                  <a:srgbClr val="003399"/>
                </a:solidFill>
                <a:cs typeface="+mn-cs"/>
              </a:rPr>
              <a:t>单点登录</a:t>
            </a:r>
          </a:p>
        </p:txBody>
      </p:sp>
      <p:sp>
        <p:nvSpPr>
          <p:cNvPr id="4" name="流程图: 过程 3"/>
          <p:cNvSpPr/>
          <p:nvPr/>
        </p:nvSpPr>
        <p:spPr>
          <a:xfrm>
            <a:off x="3313113" y="4062413"/>
            <a:ext cx="5145087" cy="514350"/>
          </a:xfrm>
          <a:prstGeom prst="flowChartProcess">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zh-CN" altLang="en-US" dirty="0" smtClean="0">
                <a:solidFill>
                  <a:srgbClr val="FFFFFF"/>
                </a:solidFill>
              </a:rPr>
              <a:t>高能所统一认证</a:t>
            </a:r>
            <a:endParaRPr lang="zh-CN" altLang="en-US" dirty="0">
              <a:solidFill>
                <a:srgbClr val="FFFFFF"/>
              </a:solidFill>
            </a:endParaRPr>
          </a:p>
        </p:txBody>
      </p:sp>
      <p:sp>
        <p:nvSpPr>
          <p:cNvPr id="5" name="圆角矩形 4"/>
          <p:cNvSpPr/>
          <p:nvPr/>
        </p:nvSpPr>
        <p:spPr>
          <a:xfrm>
            <a:off x="3443288" y="5314950"/>
            <a:ext cx="1282700" cy="7667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a:solidFill>
                  <a:srgbClr val="FFFFFF"/>
                </a:solidFill>
              </a:rPr>
              <a:t>coremail</a:t>
            </a:r>
            <a:endParaRPr lang="zh-CN" altLang="en-US">
              <a:solidFill>
                <a:srgbClr val="FFFFFF"/>
              </a:solidFill>
            </a:endParaRPr>
          </a:p>
        </p:txBody>
      </p:sp>
      <p:sp>
        <p:nvSpPr>
          <p:cNvPr id="6" name="圆角矩形 5"/>
          <p:cNvSpPr/>
          <p:nvPr/>
        </p:nvSpPr>
        <p:spPr>
          <a:xfrm>
            <a:off x="4786314" y="5299075"/>
            <a:ext cx="1285884" cy="7651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smtClean="0">
                <a:solidFill>
                  <a:srgbClr val="FFFFFF"/>
                </a:solidFill>
              </a:rPr>
              <a:t>Helpdesk</a:t>
            </a:r>
            <a:endParaRPr lang="zh-CN" altLang="en-US" dirty="0">
              <a:solidFill>
                <a:srgbClr val="FFFFFF"/>
              </a:solidFill>
            </a:endParaRPr>
          </a:p>
        </p:txBody>
      </p:sp>
      <p:sp>
        <p:nvSpPr>
          <p:cNvPr id="7" name="圆角矩形 6"/>
          <p:cNvSpPr/>
          <p:nvPr/>
        </p:nvSpPr>
        <p:spPr>
          <a:xfrm>
            <a:off x="6215074" y="5299075"/>
            <a:ext cx="966776" cy="7651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err="1">
                <a:solidFill>
                  <a:srgbClr val="FFFFFF"/>
                </a:solidFill>
              </a:rPr>
              <a:t>indico</a:t>
            </a:r>
            <a:endParaRPr lang="zh-CN" altLang="en-US" dirty="0">
              <a:solidFill>
                <a:srgbClr val="FFFFFF"/>
              </a:solidFill>
            </a:endParaRPr>
          </a:p>
        </p:txBody>
      </p:sp>
      <p:sp>
        <p:nvSpPr>
          <p:cNvPr id="8" name="圆角矩形 7"/>
          <p:cNvSpPr/>
          <p:nvPr/>
        </p:nvSpPr>
        <p:spPr>
          <a:xfrm>
            <a:off x="7421563" y="5314950"/>
            <a:ext cx="1171575" cy="76676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dirty="0" smtClean="0">
                <a:solidFill>
                  <a:srgbClr val="FFFFFF"/>
                </a:solidFill>
              </a:rPr>
              <a:t>gallery</a:t>
            </a:r>
            <a:endParaRPr lang="zh-CN" altLang="en-US" dirty="0">
              <a:solidFill>
                <a:srgbClr val="FFFFFF"/>
              </a:solidFill>
            </a:endParaRPr>
          </a:p>
        </p:txBody>
      </p:sp>
      <p:sp>
        <p:nvSpPr>
          <p:cNvPr id="9" name="上箭头 8"/>
          <p:cNvSpPr>
            <a:spLocks noChangeArrowheads="1"/>
          </p:cNvSpPr>
          <p:nvPr/>
        </p:nvSpPr>
        <p:spPr bwMode="auto">
          <a:xfrm>
            <a:off x="3692525" y="4576763"/>
            <a:ext cx="101600" cy="722312"/>
          </a:xfrm>
          <a:prstGeom prst="upArrow">
            <a:avLst>
              <a:gd name="adj1" fmla="val 50000"/>
              <a:gd name="adj2" fmla="val 49996"/>
            </a:avLst>
          </a:prstGeom>
          <a:gradFill rotWithShape="1">
            <a:gsLst>
              <a:gs pos="0">
                <a:srgbClr val="EDEDED"/>
              </a:gs>
              <a:gs pos="64999">
                <a:srgbClr val="D0D0D0"/>
              </a:gs>
              <a:gs pos="100000">
                <a:srgbClr val="BCBCBC"/>
              </a:gs>
            </a:gsLst>
            <a:lin ang="5400000" scaled="1"/>
          </a:gradFill>
          <a:ln w="9525">
            <a:solidFill>
              <a:srgbClr val="000000"/>
            </a:solidFill>
            <a:miter lim="800000"/>
            <a:headEnd/>
            <a:tailEnd/>
          </a:ln>
          <a:effectLst>
            <a:outerShdw dist="20000" dir="5400000" rotWithShape="0">
              <a:srgbClr val="808080">
                <a:alpha val="37999"/>
              </a:srgbClr>
            </a:outerShdw>
          </a:effectLst>
        </p:spPr>
        <p:txBody>
          <a:bodyPr anchor="ctr"/>
          <a:lstStyle/>
          <a:p>
            <a:pPr algn="ctr">
              <a:defRPr/>
            </a:pPr>
            <a:endParaRPr lang="zh-CN" altLang="en-US">
              <a:solidFill>
                <a:schemeClr val="dk1"/>
              </a:solidFill>
              <a:latin typeface="+mn-lt"/>
              <a:ea typeface="+mn-ea"/>
            </a:endParaRPr>
          </a:p>
        </p:txBody>
      </p:sp>
      <p:sp>
        <p:nvSpPr>
          <p:cNvPr id="10" name="下箭头 9"/>
          <p:cNvSpPr>
            <a:spLocks noChangeArrowheads="1"/>
          </p:cNvSpPr>
          <p:nvPr/>
        </p:nvSpPr>
        <p:spPr bwMode="auto">
          <a:xfrm>
            <a:off x="4171950" y="4594225"/>
            <a:ext cx="157163" cy="730250"/>
          </a:xfrm>
          <a:prstGeom prst="downArrow">
            <a:avLst>
              <a:gd name="adj1" fmla="val 50000"/>
              <a:gd name="adj2" fmla="val 49992"/>
            </a:avLst>
          </a:prstGeom>
          <a:solidFill>
            <a:srgbClr val="8A8AB9"/>
          </a:solidFill>
          <a:ln w="38100">
            <a:solidFill>
              <a:schemeClr val="bg1"/>
            </a:solidFill>
            <a:miter lim="800000"/>
            <a:headEnd/>
            <a:tailEnd/>
          </a:ln>
          <a:effectLst>
            <a:outerShdw dist="20000" dir="5400000" rotWithShape="0">
              <a:srgbClr val="808080">
                <a:alpha val="37999"/>
              </a:srgbClr>
            </a:outerShdw>
          </a:effectLst>
        </p:spPr>
        <p:txBody>
          <a:bodyPr anchor="ctr"/>
          <a:lstStyle/>
          <a:p>
            <a:pPr algn="ctr">
              <a:defRPr/>
            </a:pPr>
            <a:endParaRPr lang="zh-CN" altLang="en-US">
              <a:solidFill>
                <a:schemeClr val="lt1"/>
              </a:solidFill>
              <a:latin typeface="+mn-lt"/>
              <a:ea typeface="+mn-ea"/>
            </a:endParaRPr>
          </a:p>
        </p:txBody>
      </p:sp>
      <p:sp>
        <p:nvSpPr>
          <p:cNvPr id="11" name="上箭头 10"/>
          <p:cNvSpPr>
            <a:spLocks noChangeArrowheads="1"/>
          </p:cNvSpPr>
          <p:nvPr/>
        </p:nvSpPr>
        <p:spPr bwMode="auto">
          <a:xfrm>
            <a:off x="5159375" y="4576763"/>
            <a:ext cx="101600" cy="722312"/>
          </a:xfrm>
          <a:prstGeom prst="upArrow">
            <a:avLst>
              <a:gd name="adj1" fmla="val 50000"/>
              <a:gd name="adj2" fmla="val 49996"/>
            </a:avLst>
          </a:prstGeom>
          <a:gradFill rotWithShape="1">
            <a:gsLst>
              <a:gs pos="0">
                <a:srgbClr val="EDEDED"/>
              </a:gs>
              <a:gs pos="64999">
                <a:srgbClr val="D0D0D0"/>
              </a:gs>
              <a:gs pos="100000">
                <a:srgbClr val="BCBCBC"/>
              </a:gs>
            </a:gsLst>
            <a:lin ang="5400000" scaled="1"/>
          </a:gradFill>
          <a:ln w="9525">
            <a:solidFill>
              <a:srgbClr val="000000"/>
            </a:solidFill>
            <a:miter lim="800000"/>
            <a:headEnd/>
            <a:tailEnd/>
          </a:ln>
          <a:effectLst>
            <a:outerShdw dist="20000" dir="5400000" rotWithShape="0">
              <a:srgbClr val="808080">
                <a:alpha val="37999"/>
              </a:srgbClr>
            </a:outerShdw>
          </a:effectLst>
        </p:spPr>
        <p:txBody>
          <a:bodyPr anchor="ctr"/>
          <a:lstStyle/>
          <a:p>
            <a:pPr algn="ctr">
              <a:defRPr/>
            </a:pPr>
            <a:endParaRPr lang="zh-CN" altLang="en-US">
              <a:solidFill>
                <a:schemeClr val="dk1"/>
              </a:solidFill>
              <a:latin typeface="+mn-lt"/>
              <a:ea typeface="+mn-ea"/>
            </a:endParaRPr>
          </a:p>
        </p:txBody>
      </p:sp>
      <p:sp>
        <p:nvSpPr>
          <p:cNvPr id="12" name="下箭头 11"/>
          <p:cNvSpPr>
            <a:spLocks noChangeArrowheads="1"/>
          </p:cNvSpPr>
          <p:nvPr/>
        </p:nvSpPr>
        <p:spPr bwMode="auto">
          <a:xfrm>
            <a:off x="5640388" y="4594225"/>
            <a:ext cx="157162" cy="730250"/>
          </a:xfrm>
          <a:prstGeom prst="downArrow">
            <a:avLst>
              <a:gd name="adj1" fmla="val 50000"/>
              <a:gd name="adj2" fmla="val 49993"/>
            </a:avLst>
          </a:prstGeom>
          <a:solidFill>
            <a:srgbClr val="8A8AB9"/>
          </a:solidFill>
          <a:ln w="38100">
            <a:solidFill>
              <a:schemeClr val="bg1"/>
            </a:solidFill>
            <a:miter lim="800000"/>
            <a:headEnd/>
            <a:tailEnd/>
          </a:ln>
          <a:effectLst>
            <a:outerShdw dist="20000" dir="5400000" rotWithShape="0">
              <a:srgbClr val="808080">
                <a:alpha val="37999"/>
              </a:srgbClr>
            </a:outerShdw>
          </a:effectLst>
        </p:spPr>
        <p:txBody>
          <a:bodyPr anchor="ctr"/>
          <a:lstStyle/>
          <a:p>
            <a:pPr algn="ctr">
              <a:defRPr/>
            </a:pPr>
            <a:endParaRPr lang="zh-CN" altLang="en-US">
              <a:solidFill>
                <a:schemeClr val="lt1"/>
              </a:solidFill>
              <a:latin typeface="+mn-lt"/>
              <a:ea typeface="+mn-ea"/>
            </a:endParaRPr>
          </a:p>
        </p:txBody>
      </p:sp>
      <p:sp>
        <p:nvSpPr>
          <p:cNvPr id="13" name="上箭头 12"/>
          <p:cNvSpPr>
            <a:spLocks noChangeArrowheads="1"/>
          </p:cNvSpPr>
          <p:nvPr/>
        </p:nvSpPr>
        <p:spPr bwMode="auto">
          <a:xfrm>
            <a:off x="6357938" y="4589463"/>
            <a:ext cx="101600" cy="720725"/>
          </a:xfrm>
          <a:prstGeom prst="upArrow">
            <a:avLst>
              <a:gd name="adj1" fmla="val 50000"/>
              <a:gd name="adj2" fmla="val 49985"/>
            </a:avLst>
          </a:prstGeom>
          <a:gradFill rotWithShape="1">
            <a:gsLst>
              <a:gs pos="0">
                <a:srgbClr val="EDEDED"/>
              </a:gs>
              <a:gs pos="64999">
                <a:srgbClr val="D0D0D0"/>
              </a:gs>
              <a:gs pos="100000">
                <a:srgbClr val="BCBCBC"/>
              </a:gs>
            </a:gsLst>
            <a:lin ang="5400000" scaled="1"/>
          </a:gradFill>
          <a:ln w="9525">
            <a:solidFill>
              <a:srgbClr val="000000"/>
            </a:solidFill>
            <a:miter lim="800000"/>
            <a:headEnd/>
            <a:tailEnd/>
          </a:ln>
          <a:effectLst>
            <a:outerShdw dist="20000" dir="5400000" rotWithShape="0">
              <a:srgbClr val="808080">
                <a:alpha val="37999"/>
              </a:srgbClr>
            </a:outerShdw>
          </a:effectLst>
        </p:spPr>
        <p:txBody>
          <a:bodyPr anchor="ctr"/>
          <a:lstStyle/>
          <a:p>
            <a:pPr algn="ctr">
              <a:defRPr/>
            </a:pPr>
            <a:endParaRPr lang="zh-CN" altLang="en-US">
              <a:solidFill>
                <a:schemeClr val="dk1"/>
              </a:solidFill>
              <a:latin typeface="+mn-lt"/>
              <a:ea typeface="+mn-ea"/>
            </a:endParaRPr>
          </a:p>
        </p:txBody>
      </p:sp>
      <p:sp>
        <p:nvSpPr>
          <p:cNvPr id="14" name="下箭头 13"/>
          <p:cNvSpPr>
            <a:spLocks noChangeArrowheads="1"/>
          </p:cNvSpPr>
          <p:nvPr/>
        </p:nvSpPr>
        <p:spPr bwMode="auto">
          <a:xfrm>
            <a:off x="6838950" y="4606925"/>
            <a:ext cx="157163" cy="730250"/>
          </a:xfrm>
          <a:prstGeom prst="downArrow">
            <a:avLst>
              <a:gd name="adj1" fmla="val 50000"/>
              <a:gd name="adj2" fmla="val 49992"/>
            </a:avLst>
          </a:prstGeom>
          <a:solidFill>
            <a:srgbClr val="8A8AB9"/>
          </a:solidFill>
          <a:ln w="38100">
            <a:solidFill>
              <a:schemeClr val="bg1"/>
            </a:solidFill>
            <a:miter lim="800000"/>
            <a:headEnd/>
            <a:tailEnd/>
          </a:ln>
          <a:effectLst>
            <a:outerShdw dist="20000" dir="5400000" rotWithShape="0">
              <a:srgbClr val="808080">
                <a:alpha val="37999"/>
              </a:srgbClr>
            </a:outerShdw>
          </a:effectLst>
        </p:spPr>
        <p:txBody>
          <a:bodyPr anchor="ctr"/>
          <a:lstStyle/>
          <a:p>
            <a:pPr algn="ctr">
              <a:defRPr/>
            </a:pPr>
            <a:endParaRPr lang="zh-CN" altLang="en-US">
              <a:solidFill>
                <a:schemeClr val="lt1"/>
              </a:solidFill>
              <a:latin typeface="+mn-lt"/>
              <a:ea typeface="+mn-ea"/>
            </a:endParaRPr>
          </a:p>
        </p:txBody>
      </p:sp>
      <p:sp>
        <p:nvSpPr>
          <p:cNvPr id="15" name="上箭头 14"/>
          <p:cNvSpPr>
            <a:spLocks noChangeArrowheads="1"/>
          </p:cNvSpPr>
          <p:nvPr/>
        </p:nvSpPr>
        <p:spPr bwMode="auto">
          <a:xfrm>
            <a:off x="7661275" y="4589463"/>
            <a:ext cx="101600" cy="720725"/>
          </a:xfrm>
          <a:prstGeom prst="upArrow">
            <a:avLst>
              <a:gd name="adj1" fmla="val 50000"/>
              <a:gd name="adj2" fmla="val 49985"/>
            </a:avLst>
          </a:prstGeom>
          <a:gradFill rotWithShape="1">
            <a:gsLst>
              <a:gs pos="0">
                <a:srgbClr val="EDEDED"/>
              </a:gs>
              <a:gs pos="64999">
                <a:srgbClr val="D0D0D0"/>
              </a:gs>
              <a:gs pos="100000">
                <a:srgbClr val="BCBCBC"/>
              </a:gs>
            </a:gsLst>
            <a:lin ang="5400000" scaled="1"/>
          </a:gradFill>
          <a:ln w="9525">
            <a:solidFill>
              <a:srgbClr val="000000"/>
            </a:solidFill>
            <a:miter lim="800000"/>
            <a:headEnd/>
            <a:tailEnd/>
          </a:ln>
          <a:effectLst>
            <a:outerShdw dist="20000" dir="5400000" rotWithShape="0">
              <a:srgbClr val="808080">
                <a:alpha val="37999"/>
              </a:srgbClr>
            </a:outerShdw>
          </a:effectLst>
        </p:spPr>
        <p:txBody>
          <a:bodyPr anchor="ctr"/>
          <a:lstStyle/>
          <a:p>
            <a:pPr algn="ctr">
              <a:defRPr/>
            </a:pPr>
            <a:endParaRPr lang="zh-CN" altLang="en-US">
              <a:solidFill>
                <a:schemeClr val="dk1"/>
              </a:solidFill>
              <a:latin typeface="+mn-lt"/>
              <a:ea typeface="+mn-ea"/>
            </a:endParaRPr>
          </a:p>
        </p:txBody>
      </p:sp>
      <p:sp>
        <p:nvSpPr>
          <p:cNvPr id="16" name="下箭头 15"/>
          <p:cNvSpPr>
            <a:spLocks noChangeArrowheads="1"/>
          </p:cNvSpPr>
          <p:nvPr/>
        </p:nvSpPr>
        <p:spPr bwMode="auto">
          <a:xfrm>
            <a:off x="8142288" y="4606925"/>
            <a:ext cx="157162" cy="730250"/>
          </a:xfrm>
          <a:prstGeom prst="downArrow">
            <a:avLst>
              <a:gd name="adj1" fmla="val 50000"/>
              <a:gd name="adj2" fmla="val 49993"/>
            </a:avLst>
          </a:prstGeom>
          <a:solidFill>
            <a:srgbClr val="8A8AB9"/>
          </a:solidFill>
          <a:ln w="38100">
            <a:solidFill>
              <a:schemeClr val="bg1"/>
            </a:solidFill>
            <a:miter lim="800000"/>
            <a:headEnd/>
            <a:tailEnd/>
          </a:ln>
          <a:effectLst>
            <a:outerShdw dist="20000" dir="5400000" rotWithShape="0">
              <a:srgbClr val="808080">
                <a:alpha val="37999"/>
              </a:srgbClr>
            </a:outerShdw>
          </a:effectLst>
        </p:spPr>
        <p:txBody>
          <a:bodyPr anchor="ctr"/>
          <a:lstStyle/>
          <a:p>
            <a:pPr algn="ctr">
              <a:defRPr/>
            </a:pPr>
            <a:endParaRPr lang="zh-CN" altLang="en-US">
              <a:solidFill>
                <a:schemeClr val="lt1"/>
              </a:solidFill>
              <a:latin typeface="+mn-lt"/>
              <a:ea typeface="+mn-ea"/>
            </a:endParaRPr>
          </a:p>
        </p:txBody>
      </p:sp>
    </p:spTree>
    <p:extLst>
      <p:ext uri="{BB962C8B-B14F-4D97-AF65-F5344CB8AC3E}">
        <p14:creationId xmlns:p14="http://schemas.microsoft.com/office/powerpoint/2010/main" val="3566544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IHEP SSO </a:t>
            </a:r>
            <a:r>
              <a:rPr lang="zh-CN" altLang="en-US" dirty="0" smtClean="0"/>
              <a:t>现状</a:t>
            </a:r>
          </a:p>
        </p:txBody>
      </p:sp>
      <p:sp>
        <p:nvSpPr>
          <p:cNvPr id="3" name="内容占位符 2"/>
          <p:cNvSpPr>
            <a:spLocks noGrp="1"/>
          </p:cNvSpPr>
          <p:nvPr>
            <p:ph idx="1"/>
          </p:nvPr>
        </p:nvSpPr>
        <p:spPr>
          <a:xfrm>
            <a:off x="354009" y="1214438"/>
            <a:ext cx="8229600" cy="4554526"/>
          </a:xfrm>
        </p:spPr>
        <p:txBody>
          <a:bodyPr/>
          <a:lstStyle/>
          <a:p>
            <a:r>
              <a:rPr lang="zh-CN" altLang="en-US" sz="2000" dirty="0" smtClean="0"/>
              <a:t>认证模式</a:t>
            </a:r>
            <a:endParaRPr lang="en-US" altLang="zh-CN" sz="2000" dirty="0" smtClean="0"/>
          </a:p>
          <a:p>
            <a:pPr lvl="1"/>
            <a:r>
              <a:rPr lang="en-US" altLang="zh-CN" sz="1800" dirty="0" smtClean="0"/>
              <a:t>WEB/Form (</a:t>
            </a:r>
            <a:r>
              <a:rPr lang="zh-CN" altLang="en-US" sz="1800" dirty="0" smtClean="0"/>
              <a:t>数据库／</a:t>
            </a:r>
            <a:r>
              <a:rPr lang="en-US" altLang="zh-CN" sz="1800" dirty="0" smtClean="0"/>
              <a:t>Oauth2.0)</a:t>
            </a:r>
            <a:r>
              <a:rPr lang="en-US" altLang="zh-CN" sz="1800" dirty="0" smtClean="0">
                <a:latin typeface="Zapf Dingbats" pitchFamily="1" charset="2"/>
                <a:sym typeface="Zapf Dingbats" pitchFamily="1" charset="2"/>
              </a:rPr>
              <a:t> </a:t>
            </a:r>
            <a:endParaRPr lang="en-US" altLang="zh-CN" sz="1800" dirty="0" smtClean="0"/>
          </a:p>
          <a:p>
            <a:pPr lvl="1"/>
            <a:r>
              <a:rPr lang="en-US" altLang="zh-CN" sz="1800" dirty="0" smtClean="0"/>
              <a:t>WEB/</a:t>
            </a:r>
            <a:r>
              <a:rPr lang="zh-CN" altLang="en-US" sz="1800" dirty="0" smtClean="0"/>
              <a:t>证书</a:t>
            </a:r>
            <a:r>
              <a:rPr lang="en-US" altLang="zh-CN" sz="1800" dirty="0" smtClean="0"/>
              <a:t> </a:t>
            </a:r>
            <a:r>
              <a:rPr lang="en-US" altLang="zh-CN" sz="1800" dirty="0" smtClean="0">
                <a:latin typeface="Zapf Dingbats" pitchFamily="1" charset="2"/>
                <a:sym typeface="Zapf Dingbats" pitchFamily="1" charset="2"/>
              </a:rPr>
              <a:t>✖</a:t>
            </a:r>
            <a:endParaRPr lang="en-US" altLang="zh-CN" sz="1800" dirty="0" smtClean="0"/>
          </a:p>
          <a:p>
            <a:pPr lvl="1"/>
            <a:r>
              <a:rPr lang="en-US" altLang="zh-CN" sz="1800" dirty="0" smtClean="0"/>
              <a:t>Linux </a:t>
            </a:r>
            <a:r>
              <a:rPr lang="zh-CN" altLang="en-US" sz="1800" dirty="0" smtClean="0"/>
              <a:t>（</a:t>
            </a:r>
            <a:r>
              <a:rPr lang="en-US" altLang="zh-CN" sz="1800" dirty="0" smtClean="0"/>
              <a:t>AFS</a:t>
            </a:r>
            <a:r>
              <a:rPr lang="zh-CN" altLang="en-US" sz="1800" dirty="0" smtClean="0"/>
              <a:t>／计算系统</a:t>
            </a:r>
            <a:r>
              <a:rPr lang="en-US" altLang="zh-CN" sz="1800" dirty="0" smtClean="0"/>
              <a:t>….</a:t>
            </a:r>
            <a:r>
              <a:rPr lang="en-US" altLang="zh-CN" sz="1800" dirty="0" err="1" smtClean="0"/>
              <a:t>Kerbose</a:t>
            </a:r>
            <a:r>
              <a:rPr lang="zh-CN" altLang="en-US" sz="1800" dirty="0" smtClean="0"/>
              <a:t>）</a:t>
            </a:r>
            <a:endParaRPr lang="en-US" altLang="zh-CN" sz="1800" dirty="0" smtClean="0"/>
          </a:p>
          <a:p>
            <a:pPr lvl="1"/>
            <a:r>
              <a:rPr lang="en-US" altLang="zh-CN" sz="1800" dirty="0" smtClean="0"/>
              <a:t>Client</a:t>
            </a:r>
            <a:r>
              <a:rPr lang="zh-CN" altLang="en-US" sz="1800" dirty="0" smtClean="0"/>
              <a:t>（</a:t>
            </a:r>
            <a:r>
              <a:rPr lang="en-US" altLang="zh-CN" sz="1800" dirty="0" smtClean="0"/>
              <a:t>SOAP</a:t>
            </a:r>
            <a:r>
              <a:rPr lang="zh-CN" altLang="en-US" sz="1800" dirty="0" smtClean="0"/>
              <a:t>／类似</a:t>
            </a:r>
            <a:r>
              <a:rPr lang="en-US" altLang="zh-CN" sz="1800" dirty="0" smtClean="0"/>
              <a:t>web</a:t>
            </a:r>
            <a:r>
              <a:rPr lang="zh-CN" altLang="en-US" sz="1800" dirty="0" smtClean="0"/>
              <a:t>）</a:t>
            </a:r>
            <a:endParaRPr lang="en-US" altLang="zh-CN" sz="1800" dirty="0" smtClean="0"/>
          </a:p>
          <a:p>
            <a:r>
              <a:rPr lang="zh-CN" altLang="en-US" sz="2000" dirty="0" smtClean="0"/>
              <a:t>信息</a:t>
            </a:r>
            <a:endParaRPr lang="en-US" altLang="zh-CN" sz="2000" dirty="0" smtClean="0"/>
          </a:p>
          <a:p>
            <a:pPr lvl="1"/>
            <a:r>
              <a:rPr lang="zh-CN" altLang="en-US" sz="1800" dirty="0" smtClean="0"/>
              <a:t>用户信息</a:t>
            </a:r>
            <a:r>
              <a:rPr lang="en-US" altLang="zh-CN" sz="1800" dirty="0" smtClean="0"/>
              <a:t> </a:t>
            </a:r>
          </a:p>
          <a:p>
            <a:pPr lvl="1"/>
            <a:r>
              <a:rPr lang="zh-CN" altLang="en-US" sz="1800" dirty="0" smtClean="0"/>
              <a:t>密码信息</a:t>
            </a:r>
            <a:r>
              <a:rPr lang="en-US" altLang="zh-CN" sz="1800" dirty="0" smtClean="0"/>
              <a:t> </a:t>
            </a:r>
          </a:p>
          <a:p>
            <a:pPr lvl="1"/>
            <a:r>
              <a:rPr lang="zh-CN" altLang="en-US" sz="1800" dirty="0" smtClean="0"/>
              <a:t>组信息（</a:t>
            </a:r>
            <a:r>
              <a:rPr lang="en-US" altLang="zh-CN" sz="1800" dirty="0" smtClean="0"/>
              <a:t>M</a:t>
            </a:r>
            <a:r>
              <a:rPr lang="zh-CN" altLang="en-US" sz="1800" dirty="0" smtClean="0"/>
              <a:t>－</a:t>
            </a:r>
            <a:r>
              <a:rPr lang="en-US" altLang="zh-CN" sz="1800" dirty="0" smtClean="0"/>
              <a:t>N</a:t>
            </a:r>
            <a:r>
              <a:rPr lang="zh-CN" altLang="en-US" sz="1800" dirty="0" smtClean="0"/>
              <a:t>的关系）：一个人可以属于多个课题组</a:t>
            </a:r>
            <a:r>
              <a:rPr lang="en-US" altLang="zh-CN" sz="1800" dirty="0" smtClean="0"/>
              <a:t> </a:t>
            </a:r>
            <a:r>
              <a:rPr lang="en-US" altLang="zh-CN" dirty="0" smtClean="0">
                <a:latin typeface="Wingdings" pitchFamily="2" charset="2"/>
                <a:sym typeface="Wingdings" pitchFamily="2" charset="2"/>
              </a:rPr>
              <a:t></a:t>
            </a:r>
            <a:endParaRPr lang="en-US" altLang="zh-CN" sz="1800" dirty="0" smtClean="0"/>
          </a:p>
          <a:p>
            <a:r>
              <a:rPr lang="zh-CN" altLang="en-US" sz="2000" dirty="0" smtClean="0"/>
              <a:t>授权模式</a:t>
            </a:r>
            <a:endParaRPr lang="en-US" altLang="zh-CN" sz="2000" dirty="0" smtClean="0"/>
          </a:p>
          <a:p>
            <a:pPr lvl="1"/>
            <a:r>
              <a:rPr lang="en-US" altLang="zh-CN" sz="1800" dirty="0" smtClean="0"/>
              <a:t>SSO</a:t>
            </a:r>
            <a:r>
              <a:rPr lang="zh-CN" altLang="en-US" sz="1800" dirty="0" smtClean="0"/>
              <a:t>：第一级（允许／不允许 访问应用）</a:t>
            </a:r>
            <a:endParaRPr lang="en-US" altLang="zh-CN" sz="1800" dirty="0" smtClean="0"/>
          </a:p>
          <a:p>
            <a:pPr lvl="1"/>
            <a:r>
              <a:rPr lang="en-US" altLang="zh-CN" sz="1800" dirty="0" smtClean="0"/>
              <a:t>Applications</a:t>
            </a:r>
            <a:r>
              <a:rPr lang="zh-CN" altLang="en-US" sz="1800" dirty="0" smtClean="0"/>
              <a:t>：详细分级</a:t>
            </a:r>
            <a:r>
              <a:rPr lang="en-US" altLang="zh-CN" sz="1800" dirty="0" smtClean="0"/>
              <a:t> </a:t>
            </a:r>
          </a:p>
          <a:p>
            <a:pPr lvl="1"/>
            <a:r>
              <a:rPr lang="en-US" altLang="zh-CN" sz="1800" dirty="0" smtClean="0"/>
              <a:t>Groups</a:t>
            </a:r>
            <a:r>
              <a:rPr lang="zh-CN" altLang="en-US" sz="1800" dirty="0" smtClean="0"/>
              <a:t>（基于课题组授权／</a:t>
            </a:r>
            <a:r>
              <a:rPr lang="en-US" altLang="zh-CN" sz="1800" dirty="0" smtClean="0"/>
              <a:t>Applications</a:t>
            </a:r>
            <a:r>
              <a:rPr lang="zh-CN" altLang="en-US" sz="1800" dirty="0" smtClean="0"/>
              <a:t>实现）</a:t>
            </a:r>
            <a:r>
              <a:rPr lang="en-US" altLang="zh-CN" sz="1800" dirty="0" smtClean="0">
                <a:latin typeface="Wingdings" pitchFamily="2" charset="2"/>
                <a:sym typeface="Wingdings" pitchFamily="2" charset="2"/>
              </a:rPr>
              <a:t></a:t>
            </a:r>
            <a:endParaRPr lang="en-US" altLang="zh-CN" sz="1200" dirty="0" smtClean="0"/>
          </a:p>
          <a:p>
            <a:pPr lvl="1">
              <a:buFont typeface="Wingdings" pitchFamily="2" charset="2"/>
              <a:buNone/>
            </a:pPr>
            <a:endParaRPr lang="zh-CN" altLang="en-US" sz="1800" dirty="0" smtClean="0"/>
          </a:p>
        </p:txBody>
      </p:sp>
      <p:sp>
        <p:nvSpPr>
          <p:cNvPr id="5" name="幻灯片编号占位符 4"/>
          <p:cNvSpPr>
            <a:spLocks noGrp="1"/>
          </p:cNvSpPr>
          <p:nvPr>
            <p:ph type="sldNum"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F702D848-9A1D-491E-8A84-B00227A3E96A}" type="slidenum">
              <a:rPr lang="en-US" altLang="zh-CN"/>
              <a:pPr/>
              <a:t>14</a:t>
            </a:fld>
            <a:endParaRPr lang="en-US" altLang="zh-CN" dirty="0"/>
          </a:p>
        </p:txBody>
      </p:sp>
      <p:sp>
        <p:nvSpPr>
          <p:cNvPr id="6" name="日期占位符 5"/>
          <p:cNvSpPr>
            <a:spLocks noGrp="1"/>
          </p:cNvSpPr>
          <p:nvPr>
            <p:ph type="dt"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ED8FBC93-8A43-4ECD-B064-26CC5A99EC91}" type="datetime1">
              <a:rPr lang="zh-CN" altLang="en-US"/>
              <a:pPr/>
              <a:t>2016/7/29</a:t>
            </a:fld>
            <a:endParaRPr lang="en-US" altLang="zh-CN"/>
          </a:p>
        </p:txBody>
      </p:sp>
    </p:spTree>
    <p:extLst>
      <p:ext uri="{BB962C8B-B14F-4D97-AF65-F5344CB8AC3E}">
        <p14:creationId xmlns:p14="http://schemas.microsoft.com/office/powerpoint/2010/main" val="1122578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IHEP SSO</a:t>
            </a:r>
            <a:r>
              <a:rPr lang="zh-CN" altLang="en-US" dirty="0" smtClean="0"/>
              <a:t>系统架构</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圆角矩形 3"/>
          <p:cNvSpPr/>
          <p:nvPr/>
        </p:nvSpPr>
        <p:spPr bwMode="auto">
          <a:xfrm>
            <a:off x="468313" y="1309699"/>
            <a:ext cx="7704137" cy="5156200"/>
          </a:xfrm>
          <a:prstGeom prst="roundRect">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a:lstStyle/>
          <a:p>
            <a:pPr latinLnBrk="1"/>
            <a:endParaRPr kumimoji="1" lang="zh-CN" altLang="en-US" sz="2400">
              <a:solidFill>
                <a:schemeClr val="tx1"/>
              </a:solidFill>
              <a:latin typeface="Gulim" pitchFamily="34" charset="-127"/>
              <a:ea typeface="Gulim" pitchFamily="34" charset="-127"/>
            </a:endParaRPr>
          </a:p>
        </p:txBody>
      </p:sp>
      <p:sp>
        <p:nvSpPr>
          <p:cNvPr id="5" name="矩形 4"/>
          <p:cNvSpPr/>
          <p:nvPr/>
        </p:nvSpPr>
        <p:spPr bwMode="auto">
          <a:xfrm>
            <a:off x="1039834" y="1457312"/>
            <a:ext cx="6675438" cy="2095500"/>
          </a:xfrm>
          <a:prstGeom prst="rect">
            <a:avLst/>
          </a:prstGeom>
          <a:ln>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a:lstStyle/>
          <a:p>
            <a:pPr latinLnBrk="1"/>
            <a:endParaRPr kumimoji="1" lang="zh-CN" altLang="en-US" sz="2400">
              <a:solidFill>
                <a:schemeClr val="tx1"/>
              </a:solidFill>
              <a:latin typeface="Gulim" pitchFamily="34" charset="-127"/>
              <a:ea typeface="Gulim" pitchFamily="34" charset="-127"/>
            </a:endParaRPr>
          </a:p>
        </p:txBody>
      </p:sp>
      <p:sp>
        <p:nvSpPr>
          <p:cNvPr id="6" name="圆角矩形 3"/>
          <p:cNvSpPr>
            <a:spLocks noChangeArrowheads="1"/>
          </p:cNvSpPr>
          <p:nvPr/>
        </p:nvSpPr>
        <p:spPr bwMode="auto">
          <a:xfrm>
            <a:off x="1344587" y="1573199"/>
            <a:ext cx="1657350" cy="1511300"/>
          </a:xfrm>
          <a:prstGeom prst="roundRect">
            <a:avLst>
              <a:gd name="adj" fmla="val 16667"/>
            </a:avLst>
          </a:prstGeom>
          <a:solidFill>
            <a:schemeClr val="accent1"/>
          </a:solidFill>
          <a:ln w="7938">
            <a:solidFill>
              <a:schemeClr val="tx1"/>
            </a:solidFill>
            <a:round/>
            <a:headEnd/>
            <a:tailEnd/>
          </a:ln>
          <a:effectLst/>
        </p:spPr>
        <p:txBody>
          <a:bodyPr/>
          <a:lstStyle/>
          <a:p>
            <a:pPr latinLnBrk="1"/>
            <a:r>
              <a:rPr kumimoji="1" lang="en-US" altLang="zh-CN" sz="2400" dirty="0" err="1">
                <a:latin typeface="Gulim" pitchFamily="34" charset="-127"/>
                <a:ea typeface="Gulim" pitchFamily="34" charset="-127"/>
              </a:rPr>
              <a:t>C</a:t>
            </a:r>
            <a:r>
              <a:rPr kumimoji="1" lang="en-US" altLang="zh-CN" sz="2400" dirty="0" err="1" smtClean="0">
                <a:latin typeface="Gulim" pitchFamily="34" charset="-127"/>
                <a:ea typeface="Gulim" pitchFamily="34" charset="-127"/>
              </a:rPr>
              <a:t>oremaill</a:t>
            </a:r>
            <a:endParaRPr kumimoji="1" lang="zh-CN" altLang="en-US" sz="2400" dirty="0">
              <a:latin typeface="Gulim" pitchFamily="34" charset="-127"/>
              <a:ea typeface="Gulim" pitchFamily="34" charset="-127"/>
            </a:endParaRPr>
          </a:p>
        </p:txBody>
      </p:sp>
      <p:sp>
        <p:nvSpPr>
          <p:cNvPr id="7" name="圆角矩形 4"/>
          <p:cNvSpPr>
            <a:spLocks noChangeArrowheads="1"/>
          </p:cNvSpPr>
          <p:nvPr/>
        </p:nvSpPr>
        <p:spPr bwMode="auto">
          <a:xfrm>
            <a:off x="3521050" y="1573199"/>
            <a:ext cx="1655762" cy="1439862"/>
          </a:xfrm>
          <a:prstGeom prst="roundRect">
            <a:avLst>
              <a:gd name="adj" fmla="val 16667"/>
            </a:avLst>
          </a:prstGeom>
          <a:solidFill>
            <a:schemeClr val="accent1"/>
          </a:solidFill>
          <a:ln w="7938">
            <a:solidFill>
              <a:schemeClr val="tx1"/>
            </a:solidFill>
            <a:round/>
            <a:headEnd/>
            <a:tailEnd/>
          </a:ln>
          <a:effectLst/>
        </p:spPr>
        <p:txBody>
          <a:bodyPr/>
          <a:lstStyle/>
          <a:p>
            <a:pPr algn="ctr" latinLnBrk="1"/>
            <a:r>
              <a:rPr kumimoji="1" lang="en-US" altLang="zh-CN" sz="2400" dirty="0" smtClean="0">
                <a:latin typeface="Gulim" pitchFamily="34" charset="-127"/>
                <a:ea typeface="Gulim" pitchFamily="34" charset="-127"/>
              </a:rPr>
              <a:t>MySQL</a:t>
            </a:r>
            <a:endParaRPr kumimoji="1" lang="zh-CN" altLang="en-US" sz="2400" dirty="0">
              <a:latin typeface="Gulim" pitchFamily="34" charset="-127"/>
              <a:ea typeface="Gulim" pitchFamily="34" charset="-127"/>
            </a:endParaRPr>
          </a:p>
        </p:txBody>
      </p:sp>
      <p:sp>
        <p:nvSpPr>
          <p:cNvPr id="8" name="圆角矩形 5"/>
          <p:cNvSpPr>
            <a:spLocks noChangeArrowheads="1"/>
          </p:cNvSpPr>
          <p:nvPr/>
        </p:nvSpPr>
        <p:spPr bwMode="auto">
          <a:xfrm>
            <a:off x="5695925" y="1608124"/>
            <a:ext cx="1657350" cy="1441450"/>
          </a:xfrm>
          <a:prstGeom prst="roundRect">
            <a:avLst>
              <a:gd name="adj" fmla="val 16667"/>
            </a:avLst>
          </a:prstGeom>
          <a:solidFill>
            <a:schemeClr val="accent1"/>
          </a:solidFill>
          <a:ln w="7938">
            <a:solidFill>
              <a:schemeClr val="tx1"/>
            </a:solidFill>
            <a:round/>
            <a:headEnd/>
            <a:tailEnd/>
          </a:ln>
          <a:effectLst/>
        </p:spPr>
        <p:txBody>
          <a:bodyPr/>
          <a:lstStyle/>
          <a:p>
            <a:pPr algn="ctr" latinLnBrk="1"/>
            <a:r>
              <a:rPr lang="en-US" altLang="zh-CN" dirty="0" err="1" smtClean="0"/>
              <a:t>OpenLdap</a:t>
            </a:r>
            <a:endParaRPr kumimoji="1" lang="zh-CN" altLang="en-US" sz="2400" dirty="0">
              <a:latin typeface="Gulim" pitchFamily="34" charset="-127"/>
              <a:ea typeface="Gulim" pitchFamily="34" charset="-127"/>
            </a:endParaRPr>
          </a:p>
        </p:txBody>
      </p:sp>
      <p:sp>
        <p:nvSpPr>
          <p:cNvPr id="9" name="圆柱形 6"/>
          <p:cNvSpPr>
            <a:spLocks noChangeArrowheads="1"/>
          </p:cNvSpPr>
          <p:nvPr/>
        </p:nvSpPr>
        <p:spPr bwMode="auto">
          <a:xfrm>
            <a:off x="1489050" y="2328849"/>
            <a:ext cx="1368425" cy="539750"/>
          </a:xfrm>
          <a:prstGeom prst="can">
            <a:avLst>
              <a:gd name="adj" fmla="val 25000"/>
            </a:avLst>
          </a:prstGeom>
          <a:solidFill>
            <a:srgbClr val="FFC000"/>
          </a:solidFill>
          <a:ln w="7938">
            <a:solidFill>
              <a:schemeClr val="tx1"/>
            </a:solidFill>
            <a:round/>
            <a:headEnd/>
            <a:tailEnd/>
          </a:ln>
        </p:spPr>
        <p:txBody>
          <a:bodyPr/>
          <a:lstStyle/>
          <a:p>
            <a:pPr algn="ctr" latinLnBrk="1"/>
            <a:r>
              <a:rPr lang="en-US" altLang="zh-CN" sz="1400" dirty="0" err="1"/>
              <a:t>Info+pass</a:t>
            </a:r>
            <a:endParaRPr kumimoji="1" lang="zh-CN" altLang="en-US" sz="1400" dirty="0">
              <a:latin typeface="Gulim" pitchFamily="34" charset="-127"/>
              <a:ea typeface="Gulim" pitchFamily="34" charset="-127"/>
            </a:endParaRPr>
          </a:p>
        </p:txBody>
      </p:sp>
      <p:sp>
        <p:nvSpPr>
          <p:cNvPr id="10" name="圆柱形 7"/>
          <p:cNvSpPr>
            <a:spLocks noChangeArrowheads="1"/>
          </p:cNvSpPr>
          <p:nvPr/>
        </p:nvSpPr>
        <p:spPr bwMode="auto">
          <a:xfrm>
            <a:off x="3629000" y="2292336"/>
            <a:ext cx="719137" cy="541338"/>
          </a:xfrm>
          <a:prstGeom prst="can">
            <a:avLst>
              <a:gd name="adj" fmla="val 25000"/>
            </a:avLst>
          </a:prstGeom>
          <a:solidFill>
            <a:srgbClr val="FFC000"/>
          </a:solidFill>
          <a:ln w="7938">
            <a:solidFill>
              <a:schemeClr val="tx1"/>
            </a:solidFill>
            <a:round/>
            <a:headEnd/>
            <a:tailEnd/>
          </a:ln>
        </p:spPr>
        <p:txBody>
          <a:bodyPr/>
          <a:lstStyle/>
          <a:p>
            <a:pPr algn="ctr" latinLnBrk="1"/>
            <a:r>
              <a:rPr lang="en-US" altLang="zh-CN" sz="1400" dirty="0"/>
              <a:t>info</a:t>
            </a:r>
            <a:endParaRPr kumimoji="1" lang="zh-CN" altLang="en-US" sz="1400" dirty="0">
              <a:latin typeface="Gulim" pitchFamily="34" charset="-127"/>
              <a:ea typeface="Gulim" pitchFamily="34" charset="-127"/>
            </a:endParaRPr>
          </a:p>
        </p:txBody>
      </p:sp>
      <p:sp>
        <p:nvSpPr>
          <p:cNvPr id="11" name="圆柱形 10"/>
          <p:cNvSpPr>
            <a:spLocks noChangeArrowheads="1"/>
          </p:cNvSpPr>
          <p:nvPr/>
        </p:nvSpPr>
        <p:spPr bwMode="auto">
          <a:xfrm>
            <a:off x="4422750" y="2292336"/>
            <a:ext cx="720725" cy="541338"/>
          </a:xfrm>
          <a:prstGeom prst="can">
            <a:avLst>
              <a:gd name="adj" fmla="val 25000"/>
            </a:avLst>
          </a:prstGeom>
          <a:solidFill>
            <a:srgbClr val="FFC000"/>
          </a:solidFill>
          <a:ln w="7938">
            <a:solidFill>
              <a:schemeClr val="tx1"/>
            </a:solidFill>
            <a:round/>
            <a:headEnd/>
            <a:tailEnd/>
          </a:ln>
        </p:spPr>
        <p:txBody>
          <a:bodyPr/>
          <a:lstStyle/>
          <a:p>
            <a:pPr algn="ctr" latinLnBrk="1"/>
            <a:r>
              <a:rPr lang="en-US" altLang="zh-CN" sz="1400" dirty="0"/>
              <a:t>pass</a:t>
            </a:r>
            <a:endParaRPr kumimoji="1" lang="zh-CN" altLang="en-US" sz="1400" dirty="0">
              <a:latin typeface="Gulim" pitchFamily="34" charset="-127"/>
              <a:ea typeface="Gulim" pitchFamily="34" charset="-127"/>
            </a:endParaRPr>
          </a:p>
        </p:txBody>
      </p:sp>
      <p:sp>
        <p:nvSpPr>
          <p:cNvPr id="12" name="圆柱形 11"/>
          <p:cNvSpPr>
            <a:spLocks noChangeArrowheads="1"/>
          </p:cNvSpPr>
          <p:nvPr/>
        </p:nvSpPr>
        <p:spPr bwMode="auto">
          <a:xfrm>
            <a:off x="5932462" y="2200261"/>
            <a:ext cx="1281113" cy="381000"/>
          </a:xfrm>
          <a:prstGeom prst="can">
            <a:avLst>
              <a:gd name="adj" fmla="val 25000"/>
            </a:avLst>
          </a:prstGeom>
          <a:solidFill>
            <a:srgbClr val="FFC000"/>
          </a:solidFill>
          <a:ln w="7938">
            <a:solidFill>
              <a:schemeClr val="tx1"/>
            </a:solidFill>
            <a:round/>
            <a:headEnd/>
            <a:tailEnd/>
          </a:ln>
        </p:spPr>
        <p:txBody>
          <a:bodyPr/>
          <a:lstStyle/>
          <a:p>
            <a:pPr algn="ctr" latinLnBrk="1"/>
            <a:r>
              <a:rPr lang="en-US" altLang="zh-CN" sz="1400" dirty="0"/>
              <a:t>info</a:t>
            </a:r>
            <a:endParaRPr kumimoji="1" lang="zh-CN" altLang="en-US" sz="1400" dirty="0">
              <a:latin typeface="Gulim" pitchFamily="34" charset="-127"/>
              <a:ea typeface="Gulim" pitchFamily="34" charset="-127"/>
            </a:endParaRPr>
          </a:p>
        </p:txBody>
      </p:sp>
      <p:sp>
        <p:nvSpPr>
          <p:cNvPr id="13" name="文本框 12"/>
          <p:cNvSpPr txBox="1">
            <a:spLocks noChangeArrowheads="1"/>
          </p:cNvSpPr>
          <p:nvPr/>
        </p:nvSpPr>
        <p:spPr bwMode="auto">
          <a:xfrm>
            <a:off x="3714744" y="3143248"/>
            <a:ext cx="1357322" cy="369332"/>
          </a:xfrm>
          <a:prstGeom prst="rect">
            <a:avLst/>
          </a:prstGeom>
          <a:noFill/>
          <a:ln w="9525">
            <a:solidFill>
              <a:schemeClr val="bg1"/>
            </a:solidFill>
            <a:miter lim="800000"/>
            <a:headEnd/>
            <a:tailEnd/>
          </a:ln>
        </p:spPr>
        <p:txBody>
          <a:bodyPr wrap="square">
            <a:spAutoFit/>
          </a:bodyPr>
          <a:lstStyle/>
          <a:p>
            <a:r>
              <a:rPr lang="zh-CN" altLang="en-US" dirty="0" smtClean="0">
                <a:latin typeface="仿宋" pitchFamily="49" charset="-122"/>
                <a:ea typeface="仿宋" pitchFamily="49" charset="-122"/>
              </a:rPr>
              <a:t>认证接口</a:t>
            </a:r>
            <a:endParaRPr lang="zh-CN" altLang="en-US" dirty="0">
              <a:latin typeface="仿宋" pitchFamily="49" charset="-122"/>
              <a:ea typeface="仿宋" pitchFamily="49" charset="-122"/>
            </a:endParaRPr>
          </a:p>
        </p:txBody>
      </p:sp>
      <p:sp>
        <p:nvSpPr>
          <p:cNvPr id="14" name="矩形 14"/>
          <p:cNvSpPr>
            <a:spLocks noChangeArrowheads="1"/>
          </p:cNvSpPr>
          <p:nvPr/>
        </p:nvSpPr>
        <p:spPr bwMode="auto">
          <a:xfrm>
            <a:off x="1000100" y="3913174"/>
            <a:ext cx="1566862" cy="1230338"/>
          </a:xfrm>
          <a:prstGeom prst="rect">
            <a:avLst/>
          </a:prstGeom>
          <a:solidFill>
            <a:schemeClr val="accent1"/>
          </a:solidFill>
          <a:ln w="7938">
            <a:solidFill>
              <a:schemeClr val="tx1"/>
            </a:solidFill>
            <a:round/>
            <a:headEnd/>
            <a:tailEnd/>
          </a:ln>
          <a:effectLst/>
        </p:spPr>
        <p:txBody>
          <a:bodyPr/>
          <a:lstStyle/>
          <a:p>
            <a:pPr latinLnBrk="1"/>
            <a:endParaRPr kumimoji="1" lang="en-US" altLang="zh-CN" sz="2400">
              <a:latin typeface="Gulim" pitchFamily="34" charset="-127"/>
              <a:ea typeface="Gulim" pitchFamily="34" charset="-127"/>
            </a:endParaRPr>
          </a:p>
          <a:p>
            <a:pPr algn="ctr" latinLnBrk="1"/>
            <a:r>
              <a:rPr kumimoji="1" lang="en-US" altLang="zh-CN" sz="2000">
                <a:latin typeface="Gulim" pitchFamily="34" charset="-127"/>
                <a:ea typeface="Gulim" pitchFamily="34" charset="-127"/>
              </a:rPr>
              <a:t>webService</a:t>
            </a:r>
            <a:endParaRPr kumimoji="1" lang="zh-CN" altLang="en-US" sz="2000">
              <a:latin typeface="Gulim" pitchFamily="34" charset="-127"/>
              <a:ea typeface="Gulim" pitchFamily="34" charset="-127"/>
            </a:endParaRPr>
          </a:p>
        </p:txBody>
      </p:sp>
      <p:sp>
        <p:nvSpPr>
          <p:cNvPr id="15" name="矩形 14"/>
          <p:cNvSpPr>
            <a:spLocks noChangeArrowheads="1"/>
          </p:cNvSpPr>
          <p:nvPr/>
        </p:nvSpPr>
        <p:spPr bwMode="auto">
          <a:xfrm>
            <a:off x="2857475" y="3919525"/>
            <a:ext cx="4154506" cy="1223988"/>
          </a:xfrm>
          <a:prstGeom prst="rect">
            <a:avLst/>
          </a:prstGeom>
          <a:solidFill>
            <a:schemeClr val="bg1"/>
          </a:solidFill>
          <a:ln w="7938">
            <a:solidFill>
              <a:schemeClr val="tx1"/>
            </a:solidFill>
            <a:round/>
            <a:headEnd/>
            <a:tailEnd/>
          </a:ln>
          <a:effectLst/>
        </p:spPr>
        <p:txBody>
          <a:bodyPr/>
          <a:lstStyle/>
          <a:p>
            <a:pPr latinLnBrk="1"/>
            <a:endParaRPr kumimoji="1" lang="en-US" altLang="zh-CN" sz="2400">
              <a:latin typeface="Gulim" pitchFamily="34" charset="-127"/>
              <a:ea typeface="Gulim" pitchFamily="34" charset="-127"/>
            </a:endParaRPr>
          </a:p>
          <a:p>
            <a:pPr algn="ctr" latinLnBrk="1"/>
            <a:r>
              <a:rPr lang="en-US" altLang="zh-CN">
                <a:latin typeface="Century Gothic" pitchFamily="34" charset="0"/>
                <a:ea typeface="幼圆" pitchFamily="49" charset="-122"/>
              </a:rPr>
              <a:t>UMT OAuth 2.0 SDK</a:t>
            </a:r>
            <a:endParaRPr lang="zh-CN" altLang="en-US">
              <a:latin typeface="Century Gothic" pitchFamily="34" charset="0"/>
              <a:ea typeface="幼圆" pitchFamily="49" charset="-122"/>
            </a:endParaRPr>
          </a:p>
          <a:p>
            <a:pPr algn="ctr" latinLnBrk="1"/>
            <a:endParaRPr kumimoji="1" lang="zh-CN" altLang="en-US" sz="2400">
              <a:latin typeface="Gulim" pitchFamily="34" charset="-127"/>
              <a:ea typeface="Gulim" pitchFamily="34" charset="-127"/>
            </a:endParaRPr>
          </a:p>
        </p:txBody>
      </p:sp>
      <p:sp>
        <p:nvSpPr>
          <p:cNvPr id="16" name="椭圆 16"/>
          <p:cNvSpPr>
            <a:spLocks noChangeArrowheads="1"/>
          </p:cNvSpPr>
          <p:nvPr/>
        </p:nvSpPr>
        <p:spPr bwMode="auto">
          <a:xfrm>
            <a:off x="2357422" y="5643578"/>
            <a:ext cx="1214446" cy="504824"/>
          </a:xfrm>
          <a:prstGeom prst="ellipse">
            <a:avLst/>
          </a:prstGeom>
          <a:solidFill>
            <a:schemeClr val="bg1"/>
          </a:solidFill>
          <a:ln w="7938">
            <a:solidFill>
              <a:schemeClr val="tx1"/>
            </a:solidFill>
            <a:round/>
            <a:headEnd/>
            <a:tailEnd/>
          </a:ln>
        </p:spPr>
        <p:txBody>
          <a:bodyPr/>
          <a:lstStyle/>
          <a:p>
            <a:pPr latinLnBrk="1"/>
            <a:r>
              <a:rPr kumimoji="1" lang="en-US" altLang="zh-CN" sz="2000" dirty="0">
                <a:latin typeface="Gulim" pitchFamily="34" charset="-127"/>
                <a:ea typeface="Gulim" pitchFamily="34" charset="-127"/>
              </a:rPr>
              <a:t>mail</a:t>
            </a:r>
            <a:endParaRPr kumimoji="1" lang="zh-CN" altLang="en-US" sz="2000" dirty="0">
              <a:latin typeface="Gulim" pitchFamily="34" charset="-127"/>
              <a:ea typeface="Gulim" pitchFamily="34" charset="-127"/>
            </a:endParaRPr>
          </a:p>
        </p:txBody>
      </p:sp>
      <p:sp>
        <p:nvSpPr>
          <p:cNvPr id="17" name="椭圆 17"/>
          <p:cNvSpPr>
            <a:spLocks noChangeArrowheads="1"/>
          </p:cNvSpPr>
          <p:nvPr/>
        </p:nvSpPr>
        <p:spPr bwMode="auto">
          <a:xfrm>
            <a:off x="3643306" y="5643578"/>
            <a:ext cx="1571636" cy="500066"/>
          </a:xfrm>
          <a:prstGeom prst="ellipse">
            <a:avLst/>
          </a:prstGeom>
          <a:solidFill>
            <a:schemeClr val="bg1"/>
          </a:solidFill>
          <a:ln w="7938">
            <a:solidFill>
              <a:schemeClr val="tx1"/>
            </a:solidFill>
            <a:round/>
            <a:headEnd/>
            <a:tailEnd/>
          </a:ln>
        </p:spPr>
        <p:txBody>
          <a:bodyPr/>
          <a:lstStyle/>
          <a:p>
            <a:pPr latinLnBrk="1"/>
            <a:r>
              <a:rPr kumimoji="1" lang="en-US" altLang="zh-CN" sz="1600" dirty="0">
                <a:latin typeface="Gulim" pitchFamily="34" charset="-127"/>
                <a:ea typeface="Gulim" pitchFamily="34" charset="-127"/>
              </a:rPr>
              <a:t>owncloud</a:t>
            </a:r>
            <a:endParaRPr kumimoji="1" lang="zh-CN" altLang="en-US" sz="1600" dirty="0">
              <a:latin typeface="Gulim" pitchFamily="34" charset="-127"/>
              <a:ea typeface="Gulim" pitchFamily="34" charset="-127"/>
            </a:endParaRPr>
          </a:p>
        </p:txBody>
      </p:sp>
      <p:sp>
        <p:nvSpPr>
          <p:cNvPr id="18" name="椭圆 18"/>
          <p:cNvSpPr>
            <a:spLocks noChangeArrowheads="1"/>
          </p:cNvSpPr>
          <p:nvPr/>
        </p:nvSpPr>
        <p:spPr bwMode="auto">
          <a:xfrm>
            <a:off x="5929322" y="5572140"/>
            <a:ext cx="1428760" cy="571504"/>
          </a:xfrm>
          <a:prstGeom prst="ellipse">
            <a:avLst/>
          </a:prstGeom>
          <a:solidFill>
            <a:schemeClr val="bg1"/>
          </a:solidFill>
          <a:ln w="7938">
            <a:solidFill>
              <a:schemeClr val="tx1"/>
            </a:solidFill>
            <a:round/>
            <a:headEnd/>
            <a:tailEnd/>
          </a:ln>
        </p:spPr>
        <p:txBody>
          <a:bodyPr/>
          <a:lstStyle/>
          <a:p>
            <a:pPr latinLnBrk="1"/>
            <a:r>
              <a:rPr lang="en-US" altLang="zh-CN" sz="1600"/>
              <a:t>helpdesk</a:t>
            </a:r>
            <a:endParaRPr kumimoji="1" lang="zh-CN" altLang="en-US" sz="1600">
              <a:latin typeface="Gulim" pitchFamily="34" charset="-127"/>
              <a:ea typeface="Gulim" pitchFamily="34" charset="-127"/>
            </a:endParaRPr>
          </a:p>
        </p:txBody>
      </p:sp>
      <p:cxnSp>
        <p:nvCxnSpPr>
          <p:cNvPr id="19" name="直接箭头连接符 20"/>
          <p:cNvCxnSpPr>
            <a:cxnSpLocks noChangeShapeType="1"/>
          </p:cNvCxnSpPr>
          <p:nvPr/>
        </p:nvCxnSpPr>
        <p:spPr bwMode="auto">
          <a:xfrm rot="10800000" flipV="1">
            <a:off x="3071802" y="5143512"/>
            <a:ext cx="600938" cy="500066"/>
          </a:xfrm>
          <a:prstGeom prst="straightConnector1">
            <a:avLst/>
          </a:prstGeom>
          <a:noFill/>
          <a:ln w="7938">
            <a:solidFill>
              <a:schemeClr val="tx1"/>
            </a:solidFill>
            <a:round/>
            <a:headEnd type="triangle" w="med" len="med"/>
            <a:tailEnd type="triangle" w="med" len="med"/>
          </a:ln>
          <a:effectLst/>
        </p:spPr>
      </p:cxnSp>
      <p:cxnSp>
        <p:nvCxnSpPr>
          <p:cNvPr id="20" name="直接箭头连接符 22"/>
          <p:cNvCxnSpPr>
            <a:cxnSpLocks noChangeShapeType="1"/>
            <a:endCxn id="17" idx="0"/>
          </p:cNvCxnSpPr>
          <p:nvPr/>
        </p:nvCxnSpPr>
        <p:spPr bwMode="auto">
          <a:xfrm rot="5400000">
            <a:off x="4359278" y="5213358"/>
            <a:ext cx="500066" cy="360374"/>
          </a:xfrm>
          <a:prstGeom prst="straightConnector1">
            <a:avLst/>
          </a:prstGeom>
          <a:noFill/>
          <a:ln w="7938">
            <a:solidFill>
              <a:schemeClr val="tx1"/>
            </a:solidFill>
            <a:round/>
            <a:headEnd type="triangle" w="med" len="med"/>
            <a:tailEnd type="triangle" w="med" len="med"/>
          </a:ln>
          <a:effectLst/>
        </p:spPr>
      </p:cxnSp>
      <p:cxnSp>
        <p:nvCxnSpPr>
          <p:cNvPr id="21" name="直接箭头连接符 24"/>
          <p:cNvCxnSpPr>
            <a:cxnSpLocks noChangeShapeType="1"/>
          </p:cNvCxnSpPr>
          <p:nvPr/>
        </p:nvCxnSpPr>
        <p:spPr bwMode="auto">
          <a:xfrm>
            <a:off x="5929322" y="5143512"/>
            <a:ext cx="642942" cy="428628"/>
          </a:xfrm>
          <a:prstGeom prst="straightConnector1">
            <a:avLst/>
          </a:prstGeom>
          <a:noFill/>
          <a:ln w="7938">
            <a:solidFill>
              <a:schemeClr val="tx1"/>
            </a:solidFill>
            <a:round/>
            <a:headEnd type="triangle" w="med" len="med"/>
            <a:tailEnd type="triangle" w="med" len="med"/>
          </a:ln>
          <a:effectLst/>
        </p:spPr>
      </p:cxnSp>
      <p:sp>
        <p:nvSpPr>
          <p:cNvPr id="22" name="文本框 25"/>
          <p:cNvSpPr txBox="1">
            <a:spLocks noChangeArrowheads="1"/>
          </p:cNvSpPr>
          <p:nvPr/>
        </p:nvSpPr>
        <p:spPr bwMode="auto">
          <a:xfrm>
            <a:off x="5286380" y="5643578"/>
            <a:ext cx="785818" cy="369332"/>
          </a:xfrm>
          <a:prstGeom prst="rect">
            <a:avLst/>
          </a:prstGeom>
          <a:noFill/>
          <a:ln w="9525">
            <a:noFill/>
            <a:miter lim="800000"/>
            <a:headEnd/>
            <a:tailEnd/>
          </a:ln>
        </p:spPr>
        <p:txBody>
          <a:bodyPr wrap="square">
            <a:spAutoFit/>
          </a:bodyPr>
          <a:lstStyle/>
          <a:p>
            <a:r>
              <a:rPr lang="en-US" altLang="zh-CN" dirty="0"/>
              <a:t>……</a:t>
            </a:r>
            <a:endParaRPr lang="zh-CN" altLang="en-US" dirty="0"/>
          </a:p>
        </p:txBody>
      </p:sp>
      <p:sp>
        <p:nvSpPr>
          <p:cNvPr id="23" name="上下箭头 26"/>
          <p:cNvSpPr>
            <a:spLocks noChangeArrowheads="1"/>
          </p:cNvSpPr>
          <p:nvPr/>
        </p:nvSpPr>
        <p:spPr bwMode="auto">
          <a:xfrm>
            <a:off x="4268762" y="3552811"/>
            <a:ext cx="247650" cy="388938"/>
          </a:xfrm>
          <a:prstGeom prst="upDownArrow">
            <a:avLst>
              <a:gd name="adj1" fmla="val 50000"/>
              <a:gd name="adj2" fmla="val 49740"/>
            </a:avLst>
          </a:prstGeom>
          <a:solidFill>
            <a:srgbClr val="C00000"/>
          </a:solidFill>
          <a:ln w="7938">
            <a:solidFill>
              <a:schemeClr val="tx1"/>
            </a:solidFill>
            <a:round/>
            <a:headEnd/>
            <a:tailEnd/>
          </a:ln>
        </p:spPr>
        <p:txBody>
          <a:bodyPr/>
          <a:lstStyle/>
          <a:p>
            <a:pPr latinLnBrk="1"/>
            <a:endParaRPr kumimoji="1" lang="zh-CN" altLang="en-US" sz="2400">
              <a:latin typeface="Gulim" pitchFamily="34" charset="-127"/>
              <a:ea typeface="Gulim" pitchFamily="34" charset="-127"/>
            </a:endParaRPr>
          </a:p>
        </p:txBody>
      </p:sp>
      <p:sp>
        <p:nvSpPr>
          <p:cNvPr id="24" name="上下箭头 27"/>
          <p:cNvSpPr>
            <a:spLocks noChangeArrowheads="1"/>
          </p:cNvSpPr>
          <p:nvPr/>
        </p:nvSpPr>
        <p:spPr bwMode="auto">
          <a:xfrm>
            <a:off x="1633512" y="3559161"/>
            <a:ext cx="238125" cy="354013"/>
          </a:xfrm>
          <a:prstGeom prst="upDownArrow">
            <a:avLst>
              <a:gd name="adj1" fmla="val 50000"/>
              <a:gd name="adj2" fmla="val 50368"/>
            </a:avLst>
          </a:prstGeom>
          <a:solidFill>
            <a:srgbClr val="C00000"/>
          </a:solidFill>
          <a:ln w="7938">
            <a:solidFill>
              <a:schemeClr val="tx1"/>
            </a:solidFill>
            <a:round/>
            <a:headEnd/>
            <a:tailEnd/>
          </a:ln>
        </p:spPr>
        <p:txBody>
          <a:bodyPr/>
          <a:lstStyle/>
          <a:p>
            <a:pPr latinLnBrk="1"/>
            <a:endParaRPr kumimoji="1" lang="zh-CN" altLang="en-US" sz="2400">
              <a:latin typeface="Gulim" pitchFamily="34" charset="-127"/>
              <a:ea typeface="Gulim" pitchFamily="34" charset="-127"/>
            </a:endParaRPr>
          </a:p>
        </p:txBody>
      </p:sp>
      <p:sp>
        <p:nvSpPr>
          <p:cNvPr id="25" name="上下箭头 26"/>
          <p:cNvSpPr>
            <a:spLocks noChangeArrowheads="1"/>
          </p:cNvSpPr>
          <p:nvPr/>
        </p:nvSpPr>
        <p:spPr bwMode="auto">
          <a:xfrm>
            <a:off x="6297601" y="3514713"/>
            <a:ext cx="247650" cy="388938"/>
          </a:xfrm>
          <a:prstGeom prst="upDownArrow">
            <a:avLst>
              <a:gd name="adj1" fmla="val 50000"/>
              <a:gd name="adj2" fmla="val 49740"/>
            </a:avLst>
          </a:prstGeom>
          <a:solidFill>
            <a:srgbClr val="C00000"/>
          </a:solidFill>
          <a:ln w="7938">
            <a:solidFill>
              <a:schemeClr val="tx1"/>
            </a:solidFill>
            <a:round/>
            <a:headEnd/>
            <a:tailEnd/>
          </a:ln>
        </p:spPr>
        <p:txBody>
          <a:bodyPr/>
          <a:lstStyle/>
          <a:p>
            <a:pPr latinLnBrk="1"/>
            <a:endParaRPr kumimoji="1" lang="zh-CN" altLang="en-US" sz="2400">
              <a:latin typeface="Gulim" pitchFamily="34" charset="-127"/>
              <a:ea typeface="Gulim" pitchFamily="34" charset="-127"/>
            </a:endParaRPr>
          </a:p>
        </p:txBody>
      </p:sp>
      <p:sp>
        <p:nvSpPr>
          <p:cNvPr id="26" name="文本框 12"/>
          <p:cNvSpPr txBox="1">
            <a:spLocks noChangeArrowheads="1"/>
          </p:cNvSpPr>
          <p:nvPr/>
        </p:nvSpPr>
        <p:spPr bwMode="auto">
          <a:xfrm>
            <a:off x="5929322" y="3143248"/>
            <a:ext cx="1357322" cy="369332"/>
          </a:xfrm>
          <a:prstGeom prst="rect">
            <a:avLst/>
          </a:prstGeom>
          <a:noFill/>
          <a:ln w="9525">
            <a:noFill/>
            <a:miter lim="800000"/>
            <a:headEnd/>
            <a:tailEnd/>
          </a:ln>
        </p:spPr>
        <p:txBody>
          <a:bodyPr wrap="square">
            <a:spAutoFit/>
          </a:bodyPr>
          <a:lstStyle/>
          <a:p>
            <a:r>
              <a:rPr lang="zh-CN" altLang="en-US" dirty="0" smtClean="0">
                <a:latin typeface="仿宋" pitchFamily="49" charset="-122"/>
                <a:ea typeface="仿宋" pitchFamily="49" charset="-122"/>
              </a:rPr>
              <a:t>数据存储</a:t>
            </a:r>
            <a:endParaRPr lang="zh-CN" altLang="en-US" dirty="0">
              <a:latin typeface="仿宋" pitchFamily="49" charset="-122"/>
              <a:ea typeface="仿宋" pitchFamily="49" charset="-122"/>
            </a:endParaRPr>
          </a:p>
        </p:txBody>
      </p:sp>
    </p:spTree>
    <p:extLst>
      <p:ext uri="{BB962C8B-B14F-4D97-AF65-F5344CB8AC3E}">
        <p14:creationId xmlns:p14="http://schemas.microsoft.com/office/powerpoint/2010/main" val="33655253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14334" y="1624010"/>
            <a:ext cx="7918450" cy="4471988"/>
          </a:xfrm>
        </p:spPr>
        <p:txBody>
          <a:bodyPr/>
          <a:lstStyle/>
          <a:p>
            <a:pPr>
              <a:lnSpc>
                <a:spcPct val="200000"/>
              </a:lnSpc>
            </a:pPr>
            <a:r>
              <a:rPr lang="en-US" altLang="zh-CN" sz="2000" dirty="0" smtClean="0">
                <a:latin typeface="宋体" pitchFamily="2" charset="-122"/>
              </a:rPr>
              <a:t>a.</a:t>
            </a:r>
            <a:r>
              <a:rPr lang="zh-CN" altLang="en-US" sz="2000" dirty="0" smtClean="0">
                <a:latin typeface="宋体" pitchFamily="2" charset="-122"/>
              </a:rPr>
              <a:t>用户登录</a:t>
            </a:r>
            <a:endParaRPr lang="en-US" altLang="zh-CN" sz="2000" dirty="0" smtClean="0">
              <a:latin typeface="宋体" pitchFamily="2" charset="-122"/>
            </a:endParaRPr>
          </a:p>
          <a:p>
            <a:pPr>
              <a:lnSpc>
                <a:spcPct val="200000"/>
              </a:lnSpc>
            </a:pPr>
            <a:r>
              <a:rPr lang="en-US" altLang="zh-CN" sz="2000" dirty="0" smtClean="0">
                <a:latin typeface="宋体" pitchFamily="2" charset="-122"/>
              </a:rPr>
              <a:t>b.</a:t>
            </a:r>
            <a:r>
              <a:rPr lang="zh-CN" altLang="en-US" sz="2000" dirty="0" smtClean="0">
                <a:latin typeface="宋体" pitchFamily="2" charset="-122"/>
              </a:rPr>
              <a:t>登录跳转到统一认证</a:t>
            </a:r>
            <a:endParaRPr lang="en-US" altLang="zh-CN" sz="2000" dirty="0" smtClean="0">
              <a:latin typeface="宋体" pitchFamily="2" charset="-122"/>
            </a:endParaRPr>
          </a:p>
          <a:p>
            <a:pPr>
              <a:lnSpc>
                <a:spcPct val="200000"/>
              </a:lnSpc>
            </a:pPr>
            <a:r>
              <a:rPr lang="en-US" altLang="zh-CN" sz="2000" dirty="0" smtClean="0">
                <a:latin typeface="宋体" pitchFamily="2" charset="-122"/>
              </a:rPr>
              <a:t>c.</a:t>
            </a:r>
            <a:r>
              <a:rPr lang="zh-CN" altLang="en-US" sz="2000" dirty="0" smtClean="0">
                <a:latin typeface="宋体" pitchFamily="2" charset="-122"/>
              </a:rPr>
              <a:t>将用户</a:t>
            </a:r>
            <a:r>
              <a:rPr lang="en-US" altLang="zh-CN" sz="2000" dirty="0" err="1" smtClean="0">
                <a:latin typeface="宋体" pitchFamily="2" charset="-122"/>
              </a:rPr>
              <a:t>username+password</a:t>
            </a:r>
            <a:r>
              <a:rPr lang="zh-CN" altLang="en-US" sz="2000" dirty="0" smtClean="0">
                <a:latin typeface="宋体" pitchFamily="2" charset="-122"/>
              </a:rPr>
              <a:t>到</a:t>
            </a:r>
            <a:r>
              <a:rPr lang="en-US" altLang="zh-CN" sz="2000" dirty="0" smtClean="0">
                <a:latin typeface="宋体" pitchFamily="2" charset="-122"/>
              </a:rPr>
              <a:t>mail</a:t>
            </a:r>
            <a:r>
              <a:rPr lang="zh-CN" altLang="en-US" sz="2000" dirty="0" smtClean="0">
                <a:latin typeface="宋体" pitchFamily="2" charset="-122"/>
              </a:rPr>
              <a:t>认证</a:t>
            </a:r>
            <a:endParaRPr lang="en-US" altLang="zh-CN" sz="2000" dirty="0" smtClean="0">
              <a:latin typeface="宋体" pitchFamily="2" charset="-122"/>
            </a:endParaRPr>
          </a:p>
          <a:p>
            <a:pPr>
              <a:lnSpc>
                <a:spcPct val="200000"/>
              </a:lnSpc>
            </a:pPr>
            <a:r>
              <a:rPr lang="en-US" altLang="zh-CN" sz="2000" dirty="0" smtClean="0">
                <a:latin typeface="宋体" pitchFamily="2" charset="-122"/>
              </a:rPr>
              <a:t>d.</a:t>
            </a:r>
            <a:r>
              <a:rPr lang="zh-CN" altLang="en-US" sz="2000" dirty="0" smtClean="0">
                <a:latin typeface="宋体" pitchFamily="2" charset="-122"/>
              </a:rPr>
              <a:t>认证不通过，到统一认证本地数据库认证；认证通过，下一步。</a:t>
            </a:r>
            <a:endParaRPr lang="en-US" altLang="zh-CN" sz="2000" dirty="0" smtClean="0">
              <a:latin typeface="宋体" pitchFamily="2" charset="-122"/>
            </a:endParaRPr>
          </a:p>
          <a:p>
            <a:pPr>
              <a:lnSpc>
                <a:spcPct val="200000"/>
              </a:lnSpc>
            </a:pPr>
            <a:r>
              <a:rPr lang="en-US" altLang="zh-CN" sz="2000" dirty="0" smtClean="0">
                <a:latin typeface="宋体" pitchFamily="2" charset="-122"/>
              </a:rPr>
              <a:t>e.</a:t>
            </a:r>
            <a:r>
              <a:rPr lang="zh-CN" altLang="en-US" sz="2000" dirty="0" smtClean="0">
                <a:latin typeface="宋体" pitchFamily="2" charset="-122"/>
              </a:rPr>
              <a:t>将</a:t>
            </a:r>
            <a:r>
              <a:rPr lang="en-US" altLang="zh-CN" sz="2000" dirty="0" smtClean="0">
                <a:latin typeface="宋体" pitchFamily="2" charset="-122"/>
              </a:rPr>
              <a:t>mail</a:t>
            </a:r>
            <a:r>
              <a:rPr lang="zh-CN" altLang="en-US" sz="2000" dirty="0" smtClean="0">
                <a:latin typeface="宋体" pitchFamily="2" charset="-122"/>
              </a:rPr>
              <a:t>系统中的用户个人信息读取到统一认证数据库中</a:t>
            </a:r>
            <a:endParaRPr lang="en-US" altLang="zh-CN" sz="2000" dirty="0" smtClean="0">
              <a:latin typeface="宋体" pitchFamily="2" charset="-122"/>
            </a:endParaRPr>
          </a:p>
          <a:p>
            <a:pPr>
              <a:lnSpc>
                <a:spcPct val="200000"/>
              </a:lnSpc>
            </a:pPr>
            <a:r>
              <a:rPr lang="en-US" altLang="zh-CN" sz="2000" dirty="0" smtClean="0">
                <a:latin typeface="宋体" pitchFamily="2" charset="-122"/>
              </a:rPr>
              <a:t>f.</a:t>
            </a:r>
            <a:r>
              <a:rPr lang="zh-CN" altLang="en-US" sz="2000" dirty="0" smtClean="0">
                <a:latin typeface="宋体" pitchFamily="2" charset="-122"/>
              </a:rPr>
              <a:t>返回用户的认证信息，以便应用系统进一步授权</a:t>
            </a:r>
            <a:endParaRPr lang="zh-CN" altLang="en-US" sz="2000" dirty="0" smtClean="0"/>
          </a:p>
        </p:txBody>
      </p:sp>
      <p:pic>
        <p:nvPicPr>
          <p:cNvPr id="28675" name="图片 3"/>
          <p:cNvPicPr>
            <a:picLocks noChangeAspect="1"/>
          </p:cNvPicPr>
          <p:nvPr/>
        </p:nvPicPr>
        <p:blipFill>
          <a:blip r:embed="rId2"/>
          <a:srcRect/>
          <a:stretch>
            <a:fillRect/>
          </a:stretch>
        </p:blipFill>
        <p:spPr bwMode="auto">
          <a:xfrm>
            <a:off x="4975224" y="1325565"/>
            <a:ext cx="3949700" cy="2114550"/>
          </a:xfrm>
          <a:prstGeom prst="rect">
            <a:avLst/>
          </a:prstGeom>
          <a:noFill/>
          <a:ln w="9525">
            <a:noFill/>
            <a:miter lim="800000"/>
            <a:headEnd/>
            <a:tailEnd/>
          </a:ln>
        </p:spPr>
      </p:pic>
      <p:sp>
        <p:nvSpPr>
          <p:cNvPr id="5" name="标题 4"/>
          <p:cNvSpPr>
            <a:spLocks noGrp="1"/>
          </p:cNvSpPr>
          <p:nvPr>
            <p:ph type="title"/>
          </p:nvPr>
        </p:nvSpPr>
        <p:spPr/>
        <p:txBody>
          <a:bodyPr/>
          <a:lstStyle/>
          <a:p>
            <a:r>
              <a:rPr lang="zh-CN" altLang="en-US" dirty="0" smtClean="0"/>
              <a:t>工作流程</a:t>
            </a:r>
            <a:endParaRPr lang="zh-CN" altLang="en-US" dirty="0"/>
          </a:p>
        </p:txBody>
      </p:sp>
    </p:spTree>
    <p:extLst>
      <p:ext uri="{BB962C8B-B14F-4D97-AF65-F5344CB8AC3E}">
        <p14:creationId xmlns:p14="http://schemas.microsoft.com/office/powerpoint/2010/main" val="42658686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SSO@IHEP</a:t>
            </a:r>
            <a:endParaRPr lang="zh-CN" altLang="en-US" dirty="0"/>
          </a:p>
        </p:txBody>
      </p:sp>
      <p:sp>
        <p:nvSpPr>
          <p:cNvPr id="6" name="内容占位符 5"/>
          <p:cNvSpPr>
            <a:spLocks noGrp="1"/>
          </p:cNvSpPr>
          <p:nvPr>
            <p:ph sz="half" idx="1"/>
          </p:nvPr>
        </p:nvSpPr>
        <p:spPr>
          <a:xfrm>
            <a:off x="316520" y="1276636"/>
            <a:ext cx="4649618" cy="4614881"/>
          </a:xfrm>
        </p:spPr>
        <p:txBody>
          <a:bodyPr/>
          <a:lstStyle/>
          <a:p>
            <a:pPr>
              <a:lnSpc>
                <a:spcPct val="80000"/>
              </a:lnSpc>
            </a:pPr>
            <a:r>
              <a:rPr lang="zh-CN" altLang="en-US" sz="2400" dirty="0" smtClean="0"/>
              <a:t>使用情况</a:t>
            </a:r>
            <a:endParaRPr lang="en-US" altLang="zh-CN" sz="2400" dirty="0" smtClean="0"/>
          </a:p>
          <a:p>
            <a:pPr lvl="1">
              <a:lnSpc>
                <a:spcPct val="80000"/>
              </a:lnSpc>
            </a:pPr>
            <a:r>
              <a:rPr lang="zh-CN" altLang="en-US" sz="2000" dirty="0" smtClean="0"/>
              <a:t>用户总数：</a:t>
            </a:r>
            <a:r>
              <a:rPr lang="en-US" altLang="zh-CN" sz="2000" dirty="0" smtClean="0"/>
              <a:t>4580</a:t>
            </a:r>
            <a:r>
              <a:rPr lang="zh-CN" altLang="en-US" sz="2000" dirty="0" smtClean="0"/>
              <a:t>人</a:t>
            </a:r>
            <a:endParaRPr lang="en-US" altLang="zh-CN" sz="2000" dirty="0" smtClean="0"/>
          </a:p>
          <a:p>
            <a:pPr lvl="1">
              <a:lnSpc>
                <a:spcPct val="80000"/>
              </a:lnSpc>
            </a:pPr>
            <a:r>
              <a:rPr lang="zh-CN" altLang="en-US" sz="2000" dirty="0" smtClean="0"/>
              <a:t>合</a:t>
            </a:r>
            <a:r>
              <a:rPr lang="zh-CN" altLang="en-US" sz="2000" dirty="0"/>
              <a:t>作</a:t>
            </a:r>
            <a:r>
              <a:rPr lang="zh-CN" altLang="en-US" sz="2000" dirty="0" smtClean="0"/>
              <a:t>组 （实验）</a:t>
            </a:r>
            <a:r>
              <a:rPr lang="en-US" altLang="zh-CN" sz="2000" dirty="0" smtClean="0"/>
              <a:t>3</a:t>
            </a:r>
            <a:r>
              <a:rPr lang="zh-CN" altLang="en-US" sz="2000" dirty="0" smtClean="0"/>
              <a:t>个</a:t>
            </a:r>
            <a:endParaRPr lang="en-US" altLang="zh-CN" sz="2000" dirty="0" smtClean="0"/>
          </a:p>
          <a:p>
            <a:pPr lvl="2">
              <a:lnSpc>
                <a:spcPct val="80000"/>
              </a:lnSpc>
            </a:pPr>
            <a:r>
              <a:rPr lang="en-US" altLang="zh-CN" sz="1600" dirty="0" smtClean="0"/>
              <a:t>BES</a:t>
            </a:r>
          </a:p>
          <a:p>
            <a:pPr lvl="2">
              <a:lnSpc>
                <a:spcPct val="80000"/>
              </a:lnSpc>
            </a:pPr>
            <a:r>
              <a:rPr lang="en-US" altLang="zh-CN" sz="1600" dirty="0" smtClean="0"/>
              <a:t>JUNO</a:t>
            </a:r>
          </a:p>
          <a:p>
            <a:pPr lvl="2">
              <a:lnSpc>
                <a:spcPct val="80000"/>
              </a:lnSpc>
            </a:pPr>
            <a:r>
              <a:rPr lang="en-US" altLang="zh-CN" sz="1600" dirty="0" smtClean="0"/>
              <a:t>LHAASO</a:t>
            </a:r>
          </a:p>
          <a:p>
            <a:pPr>
              <a:lnSpc>
                <a:spcPct val="80000"/>
              </a:lnSpc>
            </a:pPr>
            <a:r>
              <a:rPr lang="zh-CN" altLang="en-US" sz="2400" dirty="0" smtClean="0"/>
              <a:t>应用接入情况</a:t>
            </a:r>
            <a:endParaRPr lang="en-US" altLang="zh-CN" sz="2400" dirty="0" smtClean="0"/>
          </a:p>
          <a:p>
            <a:pPr lvl="1">
              <a:lnSpc>
                <a:spcPct val="80000"/>
              </a:lnSpc>
            </a:pPr>
            <a:r>
              <a:rPr lang="en-US" altLang="zh-CN" sz="2000" dirty="0" err="1" smtClean="0"/>
              <a:t>Oauth</a:t>
            </a:r>
            <a:r>
              <a:rPr lang="zh-CN" altLang="en-US" sz="2000" dirty="0" smtClean="0"/>
              <a:t>应用 </a:t>
            </a:r>
            <a:r>
              <a:rPr lang="en-US" altLang="zh-CN" sz="2000" dirty="0" smtClean="0"/>
              <a:t>82</a:t>
            </a:r>
            <a:r>
              <a:rPr lang="zh-CN" altLang="en-US" sz="2000" dirty="0" smtClean="0"/>
              <a:t>个</a:t>
            </a:r>
            <a:endParaRPr lang="en-US" altLang="zh-CN" sz="2000" dirty="0" smtClean="0"/>
          </a:p>
          <a:p>
            <a:pPr lvl="1">
              <a:lnSpc>
                <a:spcPct val="80000"/>
              </a:lnSpc>
            </a:pPr>
            <a:r>
              <a:rPr lang="en-US" altLang="zh-CN" sz="2000" dirty="0" smtClean="0"/>
              <a:t>LDAP</a:t>
            </a:r>
            <a:r>
              <a:rPr lang="zh-CN" altLang="en-US" sz="2000" dirty="0" smtClean="0"/>
              <a:t>应用 </a:t>
            </a:r>
            <a:r>
              <a:rPr lang="en-US" altLang="zh-CN" sz="2000" dirty="0" smtClean="0"/>
              <a:t>3</a:t>
            </a:r>
            <a:r>
              <a:rPr lang="zh-CN" altLang="en-US" sz="2000" dirty="0" smtClean="0"/>
              <a:t>个</a:t>
            </a:r>
            <a:endParaRPr lang="en-US" altLang="zh-CN" sz="2000" dirty="0" smtClean="0"/>
          </a:p>
          <a:p>
            <a:pPr lvl="1">
              <a:lnSpc>
                <a:spcPct val="80000"/>
              </a:lnSpc>
              <a:buNone/>
            </a:pPr>
            <a:endParaRPr lang="zh-CN" altLang="en-US" sz="2000" dirty="0"/>
          </a:p>
        </p:txBody>
      </p:sp>
      <p:pic>
        <p:nvPicPr>
          <p:cNvPr id="31746" name="Picture 2"/>
          <p:cNvPicPr>
            <a:picLocks noChangeAspect="1" noChangeArrowheads="1"/>
          </p:cNvPicPr>
          <p:nvPr/>
        </p:nvPicPr>
        <p:blipFill>
          <a:blip r:embed="rId3"/>
          <a:srcRect/>
          <a:stretch>
            <a:fillRect/>
          </a:stretch>
        </p:blipFill>
        <p:spPr bwMode="auto">
          <a:xfrm>
            <a:off x="5062372" y="1275035"/>
            <a:ext cx="3403710" cy="4333984"/>
          </a:xfrm>
          <a:prstGeom prst="rect">
            <a:avLst/>
          </a:prstGeom>
          <a:noFill/>
          <a:ln w="9525">
            <a:noFill/>
            <a:miter lim="800000"/>
            <a:headEnd/>
            <a:tailEnd/>
          </a:ln>
          <a:effectLst/>
        </p:spPr>
      </p:pic>
    </p:spTree>
    <p:extLst>
      <p:ext uri="{BB962C8B-B14F-4D97-AF65-F5344CB8AC3E}">
        <p14:creationId xmlns:p14="http://schemas.microsoft.com/office/powerpoint/2010/main" val="167820324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web service </a:t>
            </a:r>
            <a:r>
              <a:rPr lang="zh-CN" altLang="en-US" dirty="0"/>
              <a:t>的接入 </a:t>
            </a:r>
            <a:r>
              <a:rPr lang="en-US" altLang="zh-CN" dirty="0" smtClean="0"/>
              <a:t>I</a:t>
            </a:r>
            <a:endParaRPr lang="zh-CN" altLang="en-US" dirty="0"/>
          </a:p>
        </p:txBody>
      </p:sp>
      <p:sp>
        <p:nvSpPr>
          <p:cNvPr id="5" name="内容占位符 4"/>
          <p:cNvSpPr>
            <a:spLocks noGrp="1"/>
          </p:cNvSpPr>
          <p:nvPr>
            <p:ph idx="1"/>
          </p:nvPr>
        </p:nvSpPr>
        <p:spPr/>
        <p:txBody>
          <a:bodyPr/>
          <a:lstStyle/>
          <a:p>
            <a:r>
              <a:rPr lang="zh-CN" altLang="en-US" dirty="0"/>
              <a:t>每个</a:t>
            </a:r>
            <a:r>
              <a:rPr lang="zh-CN" altLang="en-US" dirty="0" smtClean="0"/>
              <a:t>具体应用都需根据权限控制要求</a:t>
            </a:r>
            <a:r>
              <a:rPr lang="zh-CN" altLang="en-US" dirty="0"/>
              <a:t>进行</a:t>
            </a:r>
            <a:r>
              <a:rPr lang="zh-CN" altLang="en-US" dirty="0" smtClean="0"/>
              <a:t>定制开发</a:t>
            </a:r>
            <a:r>
              <a:rPr lang="en-US" altLang="zh-CN" dirty="0" smtClean="0"/>
              <a:t>/</a:t>
            </a:r>
            <a:r>
              <a:rPr lang="zh-CN" altLang="en-US" dirty="0" smtClean="0"/>
              <a:t>配置</a:t>
            </a:r>
            <a:endParaRPr lang="en-US" altLang="zh-CN" dirty="0" smtClean="0"/>
          </a:p>
          <a:p>
            <a:pPr lvl="1"/>
            <a:r>
              <a:rPr lang="zh-CN" altLang="en-US" dirty="0"/>
              <a:t>替</a:t>
            </a:r>
            <a:r>
              <a:rPr lang="zh-CN" altLang="en-US" dirty="0" smtClean="0"/>
              <a:t>换原应用中的用户验证模块为</a:t>
            </a:r>
            <a:r>
              <a:rPr lang="en-US" altLang="zh-CN" dirty="0" smtClean="0"/>
              <a:t>SSO</a:t>
            </a:r>
            <a:r>
              <a:rPr lang="zh-CN" altLang="en-US" dirty="0" smtClean="0"/>
              <a:t>登录方式</a:t>
            </a:r>
            <a:endParaRPr lang="en-US" altLang="zh-CN" dirty="0" smtClean="0"/>
          </a:p>
          <a:p>
            <a:pPr lvl="1"/>
            <a:r>
              <a:rPr lang="zh-CN" altLang="en-US" dirty="0" smtClean="0"/>
              <a:t>根据</a:t>
            </a:r>
            <a:r>
              <a:rPr lang="en-US" altLang="zh-CN" dirty="0" smtClean="0"/>
              <a:t>SSO</a:t>
            </a:r>
            <a:r>
              <a:rPr lang="zh-CN" altLang="en-US" dirty="0" smtClean="0"/>
              <a:t>用户账号信息，赋予相应的访问权限</a:t>
            </a:r>
            <a:endParaRPr lang="en-US" altLang="zh-CN" dirty="0" smtClean="0"/>
          </a:p>
          <a:p>
            <a:r>
              <a:rPr lang="zh-CN" altLang="en-US" dirty="0"/>
              <a:t>两</a:t>
            </a:r>
            <a:r>
              <a:rPr lang="zh-CN" altLang="en-US" dirty="0" smtClean="0"/>
              <a:t>种接入模式</a:t>
            </a:r>
            <a:endParaRPr lang="en-US" altLang="zh-CN" dirty="0" smtClean="0"/>
          </a:p>
          <a:p>
            <a:pPr lvl="1"/>
            <a:r>
              <a:rPr lang="en-US" altLang="zh-CN" dirty="0" err="1" smtClean="0"/>
              <a:t>Oauth</a:t>
            </a:r>
            <a:r>
              <a:rPr lang="en-US" altLang="zh-CN" dirty="0" smtClean="0"/>
              <a:t>/LDAP</a:t>
            </a:r>
            <a:r>
              <a:rPr lang="zh-CN" altLang="en-US" dirty="0" smtClean="0"/>
              <a:t>，主要为高能所公共</a:t>
            </a:r>
            <a:r>
              <a:rPr lang="zh-CN" altLang="en-US" dirty="0"/>
              <a:t>应用</a:t>
            </a:r>
            <a:r>
              <a:rPr lang="zh-CN" altLang="en-US" dirty="0" smtClean="0"/>
              <a:t>服务</a:t>
            </a:r>
            <a:endParaRPr lang="en-US" altLang="zh-CN" dirty="0" smtClean="0"/>
          </a:p>
          <a:p>
            <a:pPr lvl="1"/>
            <a:r>
              <a:rPr lang="en-US" altLang="zh-CN" dirty="0" smtClean="0"/>
              <a:t>Shibboleth</a:t>
            </a:r>
            <a:r>
              <a:rPr lang="zh-CN" altLang="en-US" dirty="0" smtClean="0"/>
              <a:t>，主要为物理实验合作组的应用服务</a:t>
            </a:r>
            <a:endParaRPr lang="zh-CN" altLang="en-US" dirty="0"/>
          </a:p>
        </p:txBody>
      </p:sp>
    </p:spTree>
    <p:extLst>
      <p:ext uri="{BB962C8B-B14F-4D97-AF65-F5344CB8AC3E}">
        <p14:creationId xmlns:p14="http://schemas.microsoft.com/office/powerpoint/2010/main" val="4017906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web service </a:t>
            </a:r>
            <a:r>
              <a:rPr lang="zh-CN" altLang="en-US" dirty="0"/>
              <a:t>的接</a:t>
            </a:r>
            <a:r>
              <a:rPr lang="zh-CN" altLang="en-US" dirty="0" smtClean="0"/>
              <a:t>入 </a:t>
            </a:r>
            <a:r>
              <a:rPr lang="en-US" altLang="zh-CN" dirty="0" smtClean="0"/>
              <a:t>II</a:t>
            </a:r>
            <a:endParaRPr lang="zh-CN" altLang="en-US" dirty="0"/>
          </a:p>
        </p:txBody>
      </p:sp>
      <p:sp>
        <p:nvSpPr>
          <p:cNvPr id="32" name="灯片编号占位符 31"/>
          <p:cNvSpPr>
            <a:spLocks noGrp="1"/>
          </p:cNvSpPr>
          <p:nvPr>
            <p:ph type="sldNum" sz="quarter" idx="12"/>
          </p:nvPr>
        </p:nvSpPr>
        <p:spPr/>
        <p:txBody>
          <a:bodyPr/>
          <a:lstStyle/>
          <a:p>
            <a:fld id="{C897D9F9-F09F-4C35-966A-7EC0D2D83D65}" type="slidenum">
              <a:rPr lang="zh-CN" altLang="en-US" smtClean="0"/>
              <a:pPr/>
              <a:t>19</a:t>
            </a:fld>
            <a:endParaRPr lang="zh-CN" altLang="en-US"/>
          </a:p>
        </p:txBody>
      </p:sp>
      <p:grpSp>
        <p:nvGrpSpPr>
          <p:cNvPr id="3" name="组合 62"/>
          <p:cNvGrpSpPr/>
          <p:nvPr/>
        </p:nvGrpSpPr>
        <p:grpSpPr>
          <a:xfrm>
            <a:off x="571472" y="2047776"/>
            <a:ext cx="8143932" cy="3857652"/>
            <a:chOff x="500034" y="1928802"/>
            <a:chExt cx="8143932" cy="3857652"/>
          </a:xfrm>
        </p:grpSpPr>
        <p:sp>
          <p:nvSpPr>
            <p:cNvPr id="4" name="矩形 3"/>
            <p:cNvSpPr/>
            <p:nvPr/>
          </p:nvSpPr>
          <p:spPr>
            <a:xfrm>
              <a:off x="2910269" y="1928802"/>
              <a:ext cx="3500462" cy="4286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i="1" u="sng" dirty="0" smtClean="0">
                  <a:solidFill>
                    <a:schemeClr val="tx1"/>
                  </a:solidFill>
                </a:rPr>
                <a:t>https://example.ihep.ac.cn</a:t>
              </a:r>
              <a:endParaRPr lang="zh-CN" altLang="en-US" dirty="0">
                <a:solidFill>
                  <a:schemeClr val="tx1"/>
                </a:solidFill>
              </a:endParaRPr>
            </a:p>
          </p:txBody>
        </p:sp>
        <p:sp>
          <p:nvSpPr>
            <p:cNvPr id="6" name="矩形 5"/>
            <p:cNvSpPr/>
            <p:nvPr/>
          </p:nvSpPr>
          <p:spPr>
            <a:xfrm>
              <a:off x="2910269" y="3929066"/>
              <a:ext cx="3500462" cy="4286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Get User Attributes from LDAP</a:t>
              </a:r>
              <a:endParaRPr lang="zh-CN" altLang="en-US" dirty="0">
                <a:solidFill>
                  <a:schemeClr val="tx1"/>
                </a:solidFill>
              </a:endParaRPr>
            </a:p>
          </p:txBody>
        </p:sp>
        <p:sp>
          <p:nvSpPr>
            <p:cNvPr id="7" name="流程图: 决策 6"/>
            <p:cNvSpPr/>
            <p:nvPr/>
          </p:nvSpPr>
          <p:spPr>
            <a:xfrm>
              <a:off x="3196021" y="3214686"/>
              <a:ext cx="2928958" cy="357190"/>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authenticate</a:t>
              </a:r>
              <a:endParaRPr lang="zh-CN" altLang="en-US" dirty="0">
                <a:solidFill>
                  <a:schemeClr val="tx1"/>
                </a:solidFill>
              </a:endParaRPr>
            </a:p>
          </p:txBody>
        </p:sp>
        <p:pic>
          <p:nvPicPr>
            <p:cNvPr id="9" name="图片 8" descr="C:\Users\kang\Desktop\QQ截图20141008094134.png"/>
            <p:cNvPicPr/>
            <p:nvPr/>
          </p:nvPicPr>
          <p:blipFill rotWithShape="1">
            <a:blip r:embed="rId2">
              <a:extLst>
                <a:ext uri="{28A0092B-C50C-407E-A947-70E740481C1C}">
                  <a14:useLocalDpi xmlns:a14="http://schemas.microsoft.com/office/drawing/2010/main" val="0"/>
                </a:ext>
              </a:extLst>
            </a:blip>
            <a:srcRect r="-10619" b="-14563"/>
            <a:stretch/>
          </p:blipFill>
          <p:spPr bwMode="auto">
            <a:xfrm>
              <a:off x="6581244" y="4000504"/>
              <a:ext cx="1963647" cy="551591"/>
            </a:xfrm>
            <a:prstGeom prst="rect">
              <a:avLst/>
            </a:prstGeom>
            <a:noFill/>
            <a:ln>
              <a:noFill/>
            </a:ln>
          </p:spPr>
        </p:pic>
        <p:sp>
          <p:nvSpPr>
            <p:cNvPr id="10" name="流程图: 决策 9"/>
            <p:cNvSpPr/>
            <p:nvPr/>
          </p:nvSpPr>
          <p:spPr>
            <a:xfrm>
              <a:off x="3188837" y="4786322"/>
              <a:ext cx="2963779" cy="357190"/>
            </a:xfrm>
            <a:prstGeom prst="flowChartDecisi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BESIII User</a:t>
              </a:r>
              <a:endParaRPr lang="zh-CN" altLang="en-US" dirty="0">
                <a:solidFill>
                  <a:schemeClr val="tx1"/>
                </a:solidFill>
              </a:endParaRPr>
            </a:p>
          </p:txBody>
        </p:sp>
        <p:sp>
          <p:nvSpPr>
            <p:cNvPr id="13" name="TextBox 12"/>
            <p:cNvSpPr txBox="1"/>
            <p:nvPr/>
          </p:nvSpPr>
          <p:spPr>
            <a:xfrm>
              <a:off x="7724252" y="3857628"/>
              <a:ext cx="857256" cy="369332"/>
            </a:xfrm>
            <a:prstGeom prst="rect">
              <a:avLst/>
            </a:prstGeom>
            <a:noFill/>
          </p:spPr>
          <p:txBody>
            <a:bodyPr wrap="square" rtlCol="0">
              <a:spAutoFit/>
            </a:bodyPr>
            <a:lstStyle/>
            <a:p>
              <a:r>
                <a:rPr lang="en-US" altLang="zh-CN" dirty="0" smtClean="0"/>
                <a:t>LDAP</a:t>
              </a:r>
              <a:endParaRPr lang="zh-CN" altLang="en-US" dirty="0"/>
            </a:p>
          </p:txBody>
        </p:sp>
        <p:sp>
          <p:nvSpPr>
            <p:cNvPr id="15" name="TextBox 14"/>
            <p:cNvSpPr txBox="1"/>
            <p:nvPr/>
          </p:nvSpPr>
          <p:spPr>
            <a:xfrm>
              <a:off x="4696219" y="3500438"/>
              <a:ext cx="1214446" cy="369332"/>
            </a:xfrm>
            <a:prstGeom prst="rect">
              <a:avLst/>
            </a:prstGeom>
            <a:noFill/>
          </p:spPr>
          <p:txBody>
            <a:bodyPr wrap="square" rtlCol="0">
              <a:spAutoFit/>
            </a:bodyPr>
            <a:lstStyle/>
            <a:p>
              <a:r>
                <a:rPr lang="en-US" altLang="zh-CN" dirty="0" smtClean="0"/>
                <a:t>Success</a:t>
              </a:r>
              <a:endParaRPr lang="zh-CN" altLang="en-US" dirty="0"/>
            </a:p>
          </p:txBody>
        </p:sp>
        <p:sp>
          <p:nvSpPr>
            <p:cNvPr id="16" name="TextBox 15"/>
            <p:cNvSpPr txBox="1"/>
            <p:nvPr/>
          </p:nvSpPr>
          <p:spPr>
            <a:xfrm>
              <a:off x="7000892" y="4774180"/>
              <a:ext cx="1643074" cy="369332"/>
            </a:xfrm>
            <a:prstGeom prst="rect">
              <a:avLst/>
            </a:prstGeom>
            <a:noFill/>
          </p:spPr>
          <p:txBody>
            <a:bodyPr wrap="square" rtlCol="0">
              <a:spAutoFit/>
            </a:bodyPr>
            <a:lstStyle/>
            <a:p>
              <a:r>
                <a:rPr lang="en-US" altLang="zh-CN" dirty="0" smtClean="0"/>
                <a:t>Access Denied</a:t>
              </a:r>
              <a:endParaRPr lang="zh-CN" altLang="en-US" dirty="0"/>
            </a:p>
          </p:txBody>
        </p:sp>
        <p:cxnSp>
          <p:nvCxnSpPr>
            <p:cNvPr id="18" name="直接箭头连接符 17"/>
            <p:cNvCxnSpPr>
              <a:stCxn id="4" idx="2"/>
              <a:endCxn id="31" idx="0"/>
            </p:cNvCxnSpPr>
            <p:nvPr/>
          </p:nvCxnSpPr>
          <p:spPr>
            <a:xfrm rot="5400000">
              <a:off x="4553343" y="2464587"/>
              <a:ext cx="21431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a:stCxn id="6" idx="2"/>
              <a:endCxn id="10" idx="0"/>
            </p:cNvCxnSpPr>
            <p:nvPr/>
          </p:nvCxnSpPr>
          <p:spPr>
            <a:xfrm rot="16200000" flipH="1">
              <a:off x="4451299" y="4566894"/>
              <a:ext cx="428628" cy="10227"/>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a:stCxn id="7" idx="2"/>
              <a:endCxn id="6" idx="0"/>
            </p:cNvCxnSpPr>
            <p:nvPr/>
          </p:nvCxnSpPr>
          <p:spPr>
            <a:xfrm rot="5400000">
              <a:off x="4481905" y="3750471"/>
              <a:ext cx="357190"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直接箭头连接符 20"/>
            <p:cNvCxnSpPr>
              <a:stCxn id="7" idx="3"/>
            </p:cNvCxnSpPr>
            <p:nvPr/>
          </p:nvCxnSpPr>
          <p:spPr>
            <a:xfrm>
              <a:off x="6124979" y="3393281"/>
              <a:ext cx="92869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直接箭头连接符 21"/>
            <p:cNvCxnSpPr>
              <a:stCxn id="10" idx="3"/>
              <a:endCxn id="16" idx="1"/>
            </p:cNvCxnSpPr>
            <p:nvPr/>
          </p:nvCxnSpPr>
          <p:spPr>
            <a:xfrm flipV="1">
              <a:off x="6152616" y="4958846"/>
              <a:ext cx="848276" cy="607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rot="5400000">
              <a:off x="4510336" y="5285595"/>
              <a:ext cx="285754" cy="1589"/>
            </a:xfrm>
            <a:prstGeom prst="line">
              <a:avLst/>
            </a:prstGeom>
            <a:ln w="12700">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4723856" y="5131370"/>
              <a:ext cx="928694" cy="369332"/>
            </a:xfrm>
            <a:prstGeom prst="rect">
              <a:avLst/>
            </a:prstGeom>
            <a:noFill/>
          </p:spPr>
          <p:txBody>
            <a:bodyPr wrap="square" rtlCol="0">
              <a:spAutoFit/>
            </a:bodyPr>
            <a:lstStyle/>
            <a:p>
              <a:r>
                <a:rPr lang="en-US" altLang="zh-CN" dirty="0" smtClean="0"/>
                <a:t>YES</a:t>
              </a:r>
              <a:endParaRPr lang="zh-CN" altLang="en-US" dirty="0"/>
            </a:p>
          </p:txBody>
        </p:sp>
        <p:sp>
          <p:nvSpPr>
            <p:cNvPr id="31" name="矩形 30"/>
            <p:cNvSpPr/>
            <p:nvPr/>
          </p:nvSpPr>
          <p:spPr>
            <a:xfrm>
              <a:off x="2910269" y="2571744"/>
              <a:ext cx="3500462" cy="4286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solidFill>
                    <a:schemeClr val="tx1"/>
                  </a:solidFill>
                </a:rPr>
                <a:t>SSO @ </a:t>
              </a:r>
              <a:r>
                <a:rPr lang="en-US" altLang="zh-CN" i="1" u="sng" dirty="0" smtClean="0">
                  <a:solidFill>
                    <a:schemeClr val="tx1"/>
                  </a:solidFill>
                </a:rPr>
                <a:t>https://idp.ihep.ac.cn</a:t>
              </a:r>
              <a:endParaRPr lang="zh-CN" altLang="en-US" i="1" u="sng" dirty="0">
                <a:solidFill>
                  <a:schemeClr val="tx1"/>
                </a:solidFill>
              </a:endParaRPr>
            </a:p>
          </p:txBody>
        </p:sp>
        <p:sp>
          <p:nvSpPr>
            <p:cNvPr id="35" name="TextBox 34"/>
            <p:cNvSpPr txBox="1"/>
            <p:nvPr/>
          </p:nvSpPr>
          <p:spPr>
            <a:xfrm>
              <a:off x="7009872" y="3214686"/>
              <a:ext cx="857256" cy="369332"/>
            </a:xfrm>
            <a:prstGeom prst="rect">
              <a:avLst/>
            </a:prstGeom>
            <a:noFill/>
          </p:spPr>
          <p:txBody>
            <a:bodyPr wrap="square" rtlCol="0">
              <a:spAutoFit/>
            </a:bodyPr>
            <a:lstStyle/>
            <a:p>
              <a:r>
                <a:rPr lang="en-US" altLang="zh-CN" dirty="0" smtClean="0"/>
                <a:t>Failed</a:t>
              </a:r>
              <a:endParaRPr lang="zh-CN" altLang="en-US" dirty="0"/>
            </a:p>
          </p:txBody>
        </p:sp>
        <p:cxnSp>
          <p:nvCxnSpPr>
            <p:cNvPr id="36" name="直接箭头连接符 35"/>
            <p:cNvCxnSpPr>
              <a:stCxn id="31" idx="2"/>
              <a:endCxn id="7" idx="0"/>
            </p:cNvCxnSpPr>
            <p:nvPr/>
          </p:nvCxnSpPr>
          <p:spPr>
            <a:xfrm rot="5400000">
              <a:off x="4553343" y="3107529"/>
              <a:ext cx="214314"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直接箭头连接符 39"/>
            <p:cNvCxnSpPr>
              <a:stCxn id="6" idx="3"/>
            </p:cNvCxnSpPr>
            <p:nvPr/>
          </p:nvCxnSpPr>
          <p:spPr>
            <a:xfrm>
              <a:off x="6410731" y="4143380"/>
              <a:ext cx="742017" cy="158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6366930" y="3774048"/>
              <a:ext cx="928694" cy="369332"/>
            </a:xfrm>
            <a:prstGeom prst="rect">
              <a:avLst/>
            </a:prstGeom>
            <a:noFill/>
          </p:spPr>
          <p:txBody>
            <a:bodyPr wrap="square" rtlCol="0">
              <a:spAutoFit/>
            </a:bodyPr>
            <a:lstStyle/>
            <a:p>
              <a:r>
                <a:rPr lang="en-US" altLang="zh-CN" dirty="0" smtClean="0"/>
                <a:t>access</a:t>
              </a:r>
              <a:endParaRPr lang="zh-CN" altLang="en-US" dirty="0"/>
            </a:p>
          </p:txBody>
        </p:sp>
        <p:sp>
          <p:nvSpPr>
            <p:cNvPr id="48" name="TextBox 47"/>
            <p:cNvSpPr txBox="1"/>
            <p:nvPr/>
          </p:nvSpPr>
          <p:spPr>
            <a:xfrm>
              <a:off x="6366930" y="4690600"/>
              <a:ext cx="714380" cy="369332"/>
            </a:xfrm>
            <a:prstGeom prst="rect">
              <a:avLst/>
            </a:prstGeom>
            <a:noFill/>
          </p:spPr>
          <p:txBody>
            <a:bodyPr wrap="square" rtlCol="0">
              <a:spAutoFit/>
            </a:bodyPr>
            <a:lstStyle/>
            <a:p>
              <a:r>
                <a:rPr lang="en-US" altLang="zh-CN" dirty="0" smtClean="0"/>
                <a:t>NO</a:t>
              </a:r>
              <a:endParaRPr lang="zh-CN" altLang="en-US" dirty="0"/>
            </a:p>
          </p:txBody>
        </p:sp>
        <p:sp>
          <p:nvSpPr>
            <p:cNvPr id="54" name="TextBox 53"/>
            <p:cNvSpPr txBox="1"/>
            <p:nvPr/>
          </p:nvSpPr>
          <p:spPr>
            <a:xfrm>
              <a:off x="3938038" y="5417122"/>
              <a:ext cx="1643074" cy="369332"/>
            </a:xfrm>
            <a:prstGeom prst="rect">
              <a:avLst/>
            </a:prstGeom>
            <a:noFill/>
          </p:spPr>
          <p:txBody>
            <a:bodyPr wrap="square" rtlCol="0">
              <a:spAutoFit/>
            </a:bodyPr>
            <a:lstStyle/>
            <a:p>
              <a:r>
                <a:rPr lang="en-US" altLang="zh-CN" dirty="0" smtClean="0"/>
                <a:t>Access Allowed</a:t>
              </a:r>
              <a:endParaRPr lang="zh-CN" altLang="en-US" dirty="0"/>
            </a:p>
          </p:txBody>
        </p:sp>
        <p:sp>
          <p:nvSpPr>
            <p:cNvPr id="57" name="TextBox 56"/>
            <p:cNvSpPr txBox="1"/>
            <p:nvPr/>
          </p:nvSpPr>
          <p:spPr>
            <a:xfrm>
              <a:off x="500034" y="1928802"/>
              <a:ext cx="2571768" cy="400110"/>
            </a:xfrm>
            <a:prstGeom prst="rect">
              <a:avLst/>
            </a:prstGeom>
            <a:noFill/>
          </p:spPr>
          <p:txBody>
            <a:bodyPr wrap="square" rtlCol="0">
              <a:spAutoFit/>
            </a:bodyPr>
            <a:lstStyle/>
            <a:p>
              <a:r>
                <a:rPr lang="en-US" altLang="zh-CN" sz="2000" dirty="0" smtClean="0"/>
                <a:t>Web App URL</a:t>
              </a:r>
              <a:endParaRPr lang="zh-CN" altLang="en-US" sz="1600" dirty="0"/>
            </a:p>
          </p:txBody>
        </p:sp>
        <p:sp>
          <p:nvSpPr>
            <p:cNvPr id="58" name="TextBox 57"/>
            <p:cNvSpPr txBox="1"/>
            <p:nvPr/>
          </p:nvSpPr>
          <p:spPr>
            <a:xfrm>
              <a:off x="500034" y="2500306"/>
              <a:ext cx="2571768" cy="584775"/>
            </a:xfrm>
            <a:prstGeom prst="rect">
              <a:avLst/>
            </a:prstGeom>
            <a:noFill/>
          </p:spPr>
          <p:txBody>
            <a:bodyPr wrap="square" rtlCol="0">
              <a:spAutoFit/>
            </a:bodyPr>
            <a:lstStyle/>
            <a:p>
              <a:r>
                <a:rPr lang="en-US" altLang="zh-CN" sz="1600" dirty="0" smtClean="0"/>
                <a:t>Redirect login to shibboleth SSO Page</a:t>
              </a:r>
              <a:endParaRPr lang="zh-CN" altLang="en-US" sz="1200" dirty="0"/>
            </a:p>
          </p:txBody>
        </p:sp>
        <p:sp>
          <p:nvSpPr>
            <p:cNvPr id="61" name="TextBox 60"/>
            <p:cNvSpPr txBox="1"/>
            <p:nvPr/>
          </p:nvSpPr>
          <p:spPr>
            <a:xfrm>
              <a:off x="500034" y="4786322"/>
              <a:ext cx="2571768" cy="707886"/>
            </a:xfrm>
            <a:prstGeom prst="rect">
              <a:avLst/>
            </a:prstGeom>
            <a:noFill/>
          </p:spPr>
          <p:txBody>
            <a:bodyPr wrap="square" rtlCol="0">
              <a:spAutoFit/>
            </a:bodyPr>
            <a:lstStyle/>
            <a:p>
              <a:r>
                <a:rPr lang="en-US" altLang="zh-CN" sz="2000" dirty="0" smtClean="0"/>
                <a:t>Only BESIII members are allowed</a:t>
              </a:r>
              <a:endParaRPr lang="zh-CN" altLang="en-US" sz="1600" dirty="0"/>
            </a:p>
          </p:txBody>
        </p:sp>
        <p:sp>
          <p:nvSpPr>
            <p:cNvPr id="62" name="TextBox 61"/>
            <p:cNvSpPr txBox="1"/>
            <p:nvPr/>
          </p:nvSpPr>
          <p:spPr>
            <a:xfrm>
              <a:off x="500034" y="3792684"/>
              <a:ext cx="2571768" cy="707886"/>
            </a:xfrm>
            <a:prstGeom prst="rect">
              <a:avLst/>
            </a:prstGeom>
            <a:noFill/>
          </p:spPr>
          <p:txBody>
            <a:bodyPr wrap="square" rtlCol="0">
              <a:spAutoFit/>
            </a:bodyPr>
            <a:lstStyle/>
            <a:p>
              <a:r>
                <a:rPr lang="en-US" altLang="zh-CN" sz="2000" dirty="0" smtClean="0"/>
                <a:t>What collaborations the user belongs to </a:t>
              </a:r>
              <a:endParaRPr lang="zh-CN" altLang="en-US" sz="1600" dirty="0"/>
            </a:p>
          </p:txBody>
        </p:sp>
      </p:grpSp>
      <p:sp>
        <p:nvSpPr>
          <p:cNvPr id="33" name="Text Box 51"/>
          <p:cNvSpPr txBox="1">
            <a:spLocks noChangeArrowheads="1"/>
          </p:cNvSpPr>
          <p:nvPr/>
        </p:nvSpPr>
        <p:spPr bwMode="auto">
          <a:xfrm>
            <a:off x="626122" y="1331387"/>
            <a:ext cx="7432562" cy="461665"/>
          </a:xfrm>
          <a:prstGeom prst="rect">
            <a:avLst/>
          </a:prstGeom>
          <a:noFill/>
          <a:ln w="9525">
            <a:noFill/>
            <a:miter lim="800000"/>
            <a:headEnd/>
            <a:tailEnd/>
          </a:ln>
        </p:spPr>
        <p:txBody>
          <a:bodyPr wrap="square">
            <a:spAutoFit/>
          </a:bodyPr>
          <a:lstStyle/>
          <a:p>
            <a:pPr algn="l" eaLnBrk="1" latinLnBrk="1" hangingPunct="1">
              <a:spcBef>
                <a:spcPct val="50000"/>
              </a:spcBef>
              <a:defRPr/>
            </a:pPr>
            <a:r>
              <a:rPr lang="zh-CN" altLang="en-US" sz="2400" dirty="0" smtClean="0">
                <a:solidFill>
                  <a:schemeClr val="tx2"/>
                </a:solidFill>
                <a:effectLst>
                  <a:outerShdw blurRad="38100" dist="38100" dir="2700000" algn="tl">
                    <a:srgbClr val="FFFFFF"/>
                  </a:outerShdw>
                </a:effectLst>
                <a:latin typeface="Comic Sans MS" panose="030F0702030302020204" pitchFamily="66" charset="0"/>
                <a:ea typeface="ＭＳ Ｐゴシック" pitchFamily="34" charset="-128"/>
              </a:rPr>
              <a:t>以</a:t>
            </a:r>
            <a:r>
              <a:rPr lang="en-US" altLang="zh-CN" sz="2400" dirty="0" smtClean="0">
                <a:solidFill>
                  <a:schemeClr val="tx2"/>
                </a:solidFill>
                <a:effectLst>
                  <a:outerShdw blurRad="38100" dist="38100" dir="2700000" algn="tl">
                    <a:srgbClr val="FFFFFF"/>
                  </a:outerShdw>
                </a:effectLst>
                <a:latin typeface="Comic Sans MS" panose="030F0702030302020204" pitchFamily="66" charset="0"/>
                <a:ea typeface="ＭＳ Ｐゴシック" pitchFamily="34" charset="-128"/>
              </a:rPr>
              <a:t>BESIII WEB</a:t>
            </a:r>
            <a:r>
              <a:rPr lang="zh-CN" altLang="en-US" sz="2400" dirty="0" smtClean="0">
                <a:solidFill>
                  <a:schemeClr val="tx2"/>
                </a:solidFill>
                <a:effectLst>
                  <a:outerShdw blurRad="38100" dist="38100" dir="2700000" algn="tl">
                    <a:srgbClr val="FFFFFF"/>
                  </a:outerShdw>
                </a:effectLst>
                <a:latin typeface="Comic Sans MS" panose="030F0702030302020204" pitchFamily="66" charset="0"/>
                <a:ea typeface="ＭＳ Ｐゴシック" pitchFamily="34" charset="-128"/>
              </a:rPr>
              <a:t>应用使用</a:t>
            </a:r>
            <a:r>
              <a:rPr lang="en-US" altLang="zh-CN" sz="2400" dirty="0" smtClean="0">
                <a:solidFill>
                  <a:schemeClr val="tx2"/>
                </a:solidFill>
                <a:effectLst>
                  <a:outerShdw blurRad="38100" dist="38100" dir="2700000" algn="tl">
                    <a:srgbClr val="FFFFFF"/>
                  </a:outerShdw>
                </a:effectLst>
                <a:latin typeface="Comic Sans MS" panose="030F0702030302020204" pitchFamily="66" charset="0"/>
                <a:ea typeface="ＭＳ Ｐゴシック" pitchFamily="34" charset="-128"/>
              </a:rPr>
              <a:t>shibboleth</a:t>
            </a:r>
            <a:r>
              <a:rPr lang="zh-CN" altLang="en-US" sz="2400" dirty="0" smtClean="0">
                <a:solidFill>
                  <a:schemeClr val="tx2"/>
                </a:solidFill>
                <a:effectLst>
                  <a:outerShdw blurRad="38100" dist="38100" dir="2700000" algn="tl">
                    <a:srgbClr val="FFFFFF"/>
                  </a:outerShdw>
                </a:effectLst>
                <a:latin typeface="Comic Sans MS" panose="030F0702030302020204" pitchFamily="66" charset="0"/>
                <a:ea typeface="ＭＳ Ｐゴシック" pitchFamily="34" charset="-128"/>
              </a:rPr>
              <a:t>接入为例：</a:t>
            </a:r>
            <a:endParaRPr lang="en-US" altLang="ja-JP" sz="2400" dirty="0">
              <a:solidFill>
                <a:schemeClr val="tx2"/>
              </a:solidFill>
              <a:effectLst>
                <a:outerShdw blurRad="38100" dist="38100" dir="2700000" algn="tl">
                  <a:srgbClr val="FFFFFF"/>
                </a:outerShdw>
              </a:effectLst>
              <a:latin typeface="Comic Sans MS" panose="030F0702030302020204" pitchFamily="66" charset="0"/>
              <a:ea typeface="ＭＳ Ｐゴシック" pitchFamily="34" charset="-128"/>
            </a:endParaRPr>
          </a:p>
        </p:txBody>
      </p:sp>
    </p:spTree>
    <p:extLst>
      <p:ext uri="{BB962C8B-B14F-4D97-AF65-F5344CB8AC3E}">
        <p14:creationId xmlns:p14="http://schemas.microsoft.com/office/powerpoint/2010/main" val="1001807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概要</a:t>
            </a:r>
            <a:endParaRPr lang="zh-CN" altLang="en-US"/>
          </a:p>
        </p:txBody>
      </p:sp>
      <p:sp>
        <p:nvSpPr>
          <p:cNvPr id="3" name="内容占位符 2"/>
          <p:cNvSpPr>
            <a:spLocks noGrp="1"/>
          </p:cNvSpPr>
          <p:nvPr>
            <p:ph idx="1"/>
          </p:nvPr>
        </p:nvSpPr>
        <p:spPr/>
        <p:txBody>
          <a:bodyPr/>
          <a:lstStyle/>
          <a:p>
            <a:pPr>
              <a:lnSpc>
                <a:spcPct val="150000"/>
              </a:lnSpc>
            </a:pPr>
            <a:r>
              <a:rPr lang="zh-CN" altLang="en-US" dirty="0" smtClean="0"/>
              <a:t>统一认证基础  </a:t>
            </a:r>
            <a:r>
              <a:rPr lang="en-US" altLang="zh-CN" dirty="0" smtClean="0"/>
              <a:t> </a:t>
            </a:r>
          </a:p>
          <a:p>
            <a:pPr>
              <a:lnSpc>
                <a:spcPct val="150000"/>
              </a:lnSpc>
            </a:pPr>
            <a:r>
              <a:rPr lang="zh-CN" altLang="en-US" dirty="0"/>
              <a:t>国</a:t>
            </a:r>
            <a:r>
              <a:rPr lang="zh-CN" altLang="en-US" dirty="0" smtClean="0"/>
              <a:t>际</a:t>
            </a:r>
            <a:r>
              <a:rPr lang="zh-CN" altLang="en-US" dirty="0"/>
              <a:t>高</a:t>
            </a:r>
            <a:r>
              <a:rPr lang="zh-CN" altLang="en-US" dirty="0" smtClean="0"/>
              <a:t>能物理界的统一认证现状简介</a:t>
            </a:r>
            <a:r>
              <a:rPr lang="en-US" altLang="zh-CN" dirty="0" smtClean="0"/>
              <a:t> </a:t>
            </a:r>
          </a:p>
          <a:p>
            <a:pPr>
              <a:lnSpc>
                <a:spcPct val="150000"/>
              </a:lnSpc>
            </a:pPr>
            <a:r>
              <a:rPr lang="zh-CN" altLang="en-US" dirty="0"/>
              <a:t>高能</a:t>
            </a:r>
            <a:r>
              <a:rPr lang="zh-CN" altLang="en-US" dirty="0" smtClean="0"/>
              <a:t>所统一认证现状及</a:t>
            </a:r>
            <a:r>
              <a:rPr lang="zh-CN" altLang="en-US" dirty="0"/>
              <a:t>案例</a:t>
            </a:r>
            <a:endParaRPr lang="en-US" altLang="zh-CN" dirty="0" smtClean="0"/>
          </a:p>
          <a:p>
            <a:pPr>
              <a:lnSpc>
                <a:spcPct val="150000"/>
              </a:lnSpc>
            </a:pPr>
            <a:r>
              <a:rPr lang="zh-CN" altLang="en-US" dirty="0"/>
              <a:t>总结</a:t>
            </a:r>
          </a:p>
        </p:txBody>
      </p:sp>
    </p:spTree>
    <p:extLst>
      <p:ext uri="{BB962C8B-B14F-4D97-AF65-F5344CB8AC3E}">
        <p14:creationId xmlns:p14="http://schemas.microsoft.com/office/powerpoint/2010/main" val="21653429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eduroam</a:t>
            </a:r>
            <a:endParaRPr lang="zh-CN" altLang="en-US" sz="3200" dirty="0">
              <a:solidFill>
                <a:srgbClr val="FF0000"/>
              </a:solidFill>
            </a:endParaRPr>
          </a:p>
        </p:txBody>
      </p:sp>
      <p:sp>
        <p:nvSpPr>
          <p:cNvPr id="3" name="内容占位符 2"/>
          <p:cNvSpPr>
            <a:spLocks noGrp="1"/>
          </p:cNvSpPr>
          <p:nvPr>
            <p:ph idx="1"/>
          </p:nvPr>
        </p:nvSpPr>
        <p:spPr>
          <a:xfrm>
            <a:off x="304800" y="1089397"/>
            <a:ext cx="8610600" cy="3341925"/>
          </a:xfrm>
        </p:spPr>
        <p:txBody>
          <a:bodyPr>
            <a:normAutofit fontScale="55000" lnSpcReduction="20000"/>
          </a:bodyPr>
          <a:lstStyle/>
          <a:p>
            <a:pPr marL="342900" lvl="4" indent="-342900">
              <a:lnSpc>
                <a:spcPct val="170000"/>
              </a:lnSpc>
              <a:spcBef>
                <a:spcPct val="50000"/>
              </a:spcBef>
              <a:buClr>
                <a:srgbClr val="FF0000"/>
              </a:buClr>
              <a:buFont typeface="Wingdings" pitchFamily="2" charset="2"/>
              <a:buChar char="v"/>
            </a:pPr>
            <a:r>
              <a:rPr lang="zh-CN" altLang="en-US" sz="3400" dirty="0" smtClean="0">
                <a:ea typeface="+mn-ea"/>
                <a:cs typeface="+mn-cs"/>
              </a:rPr>
              <a:t>无线</a:t>
            </a:r>
            <a:r>
              <a:rPr lang="zh-CN" altLang="en-US" sz="3400" dirty="0">
                <a:ea typeface="+mn-ea"/>
                <a:cs typeface="+mn-cs"/>
              </a:rPr>
              <a:t>漫游技术</a:t>
            </a:r>
            <a:r>
              <a:rPr lang="en-US" altLang="zh-CN" sz="3400" dirty="0" smtClean="0">
                <a:ea typeface="+mn-ea"/>
                <a:cs typeface="+mn-cs"/>
              </a:rPr>
              <a:t>- EDUROAM</a:t>
            </a:r>
          </a:p>
          <a:p>
            <a:pPr lvl="1">
              <a:lnSpc>
                <a:spcPct val="170000"/>
              </a:lnSpc>
            </a:pPr>
            <a:r>
              <a:rPr lang="en-US" altLang="zh-CN" sz="2900" dirty="0" err="1" smtClean="0"/>
              <a:t>eduroam</a:t>
            </a:r>
            <a:r>
              <a:rPr lang="zh-CN" altLang="en-US" sz="2900" dirty="0" smtClean="0"/>
              <a:t>是一个建立国际教育及科研机构间的无线局域网漫游体系的计划</a:t>
            </a:r>
            <a:endParaRPr lang="en-US" altLang="zh-CN" sz="2900" dirty="0" smtClean="0"/>
          </a:p>
          <a:p>
            <a:pPr lvl="1">
              <a:lnSpc>
                <a:spcPct val="170000"/>
              </a:lnSpc>
            </a:pPr>
            <a:r>
              <a:rPr lang="zh-CN" altLang="en-US" sz="2900" dirty="0" smtClean="0">
                <a:solidFill>
                  <a:srgbClr val="FF0000"/>
                </a:solidFill>
              </a:rPr>
              <a:t>意义</a:t>
            </a:r>
            <a:r>
              <a:rPr lang="zh-CN" altLang="en-US" sz="2900" dirty="0" smtClean="0"/>
              <a:t>：推动全球教育以及科研单位之间的无线局域网服务共享</a:t>
            </a:r>
            <a:endParaRPr lang="en-US" altLang="zh-CN" sz="2900" dirty="0" smtClean="0"/>
          </a:p>
          <a:p>
            <a:pPr lvl="1">
              <a:lnSpc>
                <a:spcPct val="170000"/>
              </a:lnSpc>
            </a:pPr>
            <a:r>
              <a:rPr lang="zh-CN" altLang="en-US" sz="2900" dirty="0" smtClean="0">
                <a:solidFill>
                  <a:srgbClr val="FF0000"/>
                </a:solidFill>
              </a:rPr>
              <a:t>优势</a:t>
            </a:r>
            <a:r>
              <a:rPr lang="zh-CN" altLang="en-US" sz="2900" dirty="0" smtClean="0"/>
              <a:t>：注册网络工作繁琐，减轻了高校和科研机构的工作，提高了网络接入效率</a:t>
            </a:r>
          </a:p>
          <a:p>
            <a:pPr lvl="1">
              <a:lnSpc>
                <a:spcPct val="170000"/>
              </a:lnSpc>
            </a:pPr>
            <a:r>
              <a:rPr lang="en-US" altLang="zh-CN" sz="2900" dirty="0" smtClean="0"/>
              <a:t>2015</a:t>
            </a:r>
            <a:r>
              <a:rPr lang="zh-CN" altLang="en-US" sz="2900" dirty="0" smtClean="0"/>
              <a:t>年</a:t>
            </a:r>
            <a:r>
              <a:rPr lang="en-US" altLang="zh-CN" sz="2900" dirty="0" smtClean="0"/>
              <a:t>3</a:t>
            </a:r>
            <a:r>
              <a:rPr lang="zh-CN" altLang="en-US" sz="2900" dirty="0" smtClean="0"/>
              <a:t>月，高能所正式加入</a:t>
            </a:r>
            <a:r>
              <a:rPr lang="en-US" altLang="zh-CN" sz="2900" dirty="0" smtClean="0"/>
              <a:t>eduroam</a:t>
            </a:r>
          </a:p>
          <a:p>
            <a:pPr lvl="1">
              <a:lnSpc>
                <a:spcPct val="170000"/>
              </a:lnSpc>
            </a:pPr>
            <a:r>
              <a:rPr lang="zh-CN" altLang="en-US" sz="3200" dirty="0" smtClean="0">
                <a:solidFill>
                  <a:srgbClr val="FF0000"/>
                </a:solidFill>
              </a:rPr>
              <a:t>架构</a:t>
            </a:r>
            <a:r>
              <a:rPr lang="zh-CN" altLang="en-US" sz="3200" dirty="0" smtClean="0"/>
              <a:t>：</a:t>
            </a:r>
            <a:r>
              <a:rPr lang="zh-CN" altLang="zh-CN" sz="3200" dirty="0" smtClean="0"/>
              <a:t>树形</a:t>
            </a:r>
            <a:r>
              <a:rPr lang="en-US" altLang="zh-CN" sz="3200" dirty="0" smtClean="0"/>
              <a:t>RADIUS</a:t>
            </a:r>
            <a:r>
              <a:rPr lang="zh-CN" altLang="zh-CN" sz="3200" dirty="0" smtClean="0"/>
              <a:t>代理服务器</a:t>
            </a:r>
            <a:r>
              <a:rPr lang="zh-CN" altLang="en-US" sz="3200" dirty="0" smtClean="0"/>
              <a:t>，用户名定义</a:t>
            </a:r>
            <a:r>
              <a:rPr lang="en-US" altLang="zh-CN" sz="3200" dirty="0" err="1" smtClean="0"/>
              <a:t>username@realm</a:t>
            </a:r>
            <a:endParaRPr lang="zh-CN" altLang="en-US" sz="3200" dirty="0" smtClean="0"/>
          </a:p>
          <a:p>
            <a:pPr lvl="1">
              <a:lnSpc>
                <a:spcPct val="170000"/>
              </a:lnSpc>
            </a:pPr>
            <a:endParaRPr lang="en-US" altLang="zh-CN" sz="3000" b="1" dirty="0">
              <a:solidFill>
                <a:schemeClr val="tx2"/>
              </a:solidFill>
              <a:effectLst>
                <a:outerShdw blurRad="38100" dist="38100" dir="2700000" algn="tl">
                  <a:srgbClr val="DDDDDD"/>
                </a:outerShdw>
              </a:effectLst>
              <a:latin typeface="+mn-lt"/>
              <a:sym typeface="Wingdings"/>
            </a:endParaRPr>
          </a:p>
          <a:p>
            <a:endParaRPr lang="en-US" altLang="zh-CN" dirty="0" smtClean="0"/>
          </a:p>
          <a:p>
            <a:endParaRPr lang="zh-CN" altLang="en-US" dirty="0"/>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29" y="4544482"/>
            <a:ext cx="3959728" cy="1971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6940" y="4332849"/>
            <a:ext cx="4940148" cy="2335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13302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en-US" altLang="zh-CN" dirty="0"/>
              <a:t>eduroam</a:t>
            </a:r>
            <a:r>
              <a:rPr lang="zh-CN" altLang="en-US" dirty="0"/>
              <a:t>现状</a:t>
            </a:r>
          </a:p>
        </p:txBody>
      </p:sp>
      <p:sp>
        <p:nvSpPr>
          <p:cNvPr id="3" name="内容占位符 2"/>
          <p:cNvSpPr>
            <a:spLocks noGrp="1"/>
          </p:cNvSpPr>
          <p:nvPr>
            <p:ph sz="half" idx="1"/>
          </p:nvPr>
        </p:nvSpPr>
        <p:spPr/>
        <p:txBody>
          <a:bodyPr>
            <a:normAutofit lnSpcReduction="10000"/>
          </a:bodyPr>
          <a:lstStyle/>
          <a:p>
            <a:pPr>
              <a:lnSpc>
                <a:spcPct val="150000"/>
              </a:lnSpc>
            </a:pPr>
            <a:r>
              <a:rPr lang="zh-CN" altLang="en-US" sz="2400" dirty="0" smtClean="0"/>
              <a:t>覆盖广</a:t>
            </a:r>
            <a:endParaRPr lang="en-US" altLang="zh-CN" sz="2400" dirty="0" smtClean="0"/>
          </a:p>
          <a:p>
            <a:pPr lvl="1">
              <a:lnSpc>
                <a:spcPct val="150000"/>
              </a:lnSpc>
            </a:pPr>
            <a:r>
              <a:rPr lang="zh-CN" altLang="en-US" sz="2000" dirty="0" smtClean="0"/>
              <a:t>接入点上万</a:t>
            </a:r>
            <a:endParaRPr lang="en-US" altLang="zh-CN" sz="1600" dirty="0" smtClean="0"/>
          </a:p>
          <a:p>
            <a:pPr lvl="1">
              <a:lnSpc>
                <a:spcPct val="150000"/>
              </a:lnSpc>
            </a:pPr>
            <a:r>
              <a:rPr lang="zh-CN" altLang="en-US" sz="2000" dirty="0" smtClean="0"/>
              <a:t>全球覆盖</a:t>
            </a:r>
            <a:r>
              <a:rPr lang="en-US" altLang="zh-CN" sz="2000" dirty="0" smtClean="0"/>
              <a:t>70</a:t>
            </a:r>
            <a:r>
              <a:rPr lang="zh-CN" altLang="en-US" sz="2000" dirty="0" smtClean="0"/>
              <a:t>多个国家</a:t>
            </a:r>
          </a:p>
          <a:p>
            <a:pPr>
              <a:lnSpc>
                <a:spcPct val="150000"/>
              </a:lnSpc>
            </a:pPr>
            <a:r>
              <a:rPr lang="zh-CN" altLang="en-US" sz="2400" dirty="0" smtClean="0"/>
              <a:t>亚太</a:t>
            </a:r>
            <a:r>
              <a:rPr lang="zh-CN" altLang="en-US" sz="2400" dirty="0"/>
              <a:t>区的</a:t>
            </a:r>
            <a:r>
              <a:rPr lang="en-US" altLang="zh-CN" sz="2400" dirty="0" smtClean="0"/>
              <a:t>eduroam</a:t>
            </a:r>
            <a:r>
              <a:rPr lang="zh-CN" altLang="en-US" sz="2400" dirty="0" smtClean="0"/>
              <a:t>发展迅猛</a:t>
            </a:r>
            <a:endParaRPr lang="en-US" altLang="zh-CN" sz="2400" dirty="0" smtClean="0"/>
          </a:p>
          <a:p>
            <a:pPr lvl="1">
              <a:lnSpc>
                <a:spcPct val="150000"/>
              </a:lnSpc>
            </a:pPr>
            <a:r>
              <a:rPr lang="zh-CN" altLang="en-US" sz="2000" dirty="0" smtClean="0"/>
              <a:t>澳大利亚</a:t>
            </a:r>
            <a:r>
              <a:rPr lang="zh-CN" altLang="en-US" sz="2000" dirty="0"/>
              <a:t>，新西兰，中国台湾，中国香港，中国大陆，日本等</a:t>
            </a:r>
            <a:r>
              <a:rPr lang="zh-CN" altLang="en-US" sz="2000" dirty="0" smtClean="0"/>
              <a:t>国家</a:t>
            </a:r>
            <a:endParaRPr lang="en-US" altLang="zh-CN" sz="2000" dirty="0" smtClean="0"/>
          </a:p>
          <a:p>
            <a:pPr lvl="1">
              <a:lnSpc>
                <a:spcPct val="150000"/>
              </a:lnSpc>
            </a:pPr>
            <a:r>
              <a:rPr lang="zh-CN" altLang="en-US" sz="2000" dirty="0" smtClean="0"/>
              <a:t>成为</a:t>
            </a:r>
            <a:r>
              <a:rPr lang="zh-CN" altLang="en-US" sz="2000" dirty="0"/>
              <a:t>全球</a:t>
            </a:r>
            <a:r>
              <a:rPr lang="en-US" altLang="zh-CN" sz="2000" dirty="0"/>
              <a:t>eduroam</a:t>
            </a:r>
            <a:r>
              <a:rPr lang="zh-CN" altLang="en-US" sz="2000" dirty="0"/>
              <a:t>体系的一个重要组成部分</a:t>
            </a:r>
            <a:endParaRPr lang="en-US" altLang="zh-CN" sz="2000" dirty="0"/>
          </a:p>
          <a:p>
            <a:pPr marL="0" indent="0">
              <a:buNone/>
            </a:pPr>
            <a:endParaRPr lang="zh-CN" altLang="en-US" dirty="0"/>
          </a:p>
        </p:txBody>
      </p:sp>
      <p:sp>
        <p:nvSpPr>
          <p:cNvPr id="4" name="内容占位符 3"/>
          <p:cNvSpPr>
            <a:spLocks noGrp="1"/>
          </p:cNvSpPr>
          <p:nvPr>
            <p:ph sz="half" idx="2"/>
          </p:nvPr>
        </p:nvSpPr>
        <p:spPr/>
        <p:txBody>
          <a:bodyPr/>
          <a:lstStyle/>
          <a:p>
            <a:pPr marL="0" indent="0">
              <a:buNone/>
            </a:pPr>
            <a:endParaRPr lang="zh-CN" altLang="en-US" dirty="0"/>
          </a:p>
        </p:txBody>
      </p:sp>
      <p:pic>
        <p:nvPicPr>
          <p:cNvPr id="5" name="Picture 3" descr="map"/>
          <p:cNvPicPr>
            <a:picLocks noChangeAspect="1" noChangeArrowheads="1"/>
          </p:cNvPicPr>
          <p:nvPr/>
        </p:nvPicPr>
        <p:blipFill>
          <a:blip r:embed="rId3"/>
          <a:srcRect/>
          <a:stretch>
            <a:fillRect/>
          </a:stretch>
        </p:blipFill>
        <p:spPr bwMode="auto">
          <a:xfrm>
            <a:off x="4447589" y="1294227"/>
            <a:ext cx="4415981" cy="2657862"/>
          </a:xfrm>
          <a:prstGeom prst="rect">
            <a:avLst/>
          </a:prstGeom>
          <a:noFill/>
        </p:spPr>
      </p:pic>
      <p:pic>
        <p:nvPicPr>
          <p:cNvPr id="6" name="Picture 3" descr="C:\Users\119\Desktop\Picture 5.png"/>
          <p:cNvPicPr>
            <a:picLocks noChangeAspect="1" noChangeArrowheads="1"/>
          </p:cNvPicPr>
          <p:nvPr/>
        </p:nvPicPr>
        <p:blipFill>
          <a:blip r:embed="rId4"/>
          <a:srcRect/>
          <a:stretch>
            <a:fillRect/>
          </a:stretch>
        </p:blipFill>
        <p:spPr bwMode="auto">
          <a:xfrm>
            <a:off x="4555424" y="3989369"/>
            <a:ext cx="4138411" cy="2847668"/>
          </a:xfrm>
          <a:prstGeom prst="rect">
            <a:avLst/>
          </a:prstGeom>
          <a:noFill/>
        </p:spPr>
      </p:pic>
    </p:spTree>
    <p:extLst>
      <p:ext uri="{BB962C8B-B14F-4D97-AF65-F5344CB8AC3E}">
        <p14:creationId xmlns:p14="http://schemas.microsoft.com/office/powerpoint/2010/main" val="2958199669"/>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eduroam</a:t>
            </a:r>
            <a:r>
              <a:rPr lang="zh-CN" altLang="en-US" b="1" dirty="0" smtClean="0"/>
              <a:t>认证机制</a:t>
            </a:r>
            <a:endParaRPr lang="zh-CN" altLang="en-US" b="1" dirty="0"/>
          </a:p>
        </p:txBody>
      </p:sp>
      <p:sp>
        <p:nvSpPr>
          <p:cNvPr id="3" name="内容占位符 2"/>
          <p:cNvSpPr>
            <a:spLocks noGrp="1"/>
          </p:cNvSpPr>
          <p:nvPr>
            <p:ph idx="1"/>
          </p:nvPr>
        </p:nvSpPr>
        <p:spPr/>
        <p:txBody>
          <a:bodyPr>
            <a:normAutofit fontScale="92500" lnSpcReduction="10000"/>
          </a:bodyPr>
          <a:lstStyle/>
          <a:p>
            <a:pPr>
              <a:lnSpc>
                <a:spcPct val="150000"/>
              </a:lnSpc>
            </a:pPr>
            <a:r>
              <a:rPr lang="en-US" dirty="0" smtClean="0"/>
              <a:t>eduroam</a:t>
            </a:r>
            <a:r>
              <a:rPr lang="zh-CN" altLang="en-US" dirty="0" smtClean="0"/>
              <a:t>接入认证</a:t>
            </a:r>
            <a:endParaRPr lang="en-US" altLang="zh-CN" sz="1800" dirty="0" smtClean="0">
              <a:solidFill>
                <a:srgbClr val="003399"/>
              </a:solidFill>
              <a:cs typeface="+mn-cs"/>
            </a:endParaRPr>
          </a:p>
          <a:p>
            <a:pPr lvl="1">
              <a:lnSpc>
                <a:spcPct val="150000"/>
              </a:lnSpc>
            </a:pPr>
            <a:r>
              <a:rPr lang="en-US" altLang="en-US" sz="1800" dirty="0" smtClean="0">
                <a:solidFill>
                  <a:srgbClr val="003399"/>
                </a:solidFill>
                <a:cs typeface="+mn-cs"/>
              </a:rPr>
              <a:t>802.1X</a:t>
            </a:r>
            <a:r>
              <a:rPr lang="zh-CN" altLang="en-US" sz="1800" dirty="0" smtClean="0">
                <a:solidFill>
                  <a:srgbClr val="003399"/>
                </a:solidFill>
                <a:cs typeface="+mn-cs"/>
              </a:rPr>
              <a:t>认证</a:t>
            </a:r>
            <a:endParaRPr lang="en-US" altLang="zh-CN" sz="1800" dirty="0" smtClean="0">
              <a:solidFill>
                <a:srgbClr val="003399"/>
              </a:solidFill>
              <a:cs typeface="+mn-cs"/>
            </a:endParaRPr>
          </a:p>
          <a:p>
            <a:pPr lvl="2">
              <a:lnSpc>
                <a:spcPct val="150000"/>
              </a:lnSpc>
            </a:pPr>
            <a:r>
              <a:rPr lang="zh-CN" altLang="en-US" sz="1600" dirty="0" smtClean="0">
                <a:solidFill>
                  <a:srgbClr val="003399"/>
                </a:solidFill>
                <a:cs typeface="+mn-cs"/>
              </a:rPr>
              <a:t>需要无线网络设备支持</a:t>
            </a:r>
            <a:r>
              <a:rPr lang="en-US" altLang="en-US" sz="1600" dirty="0" smtClean="0">
                <a:solidFill>
                  <a:srgbClr val="003399"/>
                </a:solidFill>
                <a:cs typeface="+mn-cs"/>
              </a:rPr>
              <a:t>802.1X</a:t>
            </a:r>
            <a:endParaRPr lang="en-US" altLang="zh-CN" sz="1600" dirty="0" smtClean="0">
              <a:solidFill>
                <a:srgbClr val="003399"/>
              </a:solidFill>
              <a:cs typeface="+mn-cs"/>
            </a:endParaRPr>
          </a:p>
          <a:p>
            <a:pPr lvl="2">
              <a:lnSpc>
                <a:spcPct val="150000"/>
              </a:lnSpc>
            </a:pPr>
            <a:r>
              <a:rPr lang="zh-CN" altLang="en-US" sz="1600" dirty="0" smtClean="0">
                <a:solidFill>
                  <a:srgbClr val="003399"/>
                </a:solidFill>
                <a:cs typeface="+mn-cs"/>
              </a:rPr>
              <a:t>支持用户名密码</a:t>
            </a:r>
            <a:endParaRPr lang="en-US" altLang="zh-CN" sz="1600" dirty="0" smtClean="0">
              <a:solidFill>
                <a:srgbClr val="003399"/>
              </a:solidFill>
              <a:cs typeface="+mn-cs"/>
            </a:endParaRPr>
          </a:p>
          <a:p>
            <a:pPr lvl="2">
              <a:lnSpc>
                <a:spcPct val="150000"/>
              </a:lnSpc>
            </a:pPr>
            <a:r>
              <a:rPr lang="zh-CN" altLang="en-US" sz="1600" dirty="0" smtClean="0">
                <a:solidFill>
                  <a:srgbClr val="003399"/>
                </a:solidFill>
                <a:cs typeface="+mn-cs"/>
              </a:rPr>
              <a:t>支持证书认证</a:t>
            </a:r>
            <a:endParaRPr lang="en-US" altLang="zh-CN" sz="1600" dirty="0" smtClean="0">
              <a:solidFill>
                <a:srgbClr val="003399"/>
              </a:solidFill>
              <a:cs typeface="+mn-cs"/>
            </a:endParaRPr>
          </a:p>
          <a:p>
            <a:pPr lvl="2">
              <a:lnSpc>
                <a:spcPct val="150000"/>
              </a:lnSpc>
            </a:pPr>
            <a:r>
              <a:rPr lang="zh-CN" altLang="en-US" sz="1600" dirty="0" smtClean="0">
                <a:solidFill>
                  <a:srgbClr val="003399"/>
                </a:solidFill>
                <a:cs typeface="+mn-cs"/>
              </a:rPr>
              <a:t>传输过程加密</a:t>
            </a:r>
            <a:endParaRPr lang="en-US" altLang="zh-CN" sz="1600" dirty="0" smtClean="0">
              <a:solidFill>
                <a:srgbClr val="003399"/>
              </a:solidFill>
              <a:cs typeface="+mn-cs"/>
            </a:endParaRPr>
          </a:p>
          <a:p>
            <a:pPr marL="342900" lvl="2" indent="-342900">
              <a:lnSpc>
                <a:spcPct val="150000"/>
              </a:lnSpc>
              <a:spcBef>
                <a:spcPct val="50000"/>
              </a:spcBef>
              <a:buClr>
                <a:srgbClr val="FF0000"/>
              </a:buClr>
              <a:buFont typeface="Wingdings" pitchFamily="2" charset="2"/>
              <a:buChar char="v"/>
            </a:pPr>
            <a:r>
              <a:rPr lang="zh-CN" altLang="en-US" dirty="0" smtClean="0">
                <a:ea typeface="+mn-ea"/>
                <a:cs typeface="+mn-cs"/>
              </a:rPr>
              <a:t>高能所</a:t>
            </a:r>
            <a:r>
              <a:rPr lang="en-US" altLang="zh-CN" dirty="0" smtClean="0">
                <a:ea typeface="+mn-ea"/>
                <a:cs typeface="+mn-cs"/>
              </a:rPr>
              <a:t>eduroam</a:t>
            </a:r>
            <a:r>
              <a:rPr lang="zh-CN" altLang="en-US" dirty="0" smtClean="0">
                <a:ea typeface="+mn-ea"/>
                <a:cs typeface="+mn-cs"/>
              </a:rPr>
              <a:t>支持认证方式</a:t>
            </a:r>
            <a:endParaRPr lang="en-US" altLang="zh-CN" dirty="0" smtClean="0">
              <a:ea typeface="+mn-ea"/>
              <a:cs typeface="+mn-cs"/>
            </a:endParaRPr>
          </a:p>
          <a:p>
            <a:pPr lvl="1">
              <a:lnSpc>
                <a:spcPct val="150000"/>
              </a:lnSpc>
            </a:pPr>
            <a:r>
              <a:rPr lang="en-US" altLang="zh-CN" sz="1800" dirty="0" smtClean="0">
                <a:solidFill>
                  <a:srgbClr val="003399"/>
                </a:solidFill>
                <a:cs typeface="+mn-cs"/>
              </a:rPr>
              <a:t>CA</a:t>
            </a:r>
            <a:r>
              <a:rPr lang="zh-CN" altLang="en-US" sz="1800" dirty="0" smtClean="0">
                <a:solidFill>
                  <a:srgbClr val="003399"/>
                </a:solidFill>
                <a:cs typeface="+mn-cs"/>
              </a:rPr>
              <a:t>认证</a:t>
            </a:r>
            <a:endParaRPr lang="en-US" altLang="zh-CN" sz="1800" dirty="0" smtClean="0">
              <a:solidFill>
                <a:srgbClr val="003399"/>
              </a:solidFill>
              <a:cs typeface="+mn-cs"/>
            </a:endParaRPr>
          </a:p>
          <a:p>
            <a:pPr lvl="2">
              <a:lnSpc>
                <a:spcPct val="150000"/>
              </a:lnSpc>
            </a:pPr>
            <a:r>
              <a:rPr lang="en-US" altLang="zh-CN" sz="1600" dirty="0" smtClean="0">
                <a:solidFill>
                  <a:srgbClr val="003399"/>
                </a:solidFill>
                <a:cs typeface="+mn-cs"/>
              </a:rPr>
              <a:t>IHEP eduroam CA</a:t>
            </a:r>
            <a:r>
              <a:rPr lang="zh-CN" altLang="en-US" sz="1600" dirty="0" smtClean="0">
                <a:solidFill>
                  <a:srgbClr val="003399"/>
                </a:solidFill>
                <a:cs typeface="+mn-cs"/>
              </a:rPr>
              <a:t>认证</a:t>
            </a:r>
            <a:endParaRPr lang="en-US" altLang="zh-CN" sz="1600" dirty="0" smtClean="0">
              <a:solidFill>
                <a:srgbClr val="003399"/>
              </a:solidFill>
              <a:cs typeface="+mn-cs"/>
            </a:endParaRPr>
          </a:p>
          <a:p>
            <a:pPr lvl="1">
              <a:lnSpc>
                <a:spcPct val="150000"/>
              </a:lnSpc>
            </a:pPr>
            <a:r>
              <a:rPr lang="zh-CN" altLang="en-US" sz="1800" dirty="0" smtClean="0">
                <a:solidFill>
                  <a:srgbClr val="003399"/>
                </a:solidFill>
                <a:cs typeface="+mn-cs"/>
              </a:rPr>
              <a:t>账号认证</a:t>
            </a:r>
            <a:endParaRPr lang="en-US" altLang="zh-CN" sz="1800" dirty="0" smtClean="0">
              <a:solidFill>
                <a:srgbClr val="003399"/>
              </a:solidFill>
              <a:cs typeface="+mn-cs"/>
            </a:endParaRPr>
          </a:p>
          <a:p>
            <a:pPr lvl="2">
              <a:lnSpc>
                <a:spcPct val="150000"/>
              </a:lnSpc>
            </a:pPr>
            <a:r>
              <a:rPr lang="zh-CN" altLang="en-US" sz="1600" dirty="0" smtClean="0">
                <a:solidFill>
                  <a:srgbClr val="003399"/>
                </a:solidFill>
                <a:cs typeface="+mn-cs"/>
              </a:rPr>
              <a:t>邮件账号和密码存在</a:t>
            </a:r>
            <a:r>
              <a:rPr lang="en-US" altLang="zh-CN" sz="1600" dirty="0" smtClean="0">
                <a:solidFill>
                  <a:srgbClr val="003399"/>
                </a:solidFill>
                <a:cs typeface="+mn-cs"/>
              </a:rPr>
              <a:t>LDAP</a:t>
            </a:r>
            <a:r>
              <a:rPr lang="zh-CN" altLang="en-US" sz="1600" dirty="0" smtClean="0">
                <a:solidFill>
                  <a:srgbClr val="003399"/>
                </a:solidFill>
                <a:cs typeface="+mn-cs"/>
              </a:rPr>
              <a:t>服务器中</a:t>
            </a:r>
            <a:endParaRPr lang="en-US" altLang="zh-CN" sz="1600" dirty="0" smtClean="0">
              <a:solidFill>
                <a:srgbClr val="003399"/>
              </a:solidFill>
              <a:cs typeface="+mn-cs"/>
            </a:endParaRPr>
          </a:p>
          <a:p>
            <a:pPr lvl="2"/>
            <a:endParaRPr lang="zh-CN" altLang="en-US" sz="2600" dirty="0" smtClean="0">
              <a:solidFill>
                <a:srgbClr val="003399"/>
              </a:solidFill>
              <a:cs typeface="+mn-cs"/>
            </a:endParaRPr>
          </a:p>
        </p:txBody>
      </p:sp>
    </p:spTree>
    <p:extLst>
      <p:ext uri="{BB962C8B-B14F-4D97-AF65-F5344CB8AC3E}">
        <p14:creationId xmlns:p14="http://schemas.microsoft.com/office/powerpoint/2010/main" val="147385297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eduroam </a:t>
            </a:r>
            <a:r>
              <a:rPr lang="zh-CN" altLang="en-US" b="1" dirty="0" smtClean="0"/>
              <a:t>认证过程</a:t>
            </a:r>
            <a:endParaRPr lang="zh-CN" altLang="en-US" b="1" dirty="0"/>
          </a:p>
        </p:txBody>
      </p:sp>
      <p:sp>
        <p:nvSpPr>
          <p:cNvPr id="31746" name="Rectangle 2"/>
          <p:cNvSpPr>
            <a:spLocks noChangeArrowheads="1"/>
          </p:cNvSpPr>
          <p:nvPr/>
        </p:nvSpPr>
        <p:spPr bwMode="auto">
          <a:xfrm>
            <a:off x="0" y="0"/>
            <a:ext cx="9144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graphicFrame>
        <p:nvGraphicFramePr>
          <p:cNvPr id="31745" name="Object 1"/>
          <p:cNvGraphicFramePr>
            <a:graphicFrameLocks noChangeAspect="1"/>
          </p:cNvGraphicFramePr>
          <p:nvPr/>
        </p:nvGraphicFramePr>
        <p:xfrm>
          <a:off x="1071538" y="1928802"/>
          <a:ext cx="7407228" cy="4071966"/>
        </p:xfrm>
        <a:graphic>
          <a:graphicData uri="http://schemas.openxmlformats.org/presentationml/2006/ole">
            <mc:AlternateContent xmlns:mc="http://schemas.openxmlformats.org/markup-compatibility/2006">
              <mc:Choice xmlns:v="urn:schemas-microsoft-com:vml" Requires="v">
                <p:oleObj spid="_x0000_s2055" name="Visio" r:id="rId3" imgW="8007930" imgH="4398933" progId="Visio.Drawing.11">
                  <p:embed/>
                </p:oleObj>
              </mc:Choice>
              <mc:Fallback>
                <p:oleObj name="Visio" r:id="rId3" imgW="8007930" imgH="4398933"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1538" y="1928802"/>
                        <a:ext cx="7407228" cy="40719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1415087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eduroam</a:t>
            </a:r>
            <a:r>
              <a:rPr lang="zh-CN" altLang="en-US" dirty="0"/>
              <a:t>在高能</a:t>
            </a:r>
            <a:r>
              <a:rPr lang="zh-CN" altLang="en-US" dirty="0" smtClean="0"/>
              <a:t>所管理</a:t>
            </a:r>
            <a:endParaRPr lang="zh-CN" altLang="en-US" dirty="0"/>
          </a:p>
        </p:txBody>
      </p:sp>
      <p:sp>
        <p:nvSpPr>
          <p:cNvPr id="6" name="内容占位符 5"/>
          <p:cNvSpPr>
            <a:spLocks noGrp="1"/>
          </p:cNvSpPr>
          <p:nvPr>
            <p:ph sz="half" idx="1"/>
          </p:nvPr>
        </p:nvSpPr>
        <p:spPr>
          <a:xfrm>
            <a:off x="316520" y="1276636"/>
            <a:ext cx="8401080" cy="4614881"/>
          </a:xfrm>
        </p:spPr>
        <p:txBody>
          <a:bodyPr/>
          <a:lstStyle/>
          <a:p>
            <a:pPr>
              <a:lnSpc>
                <a:spcPct val="80000"/>
              </a:lnSpc>
            </a:pPr>
            <a:r>
              <a:rPr lang="zh-CN" altLang="en-US" sz="2400" dirty="0" smtClean="0"/>
              <a:t>日志统计</a:t>
            </a:r>
            <a:endParaRPr lang="en-US" altLang="zh-CN" sz="2400" dirty="0" smtClean="0"/>
          </a:p>
          <a:p>
            <a:pPr lvl="1"/>
            <a:r>
              <a:rPr lang="zh-CN" altLang="en-US" sz="1800" dirty="0" smtClean="0">
                <a:solidFill>
                  <a:srgbClr val="003399"/>
                </a:solidFill>
                <a:cs typeface="+mn-cs"/>
              </a:rPr>
              <a:t>实时的将</a:t>
            </a:r>
            <a:r>
              <a:rPr lang="en-US" altLang="zh-CN" sz="1800" dirty="0" smtClean="0">
                <a:solidFill>
                  <a:srgbClr val="003399"/>
                </a:solidFill>
                <a:cs typeface="+mn-cs"/>
              </a:rPr>
              <a:t>eduroam</a:t>
            </a:r>
            <a:r>
              <a:rPr lang="zh-CN" altLang="en-US" sz="1800" dirty="0" smtClean="0">
                <a:solidFill>
                  <a:srgbClr val="003399"/>
                </a:solidFill>
                <a:cs typeface="+mn-cs"/>
              </a:rPr>
              <a:t>产生的日志写到</a:t>
            </a:r>
            <a:r>
              <a:rPr lang="en-GB" altLang="zh-CN" sz="1800" dirty="0" err="1" smtClean="0">
                <a:solidFill>
                  <a:srgbClr val="003399"/>
                </a:solidFill>
                <a:cs typeface="+mn-cs"/>
              </a:rPr>
              <a:t>netdata</a:t>
            </a:r>
            <a:r>
              <a:rPr lang="zh-CN" altLang="en-US" sz="1800" dirty="0" smtClean="0">
                <a:solidFill>
                  <a:srgbClr val="003399"/>
                </a:solidFill>
                <a:cs typeface="+mn-cs"/>
              </a:rPr>
              <a:t>日志服务器上</a:t>
            </a:r>
            <a:endParaRPr lang="en-US" altLang="zh-CN" sz="1800" dirty="0" smtClean="0">
              <a:solidFill>
                <a:srgbClr val="003399"/>
              </a:solidFill>
              <a:cs typeface="+mn-cs"/>
            </a:endParaRPr>
          </a:p>
          <a:p>
            <a:pPr>
              <a:lnSpc>
                <a:spcPct val="80000"/>
              </a:lnSpc>
            </a:pPr>
            <a:r>
              <a:rPr lang="zh-CN" altLang="en-US" sz="2200" dirty="0" smtClean="0"/>
              <a:t>本所用户管理</a:t>
            </a:r>
          </a:p>
          <a:p>
            <a:pPr lvl="1"/>
            <a:r>
              <a:rPr lang="zh-CN" altLang="en-US" sz="1800" dirty="0" smtClean="0">
                <a:solidFill>
                  <a:srgbClr val="003399"/>
                </a:solidFill>
                <a:cs typeface="+mn-cs"/>
              </a:rPr>
              <a:t>将</a:t>
            </a:r>
            <a:r>
              <a:rPr lang="en-US" altLang="zh-CN" sz="1800" dirty="0" err="1" smtClean="0">
                <a:solidFill>
                  <a:srgbClr val="003399"/>
                </a:solidFill>
                <a:cs typeface="+mn-cs"/>
              </a:rPr>
              <a:t>mac</a:t>
            </a:r>
            <a:r>
              <a:rPr lang="zh-CN" altLang="en-US" sz="1800" dirty="0" smtClean="0">
                <a:solidFill>
                  <a:srgbClr val="003399"/>
                </a:solidFill>
                <a:cs typeface="+mn-cs"/>
              </a:rPr>
              <a:t>地址加入黑名单，定期清除。并邮件通知用户下线。</a:t>
            </a:r>
            <a:endParaRPr lang="en-US" altLang="zh-CN" sz="1800" dirty="0" smtClean="0">
              <a:solidFill>
                <a:srgbClr val="003399"/>
              </a:solidFill>
              <a:cs typeface="+mn-cs"/>
            </a:endParaRPr>
          </a:p>
          <a:p>
            <a:pPr>
              <a:lnSpc>
                <a:spcPct val="80000"/>
              </a:lnSpc>
            </a:pPr>
            <a:r>
              <a:rPr lang="zh-CN" altLang="en-US" sz="2200" dirty="0" smtClean="0"/>
              <a:t>服务监控</a:t>
            </a:r>
            <a:endParaRPr lang="en-US" altLang="zh-CN" sz="2200" dirty="0" smtClean="0"/>
          </a:p>
          <a:p>
            <a:pPr lvl="1"/>
            <a:r>
              <a:rPr lang="zh-CN" altLang="en-US" sz="1800" dirty="0" smtClean="0">
                <a:solidFill>
                  <a:srgbClr val="003399"/>
                </a:solidFill>
                <a:cs typeface="+mn-cs"/>
              </a:rPr>
              <a:t>使用网络监控平台监控</a:t>
            </a:r>
            <a:r>
              <a:rPr lang="en-US" altLang="zh-CN" sz="1800" dirty="0" smtClean="0">
                <a:solidFill>
                  <a:srgbClr val="003399"/>
                </a:solidFill>
                <a:cs typeface="+mn-cs"/>
              </a:rPr>
              <a:t>eduroam</a:t>
            </a:r>
            <a:r>
              <a:rPr lang="zh-CN" altLang="en-US" sz="1800" dirty="0" smtClean="0">
                <a:solidFill>
                  <a:srgbClr val="003399"/>
                </a:solidFill>
                <a:cs typeface="+mn-cs"/>
              </a:rPr>
              <a:t>服务器，包括硬盘，内存，</a:t>
            </a:r>
            <a:r>
              <a:rPr lang="en-US" altLang="zh-CN" sz="1800" dirty="0" err="1" smtClean="0">
                <a:solidFill>
                  <a:srgbClr val="003399"/>
                </a:solidFill>
                <a:cs typeface="+mn-cs"/>
              </a:rPr>
              <a:t>cpu</a:t>
            </a:r>
            <a:r>
              <a:rPr lang="zh-CN" altLang="en-US" sz="1800" dirty="0" smtClean="0">
                <a:solidFill>
                  <a:srgbClr val="003399"/>
                </a:solidFill>
                <a:cs typeface="+mn-cs"/>
              </a:rPr>
              <a:t>等，短信提示异常。</a:t>
            </a:r>
            <a:endParaRPr lang="en-US" altLang="zh-CN" sz="1800" dirty="0" smtClean="0">
              <a:solidFill>
                <a:srgbClr val="003399"/>
              </a:solidFill>
              <a:cs typeface="+mn-cs"/>
            </a:endParaRPr>
          </a:p>
          <a:p>
            <a:pPr>
              <a:buNone/>
            </a:pPr>
            <a:endParaRPr lang="zh-CN" altLang="en-US" sz="2400" dirty="0"/>
          </a:p>
        </p:txBody>
      </p:sp>
      <p:pic>
        <p:nvPicPr>
          <p:cNvPr id="4" name="图片 3" descr="本年统计.png"/>
          <p:cNvPicPr>
            <a:picLocks noChangeAspect="1"/>
          </p:cNvPicPr>
          <p:nvPr/>
        </p:nvPicPr>
        <p:blipFill>
          <a:blip r:embed="rId3"/>
          <a:stretch>
            <a:fillRect/>
          </a:stretch>
        </p:blipFill>
        <p:spPr>
          <a:xfrm>
            <a:off x="0" y="4501662"/>
            <a:ext cx="9144000" cy="2318184"/>
          </a:xfrm>
          <a:prstGeom prst="rect">
            <a:avLst/>
          </a:prstGeom>
        </p:spPr>
      </p:pic>
    </p:spTree>
    <p:extLst>
      <p:ext uri="{BB962C8B-B14F-4D97-AF65-F5344CB8AC3E}">
        <p14:creationId xmlns:p14="http://schemas.microsoft.com/office/powerpoint/2010/main" val="45701421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网格认证模型</a:t>
            </a:r>
            <a:endParaRPr lang="zh-CN" altLang="en-US" dirty="0"/>
          </a:p>
        </p:txBody>
      </p:sp>
      <p:sp>
        <p:nvSpPr>
          <p:cNvPr id="3" name="内容占位符 2"/>
          <p:cNvSpPr>
            <a:spLocks noGrp="1"/>
          </p:cNvSpPr>
          <p:nvPr>
            <p:ph idx="1"/>
          </p:nvPr>
        </p:nvSpPr>
        <p:spPr>
          <a:xfrm>
            <a:off x="322263" y="1296988"/>
            <a:ext cx="8534400" cy="5483374"/>
          </a:xfrm>
        </p:spPr>
        <p:txBody>
          <a:bodyPr/>
          <a:lstStyle/>
          <a:p>
            <a:r>
              <a:rPr lang="zh-CN" altLang="en-US" dirty="0" smtClean="0"/>
              <a:t>网格认证是基于证书和</a:t>
            </a:r>
            <a:r>
              <a:rPr lang="en-US" altLang="zh-CN" dirty="0" smtClean="0"/>
              <a:t>VO</a:t>
            </a:r>
            <a:r>
              <a:rPr lang="zh-CN" altLang="en-US" dirty="0" smtClean="0"/>
              <a:t>的认证。</a:t>
            </a:r>
            <a:endParaRPr lang="en-US" altLang="zh-CN" dirty="0" smtClean="0"/>
          </a:p>
          <a:p>
            <a:r>
              <a:rPr lang="zh-CN" altLang="en-US" dirty="0"/>
              <a:t>用户每年获取一次</a:t>
            </a:r>
            <a:r>
              <a:rPr lang="en-US" altLang="zh-CN" dirty="0"/>
              <a:t>X.509 IGTF </a:t>
            </a:r>
            <a:r>
              <a:rPr lang="zh-CN" altLang="en-US" dirty="0"/>
              <a:t>证书</a:t>
            </a:r>
            <a:endParaRPr lang="en-US" altLang="zh-CN" dirty="0"/>
          </a:p>
          <a:p>
            <a:pPr lvl="1"/>
            <a:r>
              <a:rPr lang="zh-CN" altLang="en-US" dirty="0"/>
              <a:t>证书可以应用到多个网格并且加入多个</a:t>
            </a:r>
            <a:r>
              <a:rPr lang="en-US" altLang="zh-CN" dirty="0"/>
              <a:t>VO</a:t>
            </a:r>
            <a:r>
              <a:rPr lang="zh-CN" altLang="en-US" dirty="0"/>
              <a:t>（</a:t>
            </a:r>
            <a:r>
              <a:rPr lang="en-US" altLang="zh-CN" dirty="0"/>
              <a:t>Virtual </a:t>
            </a:r>
            <a:r>
              <a:rPr lang="en-US" altLang="zh-CN" dirty="0" smtClean="0"/>
              <a:t>Organizations</a:t>
            </a:r>
            <a:r>
              <a:rPr lang="zh-CN" altLang="en-US" dirty="0" smtClean="0"/>
              <a:t>）</a:t>
            </a:r>
            <a:endParaRPr lang="en-US" altLang="zh-CN" dirty="0"/>
          </a:p>
          <a:p>
            <a:r>
              <a:rPr lang="en-US" altLang="zh-CN" dirty="0" smtClean="0"/>
              <a:t>VOMS </a:t>
            </a:r>
            <a:r>
              <a:rPr lang="zh-CN" altLang="en-US" dirty="0" smtClean="0"/>
              <a:t>提供</a:t>
            </a:r>
            <a:r>
              <a:rPr lang="en-US" altLang="zh-CN" dirty="0" smtClean="0"/>
              <a:t>VO</a:t>
            </a:r>
            <a:r>
              <a:rPr lang="zh-CN" altLang="en-US" dirty="0" smtClean="0"/>
              <a:t>的服务</a:t>
            </a:r>
            <a:endParaRPr lang="en-US" altLang="zh-CN" dirty="0" smtClean="0"/>
          </a:p>
          <a:p>
            <a:pPr lvl="1"/>
            <a:r>
              <a:rPr lang="zh-CN" altLang="en-US" dirty="0"/>
              <a:t>一</a:t>
            </a:r>
            <a:r>
              <a:rPr lang="zh-CN" altLang="en-US" dirty="0" smtClean="0"/>
              <a:t>个</a:t>
            </a:r>
            <a:r>
              <a:rPr lang="en-US" altLang="zh-CN" dirty="0" err="1" smtClean="0"/>
              <a:t>voms</a:t>
            </a:r>
            <a:r>
              <a:rPr lang="en-US" altLang="zh-CN" dirty="0" smtClean="0"/>
              <a:t> server</a:t>
            </a:r>
            <a:r>
              <a:rPr lang="zh-CN" altLang="en-US" dirty="0" smtClean="0"/>
              <a:t>可以同时提供多个</a:t>
            </a:r>
            <a:r>
              <a:rPr lang="en-US" altLang="zh-CN" dirty="0" smtClean="0"/>
              <a:t>VO</a:t>
            </a:r>
            <a:r>
              <a:rPr lang="zh-CN" altLang="en-US" dirty="0" smtClean="0"/>
              <a:t>服务。</a:t>
            </a:r>
            <a:endParaRPr lang="en-US" altLang="zh-CN" dirty="0" smtClean="0"/>
          </a:p>
          <a:p>
            <a:pPr lvl="1"/>
            <a:r>
              <a:rPr lang="zh-CN" altLang="en-US" dirty="0" smtClean="0"/>
              <a:t>管理用户加入</a:t>
            </a:r>
            <a:r>
              <a:rPr lang="en-US" altLang="zh-CN" dirty="0" smtClean="0"/>
              <a:t>VO</a:t>
            </a:r>
            <a:r>
              <a:rPr lang="zh-CN" altLang="en-US" dirty="0" smtClean="0"/>
              <a:t>的申请，</a:t>
            </a:r>
            <a:r>
              <a:rPr lang="en-US" altLang="zh-CN" dirty="0" smtClean="0"/>
              <a:t>roles </a:t>
            </a:r>
            <a:r>
              <a:rPr lang="zh-CN" altLang="en-US" dirty="0" smtClean="0"/>
              <a:t>和</a:t>
            </a:r>
            <a:r>
              <a:rPr lang="en-US" altLang="zh-CN" dirty="0" smtClean="0"/>
              <a:t>group</a:t>
            </a:r>
            <a:r>
              <a:rPr lang="zh-CN" altLang="en-US" dirty="0" smtClean="0"/>
              <a:t>资格的管理。</a:t>
            </a:r>
            <a:endParaRPr lang="en-US" altLang="zh-CN" dirty="0" smtClean="0"/>
          </a:p>
          <a:p>
            <a:r>
              <a:rPr lang="zh-CN" altLang="en-US" dirty="0" smtClean="0"/>
              <a:t>由</a:t>
            </a:r>
            <a:r>
              <a:rPr lang="en-US" altLang="zh-CN" dirty="0" smtClean="0"/>
              <a:t>VO</a:t>
            </a:r>
            <a:r>
              <a:rPr lang="zh-CN" altLang="en-US" dirty="0" smtClean="0"/>
              <a:t>控制用户的认证</a:t>
            </a:r>
            <a:endParaRPr lang="en-US" altLang="zh-CN" dirty="0" smtClean="0"/>
          </a:p>
          <a:p>
            <a:pPr lvl="1"/>
            <a:r>
              <a:rPr lang="zh-CN" altLang="en-US" dirty="0" smtClean="0"/>
              <a:t>用户每年都需要登录</a:t>
            </a:r>
            <a:r>
              <a:rPr lang="en-US" altLang="zh-CN" dirty="0" err="1" smtClean="0"/>
              <a:t>voms</a:t>
            </a:r>
            <a:r>
              <a:rPr lang="en-US" altLang="zh-CN" dirty="0" smtClean="0"/>
              <a:t> server</a:t>
            </a:r>
            <a:r>
              <a:rPr lang="zh-CN" altLang="en-US" dirty="0" smtClean="0"/>
              <a:t>在</a:t>
            </a:r>
            <a:r>
              <a:rPr lang="en-US" altLang="zh-CN" dirty="0" smtClean="0"/>
              <a:t>VO</a:t>
            </a:r>
            <a:r>
              <a:rPr lang="zh-CN" altLang="en-US" dirty="0" smtClean="0"/>
              <a:t>注册。</a:t>
            </a:r>
            <a:endParaRPr lang="en-US" altLang="zh-CN" dirty="0" smtClean="0"/>
          </a:p>
          <a:p>
            <a:pPr lvl="1"/>
            <a:r>
              <a:rPr lang="zh-CN" altLang="en-US" dirty="0" smtClean="0"/>
              <a:t>通过证书来确认</a:t>
            </a:r>
            <a:r>
              <a:rPr lang="en-US" altLang="zh-CN" dirty="0" smtClean="0"/>
              <a:t>VO</a:t>
            </a:r>
            <a:r>
              <a:rPr lang="zh-CN" altLang="en-US" dirty="0" smtClean="0"/>
              <a:t>的资格，授予</a:t>
            </a:r>
            <a:r>
              <a:rPr lang="en-US" altLang="zh-CN" dirty="0" smtClean="0"/>
              <a:t>roles </a:t>
            </a:r>
            <a:r>
              <a:rPr lang="zh-CN" altLang="en-US" dirty="0" smtClean="0"/>
              <a:t>和 </a:t>
            </a:r>
            <a:r>
              <a:rPr lang="en-US" altLang="zh-CN" dirty="0" smtClean="0"/>
              <a:t>group</a:t>
            </a:r>
            <a:r>
              <a:rPr lang="zh-CN" altLang="en-US" dirty="0" smtClean="0"/>
              <a:t>的资格</a:t>
            </a:r>
            <a:endParaRPr lang="en-US" altLang="zh-CN" dirty="0" smtClean="0"/>
          </a:p>
          <a:p>
            <a:r>
              <a:rPr lang="zh-CN" altLang="en-US" dirty="0" smtClean="0"/>
              <a:t>通过从</a:t>
            </a:r>
            <a:r>
              <a:rPr lang="en-US" altLang="zh-CN" dirty="0" smtClean="0"/>
              <a:t>VOMS</a:t>
            </a:r>
            <a:r>
              <a:rPr lang="zh-CN" altLang="en-US" dirty="0" smtClean="0"/>
              <a:t>获取的短期代理证书实现单点登录。</a:t>
            </a:r>
            <a:endParaRPr lang="en-US" altLang="zh-CN" dirty="0" smtClean="0"/>
          </a:p>
          <a:p>
            <a:r>
              <a:rPr lang="zh-CN" altLang="en-US" dirty="0" smtClean="0"/>
              <a:t>所有提供服务的主机都需要获取</a:t>
            </a:r>
            <a:r>
              <a:rPr lang="en-US" altLang="zh-CN" dirty="0" smtClean="0"/>
              <a:t>X.509</a:t>
            </a:r>
            <a:r>
              <a:rPr lang="zh-CN" altLang="en-US" dirty="0" smtClean="0"/>
              <a:t>证书</a:t>
            </a:r>
            <a:endParaRPr lang="zh-CN" altLang="en-US" dirty="0"/>
          </a:p>
        </p:txBody>
      </p:sp>
    </p:spTree>
    <p:extLst>
      <p:ext uri="{BB962C8B-B14F-4D97-AF65-F5344CB8AC3E}">
        <p14:creationId xmlns:p14="http://schemas.microsoft.com/office/powerpoint/2010/main" val="4118403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Line 2"/>
          <p:cNvSpPr>
            <a:spLocks noChangeShapeType="1"/>
          </p:cNvSpPr>
          <p:nvPr/>
        </p:nvSpPr>
        <p:spPr bwMode="auto">
          <a:xfrm flipH="1">
            <a:off x="4932363" y="2420938"/>
            <a:ext cx="2087562" cy="1944687"/>
          </a:xfrm>
          <a:prstGeom prst="line">
            <a:avLst/>
          </a:prstGeom>
          <a:noFill/>
          <a:ln w="38100">
            <a:solidFill>
              <a:srgbClr val="0033CC"/>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spAutoFit/>
          </a:bodyPr>
          <a:lstStyle/>
          <a:p>
            <a:endParaRPr lang="en-US"/>
          </a:p>
        </p:txBody>
      </p:sp>
      <p:sp>
        <p:nvSpPr>
          <p:cNvPr id="311299" name="Rectangle 3"/>
          <p:cNvSpPr>
            <a:spLocks noGrp="1" noChangeArrowheads="1"/>
          </p:cNvSpPr>
          <p:nvPr>
            <p:ph type="title"/>
          </p:nvPr>
        </p:nvSpPr>
        <p:spPr>
          <a:xfrm>
            <a:off x="457200" y="0"/>
            <a:ext cx="8229600" cy="820738"/>
          </a:xfrm>
        </p:spPr>
        <p:txBody>
          <a:bodyPr/>
          <a:lstStyle/>
          <a:p>
            <a:r>
              <a:rPr lang="en-US" dirty="0" err="1" smtClean="0"/>
              <a:t>AuthN</a:t>
            </a:r>
            <a:r>
              <a:rPr lang="en-US" dirty="0" smtClean="0"/>
              <a:t> and </a:t>
            </a:r>
            <a:r>
              <a:rPr lang="en-US" dirty="0" err="1" smtClean="0"/>
              <a:t>AuthZ</a:t>
            </a:r>
            <a:endParaRPr lang="en-US" dirty="0"/>
          </a:p>
        </p:txBody>
      </p:sp>
      <p:sp>
        <p:nvSpPr>
          <p:cNvPr id="311300" name="Oval 4"/>
          <p:cNvSpPr>
            <a:spLocks noChangeArrowheads="1"/>
          </p:cNvSpPr>
          <p:nvPr/>
        </p:nvSpPr>
        <p:spPr bwMode="auto">
          <a:xfrm>
            <a:off x="3563938" y="4221163"/>
            <a:ext cx="1266825" cy="457200"/>
          </a:xfrm>
          <a:prstGeom prst="ellipse">
            <a:avLst/>
          </a:prstGeom>
          <a:solidFill>
            <a:srgbClr val="FFCC00"/>
          </a:solidFill>
          <a:ln w="28575">
            <a:solidFill>
              <a:schemeClr val="tx1"/>
            </a:solidFill>
            <a:round/>
            <a:headEnd/>
            <a:tailEnd/>
          </a:ln>
          <a:effectLst/>
          <a:extLs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90488" tIns="44450" rIns="90488" bIns="44450" anchor="ctr"/>
          <a:lstStyle/>
          <a:p>
            <a:pPr algn="ctr">
              <a:lnSpc>
                <a:spcPct val="90000"/>
              </a:lnSpc>
              <a:spcBef>
                <a:spcPct val="69000"/>
              </a:spcBef>
              <a:buClr>
                <a:schemeClr val="folHlink"/>
              </a:buClr>
              <a:buSzPct val="65000"/>
              <a:buFont typeface="Monotype Sorts" charset="0"/>
              <a:buNone/>
            </a:pPr>
            <a:r>
              <a:rPr lang="it-IT" sz="1600" b="1">
                <a:latin typeface="Comic Sans MS" charset="0"/>
              </a:rPr>
              <a:t>VO-</a:t>
            </a:r>
            <a:r>
              <a:rPr lang="hu-HU" sz="1600" b="1">
                <a:latin typeface="Comic Sans MS" charset="0"/>
              </a:rPr>
              <a:t>VO</a:t>
            </a:r>
            <a:r>
              <a:rPr lang="it-IT" sz="1600" b="1">
                <a:latin typeface="Comic Sans MS" charset="0"/>
              </a:rPr>
              <a:t>MS</a:t>
            </a:r>
            <a:endParaRPr lang="en-US" sz="1600" b="1">
              <a:latin typeface="Comic Sans MS" charset="0"/>
            </a:endParaRPr>
          </a:p>
        </p:txBody>
      </p:sp>
      <p:sp>
        <p:nvSpPr>
          <p:cNvPr id="311301" name="Rectangle 5"/>
          <p:cNvSpPr>
            <a:spLocks noChangeArrowheads="1"/>
          </p:cNvSpPr>
          <p:nvPr/>
        </p:nvSpPr>
        <p:spPr bwMode="auto">
          <a:xfrm>
            <a:off x="352425" y="2362200"/>
            <a:ext cx="774700" cy="3581400"/>
          </a:xfrm>
          <a:prstGeom prst="rect">
            <a:avLst/>
          </a:prstGeom>
          <a:solidFill>
            <a:schemeClr val="bg2"/>
          </a:solidFill>
          <a:ln w="28575">
            <a:solidFill>
              <a:schemeClr val="tx1"/>
            </a:solidFill>
            <a:miter lim="800000"/>
            <a:headEnd/>
            <a:tailEnd/>
          </a:ln>
          <a:effectLst>
            <a:outerShdw blurRad="63500" dist="107763" dir="2700000" algn="ctr" rotWithShape="0">
              <a:schemeClr val="tx1">
                <a:alpha val="50000"/>
              </a:schemeClr>
            </a:outerShdw>
          </a:effectLst>
        </p:spPr>
        <p:txBody>
          <a:bodyPr wrap="none" lIns="90488" tIns="44450" rIns="90488" bIns="44450"/>
          <a:lstStyle/>
          <a:p>
            <a:pPr>
              <a:lnSpc>
                <a:spcPct val="90000"/>
              </a:lnSpc>
              <a:spcBef>
                <a:spcPct val="69000"/>
              </a:spcBef>
              <a:buClr>
                <a:schemeClr val="folHlink"/>
              </a:buClr>
              <a:buSzPct val="65000"/>
              <a:buFont typeface="Monotype Sorts" charset="0"/>
              <a:buNone/>
            </a:pPr>
            <a:r>
              <a:rPr lang="hu-HU" sz="1800">
                <a:latin typeface="Comic Sans MS" charset="0"/>
              </a:rPr>
              <a:t>user</a:t>
            </a:r>
          </a:p>
          <a:p>
            <a:pPr>
              <a:lnSpc>
                <a:spcPct val="90000"/>
              </a:lnSpc>
              <a:spcBef>
                <a:spcPct val="69000"/>
              </a:spcBef>
              <a:buClr>
                <a:schemeClr val="folHlink"/>
              </a:buClr>
              <a:buSzPct val="65000"/>
              <a:buFont typeface="Monotype Sorts" charset="0"/>
              <a:buNone/>
            </a:pPr>
            <a:endParaRPr lang="en-US" sz="1800">
              <a:latin typeface="Comic Sans MS" charset="0"/>
            </a:endParaRPr>
          </a:p>
        </p:txBody>
      </p:sp>
      <p:sp>
        <p:nvSpPr>
          <p:cNvPr id="311302" name="Rectangle 6"/>
          <p:cNvSpPr>
            <a:spLocks noChangeArrowheads="1"/>
          </p:cNvSpPr>
          <p:nvPr/>
        </p:nvSpPr>
        <p:spPr bwMode="auto">
          <a:xfrm>
            <a:off x="7459663" y="2286000"/>
            <a:ext cx="1195387" cy="3657600"/>
          </a:xfrm>
          <a:prstGeom prst="rect">
            <a:avLst/>
          </a:prstGeom>
          <a:solidFill>
            <a:srgbClr val="99FF33"/>
          </a:solidFill>
          <a:ln w="28575">
            <a:solidFill>
              <a:schemeClr val="tx1"/>
            </a:solidFill>
            <a:miter lim="800000"/>
            <a:headEnd/>
            <a:tailEnd/>
          </a:ln>
          <a:effectLst>
            <a:outerShdw blurRad="63500" dist="107763" dir="2700000" algn="ctr" rotWithShape="0">
              <a:schemeClr val="tx1">
                <a:alpha val="50000"/>
              </a:schemeClr>
            </a:outerShdw>
          </a:effectLst>
        </p:spPr>
        <p:txBody>
          <a:bodyPr wrap="none" lIns="90488" tIns="44450" rIns="90488" bIns="44450"/>
          <a:lstStyle/>
          <a:p>
            <a:pPr algn="r">
              <a:lnSpc>
                <a:spcPct val="90000"/>
              </a:lnSpc>
              <a:spcBef>
                <a:spcPct val="69000"/>
              </a:spcBef>
              <a:buClr>
                <a:schemeClr val="folHlink"/>
              </a:buClr>
              <a:buSzPct val="65000"/>
              <a:buFont typeface="Monotype Sorts" charset="0"/>
              <a:buNone/>
            </a:pPr>
            <a:r>
              <a:rPr lang="hu-HU" sz="1800">
                <a:latin typeface="Comic Sans MS" charset="0"/>
              </a:rPr>
              <a:t>service</a:t>
            </a:r>
            <a:endParaRPr lang="en-US" sz="1800">
              <a:latin typeface="Comic Sans MS" charset="0"/>
            </a:endParaRPr>
          </a:p>
        </p:txBody>
      </p:sp>
      <p:sp>
        <p:nvSpPr>
          <p:cNvPr id="311303" name="Line 7"/>
          <p:cNvSpPr>
            <a:spLocks noChangeShapeType="1"/>
          </p:cNvSpPr>
          <p:nvPr/>
        </p:nvSpPr>
        <p:spPr bwMode="auto">
          <a:xfrm>
            <a:off x="492125" y="5486400"/>
            <a:ext cx="7669213" cy="0"/>
          </a:xfrm>
          <a:prstGeom prst="line">
            <a:avLst/>
          </a:prstGeom>
          <a:noFill/>
          <a:ln w="76200" cmpd="tri">
            <a:solidFill>
              <a:schemeClr val="tx1"/>
            </a:solidFill>
            <a:round/>
            <a:headEnd type="oval" w="sm" len="med"/>
            <a:tailEnd type="oval" w="sm"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90488" tIns="44450" rIns="90488" bIns="44450" anchor="ctr"/>
          <a:lstStyle/>
          <a:p>
            <a:endParaRPr lang="en-US"/>
          </a:p>
        </p:txBody>
      </p:sp>
      <p:cxnSp>
        <p:nvCxnSpPr>
          <p:cNvPr id="311304" name="AutoShape 8"/>
          <p:cNvCxnSpPr>
            <a:cxnSpLocks noChangeShapeType="1"/>
            <a:endCxn id="311303" idx="0"/>
          </p:cNvCxnSpPr>
          <p:nvPr/>
        </p:nvCxnSpPr>
        <p:spPr bwMode="auto">
          <a:xfrm rot="10800000" flipV="1">
            <a:off x="492125" y="4762500"/>
            <a:ext cx="141288" cy="685800"/>
          </a:xfrm>
          <a:prstGeom prst="bentConnector2">
            <a:avLst/>
          </a:prstGeom>
          <a:noFill/>
          <a:ln w="12700">
            <a:solidFill>
              <a:schemeClr val="tx1"/>
            </a:solidFill>
            <a:prstDash val="dash"/>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cxnSp>
      <p:cxnSp>
        <p:nvCxnSpPr>
          <p:cNvPr id="311305" name="AutoShape 9"/>
          <p:cNvCxnSpPr>
            <a:cxnSpLocks noChangeShapeType="1"/>
            <a:endCxn id="311303" idx="1"/>
          </p:cNvCxnSpPr>
          <p:nvPr/>
        </p:nvCxnSpPr>
        <p:spPr bwMode="auto">
          <a:xfrm>
            <a:off x="7950200" y="3238500"/>
            <a:ext cx="211138" cy="2286000"/>
          </a:xfrm>
          <a:prstGeom prst="bentConnector4">
            <a:avLst>
              <a:gd name="adj1" fmla="val 100000"/>
              <a:gd name="adj2" fmla="val 40139"/>
            </a:avLst>
          </a:prstGeom>
          <a:noFill/>
          <a:ln w="12700">
            <a:solidFill>
              <a:schemeClr val="tx1"/>
            </a:solidFill>
            <a:prstDash val="dash"/>
            <a:miter lim="800000"/>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cxnSp>
      <p:sp>
        <p:nvSpPr>
          <p:cNvPr id="311306" name="Text Box 10"/>
          <p:cNvSpPr txBox="1">
            <a:spLocks noChangeArrowheads="1"/>
          </p:cNvSpPr>
          <p:nvPr/>
        </p:nvSpPr>
        <p:spPr bwMode="auto">
          <a:xfrm>
            <a:off x="2355850" y="5589588"/>
            <a:ext cx="3913188"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90488" tIns="44450" rIns="90488" bIns="44450">
            <a:spAutoFit/>
          </a:bodyPr>
          <a:lstStyle/>
          <a:p>
            <a:pPr algn="ctr">
              <a:lnSpc>
                <a:spcPct val="90000"/>
              </a:lnSpc>
              <a:spcBef>
                <a:spcPct val="69000"/>
              </a:spcBef>
              <a:buClr>
                <a:schemeClr val="folHlink"/>
              </a:buClr>
              <a:buSzPct val="65000"/>
              <a:buFont typeface="Monotype Sorts" charset="0"/>
              <a:buNone/>
            </a:pPr>
            <a:r>
              <a:rPr lang="it-IT" sz="1800">
                <a:solidFill>
                  <a:srgbClr val="0033CC"/>
                </a:solidFill>
                <a:latin typeface="Comic Sans MS" charset="0"/>
              </a:rPr>
              <a:t>authentication &amp; </a:t>
            </a:r>
            <a:r>
              <a:rPr lang="it-IT" sz="1800">
                <a:solidFill>
                  <a:srgbClr val="FF0000"/>
                </a:solidFill>
                <a:latin typeface="Comic Sans MS" charset="0"/>
              </a:rPr>
              <a:t>authorization</a:t>
            </a:r>
            <a:r>
              <a:rPr lang="it-IT" sz="1800">
                <a:solidFill>
                  <a:srgbClr val="0033CC"/>
                </a:solidFill>
                <a:latin typeface="Comic Sans MS" charset="0"/>
              </a:rPr>
              <a:t> info</a:t>
            </a:r>
            <a:endParaRPr lang="en-US" sz="1800">
              <a:solidFill>
                <a:srgbClr val="0033CC"/>
              </a:solidFill>
              <a:latin typeface="Comic Sans MS" charset="0"/>
            </a:endParaRPr>
          </a:p>
        </p:txBody>
      </p:sp>
      <p:cxnSp>
        <p:nvCxnSpPr>
          <p:cNvPr id="311307" name="AutoShape 11"/>
          <p:cNvCxnSpPr>
            <a:cxnSpLocks noChangeShapeType="1"/>
            <a:endCxn id="311303" idx="1"/>
          </p:cNvCxnSpPr>
          <p:nvPr/>
        </p:nvCxnSpPr>
        <p:spPr bwMode="auto">
          <a:xfrm>
            <a:off x="7327900" y="5033963"/>
            <a:ext cx="833438" cy="490537"/>
          </a:xfrm>
          <a:prstGeom prst="straightConnector1">
            <a:avLst/>
          </a:prstGeom>
          <a:noFill/>
          <a:ln w="12700">
            <a:solidFill>
              <a:schemeClr val="tx1"/>
            </a:solidFill>
            <a:prstDash val="dash"/>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cxnSp>
      <p:pic>
        <p:nvPicPr>
          <p:cNvPr id="311308" name="Picture 1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313" y="2708275"/>
            <a:ext cx="833437" cy="1123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
        <p:nvSpPr>
          <p:cNvPr id="311309" name="Text Box 13"/>
          <p:cNvSpPr txBox="1">
            <a:spLocks noChangeArrowheads="1"/>
          </p:cNvSpPr>
          <p:nvPr/>
        </p:nvSpPr>
        <p:spPr bwMode="auto">
          <a:xfrm>
            <a:off x="1116013" y="2781300"/>
            <a:ext cx="1152525" cy="431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0" tIns="0" rIns="0" bIns="0"/>
          <a:lstStyle>
            <a:lvl1pPr defTabSz="1069975">
              <a:defRPr sz="2400">
                <a:solidFill>
                  <a:schemeClr val="tx1"/>
                </a:solidFill>
                <a:latin typeface="Times New Roman" charset="0"/>
                <a:ea typeface="ＭＳ Ｐゴシック" charset="0"/>
              </a:defRPr>
            </a:lvl1pPr>
            <a:lvl2pPr defTabSz="1069975">
              <a:defRPr sz="2400">
                <a:solidFill>
                  <a:schemeClr val="tx1"/>
                </a:solidFill>
                <a:latin typeface="Times New Roman" charset="0"/>
                <a:ea typeface="ＭＳ Ｐゴシック" charset="0"/>
              </a:defRPr>
            </a:lvl2pPr>
            <a:lvl3pPr defTabSz="1069975">
              <a:defRPr sz="2400">
                <a:solidFill>
                  <a:schemeClr val="tx1"/>
                </a:solidFill>
                <a:latin typeface="Times New Roman" charset="0"/>
                <a:ea typeface="ＭＳ Ｐゴシック" charset="0"/>
              </a:defRPr>
            </a:lvl3pPr>
            <a:lvl4pPr defTabSz="1069975">
              <a:defRPr sz="2400">
                <a:solidFill>
                  <a:schemeClr val="tx1"/>
                </a:solidFill>
                <a:latin typeface="Times New Roman" charset="0"/>
                <a:ea typeface="ＭＳ Ｐゴシック" charset="0"/>
              </a:defRPr>
            </a:lvl4pPr>
            <a:lvl5pPr defTabSz="1069975">
              <a:defRPr sz="2400">
                <a:solidFill>
                  <a:schemeClr val="tx1"/>
                </a:solidFill>
                <a:latin typeface="Times New Roman" charset="0"/>
                <a:ea typeface="ＭＳ Ｐゴシック" charset="0"/>
              </a:defRPr>
            </a:lvl5pPr>
            <a:lvl6pPr defTabSz="1069975" eaLnBrk="0" fontAlgn="base" hangingPunct="0">
              <a:spcBef>
                <a:spcPct val="0"/>
              </a:spcBef>
              <a:spcAft>
                <a:spcPct val="0"/>
              </a:spcAft>
              <a:defRPr sz="2400">
                <a:solidFill>
                  <a:schemeClr val="tx1"/>
                </a:solidFill>
                <a:latin typeface="Times New Roman" charset="0"/>
                <a:ea typeface="ＭＳ Ｐゴシック" charset="0"/>
              </a:defRPr>
            </a:lvl6pPr>
            <a:lvl7pPr defTabSz="1069975" eaLnBrk="0" fontAlgn="base" hangingPunct="0">
              <a:spcBef>
                <a:spcPct val="0"/>
              </a:spcBef>
              <a:spcAft>
                <a:spcPct val="0"/>
              </a:spcAft>
              <a:defRPr sz="2400">
                <a:solidFill>
                  <a:schemeClr val="tx1"/>
                </a:solidFill>
                <a:latin typeface="Times New Roman" charset="0"/>
                <a:ea typeface="ＭＳ Ｐゴシック" charset="0"/>
              </a:defRPr>
            </a:lvl7pPr>
            <a:lvl8pPr defTabSz="1069975" eaLnBrk="0" fontAlgn="base" hangingPunct="0">
              <a:spcBef>
                <a:spcPct val="0"/>
              </a:spcBef>
              <a:spcAft>
                <a:spcPct val="0"/>
              </a:spcAft>
              <a:defRPr sz="2400">
                <a:solidFill>
                  <a:schemeClr val="tx1"/>
                </a:solidFill>
                <a:latin typeface="Times New Roman" charset="0"/>
                <a:ea typeface="ＭＳ Ｐゴシック" charset="0"/>
              </a:defRPr>
            </a:lvl8pPr>
            <a:lvl9pPr defTabSz="1069975"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90000"/>
              </a:lnSpc>
              <a:spcBef>
                <a:spcPct val="50000"/>
              </a:spcBef>
              <a:buClr>
                <a:schemeClr val="folHlink"/>
              </a:buClr>
              <a:buSzPct val="65000"/>
              <a:buFont typeface="Monotype Sorts" charset="0"/>
              <a:buNone/>
            </a:pPr>
            <a:r>
              <a:rPr lang="it-IT" sz="1400" b="1">
                <a:latin typeface="Comic Sans MS" charset="0"/>
              </a:rPr>
              <a:t>user cert</a:t>
            </a:r>
            <a:br>
              <a:rPr lang="it-IT" sz="1400" b="1">
                <a:latin typeface="Comic Sans MS" charset="0"/>
              </a:rPr>
            </a:br>
            <a:r>
              <a:rPr lang="it-IT" sz="1400" b="1">
                <a:latin typeface="Comic Sans MS" charset="0"/>
              </a:rPr>
              <a:t>(long life</a:t>
            </a:r>
            <a:r>
              <a:rPr lang="it-IT" sz="1600" b="1">
                <a:latin typeface="Comic Sans MS" charset="0"/>
              </a:rPr>
              <a:t>)</a:t>
            </a:r>
            <a:endParaRPr lang="en-US" sz="1600" b="1">
              <a:latin typeface="Comic Sans MS" charset="0"/>
            </a:endParaRPr>
          </a:p>
        </p:txBody>
      </p:sp>
      <p:pic>
        <p:nvPicPr>
          <p:cNvPr id="311310" name="Picture 14" descr="j025587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188" y="4508500"/>
            <a:ext cx="609600" cy="758825"/>
          </a:xfrm>
          <a:prstGeom prst="rect">
            <a:avLst/>
          </a:prstGeom>
          <a:noFill/>
          <a:extLst>
            <a:ext uri="{909E8E84-426E-40dd-AFC4-6F175D3DCCD1}">
              <a14:hiddenFill xmlns:a14="http://schemas.microsoft.com/office/drawing/2010/main" xmlns="">
                <a:solidFill>
                  <a:srgbClr val="FFFFFF"/>
                </a:solidFill>
              </a14:hiddenFill>
            </a:ext>
          </a:extLst>
        </p:spPr>
      </p:pic>
      <p:cxnSp>
        <p:nvCxnSpPr>
          <p:cNvPr id="311311" name="AutoShape 15"/>
          <p:cNvCxnSpPr>
            <a:cxnSpLocks noChangeShapeType="1"/>
            <a:stCxn id="311308" idx="2"/>
            <a:endCxn id="311310" idx="0"/>
          </p:cNvCxnSpPr>
          <p:nvPr/>
        </p:nvCxnSpPr>
        <p:spPr bwMode="auto">
          <a:xfrm>
            <a:off x="885825" y="3832225"/>
            <a:ext cx="30163" cy="676275"/>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cxnSp>
      <p:sp>
        <p:nvSpPr>
          <p:cNvPr id="311312" name="Oval 16"/>
          <p:cNvSpPr>
            <a:spLocks noChangeArrowheads="1"/>
          </p:cNvSpPr>
          <p:nvPr/>
        </p:nvSpPr>
        <p:spPr bwMode="auto">
          <a:xfrm>
            <a:off x="3563938" y="4797425"/>
            <a:ext cx="1266825" cy="457200"/>
          </a:xfrm>
          <a:prstGeom prst="ellipse">
            <a:avLst/>
          </a:prstGeom>
          <a:solidFill>
            <a:srgbClr val="FFCC00"/>
          </a:solidFill>
          <a:ln w="28575">
            <a:solidFill>
              <a:schemeClr val="tx1"/>
            </a:solidFill>
            <a:round/>
            <a:headEnd/>
            <a:tailEnd/>
          </a:ln>
          <a:effectLst/>
          <a:extLs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90488" tIns="44450" rIns="90488" bIns="44450" anchor="ctr"/>
          <a:lstStyle/>
          <a:p>
            <a:pPr algn="ctr">
              <a:lnSpc>
                <a:spcPct val="90000"/>
              </a:lnSpc>
              <a:spcBef>
                <a:spcPct val="69000"/>
              </a:spcBef>
              <a:buClr>
                <a:schemeClr val="folHlink"/>
              </a:buClr>
              <a:buSzPct val="65000"/>
              <a:buFont typeface="Monotype Sorts" charset="0"/>
              <a:buNone/>
            </a:pPr>
            <a:r>
              <a:rPr lang="it-IT" sz="1600" b="1">
                <a:latin typeface="Comic Sans MS" charset="0"/>
              </a:rPr>
              <a:t>VO-</a:t>
            </a:r>
            <a:r>
              <a:rPr lang="hu-HU" sz="1600" b="1">
                <a:latin typeface="Comic Sans MS" charset="0"/>
              </a:rPr>
              <a:t>VO</a:t>
            </a:r>
            <a:r>
              <a:rPr lang="it-IT" sz="1600" b="1">
                <a:latin typeface="Comic Sans MS" charset="0"/>
              </a:rPr>
              <a:t>MS</a:t>
            </a:r>
            <a:endParaRPr lang="en-US" sz="1600" b="1">
              <a:latin typeface="Comic Sans MS" charset="0"/>
            </a:endParaRPr>
          </a:p>
        </p:txBody>
      </p:sp>
      <p:sp>
        <p:nvSpPr>
          <p:cNvPr id="311313" name="Oval 17"/>
          <p:cNvSpPr>
            <a:spLocks noChangeArrowheads="1"/>
          </p:cNvSpPr>
          <p:nvPr/>
        </p:nvSpPr>
        <p:spPr bwMode="auto">
          <a:xfrm>
            <a:off x="3563938" y="3644900"/>
            <a:ext cx="1266825" cy="457200"/>
          </a:xfrm>
          <a:prstGeom prst="ellipse">
            <a:avLst/>
          </a:prstGeom>
          <a:solidFill>
            <a:srgbClr val="FFCC00"/>
          </a:solidFill>
          <a:ln w="28575">
            <a:solidFill>
              <a:schemeClr val="tx1"/>
            </a:solidFill>
            <a:round/>
            <a:headEnd/>
            <a:tailEnd/>
          </a:ln>
          <a:effectLst/>
          <a:extLs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90488" tIns="44450" rIns="90488" bIns="44450" anchor="ctr"/>
          <a:lstStyle/>
          <a:p>
            <a:pPr algn="ctr">
              <a:lnSpc>
                <a:spcPct val="90000"/>
              </a:lnSpc>
              <a:spcBef>
                <a:spcPct val="69000"/>
              </a:spcBef>
              <a:buClr>
                <a:schemeClr val="folHlink"/>
              </a:buClr>
              <a:buSzPct val="65000"/>
              <a:buFont typeface="Monotype Sorts" charset="0"/>
              <a:buNone/>
            </a:pPr>
            <a:r>
              <a:rPr lang="it-IT" sz="1600" b="1">
                <a:latin typeface="Comic Sans MS" charset="0"/>
              </a:rPr>
              <a:t>VO-VOMS</a:t>
            </a:r>
            <a:endParaRPr lang="en-US" sz="1600" b="1">
              <a:latin typeface="Comic Sans MS" charset="0"/>
            </a:endParaRPr>
          </a:p>
        </p:txBody>
      </p:sp>
      <p:sp>
        <p:nvSpPr>
          <p:cNvPr id="311314" name="Oval 18"/>
          <p:cNvSpPr>
            <a:spLocks noChangeArrowheads="1"/>
          </p:cNvSpPr>
          <p:nvPr/>
        </p:nvSpPr>
        <p:spPr bwMode="auto">
          <a:xfrm>
            <a:off x="3563938" y="3068638"/>
            <a:ext cx="1266825" cy="457200"/>
          </a:xfrm>
          <a:prstGeom prst="ellipse">
            <a:avLst/>
          </a:prstGeom>
          <a:solidFill>
            <a:srgbClr val="FFCC00"/>
          </a:solidFill>
          <a:ln w="28575">
            <a:solidFill>
              <a:schemeClr val="tx1"/>
            </a:solidFill>
            <a:round/>
            <a:headEnd/>
            <a:tailEnd/>
          </a:ln>
          <a:effectLst/>
          <a:extLs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90488" tIns="44450" rIns="90488" bIns="44450" anchor="ctr"/>
          <a:lstStyle/>
          <a:p>
            <a:pPr algn="ctr">
              <a:lnSpc>
                <a:spcPct val="90000"/>
              </a:lnSpc>
              <a:spcBef>
                <a:spcPct val="69000"/>
              </a:spcBef>
              <a:buClr>
                <a:schemeClr val="folHlink"/>
              </a:buClr>
              <a:buSzPct val="65000"/>
              <a:buFont typeface="Monotype Sorts" charset="0"/>
              <a:buNone/>
            </a:pPr>
            <a:r>
              <a:rPr lang="it-IT" sz="1600" b="1">
                <a:latin typeface="Comic Sans MS" charset="0"/>
              </a:rPr>
              <a:t>VO-</a:t>
            </a:r>
            <a:r>
              <a:rPr lang="hu-HU" sz="1600" b="1">
                <a:latin typeface="Comic Sans MS" charset="0"/>
              </a:rPr>
              <a:t>VO</a:t>
            </a:r>
            <a:r>
              <a:rPr lang="it-IT" sz="1600" b="1">
                <a:latin typeface="Comic Sans MS" charset="0"/>
              </a:rPr>
              <a:t>MS</a:t>
            </a:r>
            <a:endParaRPr lang="en-US" sz="1600" b="1">
              <a:latin typeface="Comic Sans MS" charset="0"/>
            </a:endParaRPr>
          </a:p>
        </p:txBody>
      </p:sp>
      <p:grpSp>
        <p:nvGrpSpPr>
          <p:cNvPr id="311315" name="Group 19"/>
          <p:cNvGrpSpPr>
            <a:grpSpLocks/>
          </p:cNvGrpSpPr>
          <p:nvPr/>
        </p:nvGrpSpPr>
        <p:grpSpPr bwMode="auto">
          <a:xfrm>
            <a:off x="2951163" y="981075"/>
            <a:ext cx="3157537" cy="873125"/>
            <a:chOff x="1859" y="618"/>
            <a:chExt cx="1989" cy="550"/>
          </a:xfrm>
        </p:grpSpPr>
        <p:grpSp>
          <p:nvGrpSpPr>
            <p:cNvPr id="311316" name="Group 20"/>
            <p:cNvGrpSpPr>
              <a:grpSpLocks/>
            </p:cNvGrpSpPr>
            <p:nvPr/>
          </p:nvGrpSpPr>
          <p:grpSpPr bwMode="auto">
            <a:xfrm>
              <a:off x="1859" y="618"/>
              <a:ext cx="583" cy="550"/>
              <a:chOff x="2533" y="1117"/>
              <a:chExt cx="583" cy="550"/>
            </a:xfrm>
          </p:grpSpPr>
          <p:pic>
            <p:nvPicPr>
              <p:cNvPr id="311317" name="Picture 21" descr="bs00897_"/>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33" y="1117"/>
                <a:ext cx="583" cy="550"/>
              </a:xfrm>
              <a:prstGeom prst="rect">
                <a:avLst/>
              </a:prstGeom>
              <a:noFill/>
              <a:effectLst>
                <a:outerShdw blurRad="63500" dist="107763" dir="2700000" algn="ctr" rotWithShape="0">
                  <a:srgbClr val="000000">
                    <a:alpha val="74998"/>
                  </a:srgbClr>
                </a:outerShdw>
              </a:effectLst>
              <a:extLst>
                <a:ext uri="{909E8E84-426E-40dd-AFC4-6F175D3DCCD1}">
                  <a14:hiddenFill xmlns:a14="http://schemas.microsoft.com/office/drawing/2010/main" xmlns="">
                    <a:solidFill>
                      <a:srgbClr val="FFFFFF"/>
                    </a:solidFill>
                  </a14:hiddenFill>
                </a:ext>
              </a:extLst>
            </p:spPr>
          </p:pic>
          <p:sp>
            <p:nvSpPr>
              <p:cNvPr id="311318" name="Text Box 22"/>
              <p:cNvSpPr txBox="1">
                <a:spLocks noChangeArrowheads="1"/>
              </p:cNvSpPr>
              <p:nvPr/>
            </p:nvSpPr>
            <p:spPr bwMode="auto">
              <a:xfrm>
                <a:off x="2632" y="1314"/>
                <a:ext cx="375"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ctr"/>
                <a:r>
                  <a:rPr lang="en-US" b="1">
                    <a:solidFill>
                      <a:schemeClr val="accent2"/>
                    </a:solidFill>
                    <a:latin typeface="Comic Sans MS" charset="0"/>
                  </a:rPr>
                  <a:t>CA</a:t>
                </a:r>
              </a:p>
            </p:txBody>
          </p:sp>
        </p:grpSp>
        <p:grpSp>
          <p:nvGrpSpPr>
            <p:cNvPr id="311319" name="Group 23"/>
            <p:cNvGrpSpPr>
              <a:grpSpLocks/>
            </p:cNvGrpSpPr>
            <p:nvPr/>
          </p:nvGrpSpPr>
          <p:grpSpPr bwMode="auto">
            <a:xfrm>
              <a:off x="2562" y="618"/>
              <a:ext cx="583" cy="550"/>
              <a:chOff x="2533" y="1117"/>
              <a:chExt cx="583" cy="550"/>
            </a:xfrm>
          </p:grpSpPr>
          <p:pic>
            <p:nvPicPr>
              <p:cNvPr id="311320" name="Picture 24" descr="bs00897_"/>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33" y="1117"/>
                <a:ext cx="583" cy="550"/>
              </a:xfrm>
              <a:prstGeom prst="rect">
                <a:avLst/>
              </a:prstGeom>
              <a:noFill/>
              <a:effectLst>
                <a:outerShdw blurRad="63500" dist="107763" dir="2700000" algn="ctr" rotWithShape="0">
                  <a:srgbClr val="000000">
                    <a:alpha val="74998"/>
                  </a:srgbClr>
                </a:outerShdw>
              </a:effectLst>
              <a:extLst>
                <a:ext uri="{909E8E84-426E-40dd-AFC4-6F175D3DCCD1}">
                  <a14:hiddenFill xmlns:a14="http://schemas.microsoft.com/office/drawing/2010/main" xmlns="">
                    <a:solidFill>
                      <a:srgbClr val="FFFFFF"/>
                    </a:solidFill>
                  </a14:hiddenFill>
                </a:ext>
              </a:extLst>
            </p:spPr>
          </p:pic>
          <p:sp>
            <p:nvSpPr>
              <p:cNvPr id="311321" name="Text Box 25"/>
              <p:cNvSpPr txBox="1">
                <a:spLocks noChangeArrowheads="1"/>
              </p:cNvSpPr>
              <p:nvPr/>
            </p:nvSpPr>
            <p:spPr bwMode="auto">
              <a:xfrm>
                <a:off x="2632" y="1314"/>
                <a:ext cx="375"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ctr"/>
                <a:r>
                  <a:rPr lang="en-US" b="1">
                    <a:solidFill>
                      <a:schemeClr val="accent2"/>
                    </a:solidFill>
                    <a:latin typeface="Comic Sans MS" charset="0"/>
                  </a:rPr>
                  <a:t>CA</a:t>
                </a:r>
              </a:p>
            </p:txBody>
          </p:sp>
        </p:grpSp>
        <p:grpSp>
          <p:nvGrpSpPr>
            <p:cNvPr id="311322" name="Group 26"/>
            <p:cNvGrpSpPr>
              <a:grpSpLocks/>
            </p:cNvGrpSpPr>
            <p:nvPr/>
          </p:nvGrpSpPr>
          <p:grpSpPr bwMode="auto">
            <a:xfrm>
              <a:off x="3265" y="618"/>
              <a:ext cx="583" cy="550"/>
              <a:chOff x="2533" y="1117"/>
              <a:chExt cx="583" cy="550"/>
            </a:xfrm>
          </p:grpSpPr>
          <p:pic>
            <p:nvPicPr>
              <p:cNvPr id="311323" name="Picture 27" descr="bs00897_"/>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33" y="1117"/>
                <a:ext cx="583" cy="550"/>
              </a:xfrm>
              <a:prstGeom prst="rect">
                <a:avLst/>
              </a:prstGeom>
              <a:noFill/>
              <a:effectLst>
                <a:outerShdw blurRad="63500" dist="107763" dir="2700000" algn="ctr" rotWithShape="0">
                  <a:srgbClr val="000000">
                    <a:alpha val="74998"/>
                  </a:srgbClr>
                </a:outerShdw>
              </a:effectLst>
              <a:extLst>
                <a:ext uri="{909E8E84-426E-40dd-AFC4-6F175D3DCCD1}">
                  <a14:hiddenFill xmlns:a14="http://schemas.microsoft.com/office/drawing/2010/main" xmlns="">
                    <a:solidFill>
                      <a:srgbClr val="FFFFFF"/>
                    </a:solidFill>
                  </a14:hiddenFill>
                </a:ext>
              </a:extLst>
            </p:spPr>
          </p:pic>
          <p:sp>
            <p:nvSpPr>
              <p:cNvPr id="311324" name="Text Box 28"/>
              <p:cNvSpPr txBox="1">
                <a:spLocks noChangeArrowheads="1"/>
              </p:cNvSpPr>
              <p:nvPr/>
            </p:nvSpPr>
            <p:spPr bwMode="auto">
              <a:xfrm>
                <a:off x="2632" y="1314"/>
                <a:ext cx="375" cy="2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92075" tIns="46038" rIns="92075" bIns="46038">
                <a:spAutoFit/>
              </a:bodyPr>
              <a:lstStyle/>
              <a:p>
                <a:pPr algn="ctr"/>
                <a:r>
                  <a:rPr lang="en-US" b="1">
                    <a:solidFill>
                      <a:schemeClr val="accent2"/>
                    </a:solidFill>
                    <a:latin typeface="Comic Sans MS" charset="0"/>
                  </a:rPr>
                  <a:t>CA</a:t>
                </a:r>
              </a:p>
            </p:txBody>
          </p:sp>
        </p:grpSp>
      </p:grpSp>
      <p:pic>
        <p:nvPicPr>
          <p:cNvPr id="311325" name="Picture 2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19925" y="1628775"/>
            <a:ext cx="833438" cy="1123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grpSp>
        <p:nvGrpSpPr>
          <p:cNvPr id="311326" name="Group 30"/>
          <p:cNvGrpSpPr>
            <a:grpSpLocks/>
          </p:cNvGrpSpPr>
          <p:nvPr/>
        </p:nvGrpSpPr>
        <p:grpSpPr bwMode="auto">
          <a:xfrm>
            <a:off x="6804025" y="3716338"/>
            <a:ext cx="1193800" cy="836612"/>
            <a:chOff x="3470" y="1570"/>
            <a:chExt cx="752" cy="527"/>
          </a:xfrm>
        </p:grpSpPr>
        <p:grpSp>
          <p:nvGrpSpPr>
            <p:cNvPr id="311327" name="Group 31"/>
            <p:cNvGrpSpPr>
              <a:grpSpLocks/>
            </p:cNvGrpSpPr>
            <p:nvPr/>
          </p:nvGrpSpPr>
          <p:grpSpPr bwMode="auto">
            <a:xfrm>
              <a:off x="3470" y="1570"/>
              <a:ext cx="389" cy="527"/>
              <a:chOff x="3334" y="1389"/>
              <a:chExt cx="525" cy="708"/>
            </a:xfrm>
          </p:grpSpPr>
          <p:pic>
            <p:nvPicPr>
              <p:cNvPr id="311328" name="Picture 3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34" y="1389"/>
                <a:ext cx="525" cy="7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
            <p:nvSpPr>
              <p:cNvPr id="311329" name="AutoShape 33"/>
              <p:cNvSpPr>
                <a:spLocks noChangeArrowheads="1"/>
              </p:cNvSpPr>
              <p:nvPr/>
            </p:nvSpPr>
            <p:spPr bwMode="auto">
              <a:xfrm>
                <a:off x="3470" y="1570"/>
                <a:ext cx="272" cy="272"/>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699" y="9117"/>
                      <a:pt x="2699" y="10799"/>
                    </a:cubicBezTo>
                    <a:cubicBezTo>
                      <a:pt x="2700" y="15273"/>
                      <a:pt x="6326" y="18900"/>
                      <a:pt x="10800" y="18900"/>
                    </a:cubicBezTo>
                    <a:cubicBezTo>
                      <a:pt x="12482" y="18900"/>
                      <a:pt x="14122" y="18376"/>
                      <a:pt x="15493" y="17401"/>
                    </a:cubicBezTo>
                    <a:close/>
                  </a:path>
                </a:pathLst>
              </a:custGeom>
              <a:solidFill>
                <a:srgbClr val="FF0000"/>
              </a:solidFill>
              <a:ln w="12700">
                <a:solidFill>
                  <a:schemeClr val="tx1"/>
                </a:solidFill>
                <a:miter lim="800000"/>
                <a:headEnd/>
                <a:tailEnd/>
              </a:ln>
              <a:effectLst/>
              <a:extLs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nchor="ctr">
                <a:spAutoFit/>
              </a:bodyPr>
              <a:lstStyle/>
              <a:p>
                <a:endParaRPr lang="en-US"/>
              </a:p>
            </p:txBody>
          </p:sp>
        </p:grpSp>
        <p:grpSp>
          <p:nvGrpSpPr>
            <p:cNvPr id="311330" name="Group 34"/>
            <p:cNvGrpSpPr>
              <a:grpSpLocks/>
            </p:cNvGrpSpPr>
            <p:nvPr/>
          </p:nvGrpSpPr>
          <p:grpSpPr bwMode="auto">
            <a:xfrm>
              <a:off x="3651" y="1570"/>
              <a:ext cx="389" cy="527"/>
              <a:chOff x="3334" y="1389"/>
              <a:chExt cx="525" cy="708"/>
            </a:xfrm>
          </p:grpSpPr>
          <p:pic>
            <p:nvPicPr>
              <p:cNvPr id="311331" name="Picture 3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34" y="1389"/>
                <a:ext cx="525" cy="7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
            <p:nvSpPr>
              <p:cNvPr id="311332" name="AutoShape 36"/>
              <p:cNvSpPr>
                <a:spLocks noChangeArrowheads="1"/>
              </p:cNvSpPr>
              <p:nvPr/>
            </p:nvSpPr>
            <p:spPr bwMode="auto">
              <a:xfrm>
                <a:off x="3470" y="1570"/>
                <a:ext cx="272" cy="272"/>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699" y="9117"/>
                      <a:pt x="2699" y="10799"/>
                    </a:cubicBezTo>
                    <a:cubicBezTo>
                      <a:pt x="2700" y="15273"/>
                      <a:pt x="6326" y="18900"/>
                      <a:pt x="10800" y="18900"/>
                    </a:cubicBezTo>
                    <a:cubicBezTo>
                      <a:pt x="12482" y="18900"/>
                      <a:pt x="14122" y="18376"/>
                      <a:pt x="15493" y="17401"/>
                    </a:cubicBezTo>
                    <a:close/>
                  </a:path>
                </a:pathLst>
              </a:custGeom>
              <a:solidFill>
                <a:srgbClr val="FF0000"/>
              </a:solidFill>
              <a:ln w="12700">
                <a:solidFill>
                  <a:schemeClr val="tx1"/>
                </a:solidFill>
                <a:miter lim="800000"/>
                <a:headEnd/>
                <a:tailEnd/>
              </a:ln>
              <a:effectLst/>
              <a:extLs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nchor="ctr">
                <a:spAutoFit/>
              </a:bodyPr>
              <a:lstStyle/>
              <a:p>
                <a:endParaRPr lang="en-US"/>
              </a:p>
            </p:txBody>
          </p:sp>
        </p:grpSp>
        <p:grpSp>
          <p:nvGrpSpPr>
            <p:cNvPr id="311333" name="Group 37"/>
            <p:cNvGrpSpPr>
              <a:grpSpLocks/>
            </p:cNvGrpSpPr>
            <p:nvPr/>
          </p:nvGrpSpPr>
          <p:grpSpPr bwMode="auto">
            <a:xfrm>
              <a:off x="3833" y="1570"/>
              <a:ext cx="389" cy="527"/>
              <a:chOff x="3334" y="1389"/>
              <a:chExt cx="525" cy="708"/>
            </a:xfrm>
          </p:grpSpPr>
          <p:pic>
            <p:nvPicPr>
              <p:cNvPr id="311334" name="Picture 3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34" y="1389"/>
                <a:ext cx="525" cy="7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
            <p:nvSpPr>
              <p:cNvPr id="311335" name="AutoShape 39"/>
              <p:cNvSpPr>
                <a:spLocks noChangeArrowheads="1"/>
              </p:cNvSpPr>
              <p:nvPr/>
            </p:nvSpPr>
            <p:spPr bwMode="auto">
              <a:xfrm>
                <a:off x="3470" y="1570"/>
                <a:ext cx="272" cy="272"/>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699" y="9117"/>
                      <a:pt x="2699" y="10799"/>
                    </a:cubicBezTo>
                    <a:cubicBezTo>
                      <a:pt x="2700" y="15273"/>
                      <a:pt x="6326" y="18900"/>
                      <a:pt x="10800" y="18900"/>
                    </a:cubicBezTo>
                    <a:cubicBezTo>
                      <a:pt x="12482" y="18900"/>
                      <a:pt x="14122" y="18376"/>
                      <a:pt x="15493" y="17401"/>
                    </a:cubicBezTo>
                    <a:close/>
                  </a:path>
                </a:pathLst>
              </a:custGeom>
              <a:solidFill>
                <a:srgbClr val="FF0000"/>
              </a:solidFill>
              <a:ln w="12700">
                <a:solidFill>
                  <a:schemeClr val="tx1"/>
                </a:solidFill>
                <a:miter lim="800000"/>
                <a:headEnd/>
                <a:tailEnd/>
              </a:ln>
              <a:effectLst/>
              <a:extLs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nchor="ctr">
                <a:spAutoFit/>
              </a:bodyPr>
              <a:lstStyle/>
              <a:p>
                <a:endParaRPr lang="en-US"/>
              </a:p>
            </p:txBody>
          </p:sp>
        </p:grpSp>
      </p:grpSp>
      <p:sp>
        <p:nvSpPr>
          <p:cNvPr id="311336" name="Line 40"/>
          <p:cNvSpPr>
            <a:spLocks noChangeShapeType="1"/>
          </p:cNvSpPr>
          <p:nvPr/>
        </p:nvSpPr>
        <p:spPr bwMode="auto">
          <a:xfrm flipH="1">
            <a:off x="1403350" y="1989138"/>
            <a:ext cx="1655763" cy="719137"/>
          </a:xfrm>
          <a:prstGeom prst="line">
            <a:avLst/>
          </a:prstGeom>
          <a:noFill/>
          <a:ln w="38100">
            <a:solidFill>
              <a:srgbClr val="0033CC"/>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spAutoFit/>
          </a:bodyPr>
          <a:lstStyle/>
          <a:p>
            <a:endParaRPr lang="en-US"/>
          </a:p>
        </p:txBody>
      </p:sp>
      <p:sp>
        <p:nvSpPr>
          <p:cNvPr id="311337" name="Line 41"/>
          <p:cNvSpPr>
            <a:spLocks noChangeShapeType="1"/>
          </p:cNvSpPr>
          <p:nvPr/>
        </p:nvSpPr>
        <p:spPr bwMode="auto">
          <a:xfrm>
            <a:off x="1403350" y="3357563"/>
            <a:ext cx="2089150" cy="1079500"/>
          </a:xfrm>
          <a:prstGeom prst="line">
            <a:avLst/>
          </a:prstGeom>
          <a:noFill/>
          <a:ln w="38100">
            <a:solidFill>
              <a:srgbClr val="0033CC"/>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spAutoFit/>
          </a:bodyPr>
          <a:lstStyle/>
          <a:p>
            <a:endParaRPr lang="en-US"/>
          </a:p>
        </p:txBody>
      </p:sp>
      <p:grpSp>
        <p:nvGrpSpPr>
          <p:cNvPr id="311338" name="Group 42"/>
          <p:cNvGrpSpPr>
            <a:grpSpLocks/>
          </p:cNvGrpSpPr>
          <p:nvPr/>
        </p:nvGrpSpPr>
        <p:grpSpPr bwMode="auto">
          <a:xfrm>
            <a:off x="6804025" y="2781300"/>
            <a:ext cx="1295400" cy="863600"/>
            <a:chOff x="3470" y="1706"/>
            <a:chExt cx="977" cy="708"/>
          </a:xfrm>
        </p:grpSpPr>
        <p:pic>
          <p:nvPicPr>
            <p:cNvPr id="311339" name="Picture 4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70" y="1706"/>
              <a:ext cx="525" cy="7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pic>
          <p:nvPicPr>
            <p:cNvPr id="311340" name="Picture 4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6" y="1706"/>
              <a:ext cx="525" cy="7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pic>
          <p:nvPicPr>
            <p:cNvPr id="311341" name="Picture 4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22" y="1706"/>
              <a:ext cx="525" cy="7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grpSp>
      <p:sp>
        <p:nvSpPr>
          <p:cNvPr id="311342" name="Line 46"/>
          <p:cNvSpPr>
            <a:spLocks noChangeShapeType="1"/>
          </p:cNvSpPr>
          <p:nvPr/>
        </p:nvSpPr>
        <p:spPr bwMode="auto">
          <a:xfrm>
            <a:off x="7956550" y="4005263"/>
            <a:ext cx="215900" cy="0"/>
          </a:xfrm>
          <a:prstGeom prst="line">
            <a:avLst/>
          </a:prstGeom>
          <a:noFill/>
          <a:ln w="12700">
            <a:solidFill>
              <a:schemeClr val="tx1"/>
            </a:solidFill>
            <a:prstDash val="dash"/>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90488" tIns="44450" rIns="90488" bIns="44450">
            <a:spAutoFit/>
          </a:bodyPr>
          <a:lstStyle/>
          <a:p>
            <a:endParaRPr lang="en-US"/>
          </a:p>
        </p:txBody>
      </p:sp>
      <p:sp>
        <p:nvSpPr>
          <p:cNvPr id="311343" name="Line 47"/>
          <p:cNvSpPr>
            <a:spLocks noChangeShapeType="1"/>
          </p:cNvSpPr>
          <p:nvPr/>
        </p:nvSpPr>
        <p:spPr bwMode="auto">
          <a:xfrm>
            <a:off x="6156325" y="1628775"/>
            <a:ext cx="1008063" cy="504825"/>
          </a:xfrm>
          <a:prstGeom prst="line">
            <a:avLst/>
          </a:prstGeom>
          <a:noFill/>
          <a:ln w="38100">
            <a:solidFill>
              <a:srgbClr val="0033CC"/>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spAutoFit/>
          </a:bodyPr>
          <a:lstStyle/>
          <a:p>
            <a:endParaRPr lang="en-US"/>
          </a:p>
        </p:txBody>
      </p:sp>
      <p:sp>
        <p:nvSpPr>
          <p:cNvPr id="311344" name="Freeform 48"/>
          <p:cNvSpPr>
            <a:spLocks/>
          </p:cNvSpPr>
          <p:nvPr/>
        </p:nvSpPr>
        <p:spPr bwMode="auto">
          <a:xfrm>
            <a:off x="5724525" y="1916113"/>
            <a:ext cx="1223963" cy="936625"/>
          </a:xfrm>
          <a:custGeom>
            <a:avLst/>
            <a:gdLst>
              <a:gd name="T0" fmla="*/ 0 w 771"/>
              <a:gd name="T1" fmla="*/ 0 h 590"/>
              <a:gd name="T2" fmla="*/ 0 w 771"/>
              <a:gd name="T3" fmla="*/ 363 h 590"/>
              <a:gd name="T4" fmla="*/ 544 w 771"/>
              <a:gd name="T5" fmla="*/ 363 h 590"/>
              <a:gd name="T6" fmla="*/ 771 w 771"/>
              <a:gd name="T7" fmla="*/ 590 h 590"/>
            </a:gdLst>
            <a:ahLst/>
            <a:cxnLst>
              <a:cxn ang="0">
                <a:pos x="T0" y="T1"/>
              </a:cxn>
              <a:cxn ang="0">
                <a:pos x="T2" y="T3"/>
              </a:cxn>
              <a:cxn ang="0">
                <a:pos x="T4" y="T5"/>
              </a:cxn>
              <a:cxn ang="0">
                <a:pos x="T6" y="T7"/>
              </a:cxn>
            </a:cxnLst>
            <a:rect l="0" t="0" r="r" b="b"/>
            <a:pathLst>
              <a:path w="771" h="590">
                <a:moveTo>
                  <a:pt x="0" y="0"/>
                </a:moveTo>
                <a:lnTo>
                  <a:pt x="0" y="363"/>
                </a:lnTo>
                <a:lnTo>
                  <a:pt x="544" y="363"/>
                </a:lnTo>
                <a:lnTo>
                  <a:pt x="771" y="590"/>
                </a:lnTo>
              </a:path>
            </a:pathLst>
          </a:custGeom>
          <a:noFill/>
          <a:ln w="38100" cap="flat" cmpd="sng">
            <a:solidFill>
              <a:srgbClr val="0033CC"/>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25400" algn="ctr" rotWithShape="0">
                    <a:schemeClr val="bg2"/>
                  </a:outerShdw>
                </a:effectLst>
              </a14:hiddenEffects>
            </a:ext>
          </a:extLst>
        </p:spPr>
        <p:txBody>
          <a:bodyPr wrap="none" lIns="90488" tIns="44450" rIns="90488" bIns="44450">
            <a:spAutoFit/>
          </a:bodyPr>
          <a:lstStyle/>
          <a:p>
            <a:endParaRPr lang="en-US"/>
          </a:p>
        </p:txBody>
      </p:sp>
      <p:sp>
        <p:nvSpPr>
          <p:cNvPr id="311345" name="Freeform 49"/>
          <p:cNvSpPr>
            <a:spLocks/>
          </p:cNvSpPr>
          <p:nvPr/>
        </p:nvSpPr>
        <p:spPr bwMode="auto">
          <a:xfrm>
            <a:off x="4500563" y="1844675"/>
            <a:ext cx="1223962" cy="647700"/>
          </a:xfrm>
          <a:custGeom>
            <a:avLst/>
            <a:gdLst>
              <a:gd name="T0" fmla="*/ 0 w 771"/>
              <a:gd name="T1" fmla="*/ 0 h 408"/>
              <a:gd name="T2" fmla="*/ 0 w 771"/>
              <a:gd name="T3" fmla="*/ 408 h 408"/>
              <a:gd name="T4" fmla="*/ 771 w 771"/>
              <a:gd name="T5" fmla="*/ 408 h 408"/>
            </a:gdLst>
            <a:ahLst/>
            <a:cxnLst>
              <a:cxn ang="0">
                <a:pos x="T0" y="T1"/>
              </a:cxn>
              <a:cxn ang="0">
                <a:pos x="T2" y="T3"/>
              </a:cxn>
              <a:cxn ang="0">
                <a:pos x="T4" y="T5"/>
              </a:cxn>
            </a:cxnLst>
            <a:rect l="0" t="0" r="r" b="b"/>
            <a:pathLst>
              <a:path w="771" h="408">
                <a:moveTo>
                  <a:pt x="0" y="0"/>
                </a:moveTo>
                <a:lnTo>
                  <a:pt x="0" y="408"/>
                </a:lnTo>
                <a:lnTo>
                  <a:pt x="771" y="408"/>
                </a:lnTo>
              </a:path>
            </a:pathLst>
          </a:custGeom>
          <a:noFill/>
          <a:ln w="38100" cap="flat" cmpd="sng">
            <a:solidFill>
              <a:srgbClr val="0033CC"/>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25400" algn="ctr" rotWithShape="0">
                    <a:schemeClr val="bg2"/>
                  </a:outerShdw>
                </a:effectLst>
              </a14:hiddenEffects>
            </a:ext>
          </a:extLst>
        </p:spPr>
        <p:txBody>
          <a:bodyPr wrap="none" lIns="90488" tIns="44450" rIns="90488" bIns="44450">
            <a:spAutoFit/>
          </a:bodyPr>
          <a:lstStyle/>
          <a:p>
            <a:endParaRPr lang="en-US"/>
          </a:p>
        </p:txBody>
      </p:sp>
      <p:sp>
        <p:nvSpPr>
          <p:cNvPr id="311346" name="Freeform 50"/>
          <p:cNvSpPr>
            <a:spLocks/>
          </p:cNvSpPr>
          <p:nvPr/>
        </p:nvSpPr>
        <p:spPr bwMode="auto">
          <a:xfrm>
            <a:off x="3492500" y="1844675"/>
            <a:ext cx="1223963" cy="647700"/>
          </a:xfrm>
          <a:custGeom>
            <a:avLst/>
            <a:gdLst>
              <a:gd name="T0" fmla="*/ 0 w 771"/>
              <a:gd name="T1" fmla="*/ 0 h 408"/>
              <a:gd name="T2" fmla="*/ 0 w 771"/>
              <a:gd name="T3" fmla="*/ 408 h 408"/>
              <a:gd name="T4" fmla="*/ 771 w 771"/>
              <a:gd name="T5" fmla="*/ 408 h 408"/>
            </a:gdLst>
            <a:ahLst/>
            <a:cxnLst>
              <a:cxn ang="0">
                <a:pos x="T0" y="T1"/>
              </a:cxn>
              <a:cxn ang="0">
                <a:pos x="T2" y="T3"/>
              </a:cxn>
              <a:cxn ang="0">
                <a:pos x="T4" y="T5"/>
              </a:cxn>
            </a:cxnLst>
            <a:rect l="0" t="0" r="r" b="b"/>
            <a:pathLst>
              <a:path w="771" h="408">
                <a:moveTo>
                  <a:pt x="0" y="0"/>
                </a:moveTo>
                <a:lnTo>
                  <a:pt x="0" y="408"/>
                </a:lnTo>
                <a:lnTo>
                  <a:pt x="771" y="408"/>
                </a:lnTo>
              </a:path>
            </a:pathLst>
          </a:custGeom>
          <a:noFill/>
          <a:ln w="38100" cap="flat" cmpd="sng">
            <a:solidFill>
              <a:srgbClr val="0033CC"/>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25400" algn="ctr" rotWithShape="0">
                    <a:schemeClr val="bg2"/>
                  </a:outerShdw>
                </a:effectLst>
              </a14:hiddenEffects>
            </a:ext>
          </a:extLst>
        </p:spPr>
        <p:txBody>
          <a:bodyPr wrap="none" lIns="90488" tIns="44450" rIns="90488" bIns="44450">
            <a:spAutoFit/>
          </a:bodyPr>
          <a:lstStyle/>
          <a:p>
            <a:endParaRPr lang="en-US"/>
          </a:p>
        </p:txBody>
      </p:sp>
      <p:sp>
        <p:nvSpPr>
          <p:cNvPr id="311347" name="Freeform 51"/>
          <p:cNvSpPr>
            <a:spLocks/>
          </p:cNvSpPr>
          <p:nvPr/>
        </p:nvSpPr>
        <p:spPr bwMode="auto">
          <a:xfrm>
            <a:off x="5580063" y="1916113"/>
            <a:ext cx="1368425" cy="1870075"/>
          </a:xfrm>
          <a:custGeom>
            <a:avLst/>
            <a:gdLst>
              <a:gd name="T0" fmla="*/ 0 w 862"/>
              <a:gd name="T1" fmla="*/ 0 h 1178"/>
              <a:gd name="T2" fmla="*/ 0 w 862"/>
              <a:gd name="T3" fmla="*/ 681 h 1178"/>
              <a:gd name="T4" fmla="*/ 862 w 862"/>
              <a:gd name="T5" fmla="*/ 1178 h 1178"/>
            </a:gdLst>
            <a:ahLst/>
            <a:cxnLst>
              <a:cxn ang="0">
                <a:pos x="T0" y="T1"/>
              </a:cxn>
              <a:cxn ang="0">
                <a:pos x="T2" y="T3"/>
              </a:cxn>
              <a:cxn ang="0">
                <a:pos x="T4" y="T5"/>
              </a:cxn>
            </a:cxnLst>
            <a:rect l="0" t="0" r="r" b="b"/>
            <a:pathLst>
              <a:path w="862" h="1178">
                <a:moveTo>
                  <a:pt x="0" y="0"/>
                </a:moveTo>
                <a:lnTo>
                  <a:pt x="0" y="681"/>
                </a:lnTo>
                <a:lnTo>
                  <a:pt x="862" y="1178"/>
                </a:lnTo>
              </a:path>
            </a:pathLst>
          </a:custGeom>
          <a:noFill/>
          <a:ln w="38100" cap="flat" cmpd="sng">
            <a:solidFill>
              <a:schemeClr val="tx1"/>
            </a:solidFill>
            <a:prstDash val="solid"/>
            <a:round/>
            <a:headEnd type="none" w="med" len="med"/>
            <a:tailEnd type="triangl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25400" algn="ctr" rotWithShape="0">
                    <a:schemeClr val="bg2"/>
                  </a:outerShdw>
                </a:effectLst>
              </a14:hiddenEffects>
            </a:ext>
          </a:extLst>
        </p:spPr>
        <p:txBody>
          <a:bodyPr wrap="none" lIns="90488" tIns="44450" rIns="90488" bIns="44450">
            <a:spAutoFit/>
          </a:bodyPr>
          <a:lstStyle/>
          <a:p>
            <a:endParaRPr lang="en-US"/>
          </a:p>
        </p:txBody>
      </p:sp>
      <p:sp>
        <p:nvSpPr>
          <p:cNvPr id="311348" name="Freeform 52"/>
          <p:cNvSpPr>
            <a:spLocks/>
          </p:cNvSpPr>
          <p:nvPr/>
        </p:nvSpPr>
        <p:spPr bwMode="auto">
          <a:xfrm>
            <a:off x="3276600" y="1844675"/>
            <a:ext cx="1295400" cy="936625"/>
          </a:xfrm>
          <a:custGeom>
            <a:avLst/>
            <a:gdLst>
              <a:gd name="T0" fmla="*/ 0 w 816"/>
              <a:gd name="T1" fmla="*/ 0 h 680"/>
              <a:gd name="T2" fmla="*/ 0 w 816"/>
              <a:gd name="T3" fmla="*/ 680 h 680"/>
              <a:gd name="T4" fmla="*/ 816 w 816"/>
              <a:gd name="T5" fmla="*/ 680 h 680"/>
            </a:gdLst>
            <a:ahLst/>
            <a:cxnLst>
              <a:cxn ang="0">
                <a:pos x="T0" y="T1"/>
              </a:cxn>
              <a:cxn ang="0">
                <a:pos x="T2" y="T3"/>
              </a:cxn>
              <a:cxn ang="0">
                <a:pos x="T4" y="T5"/>
              </a:cxn>
            </a:cxnLst>
            <a:rect l="0" t="0" r="r" b="b"/>
            <a:pathLst>
              <a:path w="816" h="680">
                <a:moveTo>
                  <a:pt x="0" y="0"/>
                </a:moveTo>
                <a:lnTo>
                  <a:pt x="0" y="680"/>
                </a:lnTo>
                <a:lnTo>
                  <a:pt x="816" y="680"/>
                </a:ln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25400" algn="ctr" rotWithShape="0">
                    <a:schemeClr val="bg2"/>
                  </a:outerShdw>
                </a:effectLst>
              </a14:hiddenEffects>
            </a:ext>
          </a:extLst>
        </p:spPr>
        <p:txBody>
          <a:bodyPr lIns="90488" tIns="44450" rIns="90488" bIns="44450">
            <a:spAutoFit/>
          </a:bodyPr>
          <a:lstStyle/>
          <a:p>
            <a:endParaRPr lang="en-US"/>
          </a:p>
        </p:txBody>
      </p:sp>
      <p:sp>
        <p:nvSpPr>
          <p:cNvPr id="311349" name="Freeform 53"/>
          <p:cNvSpPr>
            <a:spLocks/>
          </p:cNvSpPr>
          <p:nvPr/>
        </p:nvSpPr>
        <p:spPr bwMode="auto">
          <a:xfrm>
            <a:off x="4284663" y="1844675"/>
            <a:ext cx="1295400" cy="936625"/>
          </a:xfrm>
          <a:custGeom>
            <a:avLst/>
            <a:gdLst>
              <a:gd name="T0" fmla="*/ 0 w 816"/>
              <a:gd name="T1" fmla="*/ 0 h 680"/>
              <a:gd name="T2" fmla="*/ 0 w 816"/>
              <a:gd name="T3" fmla="*/ 680 h 680"/>
              <a:gd name="T4" fmla="*/ 816 w 816"/>
              <a:gd name="T5" fmla="*/ 680 h 680"/>
            </a:gdLst>
            <a:ahLst/>
            <a:cxnLst>
              <a:cxn ang="0">
                <a:pos x="T0" y="T1"/>
              </a:cxn>
              <a:cxn ang="0">
                <a:pos x="T2" y="T3"/>
              </a:cxn>
              <a:cxn ang="0">
                <a:pos x="T4" y="T5"/>
              </a:cxn>
            </a:cxnLst>
            <a:rect l="0" t="0" r="r" b="b"/>
            <a:pathLst>
              <a:path w="816" h="680">
                <a:moveTo>
                  <a:pt x="0" y="0"/>
                </a:moveTo>
                <a:lnTo>
                  <a:pt x="0" y="680"/>
                </a:lnTo>
                <a:lnTo>
                  <a:pt x="816" y="680"/>
                </a:lnTo>
              </a:path>
            </a:pathLst>
          </a:custGeom>
          <a:noFill/>
          <a:ln w="38100" cap="flat" cmpd="sng">
            <a:solidFill>
              <a:schemeClr val="tx1"/>
            </a:solidFill>
            <a:prstDash val="solid"/>
            <a:round/>
            <a:headEnd type="none" w="med" len="med"/>
            <a:tailEnd type="none" w="med" len="me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25400" algn="ctr" rotWithShape="0">
                    <a:schemeClr val="bg2"/>
                  </a:outerShdw>
                </a:effectLst>
              </a14:hiddenEffects>
            </a:ext>
          </a:extLst>
        </p:spPr>
        <p:txBody>
          <a:bodyPr lIns="90488" tIns="44450" rIns="90488" bIns="44450">
            <a:spAutoFit/>
          </a:bodyPr>
          <a:lstStyle/>
          <a:p>
            <a:endParaRPr lang="en-US"/>
          </a:p>
        </p:txBody>
      </p:sp>
      <p:grpSp>
        <p:nvGrpSpPr>
          <p:cNvPr id="311350" name="Group 54"/>
          <p:cNvGrpSpPr>
            <a:grpSpLocks/>
          </p:cNvGrpSpPr>
          <p:nvPr/>
        </p:nvGrpSpPr>
        <p:grpSpPr bwMode="auto">
          <a:xfrm>
            <a:off x="250825" y="1125538"/>
            <a:ext cx="2232025" cy="719137"/>
            <a:chOff x="249" y="709"/>
            <a:chExt cx="1406" cy="453"/>
          </a:xfrm>
        </p:grpSpPr>
        <p:sp>
          <p:nvSpPr>
            <p:cNvPr id="311351" name="Rectangle 55"/>
            <p:cNvSpPr>
              <a:spLocks noChangeArrowheads="1"/>
            </p:cNvSpPr>
            <p:nvPr/>
          </p:nvSpPr>
          <p:spPr bwMode="auto">
            <a:xfrm>
              <a:off x="249" y="709"/>
              <a:ext cx="1406" cy="453"/>
            </a:xfrm>
            <a:prstGeom prst="rect">
              <a:avLst/>
            </a:prstGeom>
            <a:solidFill>
              <a:schemeClr val="bg1"/>
            </a:solidFill>
            <a:ln w="6350">
              <a:solidFill>
                <a:schemeClr val="tx1"/>
              </a:solidFill>
              <a:miter lim="800000"/>
              <a:headEnd/>
              <a:tailEnd/>
            </a:ln>
            <a:effectLst>
              <a:outerShdw blurRad="63500" dist="107763" dir="2700000" algn="ctr" rotWithShape="0">
                <a:schemeClr val="tx1">
                  <a:alpha val="50000"/>
                </a:schemeClr>
              </a:outerShdw>
            </a:effectLst>
          </p:spPr>
          <p:txBody>
            <a:bodyPr wrap="none" lIns="90488" tIns="44450" rIns="90488" bIns="44450" anchor="ctr">
              <a:spAutoFit/>
            </a:bodyPr>
            <a:lstStyle/>
            <a:p>
              <a:endParaRPr lang="en-US"/>
            </a:p>
          </p:txBody>
        </p:sp>
        <p:sp>
          <p:nvSpPr>
            <p:cNvPr id="311352" name="Line 56"/>
            <p:cNvSpPr>
              <a:spLocks noChangeShapeType="1"/>
            </p:cNvSpPr>
            <p:nvPr/>
          </p:nvSpPr>
          <p:spPr bwMode="auto">
            <a:xfrm>
              <a:off x="340" y="1026"/>
              <a:ext cx="544" cy="0"/>
            </a:xfrm>
            <a:prstGeom prst="line">
              <a:avLst/>
            </a:prstGeom>
            <a:noFill/>
            <a:ln w="38100">
              <a:solidFill>
                <a:srgbClr val="0033CC"/>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90488" tIns="44450" rIns="90488" bIns="44450">
              <a:spAutoFit/>
            </a:bodyPr>
            <a:lstStyle/>
            <a:p>
              <a:endParaRPr lang="en-US"/>
            </a:p>
          </p:txBody>
        </p:sp>
        <p:sp>
          <p:nvSpPr>
            <p:cNvPr id="311353" name="Line 57"/>
            <p:cNvSpPr>
              <a:spLocks noChangeShapeType="1"/>
            </p:cNvSpPr>
            <p:nvPr/>
          </p:nvSpPr>
          <p:spPr bwMode="auto">
            <a:xfrm>
              <a:off x="340" y="845"/>
              <a:ext cx="544"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90488" tIns="44450" rIns="90488" bIns="44450">
              <a:spAutoFit/>
            </a:bodyPr>
            <a:lstStyle/>
            <a:p>
              <a:endParaRPr lang="en-US"/>
            </a:p>
          </p:txBody>
        </p:sp>
        <p:sp>
          <p:nvSpPr>
            <p:cNvPr id="311354" name="Text Box 58"/>
            <p:cNvSpPr txBox="1">
              <a:spLocks noChangeArrowheads="1"/>
            </p:cNvSpPr>
            <p:nvPr/>
          </p:nvSpPr>
          <p:spPr bwMode="auto">
            <a:xfrm>
              <a:off x="930" y="981"/>
              <a:ext cx="680" cy="1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0" tIns="0" rIns="0" bIns="0">
              <a:spAutoFit/>
            </a:bodyPr>
            <a:lstStyle>
              <a:lvl1pPr marL="190500" indent="-190500" defTabSz="1069975">
                <a:defRPr sz="2400">
                  <a:solidFill>
                    <a:schemeClr val="tx1"/>
                  </a:solidFill>
                  <a:latin typeface="Times New Roman" charset="0"/>
                  <a:ea typeface="ＭＳ Ｐゴシック" charset="0"/>
                </a:defRPr>
              </a:lvl1pPr>
              <a:lvl2pPr defTabSz="1069975">
                <a:defRPr sz="2400">
                  <a:solidFill>
                    <a:schemeClr val="tx1"/>
                  </a:solidFill>
                  <a:latin typeface="Times New Roman" charset="0"/>
                  <a:ea typeface="ＭＳ Ｐゴシック" charset="0"/>
                </a:defRPr>
              </a:lvl2pPr>
              <a:lvl3pPr defTabSz="1069975">
                <a:defRPr sz="2400">
                  <a:solidFill>
                    <a:schemeClr val="tx1"/>
                  </a:solidFill>
                  <a:latin typeface="Times New Roman" charset="0"/>
                  <a:ea typeface="ＭＳ Ｐゴシック" charset="0"/>
                </a:defRPr>
              </a:lvl3pPr>
              <a:lvl4pPr defTabSz="1069975">
                <a:defRPr sz="2400">
                  <a:solidFill>
                    <a:schemeClr val="tx1"/>
                  </a:solidFill>
                  <a:latin typeface="Times New Roman" charset="0"/>
                  <a:ea typeface="ＭＳ Ｐゴシック" charset="0"/>
                </a:defRPr>
              </a:lvl4pPr>
              <a:lvl5pPr defTabSz="1069975">
                <a:defRPr sz="2400">
                  <a:solidFill>
                    <a:schemeClr val="tx1"/>
                  </a:solidFill>
                  <a:latin typeface="Times New Roman" charset="0"/>
                  <a:ea typeface="ＭＳ Ｐゴシック" charset="0"/>
                </a:defRPr>
              </a:lvl5pPr>
              <a:lvl6pPr defTabSz="1069975" eaLnBrk="0" fontAlgn="base" hangingPunct="0">
                <a:spcBef>
                  <a:spcPct val="0"/>
                </a:spcBef>
                <a:spcAft>
                  <a:spcPct val="0"/>
                </a:spcAft>
                <a:defRPr sz="2400">
                  <a:solidFill>
                    <a:schemeClr val="tx1"/>
                  </a:solidFill>
                  <a:latin typeface="Times New Roman" charset="0"/>
                  <a:ea typeface="ＭＳ Ｐゴシック" charset="0"/>
                </a:defRPr>
              </a:lvl6pPr>
              <a:lvl7pPr defTabSz="1069975" eaLnBrk="0" fontAlgn="base" hangingPunct="0">
                <a:spcBef>
                  <a:spcPct val="0"/>
                </a:spcBef>
                <a:spcAft>
                  <a:spcPct val="0"/>
                </a:spcAft>
                <a:defRPr sz="2400">
                  <a:solidFill>
                    <a:schemeClr val="tx1"/>
                  </a:solidFill>
                  <a:latin typeface="Times New Roman" charset="0"/>
                  <a:ea typeface="ＭＳ Ｐゴシック" charset="0"/>
                </a:defRPr>
              </a:lvl7pPr>
              <a:lvl8pPr defTabSz="1069975" eaLnBrk="0" fontAlgn="base" hangingPunct="0">
                <a:spcBef>
                  <a:spcPct val="0"/>
                </a:spcBef>
                <a:spcAft>
                  <a:spcPct val="0"/>
                </a:spcAft>
                <a:defRPr sz="2400">
                  <a:solidFill>
                    <a:schemeClr val="tx1"/>
                  </a:solidFill>
                  <a:latin typeface="Times New Roman" charset="0"/>
                  <a:ea typeface="ＭＳ Ｐゴシック" charset="0"/>
                </a:defRPr>
              </a:lvl8pPr>
              <a:lvl9pPr defTabSz="1069975"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90000"/>
                </a:lnSpc>
                <a:spcBef>
                  <a:spcPct val="50000"/>
                </a:spcBef>
                <a:buClr>
                  <a:schemeClr val="folHlink"/>
                </a:buClr>
                <a:buSzPct val="65000"/>
                <a:buFont typeface="Monotype Sorts" charset="0"/>
                <a:buNone/>
              </a:pPr>
              <a:r>
                <a:rPr lang="it-IT" sz="1200">
                  <a:latin typeface="Comic Sans MS" charset="0"/>
                </a:rPr>
                <a:t>low frequency</a:t>
              </a:r>
              <a:endParaRPr lang="en-US" sz="1200">
                <a:latin typeface="Comic Sans MS" charset="0"/>
              </a:endParaRPr>
            </a:p>
          </p:txBody>
        </p:sp>
        <p:sp>
          <p:nvSpPr>
            <p:cNvPr id="311355" name="Text Box 59"/>
            <p:cNvSpPr txBox="1">
              <a:spLocks noChangeArrowheads="1"/>
            </p:cNvSpPr>
            <p:nvPr/>
          </p:nvSpPr>
          <p:spPr bwMode="auto">
            <a:xfrm>
              <a:off x="930" y="799"/>
              <a:ext cx="680" cy="10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0" tIns="0" rIns="0" bIns="0">
              <a:spAutoFit/>
            </a:bodyPr>
            <a:lstStyle>
              <a:lvl1pPr marL="190500" indent="-190500" defTabSz="1069975">
                <a:defRPr sz="2400">
                  <a:solidFill>
                    <a:schemeClr val="tx1"/>
                  </a:solidFill>
                  <a:latin typeface="Times New Roman" charset="0"/>
                  <a:ea typeface="ＭＳ Ｐゴシック" charset="0"/>
                </a:defRPr>
              </a:lvl1pPr>
              <a:lvl2pPr defTabSz="1069975">
                <a:defRPr sz="2400">
                  <a:solidFill>
                    <a:schemeClr val="tx1"/>
                  </a:solidFill>
                  <a:latin typeface="Times New Roman" charset="0"/>
                  <a:ea typeface="ＭＳ Ｐゴシック" charset="0"/>
                </a:defRPr>
              </a:lvl2pPr>
              <a:lvl3pPr defTabSz="1069975">
                <a:defRPr sz="2400">
                  <a:solidFill>
                    <a:schemeClr val="tx1"/>
                  </a:solidFill>
                  <a:latin typeface="Times New Roman" charset="0"/>
                  <a:ea typeface="ＭＳ Ｐゴシック" charset="0"/>
                </a:defRPr>
              </a:lvl3pPr>
              <a:lvl4pPr defTabSz="1069975">
                <a:defRPr sz="2400">
                  <a:solidFill>
                    <a:schemeClr val="tx1"/>
                  </a:solidFill>
                  <a:latin typeface="Times New Roman" charset="0"/>
                  <a:ea typeface="ＭＳ Ｐゴシック" charset="0"/>
                </a:defRPr>
              </a:lvl4pPr>
              <a:lvl5pPr defTabSz="1069975">
                <a:defRPr sz="2400">
                  <a:solidFill>
                    <a:schemeClr val="tx1"/>
                  </a:solidFill>
                  <a:latin typeface="Times New Roman" charset="0"/>
                  <a:ea typeface="ＭＳ Ｐゴシック" charset="0"/>
                </a:defRPr>
              </a:lvl5pPr>
              <a:lvl6pPr defTabSz="1069975" eaLnBrk="0" fontAlgn="base" hangingPunct="0">
                <a:spcBef>
                  <a:spcPct val="0"/>
                </a:spcBef>
                <a:spcAft>
                  <a:spcPct val="0"/>
                </a:spcAft>
                <a:defRPr sz="2400">
                  <a:solidFill>
                    <a:schemeClr val="tx1"/>
                  </a:solidFill>
                  <a:latin typeface="Times New Roman" charset="0"/>
                  <a:ea typeface="ＭＳ Ｐゴシック" charset="0"/>
                </a:defRPr>
              </a:lvl6pPr>
              <a:lvl7pPr defTabSz="1069975" eaLnBrk="0" fontAlgn="base" hangingPunct="0">
                <a:spcBef>
                  <a:spcPct val="0"/>
                </a:spcBef>
                <a:spcAft>
                  <a:spcPct val="0"/>
                </a:spcAft>
                <a:defRPr sz="2400">
                  <a:solidFill>
                    <a:schemeClr val="tx1"/>
                  </a:solidFill>
                  <a:latin typeface="Times New Roman" charset="0"/>
                  <a:ea typeface="ＭＳ Ｐゴシック" charset="0"/>
                </a:defRPr>
              </a:lvl7pPr>
              <a:lvl8pPr defTabSz="1069975" eaLnBrk="0" fontAlgn="base" hangingPunct="0">
                <a:spcBef>
                  <a:spcPct val="0"/>
                </a:spcBef>
                <a:spcAft>
                  <a:spcPct val="0"/>
                </a:spcAft>
                <a:defRPr sz="2400">
                  <a:solidFill>
                    <a:schemeClr val="tx1"/>
                  </a:solidFill>
                  <a:latin typeface="Times New Roman" charset="0"/>
                  <a:ea typeface="ＭＳ Ｐゴシック" charset="0"/>
                </a:defRPr>
              </a:lvl8pPr>
              <a:lvl9pPr defTabSz="1069975"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90000"/>
                </a:lnSpc>
                <a:spcBef>
                  <a:spcPct val="50000"/>
                </a:spcBef>
                <a:buClr>
                  <a:schemeClr val="folHlink"/>
                </a:buClr>
                <a:buSzPct val="65000"/>
                <a:buFont typeface="Monotype Sorts" charset="0"/>
                <a:buNone/>
              </a:pPr>
              <a:r>
                <a:rPr lang="it-IT" sz="1200">
                  <a:latin typeface="Comic Sans MS" charset="0"/>
                </a:rPr>
                <a:t>high frequency</a:t>
              </a:r>
              <a:endParaRPr lang="en-US" sz="1200">
                <a:latin typeface="Comic Sans MS" charset="0"/>
              </a:endParaRPr>
            </a:p>
          </p:txBody>
        </p:sp>
      </p:grpSp>
      <p:sp>
        <p:nvSpPr>
          <p:cNvPr id="311356" name="Text Box 60"/>
          <p:cNvSpPr txBox="1">
            <a:spLocks noChangeArrowheads="1"/>
          </p:cNvSpPr>
          <p:nvPr/>
        </p:nvSpPr>
        <p:spPr bwMode="auto">
          <a:xfrm>
            <a:off x="7740650" y="1628775"/>
            <a:ext cx="1152525" cy="431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0" tIns="0" rIns="0" bIns="0"/>
          <a:lstStyle>
            <a:lvl1pPr defTabSz="1069975">
              <a:defRPr sz="2400">
                <a:solidFill>
                  <a:schemeClr val="tx1"/>
                </a:solidFill>
                <a:latin typeface="Times New Roman" charset="0"/>
                <a:ea typeface="ＭＳ Ｐゴシック" charset="0"/>
              </a:defRPr>
            </a:lvl1pPr>
            <a:lvl2pPr defTabSz="1069975">
              <a:defRPr sz="2400">
                <a:solidFill>
                  <a:schemeClr val="tx1"/>
                </a:solidFill>
                <a:latin typeface="Times New Roman" charset="0"/>
                <a:ea typeface="ＭＳ Ｐゴシック" charset="0"/>
              </a:defRPr>
            </a:lvl2pPr>
            <a:lvl3pPr defTabSz="1069975">
              <a:defRPr sz="2400">
                <a:solidFill>
                  <a:schemeClr val="tx1"/>
                </a:solidFill>
                <a:latin typeface="Times New Roman" charset="0"/>
                <a:ea typeface="ＭＳ Ｐゴシック" charset="0"/>
              </a:defRPr>
            </a:lvl3pPr>
            <a:lvl4pPr defTabSz="1069975">
              <a:defRPr sz="2400">
                <a:solidFill>
                  <a:schemeClr val="tx1"/>
                </a:solidFill>
                <a:latin typeface="Times New Roman" charset="0"/>
                <a:ea typeface="ＭＳ Ｐゴシック" charset="0"/>
              </a:defRPr>
            </a:lvl4pPr>
            <a:lvl5pPr defTabSz="1069975">
              <a:defRPr sz="2400">
                <a:solidFill>
                  <a:schemeClr val="tx1"/>
                </a:solidFill>
                <a:latin typeface="Times New Roman" charset="0"/>
                <a:ea typeface="ＭＳ Ｐゴシック" charset="0"/>
              </a:defRPr>
            </a:lvl5pPr>
            <a:lvl6pPr defTabSz="1069975" eaLnBrk="0" fontAlgn="base" hangingPunct="0">
              <a:spcBef>
                <a:spcPct val="0"/>
              </a:spcBef>
              <a:spcAft>
                <a:spcPct val="0"/>
              </a:spcAft>
              <a:defRPr sz="2400">
                <a:solidFill>
                  <a:schemeClr val="tx1"/>
                </a:solidFill>
                <a:latin typeface="Times New Roman" charset="0"/>
                <a:ea typeface="ＭＳ Ｐゴシック" charset="0"/>
              </a:defRPr>
            </a:lvl6pPr>
            <a:lvl7pPr defTabSz="1069975" eaLnBrk="0" fontAlgn="base" hangingPunct="0">
              <a:spcBef>
                <a:spcPct val="0"/>
              </a:spcBef>
              <a:spcAft>
                <a:spcPct val="0"/>
              </a:spcAft>
              <a:defRPr sz="2400">
                <a:solidFill>
                  <a:schemeClr val="tx1"/>
                </a:solidFill>
                <a:latin typeface="Times New Roman" charset="0"/>
                <a:ea typeface="ＭＳ Ｐゴシック" charset="0"/>
              </a:defRPr>
            </a:lvl7pPr>
            <a:lvl8pPr defTabSz="1069975" eaLnBrk="0" fontAlgn="base" hangingPunct="0">
              <a:spcBef>
                <a:spcPct val="0"/>
              </a:spcBef>
              <a:spcAft>
                <a:spcPct val="0"/>
              </a:spcAft>
              <a:defRPr sz="2400">
                <a:solidFill>
                  <a:schemeClr val="tx1"/>
                </a:solidFill>
                <a:latin typeface="Times New Roman" charset="0"/>
                <a:ea typeface="ＭＳ Ｐゴシック" charset="0"/>
              </a:defRPr>
            </a:lvl8pPr>
            <a:lvl9pPr defTabSz="1069975"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90000"/>
              </a:lnSpc>
              <a:spcBef>
                <a:spcPct val="50000"/>
              </a:spcBef>
              <a:buClr>
                <a:schemeClr val="folHlink"/>
              </a:buClr>
              <a:buSzPct val="65000"/>
              <a:buFont typeface="Monotype Sorts" charset="0"/>
              <a:buNone/>
            </a:pPr>
            <a:r>
              <a:rPr lang="it-IT" sz="1400" b="1">
                <a:latin typeface="Comic Sans MS" charset="0"/>
              </a:rPr>
              <a:t>host cert</a:t>
            </a:r>
            <a:br>
              <a:rPr lang="it-IT" sz="1400" b="1">
                <a:latin typeface="Comic Sans MS" charset="0"/>
              </a:rPr>
            </a:br>
            <a:r>
              <a:rPr lang="it-IT" sz="1400" b="1">
                <a:latin typeface="Comic Sans MS" charset="0"/>
              </a:rPr>
              <a:t>(long life</a:t>
            </a:r>
            <a:r>
              <a:rPr lang="it-IT" sz="1600" b="1">
                <a:latin typeface="Comic Sans MS" charset="0"/>
              </a:rPr>
              <a:t>)</a:t>
            </a:r>
            <a:endParaRPr lang="en-US" sz="1600" b="1">
              <a:latin typeface="Comic Sans MS" charset="0"/>
            </a:endParaRPr>
          </a:p>
        </p:txBody>
      </p:sp>
      <p:sp>
        <p:nvSpPr>
          <p:cNvPr id="311357" name="Line 61"/>
          <p:cNvSpPr>
            <a:spLocks noChangeShapeType="1"/>
          </p:cNvSpPr>
          <p:nvPr/>
        </p:nvSpPr>
        <p:spPr bwMode="auto">
          <a:xfrm flipV="1">
            <a:off x="1403350" y="3284538"/>
            <a:ext cx="2089150" cy="73025"/>
          </a:xfrm>
          <a:prstGeom prst="line">
            <a:avLst/>
          </a:prstGeom>
          <a:noFill/>
          <a:ln w="38100">
            <a:solidFill>
              <a:srgbClr val="0033CC"/>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spAutoFit/>
          </a:bodyPr>
          <a:lstStyle/>
          <a:p>
            <a:endParaRPr lang="en-US"/>
          </a:p>
        </p:txBody>
      </p:sp>
      <p:pic>
        <p:nvPicPr>
          <p:cNvPr id="311358" name="Picture 62" descr="j025587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5650" y="4941888"/>
            <a:ext cx="461963" cy="503237"/>
          </a:xfrm>
          <a:prstGeom prst="rect">
            <a:avLst/>
          </a:prstGeom>
          <a:noFill/>
          <a:extLst>
            <a:ext uri="{909E8E84-426E-40dd-AFC4-6F175D3DCCD1}">
              <a14:hiddenFill xmlns:a14="http://schemas.microsoft.com/office/drawing/2010/main" xmlns="">
                <a:solidFill>
                  <a:srgbClr val="FFFFFF"/>
                </a:solidFill>
              </a14:hiddenFill>
            </a:ext>
          </a:extLst>
        </p:spPr>
      </p:pic>
      <p:sp>
        <p:nvSpPr>
          <p:cNvPr id="311359" name="Line 63"/>
          <p:cNvSpPr>
            <a:spLocks noChangeShapeType="1"/>
          </p:cNvSpPr>
          <p:nvPr/>
        </p:nvSpPr>
        <p:spPr bwMode="auto">
          <a:xfrm flipV="1">
            <a:off x="1258888" y="4508500"/>
            <a:ext cx="2233612" cy="2889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90488" tIns="44450" rIns="90488" bIns="44450">
            <a:spAutoFit/>
          </a:bodyPr>
          <a:lstStyle/>
          <a:p>
            <a:endParaRPr lang="en-US"/>
          </a:p>
        </p:txBody>
      </p:sp>
      <p:sp>
        <p:nvSpPr>
          <p:cNvPr id="311360" name="Line 64"/>
          <p:cNvSpPr>
            <a:spLocks noChangeShapeType="1"/>
          </p:cNvSpPr>
          <p:nvPr/>
        </p:nvSpPr>
        <p:spPr bwMode="auto">
          <a:xfrm flipH="1">
            <a:off x="1258888" y="4581525"/>
            <a:ext cx="2160587" cy="5762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spAutoFit/>
          </a:bodyPr>
          <a:lstStyle/>
          <a:p>
            <a:endParaRPr lang="en-US"/>
          </a:p>
        </p:txBody>
      </p:sp>
      <p:sp>
        <p:nvSpPr>
          <p:cNvPr id="311361" name="Text Box 65"/>
          <p:cNvSpPr txBox="1">
            <a:spLocks noChangeArrowheads="1"/>
          </p:cNvSpPr>
          <p:nvPr/>
        </p:nvSpPr>
        <p:spPr bwMode="auto">
          <a:xfrm>
            <a:off x="1692275" y="4941888"/>
            <a:ext cx="936625" cy="360362"/>
          </a:xfrm>
          <a:prstGeom prst="rect">
            <a:avLst/>
          </a:prstGeom>
          <a:solidFill>
            <a:schemeClr val="bg1"/>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0" tIns="0" rIns="0" bIns="0"/>
          <a:lstStyle>
            <a:lvl1pPr defTabSz="1069975">
              <a:defRPr sz="2400">
                <a:solidFill>
                  <a:schemeClr val="tx1"/>
                </a:solidFill>
                <a:latin typeface="Times New Roman" charset="0"/>
                <a:ea typeface="ＭＳ Ｐゴシック" charset="0"/>
              </a:defRPr>
            </a:lvl1pPr>
            <a:lvl2pPr defTabSz="1069975">
              <a:defRPr sz="2400">
                <a:solidFill>
                  <a:schemeClr val="tx1"/>
                </a:solidFill>
                <a:latin typeface="Times New Roman" charset="0"/>
                <a:ea typeface="ＭＳ Ｐゴシック" charset="0"/>
              </a:defRPr>
            </a:lvl2pPr>
            <a:lvl3pPr defTabSz="1069975">
              <a:defRPr sz="2400">
                <a:solidFill>
                  <a:schemeClr val="tx1"/>
                </a:solidFill>
                <a:latin typeface="Times New Roman" charset="0"/>
                <a:ea typeface="ＭＳ Ｐゴシック" charset="0"/>
              </a:defRPr>
            </a:lvl3pPr>
            <a:lvl4pPr defTabSz="1069975">
              <a:defRPr sz="2400">
                <a:solidFill>
                  <a:schemeClr val="tx1"/>
                </a:solidFill>
                <a:latin typeface="Times New Roman" charset="0"/>
                <a:ea typeface="ＭＳ Ｐゴシック" charset="0"/>
              </a:defRPr>
            </a:lvl4pPr>
            <a:lvl5pPr defTabSz="1069975">
              <a:defRPr sz="2400">
                <a:solidFill>
                  <a:schemeClr val="tx1"/>
                </a:solidFill>
                <a:latin typeface="Times New Roman" charset="0"/>
                <a:ea typeface="ＭＳ Ｐゴシック" charset="0"/>
              </a:defRPr>
            </a:lvl5pPr>
            <a:lvl6pPr defTabSz="1069975" eaLnBrk="0" fontAlgn="base" hangingPunct="0">
              <a:spcBef>
                <a:spcPct val="0"/>
              </a:spcBef>
              <a:spcAft>
                <a:spcPct val="0"/>
              </a:spcAft>
              <a:defRPr sz="2400">
                <a:solidFill>
                  <a:schemeClr val="tx1"/>
                </a:solidFill>
                <a:latin typeface="Times New Roman" charset="0"/>
                <a:ea typeface="ＭＳ Ｐゴシック" charset="0"/>
              </a:defRPr>
            </a:lvl6pPr>
            <a:lvl7pPr defTabSz="1069975" eaLnBrk="0" fontAlgn="base" hangingPunct="0">
              <a:spcBef>
                <a:spcPct val="0"/>
              </a:spcBef>
              <a:spcAft>
                <a:spcPct val="0"/>
              </a:spcAft>
              <a:defRPr sz="2400">
                <a:solidFill>
                  <a:schemeClr val="tx1"/>
                </a:solidFill>
                <a:latin typeface="Times New Roman" charset="0"/>
                <a:ea typeface="ＭＳ Ｐゴシック" charset="0"/>
              </a:defRPr>
            </a:lvl7pPr>
            <a:lvl8pPr defTabSz="1069975" eaLnBrk="0" fontAlgn="base" hangingPunct="0">
              <a:spcBef>
                <a:spcPct val="0"/>
              </a:spcBef>
              <a:spcAft>
                <a:spcPct val="0"/>
              </a:spcAft>
              <a:defRPr sz="2400">
                <a:solidFill>
                  <a:schemeClr val="tx1"/>
                </a:solidFill>
                <a:latin typeface="Times New Roman" charset="0"/>
                <a:ea typeface="ＭＳ Ｐゴシック" charset="0"/>
              </a:defRPr>
            </a:lvl8pPr>
            <a:lvl9pPr defTabSz="1069975"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90000"/>
              </a:lnSpc>
              <a:spcBef>
                <a:spcPct val="50000"/>
              </a:spcBef>
              <a:buClr>
                <a:schemeClr val="folHlink"/>
              </a:buClr>
              <a:buSzPct val="65000"/>
              <a:buFont typeface="Monotype Sorts" charset="0"/>
              <a:buNone/>
            </a:pPr>
            <a:r>
              <a:rPr lang="it-IT" sz="1200" b="1">
                <a:solidFill>
                  <a:srgbClr val="FF0000"/>
                </a:solidFill>
                <a:latin typeface="Comic Sans MS" charset="0"/>
              </a:rPr>
              <a:t>authz cert</a:t>
            </a:r>
            <a:br>
              <a:rPr lang="it-IT" sz="1200" b="1">
                <a:solidFill>
                  <a:srgbClr val="FF0000"/>
                </a:solidFill>
                <a:latin typeface="Comic Sans MS" charset="0"/>
              </a:rPr>
            </a:br>
            <a:r>
              <a:rPr lang="it-IT" sz="1200" b="1">
                <a:solidFill>
                  <a:srgbClr val="FF0000"/>
                </a:solidFill>
                <a:latin typeface="Comic Sans MS" charset="0"/>
              </a:rPr>
              <a:t>(short life)</a:t>
            </a:r>
            <a:endParaRPr lang="en-US" sz="1200" b="1">
              <a:solidFill>
                <a:srgbClr val="FF0000"/>
              </a:solidFill>
              <a:latin typeface="Comic Sans MS" charset="0"/>
            </a:endParaRPr>
          </a:p>
        </p:txBody>
      </p:sp>
      <p:pic>
        <p:nvPicPr>
          <p:cNvPr id="311362" name="Picture 66" descr="j025587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5825" y="4652963"/>
            <a:ext cx="609600" cy="758825"/>
          </a:xfrm>
          <a:prstGeom prst="rect">
            <a:avLst/>
          </a:prstGeom>
          <a:noFill/>
          <a:extLst>
            <a:ext uri="{909E8E84-426E-40dd-AFC4-6F175D3DCCD1}">
              <a14:hiddenFill xmlns:a14="http://schemas.microsoft.com/office/drawing/2010/main" xmlns="">
                <a:solidFill>
                  <a:srgbClr val="FFFFFF"/>
                </a:solidFill>
              </a14:hiddenFill>
            </a:ext>
          </a:extLst>
        </p:spPr>
      </p:pic>
      <p:pic>
        <p:nvPicPr>
          <p:cNvPr id="311363" name="Picture 67" descr="j025587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80288" y="5086350"/>
            <a:ext cx="461962" cy="503238"/>
          </a:xfrm>
          <a:prstGeom prst="rect">
            <a:avLst/>
          </a:prstGeom>
          <a:noFill/>
          <a:extLst>
            <a:ext uri="{909E8E84-426E-40dd-AFC4-6F175D3DCCD1}">
              <a14:hiddenFill xmlns:a14="http://schemas.microsoft.com/office/drawing/2010/main" xmlns="">
                <a:solidFill>
                  <a:srgbClr val="FFFFFF"/>
                </a:solidFill>
              </a14:hiddenFill>
            </a:ext>
          </a:extLst>
        </p:spPr>
      </p:pic>
      <p:sp>
        <p:nvSpPr>
          <p:cNvPr id="311364" name="Line 68"/>
          <p:cNvSpPr>
            <a:spLocks noChangeShapeType="1"/>
          </p:cNvSpPr>
          <p:nvPr/>
        </p:nvSpPr>
        <p:spPr bwMode="auto">
          <a:xfrm flipH="1" flipV="1">
            <a:off x="4932363" y="4508500"/>
            <a:ext cx="2305050" cy="3603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spAutoFit/>
          </a:bodyPr>
          <a:lstStyle/>
          <a:p>
            <a:endParaRPr lang="en-US"/>
          </a:p>
        </p:txBody>
      </p:sp>
      <p:sp>
        <p:nvSpPr>
          <p:cNvPr id="311365" name="Line 69"/>
          <p:cNvSpPr>
            <a:spLocks noChangeShapeType="1"/>
          </p:cNvSpPr>
          <p:nvPr/>
        </p:nvSpPr>
        <p:spPr bwMode="auto">
          <a:xfrm>
            <a:off x="4932363" y="4581525"/>
            <a:ext cx="2378075" cy="64770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spAutoFit/>
          </a:bodyPr>
          <a:lstStyle/>
          <a:p>
            <a:endParaRPr lang="en-US"/>
          </a:p>
        </p:txBody>
      </p:sp>
      <p:sp>
        <p:nvSpPr>
          <p:cNvPr id="311366" name="Text Box 70"/>
          <p:cNvSpPr txBox="1">
            <a:spLocks noChangeArrowheads="1"/>
          </p:cNvSpPr>
          <p:nvPr/>
        </p:nvSpPr>
        <p:spPr bwMode="auto">
          <a:xfrm>
            <a:off x="6227763" y="4508500"/>
            <a:ext cx="1008062" cy="360363"/>
          </a:xfrm>
          <a:prstGeom prst="rect">
            <a:avLst/>
          </a:prstGeom>
          <a:solidFill>
            <a:schemeClr val="bg1"/>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0" tIns="0" rIns="0" bIns="0"/>
          <a:lstStyle>
            <a:lvl1pPr defTabSz="1069975">
              <a:defRPr sz="2400">
                <a:solidFill>
                  <a:schemeClr val="tx1"/>
                </a:solidFill>
                <a:latin typeface="Times New Roman" charset="0"/>
                <a:ea typeface="ＭＳ Ｐゴシック" charset="0"/>
              </a:defRPr>
            </a:lvl1pPr>
            <a:lvl2pPr defTabSz="1069975">
              <a:defRPr sz="2400">
                <a:solidFill>
                  <a:schemeClr val="tx1"/>
                </a:solidFill>
                <a:latin typeface="Times New Roman" charset="0"/>
                <a:ea typeface="ＭＳ Ｐゴシック" charset="0"/>
              </a:defRPr>
            </a:lvl2pPr>
            <a:lvl3pPr defTabSz="1069975">
              <a:defRPr sz="2400">
                <a:solidFill>
                  <a:schemeClr val="tx1"/>
                </a:solidFill>
                <a:latin typeface="Times New Roman" charset="0"/>
                <a:ea typeface="ＭＳ Ｐゴシック" charset="0"/>
              </a:defRPr>
            </a:lvl3pPr>
            <a:lvl4pPr defTabSz="1069975">
              <a:defRPr sz="2400">
                <a:solidFill>
                  <a:schemeClr val="tx1"/>
                </a:solidFill>
                <a:latin typeface="Times New Roman" charset="0"/>
                <a:ea typeface="ＭＳ Ｐゴシック" charset="0"/>
              </a:defRPr>
            </a:lvl4pPr>
            <a:lvl5pPr defTabSz="1069975">
              <a:defRPr sz="2400">
                <a:solidFill>
                  <a:schemeClr val="tx1"/>
                </a:solidFill>
                <a:latin typeface="Times New Roman" charset="0"/>
                <a:ea typeface="ＭＳ Ｐゴシック" charset="0"/>
              </a:defRPr>
            </a:lvl5pPr>
            <a:lvl6pPr defTabSz="1069975" eaLnBrk="0" fontAlgn="base" hangingPunct="0">
              <a:spcBef>
                <a:spcPct val="0"/>
              </a:spcBef>
              <a:spcAft>
                <a:spcPct val="0"/>
              </a:spcAft>
              <a:defRPr sz="2400">
                <a:solidFill>
                  <a:schemeClr val="tx1"/>
                </a:solidFill>
                <a:latin typeface="Times New Roman" charset="0"/>
                <a:ea typeface="ＭＳ Ｐゴシック" charset="0"/>
              </a:defRPr>
            </a:lvl6pPr>
            <a:lvl7pPr defTabSz="1069975" eaLnBrk="0" fontAlgn="base" hangingPunct="0">
              <a:spcBef>
                <a:spcPct val="0"/>
              </a:spcBef>
              <a:spcAft>
                <a:spcPct val="0"/>
              </a:spcAft>
              <a:defRPr sz="2400">
                <a:solidFill>
                  <a:schemeClr val="tx1"/>
                </a:solidFill>
                <a:latin typeface="Times New Roman" charset="0"/>
                <a:ea typeface="ＭＳ Ｐゴシック" charset="0"/>
              </a:defRPr>
            </a:lvl7pPr>
            <a:lvl8pPr defTabSz="1069975" eaLnBrk="0" fontAlgn="base" hangingPunct="0">
              <a:spcBef>
                <a:spcPct val="0"/>
              </a:spcBef>
              <a:spcAft>
                <a:spcPct val="0"/>
              </a:spcAft>
              <a:defRPr sz="2400">
                <a:solidFill>
                  <a:schemeClr val="tx1"/>
                </a:solidFill>
                <a:latin typeface="Times New Roman" charset="0"/>
                <a:ea typeface="ＭＳ Ｐゴシック" charset="0"/>
              </a:defRPr>
            </a:lvl8pPr>
            <a:lvl9pPr defTabSz="1069975"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90000"/>
              </a:lnSpc>
              <a:spcBef>
                <a:spcPct val="50000"/>
              </a:spcBef>
              <a:buClr>
                <a:schemeClr val="folHlink"/>
              </a:buClr>
              <a:buSzPct val="65000"/>
              <a:buFont typeface="Monotype Sorts" charset="0"/>
              <a:buNone/>
            </a:pPr>
            <a:r>
              <a:rPr lang="it-IT" sz="1200" b="1">
                <a:latin typeface="Comic Sans MS" charset="0"/>
              </a:rPr>
              <a:t>service cert</a:t>
            </a:r>
            <a:br>
              <a:rPr lang="it-IT" sz="1200" b="1">
                <a:latin typeface="Comic Sans MS" charset="0"/>
              </a:rPr>
            </a:br>
            <a:r>
              <a:rPr lang="it-IT" sz="1200" b="1">
                <a:latin typeface="Comic Sans MS" charset="0"/>
              </a:rPr>
              <a:t>(short life)</a:t>
            </a:r>
            <a:endParaRPr lang="en-US" sz="1200" b="1">
              <a:latin typeface="Comic Sans MS" charset="0"/>
            </a:endParaRPr>
          </a:p>
        </p:txBody>
      </p:sp>
      <p:sp>
        <p:nvSpPr>
          <p:cNvPr id="311367" name="Text Box 71"/>
          <p:cNvSpPr txBox="1">
            <a:spLocks noChangeArrowheads="1"/>
          </p:cNvSpPr>
          <p:nvPr/>
        </p:nvSpPr>
        <p:spPr bwMode="auto">
          <a:xfrm>
            <a:off x="6084888" y="5013325"/>
            <a:ext cx="936625" cy="360363"/>
          </a:xfrm>
          <a:prstGeom prst="rect">
            <a:avLst/>
          </a:prstGeom>
          <a:solidFill>
            <a:schemeClr val="bg1"/>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0" tIns="0" rIns="0" bIns="0"/>
          <a:lstStyle>
            <a:lvl1pPr defTabSz="1069975">
              <a:defRPr sz="2400">
                <a:solidFill>
                  <a:schemeClr val="tx1"/>
                </a:solidFill>
                <a:latin typeface="Times New Roman" charset="0"/>
                <a:ea typeface="ＭＳ Ｐゴシック" charset="0"/>
              </a:defRPr>
            </a:lvl1pPr>
            <a:lvl2pPr defTabSz="1069975">
              <a:defRPr sz="2400">
                <a:solidFill>
                  <a:schemeClr val="tx1"/>
                </a:solidFill>
                <a:latin typeface="Times New Roman" charset="0"/>
                <a:ea typeface="ＭＳ Ｐゴシック" charset="0"/>
              </a:defRPr>
            </a:lvl2pPr>
            <a:lvl3pPr defTabSz="1069975">
              <a:defRPr sz="2400">
                <a:solidFill>
                  <a:schemeClr val="tx1"/>
                </a:solidFill>
                <a:latin typeface="Times New Roman" charset="0"/>
                <a:ea typeface="ＭＳ Ｐゴシック" charset="0"/>
              </a:defRPr>
            </a:lvl3pPr>
            <a:lvl4pPr defTabSz="1069975">
              <a:defRPr sz="2400">
                <a:solidFill>
                  <a:schemeClr val="tx1"/>
                </a:solidFill>
                <a:latin typeface="Times New Roman" charset="0"/>
                <a:ea typeface="ＭＳ Ｐゴシック" charset="0"/>
              </a:defRPr>
            </a:lvl4pPr>
            <a:lvl5pPr defTabSz="1069975">
              <a:defRPr sz="2400">
                <a:solidFill>
                  <a:schemeClr val="tx1"/>
                </a:solidFill>
                <a:latin typeface="Times New Roman" charset="0"/>
                <a:ea typeface="ＭＳ Ｐゴシック" charset="0"/>
              </a:defRPr>
            </a:lvl5pPr>
            <a:lvl6pPr defTabSz="1069975" eaLnBrk="0" fontAlgn="base" hangingPunct="0">
              <a:spcBef>
                <a:spcPct val="0"/>
              </a:spcBef>
              <a:spcAft>
                <a:spcPct val="0"/>
              </a:spcAft>
              <a:defRPr sz="2400">
                <a:solidFill>
                  <a:schemeClr val="tx1"/>
                </a:solidFill>
                <a:latin typeface="Times New Roman" charset="0"/>
                <a:ea typeface="ＭＳ Ｐゴシック" charset="0"/>
              </a:defRPr>
            </a:lvl6pPr>
            <a:lvl7pPr defTabSz="1069975" eaLnBrk="0" fontAlgn="base" hangingPunct="0">
              <a:spcBef>
                <a:spcPct val="0"/>
              </a:spcBef>
              <a:spcAft>
                <a:spcPct val="0"/>
              </a:spcAft>
              <a:defRPr sz="2400">
                <a:solidFill>
                  <a:schemeClr val="tx1"/>
                </a:solidFill>
                <a:latin typeface="Times New Roman" charset="0"/>
                <a:ea typeface="ＭＳ Ｐゴシック" charset="0"/>
              </a:defRPr>
            </a:lvl7pPr>
            <a:lvl8pPr defTabSz="1069975" eaLnBrk="0" fontAlgn="base" hangingPunct="0">
              <a:spcBef>
                <a:spcPct val="0"/>
              </a:spcBef>
              <a:spcAft>
                <a:spcPct val="0"/>
              </a:spcAft>
              <a:defRPr sz="2400">
                <a:solidFill>
                  <a:schemeClr val="tx1"/>
                </a:solidFill>
                <a:latin typeface="Times New Roman" charset="0"/>
                <a:ea typeface="ＭＳ Ｐゴシック" charset="0"/>
              </a:defRPr>
            </a:lvl8pPr>
            <a:lvl9pPr defTabSz="1069975"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90000"/>
              </a:lnSpc>
              <a:spcBef>
                <a:spcPct val="50000"/>
              </a:spcBef>
              <a:buClr>
                <a:schemeClr val="folHlink"/>
              </a:buClr>
              <a:buSzPct val="65000"/>
              <a:buFont typeface="Monotype Sorts" charset="0"/>
              <a:buNone/>
            </a:pPr>
            <a:r>
              <a:rPr lang="it-IT" sz="1200" b="1">
                <a:solidFill>
                  <a:srgbClr val="FF0000"/>
                </a:solidFill>
                <a:latin typeface="Comic Sans MS" charset="0"/>
              </a:rPr>
              <a:t>authz cert</a:t>
            </a:r>
            <a:br>
              <a:rPr lang="it-IT" sz="1200" b="1">
                <a:solidFill>
                  <a:srgbClr val="FF0000"/>
                </a:solidFill>
                <a:latin typeface="Comic Sans MS" charset="0"/>
              </a:rPr>
            </a:br>
            <a:r>
              <a:rPr lang="it-IT" sz="1200" b="1">
                <a:solidFill>
                  <a:srgbClr val="FF0000"/>
                </a:solidFill>
                <a:latin typeface="Comic Sans MS" charset="0"/>
              </a:rPr>
              <a:t>(short life)</a:t>
            </a:r>
            <a:endParaRPr lang="en-US" sz="1200" b="1">
              <a:solidFill>
                <a:srgbClr val="FF0000"/>
              </a:solidFill>
              <a:latin typeface="Comic Sans MS" charset="0"/>
            </a:endParaRPr>
          </a:p>
        </p:txBody>
      </p:sp>
      <p:pic>
        <p:nvPicPr>
          <p:cNvPr id="311368" name="Picture 72" descr="j025587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00113" y="5013325"/>
            <a:ext cx="461962" cy="647700"/>
          </a:xfrm>
          <a:prstGeom prst="rect">
            <a:avLst/>
          </a:prstGeom>
          <a:noFill/>
          <a:extLst>
            <a:ext uri="{909E8E84-426E-40dd-AFC4-6F175D3DCCD1}">
              <a14:hiddenFill xmlns:a14="http://schemas.microsoft.com/office/drawing/2010/main" xmlns="">
                <a:solidFill>
                  <a:srgbClr val="FFFFFF"/>
                </a:solidFill>
              </a14:hiddenFill>
            </a:ext>
          </a:extLst>
        </p:spPr>
      </p:pic>
      <p:sp>
        <p:nvSpPr>
          <p:cNvPr id="311369" name="Line 73"/>
          <p:cNvSpPr>
            <a:spLocks noChangeShapeType="1"/>
          </p:cNvSpPr>
          <p:nvPr/>
        </p:nvSpPr>
        <p:spPr bwMode="auto">
          <a:xfrm flipH="1">
            <a:off x="1258888" y="3429000"/>
            <a:ext cx="2162175" cy="15843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spAutoFit/>
          </a:bodyPr>
          <a:lstStyle/>
          <a:p>
            <a:endParaRPr lang="en-US"/>
          </a:p>
        </p:txBody>
      </p:sp>
      <p:sp>
        <p:nvSpPr>
          <p:cNvPr id="311370" name="Line 74"/>
          <p:cNvSpPr>
            <a:spLocks noChangeShapeType="1"/>
          </p:cNvSpPr>
          <p:nvPr/>
        </p:nvSpPr>
        <p:spPr bwMode="auto">
          <a:xfrm flipV="1">
            <a:off x="1258888" y="3357563"/>
            <a:ext cx="2089150" cy="136683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spAutoFit/>
          </a:bodyPr>
          <a:lstStyle/>
          <a:p>
            <a:endParaRPr lang="en-US"/>
          </a:p>
        </p:txBody>
      </p:sp>
      <p:sp>
        <p:nvSpPr>
          <p:cNvPr id="311371" name="Text Box 75"/>
          <p:cNvSpPr txBox="1">
            <a:spLocks noChangeArrowheads="1"/>
          </p:cNvSpPr>
          <p:nvPr/>
        </p:nvSpPr>
        <p:spPr bwMode="auto">
          <a:xfrm>
            <a:off x="1403350" y="4437063"/>
            <a:ext cx="1008063" cy="360362"/>
          </a:xfrm>
          <a:prstGeom prst="rect">
            <a:avLst/>
          </a:prstGeom>
          <a:solidFill>
            <a:schemeClr val="bg1"/>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0" tIns="0" rIns="0" bIns="0"/>
          <a:lstStyle>
            <a:lvl1pPr defTabSz="1069975">
              <a:defRPr sz="2400">
                <a:solidFill>
                  <a:schemeClr val="tx1"/>
                </a:solidFill>
                <a:latin typeface="Times New Roman" charset="0"/>
                <a:ea typeface="ＭＳ Ｐゴシック" charset="0"/>
              </a:defRPr>
            </a:lvl1pPr>
            <a:lvl2pPr defTabSz="1069975">
              <a:defRPr sz="2400">
                <a:solidFill>
                  <a:schemeClr val="tx1"/>
                </a:solidFill>
                <a:latin typeface="Times New Roman" charset="0"/>
                <a:ea typeface="ＭＳ Ｐゴシック" charset="0"/>
              </a:defRPr>
            </a:lvl2pPr>
            <a:lvl3pPr defTabSz="1069975">
              <a:defRPr sz="2400">
                <a:solidFill>
                  <a:schemeClr val="tx1"/>
                </a:solidFill>
                <a:latin typeface="Times New Roman" charset="0"/>
                <a:ea typeface="ＭＳ Ｐゴシック" charset="0"/>
              </a:defRPr>
            </a:lvl3pPr>
            <a:lvl4pPr defTabSz="1069975">
              <a:defRPr sz="2400">
                <a:solidFill>
                  <a:schemeClr val="tx1"/>
                </a:solidFill>
                <a:latin typeface="Times New Roman" charset="0"/>
                <a:ea typeface="ＭＳ Ｐゴシック" charset="0"/>
              </a:defRPr>
            </a:lvl4pPr>
            <a:lvl5pPr defTabSz="1069975">
              <a:defRPr sz="2400">
                <a:solidFill>
                  <a:schemeClr val="tx1"/>
                </a:solidFill>
                <a:latin typeface="Times New Roman" charset="0"/>
                <a:ea typeface="ＭＳ Ｐゴシック" charset="0"/>
              </a:defRPr>
            </a:lvl5pPr>
            <a:lvl6pPr defTabSz="1069975" eaLnBrk="0" fontAlgn="base" hangingPunct="0">
              <a:spcBef>
                <a:spcPct val="0"/>
              </a:spcBef>
              <a:spcAft>
                <a:spcPct val="0"/>
              </a:spcAft>
              <a:defRPr sz="2400">
                <a:solidFill>
                  <a:schemeClr val="tx1"/>
                </a:solidFill>
                <a:latin typeface="Times New Roman" charset="0"/>
                <a:ea typeface="ＭＳ Ｐゴシック" charset="0"/>
              </a:defRPr>
            </a:lvl6pPr>
            <a:lvl7pPr defTabSz="1069975" eaLnBrk="0" fontAlgn="base" hangingPunct="0">
              <a:spcBef>
                <a:spcPct val="0"/>
              </a:spcBef>
              <a:spcAft>
                <a:spcPct val="0"/>
              </a:spcAft>
              <a:defRPr sz="2400">
                <a:solidFill>
                  <a:schemeClr val="tx1"/>
                </a:solidFill>
                <a:latin typeface="Times New Roman" charset="0"/>
                <a:ea typeface="ＭＳ Ｐゴシック" charset="0"/>
              </a:defRPr>
            </a:lvl7pPr>
            <a:lvl8pPr defTabSz="1069975" eaLnBrk="0" fontAlgn="base" hangingPunct="0">
              <a:spcBef>
                <a:spcPct val="0"/>
              </a:spcBef>
              <a:spcAft>
                <a:spcPct val="0"/>
              </a:spcAft>
              <a:defRPr sz="2400">
                <a:solidFill>
                  <a:schemeClr val="tx1"/>
                </a:solidFill>
                <a:latin typeface="Times New Roman" charset="0"/>
                <a:ea typeface="ＭＳ Ｐゴシック" charset="0"/>
              </a:defRPr>
            </a:lvl8pPr>
            <a:lvl9pPr defTabSz="1069975"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90000"/>
              </a:lnSpc>
              <a:spcBef>
                <a:spcPct val="50000"/>
              </a:spcBef>
              <a:buClr>
                <a:schemeClr val="folHlink"/>
              </a:buClr>
              <a:buSzPct val="65000"/>
              <a:buFont typeface="Monotype Sorts" charset="0"/>
              <a:buNone/>
            </a:pPr>
            <a:r>
              <a:rPr lang="it-IT" sz="1200" b="1">
                <a:latin typeface="Comic Sans MS" charset="0"/>
              </a:rPr>
              <a:t>proxy cert</a:t>
            </a:r>
            <a:br>
              <a:rPr lang="it-IT" sz="1200" b="1">
                <a:latin typeface="Comic Sans MS" charset="0"/>
              </a:rPr>
            </a:br>
            <a:r>
              <a:rPr lang="it-IT" sz="1200" b="1">
                <a:latin typeface="Comic Sans MS" charset="0"/>
              </a:rPr>
              <a:t>(short life)</a:t>
            </a:r>
            <a:endParaRPr lang="en-US" sz="1200" b="1">
              <a:latin typeface="Comic Sans MS" charset="0"/>
            </a:endParaRPr>
          </a:p>
        </p:txBody>
      </p:sp>
      <p:sp>
        <p:nvSpPr>
          <p:cNvPr id="311372" name="Text Box 76"/>
          <p:cNvSpPr txBox="1">
            <a:spLocks noChangeArrowheads="1"/>
          </p:cNvSpPr>
          <p:nvPr/>
        </p:nvSpPr>
        <p:spPr bwMode="auto">
          <a:xfrm>
            <a:off x="468313" y="4005263"/>
            <a:ext cx="1374775" cy="192087"/>
          </a:xfrm>
          <a:prstGeom prst="rect">
            <a:avLst/>
          </a:prstGeom>
          <a:solidFill>
            <a:schemeClr val="bg1"/>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0" tIns="0" rIns="0" bIns="0">
            <a:spAutoFit/>
          </a:bodyPr>
          <a:lstStyle/>
          <a:p>
            <a:pPr algn="ctr">
              <a:lnSpc>
                <a:spcPct val="90000"/>
              </a:lnSpc>
              <a:spcBef>
                <a:spcPct val="69000"/>
              </a:spcBef>
              <a:buClr>
                <a:schemeClr val="folHlink"/>
              </a:buClr>
              <a:buSzPct val="65000"/>
              <a:buFont typeface="Monotype Sorts" charset="0"/>
              <a:buNone/>
            </a:pPr>
            <a:r>
              <a:rPr lang="it-IT" sz="1400" b="1">
                <a:latin typeface="Comic Sans MS" charset="0"/>
              </a:rPr>
              <a:t>voms</a:t>
            </a:r>
            <a:r>
              <a:rPr lang="hu-HU" sz="1400" b="1">
                <a:latin typeface="Comic Sans MS" charset="0"/>
              </a:rPr>
              <a:t>-proxy-init</a:t>
            </a:r>
            <a:endParaRPr lang="en-US" sz="1400" b="1">
              <a:latin typeface="Comic Sans MS" charset="0"/>
            </a:endParaRPr>
          </a:p>
        </p:txBody>
      </p:sp>
      <p:sp>
        <p:nvSpPr>
          <p:cNvPr id="311373" name="Text Box 77"/>
          <p:cNvSpPr txBox="1">
            <a:spLocks noChangeArrowheads="1"/>
          </p:cNvSpPr>
          <p:nvPr/>
        </p:nvSpPr>
        <p:spPr bwMode="auto">
          <a:xfrm>
            <a:off x="4643438" y="2636838"/>
            <a:ext cx="1150937" cy="247650"/>
          </a:xfrm>
          <a:prstGeom prst="rect">
            <a:avLst/>
          </a:prstGeom>
          <a:solidFill>
            <a:schemeClr val="bg1"/>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0" tIns="0" rIns="0" bIns="0">
            <a:spAutoFit/>
          </a:bodyPr>
          <a:lstStyle/>
          <a:p>
            <a:pPr algn="ctr">
              <a:lnSpc>
                <a:spcPct val="90000"/>
              </a:lnSpc>
              <a:spcBef>
                <a:spcPct val="69000"/>
              </a:spcBef>
              <a:buClr>
                <a:schemeClr val="folHlink"/>
              </a:buClr>
              <a:buSzPct val="65000"/>
              <a:buFont typeface="Monotype Sorts" charset="0"/>
              <a:buNone/>
            </a:pPr>
            <a:r>
              <a:rPr lang="hu-HU" sz="1800">
                <a:latin typeface="Comic Sans MS" charset="0"/>
              </a:rPr>
              <a:t>crl update</a:t>
            </a:r>
            <a:endParaRPr lang="en-US" sz="1800">
              <a:latin typeface="Comic Sans MS" charset="0"/>
            </a:endParaRPr>
          </a:p>
        </p:txBody>
      </p:sp>
      <p:sp>
        <p:nvSpPr>
          <p:cNvPr id="311374" name="Text Box 78"/>
          <p:cNvSpPr txBox="1">
            <a:spLocks noChangeArrowheads="1"/>
          </p:cNvSpPr>
          <p:nvPr/>
        </p:nvSpPr>
        <p:spPr bwMode="auto">
          <a:xfrm>
            <a:off x="1955800" y="3213100"/>
            <a:ext cx="1004888" cy="192088"/>
          </a:xfrm>
          <a:prstGeom prst="rect">
            <a:avLst/>
          </a:prstGeom>
          <a:solidFill>
            <a:schemeClr val="bg1"/>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0" tIns="0" rIns="0" bIns="0">
            <a:spAutoFit/>
          </a:bodyPr>
          <a:lstStyle/>
          <a:p>
            <a:pPr algn="ctr">
              <a:lnSpc>
                <a:spcPct val="90000"/>
              </a:lnSpc>
              <a:spcBef>
                <a:spcPct val="69000"/>
              </a:spcBef>
              <a:buClr>
                <a:schemeClr val="folHlink"/>
              </a:buClr>
              <a:buSzPct val="65000"/>
              <a:buFont typeface="Monotype Sorts" charset="0"/>
              <a:buNone/>
            </a:pPr>
            <a:r>
              <a:rPr lang="it-IT" sz="1400" b="1">
                <a:solidFill>
                  <a:srgbClr val="0000CC"/>
                </a:solidFill>
                <a:latin typeface="Comic Sans MS" charset="0"/>
              </a:rPr>
              <a:t>registration</a:t>
            </a:r>
            <a:endParaRPr lang="en-US" sz="1400" b="1">
              <a:solidFill>
                <a:srgbClr val="0000CC"/>
              </a:solidFill>
              <a:latin typeface="Comic Sans MS" charset="0"/>
            </a:endParaRPr>
          </a:p>
        </p:txBody>
      </p:sp>
      <p:sp>
        <p:nvSpPr>
          <p:cNvPr id="311375" name="Text Box 79"/>
          <p:cNvSpPr txBox="1">
            <a:spLocks noChangeArrowheads="1"/>
          </p:cNvSpPr>
          <p:nvPr/>
        </p:nvSpPr>
        <p:spPr bwMode="auto">
          <a:xfrm>
            <a:off x="5148263" y="3573463"/>
            <a:ext cx="1004887" cy="192087"/>
          </a:xfrm>
          <a:prstGeom prst="rect">
            <a:avLst/>
          </a:prstGeom>
          <a:solidFill>
            <a:schemeClr val="bg1"/>
          </a:solidFill>
          <a:ln>
            <a:noFill/>
          </a:ln>
          <a:effectLst/>
          <a:extLst>
            <a:ext uri="{91240B29-F687-4f45-9708-019B960494DF}">
              <a14:hiddenLine xmlns:a14="http://schemas.microsoft.com/office/drawing/2010/main" xmlns="" w="12700">
                <a:solidFill>
                  <a:schemeClr val="tx1"/>
                </a:solidFill>
                <a:miter lim="800000"/>
                <a:headEnd/>
                <a:tailEnd/>
              </a14:hiddenLine>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0" tIns="0" rIns="0" bIns="0">
            <a:spAutoFit/>
          </a:bodyPr>
          <a:lstStyle/>
          <a:p>
            <a:pPr algn="ctr">
              <a:lnSpc>
                <a:spcPct val="90000"/>
              </a:lnSpc>
              <a:spcBef>
                <a:spcPct val="69000"/>
              </a:spcBef>
              <a:buClr>
                <a:schemeClr val="folHlink"/>
              </a:buClr>
              <a:buSzPct val="65000"/>
              <a:buFont typeface="Monotype Sorts" charset="0"/>
              <a:buNone/>
            </a:pPr>
            <a:r>
              <a:rPr lang="it-IT" sz="1400" b="1">
                <a:solidFill>
                  <a:srgbClr val="0000CC"/>
                </a:solidFill>
                <a:latin typeface="Comic Sans MS" charset="0"/>
              </a:rPr>
              <a:t>registration</a:t>
            </a:r>
            <a:endParaRPr lang="en-US" sz="1400" b="1">
              <a:solidFill>
                <a:srgbClr val="0000CC"/>
              </a:solidFill>
              <a:latin typeface="Comic Sans MS" charset="0"/>
            </a:endParaRPr>
          </a:p>
        </p:txBody>
      </p:sp>
      <p:sp>
        <p:nvSpPr>
          <p:cNvPr id="311376" name="Oval 80"/>
          <p:cNvSpPr>
            <a:spLocks noChangeArrowheads="1"/>
          </p:cNvSpPr>
          <p:nvPr/>
        </p:nvSpPr>
        <p:spPr bwMode="auto">
          <a:xfrm>
            <a:off x="8101013" y="6021388"/>
            <a:ext cx="819150" cy="384175"/>
          </a:xfrm>
          <a:prstGeom prst="ellipse">
            <a:avLst/>
          </a:prstGeom>
          <a:solidFill>
            <a:srgbClr val="CCFFCC"/>
          </a:solidFill>
          <a:ln w="28575">
            <a:solidFill>
              <a:schemeClr val="tx1"/>
            </a:solidFill>
            <a:round/>
            <a:headEnd/>
            <a:tailEnd/>
          </a:ln>
          <a:effectLst/>
          <a:extLs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wrap="none" lIns="90488" tIns="44450" rIns="90488" bIns="44450" anchor="ctr"/>
          <a:lstStyle/>
          <a:p>
            <a:pPr algn="ctr">
              <a:lnSpc>
                <a:spcPct val="90000"/>
              </a:lnSpc>
              <a:spcBef>
                <a:spcPct val="69000"/>
              </a:spcBef>
              <a:buClr>
                <a:schemeClr val="folHlink"/>
              </a:buClr>
              <a:buSzPct val="65000"/>
              <a:buFont typeface="Monotype Sorts" charset="0"/>
              <a:buNone/>
            </a:pPr>
            <a:r>
              <a:rPr lang="hu-HU" sz="1600" b="1" dirty="0" smtClean="0">
                <a:solidFill>
                  <a:srgbClr val="FF0000"/>
                </a:solidFill>
                <a:latin typeface="Comic Sans MS" charset="0"/>
              </a:rPr>
              <a:t>AuthZ</a:t>
            </a:r>
            <a:endParaRPr lang="en-US" sz="1600" b="1" dirty="0">
              <a:solidFill>
                <a:srgbClr val="FF0000"/>
              </a:solidFill>
              <a:latin typeface="Comic Sans MS" charset="0"/>
            </a:endParaRPr>
          </a:p>
        </p:txBody>
      </p:sp>
      <p:sp>
        <p:nvSpPr>
          <p:cNvPr id="311377" name="Line 81"/>
          <p:cNvSpPr>
            <a:spLocks noChangeShapeType="1"/>
          </p:cNvSpPr>
          <p:nvPr/>
        </p:nvSpPr>
        <p:spPr bwMode="auto">
          <a:xfrm>
            <a:off x="8229600" y="5562600"/>
            <a:ext cx="228600" cy="457200"/>
          </a:xfrm>
          <a:prstGeom prst="line">
            <a:avLst/>
          </a:prstGeom>
          <a:noFill/>
          <a:ln w="12700">
            <a:solidFill>
              <a:srgbClr val="FF0000"/>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26940" algn="ctr" rotWithShape="0">
                    <a:schemeClr val="bg2">
                      <a:alpha val="74998"/>
                    </a:schemeClr>
                  </a:outerShdw>
                </a:effectLst>
              </a14:hiddenEffects>
            </a:ext>
          </a:extLst>
        </p:spPr>
        <p:txBody>
          <a:bodyPr lIns="90488" tIns="44450" rIns="90488" bIns="44450"/>
          <a:lstStyle/>
          <a:p>
            <a:endParaRPr lang="en-US"/>
          </a:p>
        </p:txBody>
      </p:sp>
    </p:spTree>
    <p:extLst>
      <p:ext uri="{BB962C8B-B14F-4D97-AF65-F5344CB8AC3E}">
        <p14:creationId xmlns:p14="http://schemas.microsoft.com/office/powerpoint/2010/main" val="41941383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IHEP </a:t>
            </a:r>
            <a:r>
              <a:rPr lang="en-US" altLang="zh-CN" dirty="0" err="1" smtClean="0"/>
              <a:t>OpenCA</a:t>
            </a:r>
            <a:r>
              <a:rPr lang="en-US" altLang="zh-CN" dirty="0" smtClean="0"/>
              <a:t> Service Status</a:t>
            </a:r>
            <a:endParaRPr lang="zh-CN" altLang="en-US" dirty="0"/>
          </a:p>
        </p:txBody>
      </p:sp>
      <p:sp>
        <p:nvSpPr>
          <p:cNvPr id="4" name="Text Box 51"/>
          <p:cNvSpPr txBox="1">
            <a:spLocks noChangeArrowheads="1"/>
          </p:cNvSpPr>
          <p:nvPr/>
        </p:nvSpPr>
        <p:spPr bwMode="auto">
          <a:xfrm>
            <a:off x="1262512" y="1291008"/>
            <a:ext cx="6667988" cy="400110"/>
          </a:xfrm>
          <a:prstGeom prst="rect">
            <a:avLst/>
          </a:prstGeom>
          <a:noFill/>
          <a:ln w="9525">
            <a:noFill/>
            <a:miter lim="800000"/>
            <a:headEnd/>
            <a:tailEnd/>
          </a:ln>
        </p:spPr>
        <p:txBody>
          <a:bodyPr wrap="square">
            <a:spAutoFit/>
          </a:bodyPr>
          <a:lstStyle/>
          <a:p>
            <a:pPr algn="l" eaLnBrk="1" latinLnBrk="1" hangingPunct="1">
              <a:spcBef>
                <a:spcPct val="50000"/>
              </a:spcBef>
              <a:defRPr/>
            </a:pPr>
            <a:r>
              <a:rPr lang="en-US" altLang="ja-JP" sz="2000" dirty="0">
                <a:solidFill>
                  <a:schemeClr val="tx2"/>
                </a:solidFill>
                <a:effectLst>
                  <a:outerShdw blurRad="38100" dist="38100" dir="2700000" algn="tl">
                    <a:srgbClr val="C0C0C0"/>
                  </a:outerShdw>
                </a:effectLst>
                <a:latin typeface="Comic Sans MS" panose="030F0702030302020204" pitchFamily="66" charset="0"/>
                <a:ea typeface="ＭＳ Ｐゴシック" pitchFamily="50" charset="-128"/>
              </a:rPr>
              <a:t>Number of issued certificates (</a:t>
            </a:r>
            <a:r>
              <a:rPr lang="en-US" altLang="zh-TW" sz="2000" dirty="0">
                <a:latin typeface="JasmineUPC" panose="02020603050405020304" pitchFamily="18" charset="-34"/>
                <a:cs typeface="JasmineUPC" panose="02020603050405020304" pitchFamily="18" charset="-34"/>
              </a:rPr>
              <a:t>Mar</a:t>
            </a:r>
            <a:r>
              <a:rPr lang="en-US" altLang="zh-CN" sz="2000" dirty="0">
                <a:latin typeface="JasmineUPC" panose="02020603050405020304" pitchFamily="18" charset="-34"/>
                <a:cs typeface="JasmineUPC" panose="02020603050405020304" pitchFamily="18" charset="-34"/>
              </a:rPr>
              <a:t> 11</a:t>
            </a:r>
            <a:r>
              <a:rPr lang="en-US" altLang="zh-TW" sz="2000" dirty="0">
                <a:latin typeface="JasmineUPC" panose="02020603050405020304" pitchFamily="18" charset="-34"/>
                <a:cs typeface="JasmineUPC" panose="02020603050405020304" pitchFamily="18" charset="-34"/>
              </a:rPr>
              <a:t> , 2016</a:t>
            </a:r>
            <a:r>
              <a:rPr lang="en-US" altLang="ja-JP" sz="2000" dirty="0">
                <a:solidFill>
                  <a:schemeClr val="tx2"/>
                </a:solidFill>
                <a:effectLst>
                  <a:outerShdw blurRad="38100" dist="38100" dir="2700000" algn="tl">
                    <a:srgbClr val="C0C0C0"/>
                  </a:outerShdw>
                </a:effectLst>
                <a:latin typeface="Comic Sans MS" panose="030F0702030302020204" pitchFamily="66" charset="0"/>
                <a:ea typeface="ＭＳ Ｐゴシック" pitchFamily="50" charset="-128"/>
              </a:rPr>
              <a:t>)</a:t>
            </a:r>
          </a:p>
        </p:txBody>
      </p:sp>
      <p:graphicFrame>
        <p:nvGraphicFramePr>
          <p:cNvPr id="5" name="Group 52"/>
          <p:cNvGraphicFramePr>
            <a:graphicFrameLocks/>
          </p:cNvGraphicFramePr>
          <p:nvPr>
            <p:extLst/>
          </p:nvPr>
        </p:nvGraphicFramePr>
        <p:xfrm>
          <a:off x="1374063" y="1760433"/>
          <a:ext cx="6148388" cy="1974080"/>
        </p:xfrm>
        <a:graphic>
          <a:graphicData uri="http://schemas.openxmlformats.org/drawingml/2006/table">
            <a:tbl>
              <a:tblPr/>
              <a:tblGrid>
                <a:gridCol w="1519208"/>
                <a:gridCol w="1559272"/>
                <a:gridCol w="1524016"/>
                <a:gridCol w="1545892"/>
              </a:tblGrid>
              <a:tr h="742554">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endParaRPr kumimoji="1" lang="zh-CN" altLang="zh-CN" sz="1600" b="0" i="0" u="none" strike="noStrike" cap="none" normalizeH="0" baseline="0" dirty="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endParaRPr>
                    </a:p>
                  </a:txBody>
                  <a:tcPr marL="91438" marR="91438"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1" lang="en-US" altLang="zh-TW" sz="1600" b="1" i="0" u="none" strike="noStrike" cap="none" normalizeH="0" baseline="0" dirty="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rPr>
                        <a:t>User Certificate</a:t>
                      </a:r>
                    </a:p>
                  </a:txBody>
                  <a:tcPr marL="91438" marR="91438"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1" lang="en-US" altLang="zh-TW" sz="1600" b="1" i="0" u="none" strike="noStrike" cap="none" normalizeH="0" baseline="0" dirty="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rPr>
                        <a:t>Host Certificate</a:t>
                      </a:r>
                    </a:p>
                  </a:txBody>
                  <a:tcPr marL="91438" marR="91438"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defRPr/>
                      </a:pPr>
                      <a:r>
                        <a:rPr kumimoji="1" lang="en-US" altLang="zh-TW" sz="1600" b="1" i="0" u="none" strike="noStrike" cap="none" normalizeH="0" baseline="0" dirty="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rPr>
                        <a:t>Total</a:t>
                      </a:r>
                    </a:p>
                  </a:txBody>
                  <a:tcPr marL="91438" marR="91438" marT="45702" marB="457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6111">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1" lang="en-US" altLang="zh-TW" sz="1600" b="1" i="0" u="none" strike="noStrike" cap="none" normalizeH="0" baseline="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rPr>
                        <a:t>VALID </a:t>
                      </a:r>
                    </a:p>
                  </a:txBody>
                  <a:tcPr marL="91438" marR="91438"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0" lang="en-US" altLang="zh-TW" sz="1600" b="0" i="0" u="none" strike="noStrike" cap="none" normalizeH="0" baseline="0" dirty="0" smtClean="0">
                          <a:ln>
                            <a:noFill/>
                          </a:ln>
                          <a:solidFill>
                            <a:srgbClr val="669900"/>
                          </a:solidFill>
                          <a:effectLst/>
                          <a:latin typeface="Times New Roman" panose="02020603050405020304" pitchFamily="18" charset="0"/>
                          <a:ea typeface="HY헤드라인M" pitchFamily="18" charset="-127"/>
                          <a:cs typeface="Times New Roman" panose="02020603050405020304" pitchFamily="18" charset="0"/>
                        </a:rPr>
                        <a:t>71</a:t>
                      </a:r>
                    </a:p>
                  </a:txBody>
                  <a:tcPr marL="91438" marR="91438"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0" lang="en-US" altLang="zh-TW" sz="1600" b="0" i="0" u="none" strike="noStrike" cap="none" normalizeH="0" baseline="0" dirty="0" smtClean="0">
                          <a:ln>
                            <a:noFill/>
                          </a:ln>
                          <a:solidFill>
                            <a:srgbClr val="669900"/>
                          </a:solidFill>
                          <a:effectLst/>
                          <a:latin typeface="Times New Roman" panose="02020603050405020304" pitchFamily="18" charset="0"/>
                          <a:ea typeface="HY헤드라인M" pitchFamily="18" charset="-127"/>
                          <a:cs typeface="Times New Roman" panose="02020603050405020304" pitchFamily="18" charset="0"/>
                        </a:rPr>
                        <a:t>65</a:t>
                      </a:r>
                    </a:p>
                  </a:txBody>
                  <a:tcPr marL="91438" marR="91438"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0" lang="en-US" altLang="zh-TW" sz="1600" b="0" i="0" u="none" strike="noStrike" cap="none" normalizeH="0" baseline="0" dirty="0" smtClean="0">
                          <a:ln>
                            <a:noFill/>
                          </a:ln>
                          <a:solidFill>
                            <a:srgbClr val="669900"/>
                          </a:solidFill>
                          <a:effectLst/>
                          <a:latin typeface="Times New Roman" panose="02020603050405020304" pitchFamily="18" charset="0"/>
                          <a:ea typeface="HY헤드라인M" pitchFamily="18" charset="-127"/>
                          <a:cs typeface="Times New Roman" panose="02020603050405020304" pitchFamily="18" charset="0"/>
                        </a:rPr>
                        <a:t>136</a:t>
                      </a:r>
                    </a:p>
                  </a:txBody>
                  <a:tcPr marL="91438" marR="91438"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6111">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1" lang="en-US" altLang="zh-TW" sz="1600" b="1" i="0" u="none" strike="noStrike" cap="none" normalizeH="0" baseline="0" dirty="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rPr>
                        <a:t>R</a:t>
                      </a:r>
                      <a:r>
                        <a:rPr kumimoji="1" lang="en-US" altLang="zh-CN" sz="1600" b="1" i="0" u="none" strike="noStrike" cap="none" normalizeH="0" baseline="0" dirty="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rPr>
                        <a:t>EVOKED</a:t>
                      </a:r>
                      <a:endParaRPr kumimoji="1" lang="en-US" altLang="zh-TW" sz="1600" b="1" i="0" u="none" strike="noStrike" cap="none" normalizeH="0" baseline="0" dirty="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endParaRPr>
                    </a:p>
                  </a:txBody>
                  <a:tcPr marL="91438" marR="91438"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0" lang="en-US" altLang="zh-TW" sz="1600" b="0" i="0" u="none" strike="noStrike" cap="none" normalizeH="0" baseline="0" dirty="0" smtClean="0">
                          <a:ln>
                            <a:noFill/>
                          </a:ln>
                          <a:solidFill>
                            <a:schemeClr val="tx1"/>
                          </a:solidFill>
                          <a:effectLst/>
                          <a:latin typeface="Times New Roman" panose="02020603050405020304" pitchFamily="18" charset="0"/>
                          <a:ea typeface="HY헤드라인M" pitchFamily="18" charset="-127"/>
                          <a:cs typeface="Times New Roman" panose="02020603050405020304" pitchFamily="18" charset="0"/>
                        </a:rPr>
                        <a:t>3</a:t>
                      </a:r>
                    </a:p>
                  </a:txBody>
                  <a:tcPr marL="91438" marR="91438"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0" lang="en-US" altLang="zh-CN" sz="1600" b="0" i="0" u="none" strike="noStrike" cap="none" normalizeH="0" baseline="0" dirty="0" smtClean="0">
                          <a:ln>
                            <a:noFill/>
                          </a:ln>
                          <a:solidFill>
                            <a:schemeClr val="tx1"/>
                          </a:solidFill>
                          <a:effectLst/>
                          <a:latin typeface="Times New Roman" panose="02020603050405020304" pitchFamily="18" charset="0"/>
                          <a:ea typeface="HY헤드라인M" pitchFamily="18" charset="-127"/>
                          <a:cs typeface="Times New Roman" panose="02020603050405020304" pitchFamily="18" charset="0"/>
                        </a:rPr>
                        <a:t>2</a:t>
                      </a:r>
                      <a:endParaRPr kumimoji="0" lang="en-US" altLang="zh-TW" sz="1600" b="0" i="0" u="none" strike="noStrike" cap="none" normalizeH="0" baseline="0" dirty="0" smtClean="0">
                        <a:ln>
                          <a:noFill/>
                        </a:ln>
                        <a:solidFill>
                          <a:schemeClr val="tx1"/>
                        </a:solidFill>
                        <a:effectLst/>
                        <a:latin typeface="Times New Roman" panose="02020603050405020304" pitchFamily="18" charset="0"/>
                        <a:ea typeface="HY헤드라인M" pitchFamily="18" charset="-127"/>
                        <a:cs typeface="Times New Roman" panose="02020603050405020304" pitchFamily="18" charset="0"/>
                      </a:endParaRPr>
                    </a:p>
                  </a:txBody>
                  <a:tcPr marL="91438" marR="91438"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0" lang="en-US" altLang="zh-TW" sz="1600" b="0" i="0" u="none" strike="noStrike" cap="none" normalizeH="0" baseline="0" dirty="0" smtClean="0">
                          <a:ln>
                            <a:noFill/>
                          </a:ln>
                          <a:solidFill>
                            <a:schemeClr val="tx1"/>
                          </a:solidFill>
                          <a:effectLst/>
                          <a:latin typeface="Times New Roman" panose="02020603050405020304" pitchFamily="18" charset="0"/>
                          <a:ea typeface="HY헤드라인M" pitchFamily="18" charset="-127"/>
                          <a:cs typeface="Times New Roman" panose="02020603050405020304" pitchFamily="18" charset="0"/>
                        </a:rPr>
                        <a:t>5</a:t>
                      </a:r>
                    </a:p>
                  </a:txBody>
                  <a:tcPr marL="91438" marR="91438"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04">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1" lang="en-US" altLang="zh-TW" sz="1600" b="1" i="0" u="none" strike="noStrike" cap="none" normalizeH="0" baseline="0" dirty="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rPr>
                        <a:t>EXPIRED </a:t>
                      </a:r>
                    </a:p>
                  </a:txBody>
                  <a:tcPr marL="91438" marR="91438" marT="45702" marB="457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0" lang="en-US" altLang="zh-TW" sz="1600" b="0" i="0" u="none" strike="noStrike" cap="none" normalizeH="0" baseline="0" dirty="0" smtClean="0">
                          <a:ln>
                            <a:noFill/>
                          </a:ln>
                          <a:solidFill>
                            <a:schemeClr val="tx1"/>
                          </a:solidFill>
                          <a:effectLst/>
                          <a:latin typeface="Times New Roman" panose="02020603050405020304" pitchFamily="18" charset="0"/>
                          <a:ea typeface="HY헤드라인M" pitchFamily="18" charset="-127"/>
                          <a:cs typeface="Times New Roman" panose="02020603050405020304" pitchFamily="18" charset="0"/>
                        </a:rPr>
                        <a:t>189</a:t>
                      </a:r>
                    </a:p>
                  </a:txBody>
                  <a:tcPr marL="91438" marR="91438"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0" lang="en-US" altLang="zh-CN" sz="1600" b="0" i="0" u="none" strike="noStrike" cap="none" normalizeH="0" baseline="0" dirty="0" smtClean="0">
                          <a:ln>
                            <a:noFill/>
                          </a:ln>
                          <a:solidFill>
                            <a:schemeClr val="tx1"/>
                          </a:solidFill>
                          <a:effectLst/>
                          <a:latin typeface="Times New Roman" panose="02020603050405020304" pitchFamily="18" charset="0"/>
                          <a:ea typeface="HY헤드라인M" pitchFamily="18" charset="-127"/>
                          <a:cs typeface="Times New Roman" panose="02020603050405020304" pitchFamily="18" charset="0"/>
                        </a:rPr>
                        <a:t>115</a:t>
                      </a:r>
                      <a:endParaRPr kumimoji="0" lang="en-US" altLang="zh-TW" sz="1600" b="0" i="0" u="none" strike="noStrike" cap="none" normalizeH="0" baseline="0" dirty="0" smtClean="0">
                        <a:ln>
                          <a:noFill/>
                        </a:ln>
                        <a:solidFill>
                          <a:schemeClr val="tx1"/>
                        </a:solidFill>
                        <a:effectLst/>
                        <a:latin typeface="Times New Roman" panose="02020603050405020304" pitchFamily="18" charset="0"/>
                        <a:ea typeface="HY헤드라인M" pitchFamily="18" charset="-127"/>
                        <a:cs typeface="Times New Roman" panose="02020603050405020304" pitchFamily="18" charset="0"/>
                      </a:endParaRPr>
                    </a:p>
                  </a:txBody>
                  <a:tcPr marL="91438" marR="91438" marT="45702" marB="457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Tx/>
                        <a:buNone/>
                        <a:tabLst/>
                      </a:pPr>
                      <a:r>
                        <a:rPr kumimoji="0" lang="en-US" altLang="zh-TW" sz="1600" b="0" i="0" u="none" strike="noStrike" cap="none" normalizeH="0" baseline="0" dirty="0" smtClean="0">
                          <a:ln>
                            <a:noFill/>
                          </a:ln>
                          <a:solidFill>
                            <a:schemeClr val="tx1"/>
                          </a:solidFill>
                          <a:effectLst/>
                          <a:latin typeface="Times New Roman" panose="02020603050405020304" pitchFamily="18" charset="0"/>
                          <a:ea typeface="HY헤드라인M" pitchFamily="18" charset="-127"/>
                          <a:cs typeface="Times New Roman" panose="02020603050405020304" pitchFamily="18" charset="0"/>
                        </a:rPr>
                        <a:t>304</a:t>
                      </a:r>
                    </a:p>
                  </a:txBody>
                  <a:tcPr marL="91438" marR="91438" marT="45702" marB="457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6" name="Group 109"/>
          <p:cNvGraphicFramePr>
            <a:graphicFrameLocks/>
          </p:cNvGraphicFramePr>
          <p:nvPr>
            <p:extLst/>
          </p:nvPr>
        </p:nvGraphicFramePr>
        <p:xfrm>
          <a:off x="1370859" y="4405089"/>
          <a:ext cx="6157985" cy="1739336"/>
        </p:xfrm>
        <a:graphic>
          <a:graphicData uri="http://schemas.openxmlformats.org/drawingml/2006/table">
            <a:tbl>
              <a:tblPr/>
              <a:tblGrid>
                <a:gridCol w="1011184"/>
                <a:gridCol w="1721496"/>
                <a:gridCol w="1080313"/>
                <a:gridCol w="1116663"/>
                <a:gridCol w="1228329"/>
              </a:tblGrid>
              <a:tr h="601248">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pPr>
                      <a:r>
                        <a:rPr kumimoji="1" lang="en-US" altLang="zh-TW" sz="1800" b="0" i="0" u="none" strike="noStrike" cap="none" normalizeH="0" baseline="0" dirty="0" smtClean="0">
                          <a:ln>
                            <a:noFill/>
                          </a:ln>
                          <a:solidFill>
                            <a:srgbClr val="FF0000"/>
                          </a:solidFill>
                          <a:effectLst/>
                          <a:latin typeface="Times New Roman" panose="02020603050405020304" pitchFamily="18" charset="0"/>
                          <a:ea typeface="標楷體" pitchFamily="65" charset="-120"/>
                          <a:cs typeface="Times New Roman" panose="02020603050405020304" pitchFamily="18" charset="0"/>
                        </a:rPr>
                        <a:t>IHEP</a:t>
                      </a:r>
                    </a:p>
                  </a:txBody>
                  <a:tcPr marL="91450" marR="91450" marT="45700" marB="457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pPr>
                      <a:r>
                        <a:rPr kumimoji="1" lang="en-US" altLang="zh-TW" sz="1800" b="0" i="0" u="none" strike="noStrike" cap="none" normalizeH="0" baseline="0" dirty="0" smtClean="0">
                          <a:ln>
                            <a:noFill/>
                          </a:ln>
                          <a:solidFill>
                            <a:srgbClr val="000066"/>
                          </a:solidFill>
                          <a:effectLst/>
                          <a:latin typeface="Times New Roman" panose="02020603050405020304" pitchFamily="18" charset="0"/>
                          <a:ea typeface="標楷體" pitchFamily="65" charset="-120"/>
                          <a:cs typeface="Times New Roman" panose="02020603050405020304" pitchFamily="18" charset="0"/>
                        </a:rPr>
                        <a:t>PKU</a:t>
                      </a:r>
                    </a:p>
                  </a:txBody>
                  <a:tcPr marL="91450" marR="91450"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pPr>
                      <a:r>
                        <a:rPr kumimoji="1" lang="en-US" altLang="zh-TW" sz="1800" b="0" i="0" u="none" strike="noStrike" cap="none" normalizeH="0" baseline="0" dirty="0" smtClean="0">
                          <a:ln>
                            <a:noFill/>
                          </a:ln>
                          <a:solidFill>
                            <a:srgbClr val="000066"/>
                          </a:solidFill>
                          <a:effectLst/>
                          <a:latin typeface="Times New Roman" panose="02020603050405020304" pitchFamily="18" charset="0"/>
                          <a:ea typeface="標楷體" pitchFamily="65" charset="-120"/>
                          <a:cs typeface="Times New Roman" panose="02020603050405020304" pitchFamily="18" charset="0"/>
                        </a:rPr>
                        <a:t>HKU</a:t>
                      </a:r>
                    </a:p>
                  </a:txBody>
                  <a:tcPr marL="91450" marR="91450"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defRPr/>
                      </a:pPr>
                      <a:r>
                        <a:rPr kumimoji="1" lang="en-US" altLang="zh-TW" sz="1800" b="0" i="0" u="none" strike="noStrike" cap="none" normalizeH="0" baseline="0" dirty="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rPr>
                        <a:t>BUAA</a:t>
                      </a:r>
                    </a:p>
                  </a:txBody>
                  <a:tcPr marL="91450" marR="91450"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defRPr/>
                      </a:pPr>
                      <a:r>
                        <a:rPr kumimoji="1" lang="en-US" altLang="zh-TW" sz="1800" b="0" i="0" u="none" strike="noStrike" kern="1200" cap="none" normalizeH="0" baseline="0" dirty="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rPr>
                        <a:t>NNU</a:t>
                      </a:r>
                    </a:p>
                  </a:txBody>
                  <a:tcPr marL="91450" marR="91450"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0336">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pPr>
                      <a:r>
                        <a:rPr kumimoji="1" lang="en-US" altLang="zh-TW" sz="1800" b="0" i="0" u="none" strike="noStrike" cap="none" normalizeH="0" baseline="0" dirty="0" smtClean="0">
                          <a:ln>
                            <a:noFill/>
                          </a:ln>
                          <a:solidFill>
                            <a:srgbClr val="000066"/>
                          </a:solidFill>
                          <a:effectLst/>
                          <a:latin typeface="Times New Roman" panose="02020603050405020304" pitchFamily="18" charset="0"/>
                          <a:ea typeface="標楷體" pitchFamily="65" charset="-120"/>
                          <a:cs typeface="Times New Roman" panose="02020603050405020304" pitchFamily="18" charset="0"/>
                        </a:rPr>
                        <a:t>CNIC</a:t>
                      </a:r>
                    </a:p>
                  </a:txBody>
                  <a:tcPr marL="91450" marR="91450" marT="45700" marB="457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pPr>
                      <a:r>
                        <a:rPr kumimoji="1" lang="en-US" altLang="zh-TW" sz="1800" b="0" i="0" u="none" strike="noStrike" cap="none" normalizeH="0" baseline="0" dirty="0" smtClean="0">
                          <a:ln>
                            <a:noFill/>
                          </a:ln>
                          <a:solidFill>
                            <a:srgbClr val="000066"/>
                          </a:solidFill>
                          <a:effectLst/>
                          <a:latin typeface="Times New Roman" panose="02020603050405020304" pitchFamily="18" charset="0"/>
                          <a:ea typeface="標楷體" pitchFamily="65" charset="-120"/>
                          <a:cs typeface="Times New Roman" panose="02020603050405020304" pitchFamily="18" charset="0"/>
                        </a:rPr>
                        <a:t>TSINGHUA</a:t>
                      </a:r>
                    </a:p>
                  </a:txBody>
                  <a:tcPr marL="91450" marR="91450"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pPr>
                      <a:r>
                        <a:rPr kumimoji="1" lang="en-US" altLang="zh-TW" sz="1800" b="0" i="0" u="none" strike="noStrike" cap="none" normalizeH="0" baseline="0" dirty="0" smtClean="0">
                          <a:ln>
                            <a:noFill/>
                          </a:ln>
                          <a:solidFill>
                            <a:srgbClr val="000066"/>
                          </a:solidFill>
                          <a:effectLst/>
                          <a:latin typeface="Times New Roman" panose="02020603050405020304" pitchFamily="18" charset="0"/>
                          <a:ea typeface="標楷體" pitchFamily="65" charset="-120"/>
                          <a:cs typeface="Times New Roman" panose="02020603050405020304" pitchFamily="18" charset="0"/>
                        </a:rPr>
                        <a:t>CCNU</a:t>
                      </a:r>
                    </a:p>
                  </a:txBody>
                  <a:tcPr marL="91450" marR="91450"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pPr>
                      <a:r>
                        <a:rPr kumimoji="1" lang="en-US" altLang="zh-TW" sz="1800" b="0" i="0" u="none" strike="noStrike" cap="none" normalizeH="0" baseline="0" dirty="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rPr>
                        <a:t>SDU</a:t>
                      </a:r>
                      <a:endParaRPr kumimoji="1" lang="en-US" altLang="zh-TW" sz="1800" b="0" i="0" u="none" strike="noStrike" cap="none" normalizeH="0" baseline="0" dirty="0" smtClean="0">
                        <a:ln>
                          <a:noFill/>
                        </a:ln>
                        <a:solidFill>
                          <a:srgbClr val="000066"/>
                        </a:solidFill>
                        <a:effectLst/>
                        <a:latin typeface="Times New Roman" panose="02020603050405020304" pitchFamily="18" charset="0"/>
                        <a:ea typeface="標楷體" pitchFamily="65" charset="-120"/>
                        <a:cs typeface="Times New Roman" panose="02020603050405020304" pitchFamily="18" charset="0"/>
                      </a:endParaRPr>
                    </a:p>
                  </a:txBody>
                  <a:tcPr marL="91450" marR="91450"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defRPr/>
                      </a:pPr>
                      <a:r>
                        <a:rPr kumimoji="1" lang="en-US" altLang="zh-TW" sz="1800" b="0" i="0" u="none" strike="noStrike" kern="1200" cap="none" normalizeH="0" baseline="0" dirty="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rPr>
                        <a:t>NAOC</a:t>
                      </a:r>
                    </a:p>
                  </a:txBody>
                  <a:tcPr marL="91450" marR="91450"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7752">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pPr>
                      <a:r>
                        <a:rPr kumimoji="1" lang="en-US" altLang="zh-TW" sz="1800" b="0" i="0" u="none" strike="noStrike" cap="none" normalizeH="0" baseline="0" dirty="0" smtClean="0">
                          <a:ln>
                            <a:noFill/>
                          </a:ln>
                          <a:solidFill>
                            <a:srgbClr val="000066"/>
                          </a:solidFill>
                          <a:effectLst/>
                          <a:latin typeface="Times New Roman" panose="02020603050405020304" pitchFamily="18" charset="0"/>
                          <a:ea typeface="標楷體" pitchFamily="65" charset="-120"/>
                          <a:cs typeface="Times New Roman" panose="02020603050405020304" pitchFamily="18" charset="0"/>
                        </a:rPr>
                        <a:t>TH</a:t>
                      </a:r>
                    </a:p>
                  </a:txBody>
                  <a:tcPr marL="91450" marR="91450" marT="45700" marB="457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pPr>
                      <a:r>
                        <a:rPr kumimoji="1" lang="en-US" altLang="zh-TW" sz="1800" b="0" i="0" u="none" strike="noStrike" cap="none" normalizeH="0" baseline="0" dirty="0" smtClean="0">
                          <a:ln>
                            <a:noFill/>
                          </a:ln>
                          <a:solidFill>
                            <a:srgbClr val="000066"/>
                          </a:solidFill>
                          <a:effectLst/>
                          <a:latin typeface="Times New Roman" panose="02020603050405020304" pitchFamily="18" charset="0"/>
                          <a:ea typeface="標楷體" pitchFamily="65" charset="-120"/>
                          <a:cs typeface="Times New Roman" panose="02020603050405020304" pitchFamily="18" charset="0"/>
                        </a:rPr>
                        <a:t>SJTU</a:t>
                      </a:r>
                    </a:p>
                  </a:txBody>
                  <a:tcPr marL="91450" marR="91450"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pPr>
                      <a:r>
                        <a:rPr kumimoji="1" lang="en-US" altLang="zh-TW" sz="1800" b="0" i="0" u="none" strike="noStrike" cap="none" normalizeH="0" baseline="0" dirty="0" smtClean="0">
                          <a:ln>
                            <a:noFill/>
                          </a:ln>
                          <a:solidFill>
                            <a:srgbClr val="000066"/>
                          </a:solidFill>
                          <a:effectLst/>
                          <a:latin typeface="Times New Roman" panose="02020603050405020304" pitchFamily="18" charset="0"/>
                          <a:ea typeface="標楷體" pitchFamily="65" charset="-120"/>
                          <a:cs typeface="Times New Roman" panose="02020603050405020304" pitchFamily="18" charset="0"/>
                        </a:rPr>
                        <a:t>NJU</a:t>
                      </a:r>
                    </a:p>
                  </a:txBody>
                  <a:tcPr marL="91450" marR="91450"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pPr>
                      <a:r>
                        <a:rPr kumimoji="1" lang="en-US" altLang="zh-TW" sz="1800" b="0" i="0" u="none" strike="noStrike" cap="none" normalizeH="0" baseline="0" dirty="0" smtClean="0">
                          <a:ln>
                            <a:noFill/>
                          </a:ln>
                          <a:solidFill>
                            <a:srgbClr val="000066"/>
                          </a:solidFill>
                          <a:effectLst/>
                          <a:latin typeface="Times New Roman" panose="02020603050405020304" pitchFamily="18" charset="0"/>
                          <a:ea typeface="標楷體" pitchFamily="65" charset="-120"/>
                          <a:cs typeface="Times New Roman" panose="02020603050405020304" pitchFamily="18" charset="0"/>
                        </a:rPr>
                        <a:t>USTC</a:t>
                      </a:r>
                    </a:p>
                  </a:txBody>
                  <a:tcPr marL="91450" marR="91450"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Tx/>
                        <a:buNone/>
                        <a:tabLst/>
                        <a:defRPr/>
                      </a:pPr>
                      <a:r>
                        <a:rPr kumimoji="1" lang="en-US" altLang="zh-TW" sz="1800" b="0" i="0" u="none" strike="noStrike" kern="1200" cap="none" normalizeH="0" baseline="0" dirty="0" smtClean="0">
                          <a:ln>
                            <a:noFill/>
                          </a:ln>
                          <a:solidFill>
                            <a:srgbClr val="000066"/>
                          </a:solidFill>
                          <a:effectLst/>
                          <a:latin typeface="Times New Roman" panose="02020603050405020304" pitchFamily="18" charset="0"/>
                          <a:ea typeface="DFKai-SB" pitchFamily="65" charset="-120"/>
                          <a:cs typeface="Times New Roman" panose="02020603050405020304" pitchFamily="18" charset="0"/>
                        </a:rPr>
                        <a:t>WHU</a:t>
                      </a:r>
                    </a:p>
                  </a:txBody>
                  <a:tcPr marL="91450" marR="91450" marT="45700" marB="457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 Box 51"/>
          <p:cNvSpPr txBox="1">
            <a:spLocks noChangeArrowheads="1"/>
          </p:cNvSpPr>
          <p:nvPr/>
        </p:nvSpPr>
        <p:spPr bwMode="auto">
          <a:xfrm>
            <a:off x="1262512" y="3877017"/>
            <a:ext cx="5234121" cy="400050"/>
          </a:xfrm>
          <a:prstGeom prst="rect">
            <a:avLst/>
          </a:prstGeom>
          <a:noFill/>
          <a:ln w="9525">
            <a:noFill/>
            <a:miter lim="800000"/>
            <a:headEnd/>
            <a:tailEnd/>
          </a:ln>
        </p:spPr>
        <p:txBody>
          <a:bodyPr wrap="square">
            <a:spAutoFit/>
          </a:bodyPr>
          <a:lstStyle/>
          <a:p>
            <a:pPr algn="l" eaLnBrk="1" latinLnBrk="1" hangingPunct="1">
              <a:spcBef>
                <a:spcPct val="50000"/>
              </a:spcBef>
              <a:defRPr/>
            </a:pPr>
            <a:r>
              <a:rPr lang="en-US" altLang="ja-JP" sz="2000" dirty="0">
                <a:solidFill>
                  <a:schemeClr val="tx2"/>
                </a:solidFill>
                <a:effectLst>
                  <a:outerShdw blurRad="38100" dist="38100" dir="2700000" algn="tl">
                    <a:srgbClr val="FFFFFF"/>
                  </a:outerShdw>
                </a:effectLst>
                <a:latin typeface="Comic Sans MS" panose="030F0702030302020204" pitchFamily="66" charset="0"/>
                <a:ea typeface="ＭＳ Ｐゴシック" pitchFamily="34" charset="-128"/>
              </a:rPr>
              <a:t>Cooperation</a:t>
            </a:r>
            <a:r>
              <a:rPr lang="en-US" altLang="zh-CN" sz="2000" dirty="0">
                <a:latin typeface="Comic Sans MS" panose="030F0702030302020204" pitchFamily="66" charset="0"/>
              </a:rPr>
              <a:t> </a:t>
            </a:r>
            <a:r>
              <a:rPr lang="en-US" altLang="ja-JP" sz="2000" dirty="0">
                <a:solidFill>
                  <a:schemeClr val="tx2"/>
                </a:solidFill>
                <a:effectLst>
                  <a:outerShdw blurRad="38100" dist="38100" dir="2700000" algn="tl">
                    <a:srgbClr val="FFFFFF"/>
                  </a:outerShdw>
                </a:effectLst>
                <a:latin typeface="Comic Sans MS" panose="030F0702030302020204" pitchFamily="66" charset="0"/>
                <a:ea typeface="ＭＳ Ｐゴシック" pitchFamily="34" charset="-128"/>
              </a:rPr>
              <a:t>Organizations</a:t>
            </a:r>
            <a:r>
              <a:rPr lang="en-US" altLang="zh-TW" sz="2000" dirty="0">
                <a:latin typeface="Comic Sans MS" panose="030F0702030302020204" pitchFamily="66" charset="0"/>
              </a:rPr>
              <a:t> </a:t>
            </a:r>
            <a:endParaRPr lang="en-US" altLang="ja-JP" sz="2000" dirty="0">
              <a:solidFill>
                <a:schemeClr val="tx2"/>
              </a:solidFill>
              <a:effectLst>
                <a:outerShdw blurRad="38100" dist="38100" dir="2700000" algn="tl">
                  <a:srgbClr val="FFFFFF"/>
                </a:outerShdw>
              </a:effectLst>
              <a:latin typeface="Comic Sans MS" panose="030F0702030302020204" pitchFamily="66" charset="0"/>
              <a:ea typeface="ＭＳ Ｐゴシック" pitchFamily="34" charset="-128"/>
            </a:endParaRPr>
          </a:p>
        </p:txBody>
      </p:sp>
    </p:spTree>
    <p:extLst>
      <p:ext uri="{BB962C8B-B14F-4D97-AF65-F5344CB8AC3E}">
        <p14:creationId xmlns:p14="http://schemas.microsoft.com/office/powerpoint/2010/main" val="4194497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总结</a:t>
            </a:r>
            <a:endParaRPr lang="zh-CN" altLang="en-US"/>
          </a:p>
        </p:txBody>
      </p:sp>
      <p:sp>
        <p:nvSpPr>
          <p:cNvPr id="3" name="内容占位符 2"/>
          <p:cNvSpPr>
            <a:spLocks noGrp="1"/>
          </p:cNvSpPr>
          <p:nvPr>
            <p:ph idx="1"/>
          </p:nvPr>
        </p:nvSpPr>
        <p:spPr/>
        <p:txBody>
          <a:bodyPr/>
          <a:lstStyle/>
          <a:p>
            <a:r>
              <a:rPr lang="zh-CN" altLang="en-US" dirty="0" smtClean="0"/>
              <a:t>统一认证非常必要：用户、服务提供者两个层次</a:t>
            </a:r>
            <a:endParaRPr lang="en-US" altLang="zh-CN" dirty="0" smtClean="0"/>
          </a:p>
          <a:p>
            <a:r>
              <a:rPr lang="zh-CN" altLang="en-US" dirty="0" smtClean="0"/>
              <a:t>统一认证需要考虑联盟机制？信任？</a:t>
            </a:r>
            <a:endParaRPr lang="en-US" altLang="zh-CN" dirty="0" smtClean="0"/>
          </a:p>
          <a:p>
            <a:endParaRPr lang="en-US" altLang="zh-CN" dirty="0" smtClean="0"/>
          </a:p>
        </p:txBody>
      </p:sp>
    </p:spTree>
    <p:extLst>
      <p:ext uri="{BB962C8B-B14F-4D97-AF65-F5344CB8AC3E}">
        <p14:creationId xmlns:p14="http://schemas.microsoft.com/office/powerpoint/2010/main" val="33680685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调研</a:t>
            </a:r>
            <a:r>
              <a:rPr lang="zh-CN" altLang="en-US" dirty="0" smtClean="0"/>
              <a:t>结果（期望）</a:t>
            </a:r>
            <a:endParaRPr lang="zh-CN" altLang="en-US" dirty="0"/>
          </a:p>
        </p:txBody>
      </p:sp>
      <p:sp>
        <p:nvSpPr>
          <p:cNvPr id="4" name="内容占位符 2"/>
          <p:cNvSpPr txBox="1">
            <a:spLocks/>
          </p:cNvSpPr>
          <p:nvPr/>
        </p:nvSpPr>
        <p:spPr>
          <a:xfrm>
            <a:off x="160473" y="1199711"/>
            <a:ext cx="8550275" cy="5327548"/>
          </a:xfrm>
          <a:prstGeom prst="rect">
            <a:avLst/>
          </a:prstGeom>
        </p:spPr>
        <p:txBody>
          <a:bodyPr/>
          <a:lstStyle>
            <a:lvl1pPr marL="342900" indent="-342900" algn="l" rtl="0" eaLnBrk="0" fontAlgn="base" hangingPunct="0">
              <a:spcBef>
                <a:spcPct val="50000"/>
              </a:spcBef>
              <a:spcAft>
                <a:spcPct val="0"/>
              </a:spcAft>
              <a:buClr>
                <a:srgbClr val="FF0000"/>
              </a:buClr>
              <a:buSzPct val="75000"/>
              <a:buFont typeface="Wingdings" pitchFamily="2" charset="2"/>
              <a:buChar char="v"/>
              <a:defRPr sz="2400">
                <a:solidFill>
                  <a:schemeClr val="tx1"/>
                </a:solidFill>
                <a:latin typeface="+mn-lt"/>
                <a:ea typeface="+mn-ea"/>
                <a:cs typeface="+mn-cs"/>
              </a:defRPr>
            </a:lvl1pPr>
            <a:lvl2pPr marL="742950" indent="-285750" algn="l" rtl="0" eaLnBrk="0" fontAlgn="base" hangingPunct="0">
              <a:spcBef>
                <a:spcPct val="50000"/>
              </a:spcBef>
              <a:spcAft>
                <a:spcPct val="0"/>
              </a:spcAft>
              <a:buClr>
                <a:schemeClr val="accent2"/>
              </a:buClr>
              <a:buSzPct val="75000"/>
              <a:buFont typeface="Wingdings" pitchFamily="2" charset="2"/>
              <a:buChar char="l"/>
              <a:defRPr sz="2000">
                <a:solidFill>
                  <a:schemeClr val="tx1"/>
                </a:solidFill>
                <a:latin typeface="+mn-lt"/>
              </a:defRPr>
            </a:lvl2pPr>
            <a:lvl3pPr marL="1143000" indent="-228600" algn="l" rtl="0" eaLnBrk="0" fontAlgn="base" hangingPunct="0">
              <a:spcBef>
                <a:spcPct val="20000"/>
              </a:spcBef>
              <a:spcAft>
                <a:spcPct val="0"/>
              </a:spcAft>
              <a:buClr>
                <a:schemeClr val="accent1"/>
              </a:buClr>
              <a:buSzPct val="7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SzPct val="75000"/>
              <a:buFont typeface="Wingdings" pitchFamily="2" charset="2"/>
              <a:buChar char="¡"/>
              <a:defRPr sz="1600">
                <a:solidFill>
                  <a:schemeClr val="tx1"/>
                </a:solidFill>
                <a:latin typeface="+mn-lt"/>
              </a:defRPr>
            </a:lvl4pPr>
            <a:lvl5pPr marL="2057400" indent="-228600" algn="l" rtl="0" eaLnBrk="0" fontAlgn="base" hangingPunct="0">
              <a:spcBef>
                <a:spcPct val="20000"/>
              </a:spcBef>
              <a:spcAft>
                <a:spcPct val="0"/>
              </a:spcAft>
              <a:buSzPct val="75000"/>
              <a:buFont typeface="Wingdings" pitchFamily="2" charset="2"/>
              <a:buChar char="¨"/>
              <a:defRPr sz="1600">
                <a:solidFill>
                  <a:schemeClr val="tx1"/>
                </a:solidFill>
                <a:latin typeface="+mn-lt"/>
              </a:defRPr>
            </a:lvl5pPr>
            <a:lvl6pPr marL="2514600" indent="-228600" algn="l" rtl="0" eaLnBrk="0" fontAlgn="base" hangingPunct="0">
              <a:spcBef>
                <a:spcPct val="20000"/>
              </a:spcBef>
              <a:spcAft>
                <a:spcPct val="0"/>
              </a:spcAft>
              <a:buSzPct val="75000"/>
              <a:buFont typeface="Wingdings" pitchFamily="2" charset="2"/>
              <a:buChar char="¨"/>
              <a:defRPr sz="1600">
                <a:solidFill>
                  <a:schemeClr val="tx1"/>
                </a:solidFill>
                <a:latin typeface="+mn-lt"/>
              </a:defRPr>
            </a:lvl6pPr>
            <a:lvl7pPr marL="2971800" indent="-228600" algn="l" rtl="0" eaLnBrk="0" fontAlgn="base" hangingPunct="0">
              <a:spcBef>
                <a:spcPct val="20000"/>
              </a:spcBef>
              <a:spcAft>
                <a:spcPct val="0"/>
              </a:spcAft>
              <a:buSzPct val="75000"/>
              <a:buFont typeface="Wingdings" pitchFamily="2" charset="2"/>
              <a:buChar char="¨"/>
              <a:defRPr sz="1600">
                <a:solidFill>
                  <a:schemeClr val="tx1"/>
                </a:solidFill>
                <a:latin typeface="+mn-lt"/>
              </a:defRPr>
            </a:lvl7pPr>
            <a:lvl8pPr marL="3429000" indent="-228600" algn="l" rtl="0" eaLnBrk="0" fontAlgn="base" hangingPunct="0">
              <a:spcBef>
                <a:spcPct val="20000"/>
              </a:spcBef>
              <a:spcAft>
                <a:spcPct val="0"/>
              </a:spcAft>
              <a:buSzPct val="75000"/>
              <a:buFont typeface="Wingdings" pitchFamily="2" charset="2"/>
              <a:buChar char="¨"/>
              <a:defRPr sz="1600">
                <a:solidFill>
                  <a:schemeClr val="tx1"/>
                </a:solidFill>
                <a:latin typeface="+mn-lt"/>
              </a:defRPr>
            </a:lvl8pPr>
            <a:lvl9pPr marL="3886200" indent="-228600" algn="l" rtl="0" eaLnBrk="0" fontAlgn="base" hangingPunct="0">
              <a:spcBef>
                <a:spcPct val="20000"/>
              </a:spcBef>
              <a:spcAft>
                <a:spcPct val="0"/>
              </a:spcAft>
              <a:buSzPct val="75000"/>
              <a:buFont typeface="Wingdings" pitchFamily="2" charset="2"/>
              <a:buChar char="¨"/>
              <a:defRPr sz="1600">
                <a:solidFill>
                  <a:schemeClr val="tx1"/>
                </a:solidFill>
                <a:latin typeface="+mn-lt"/>
              </a:defRPr>
            </a:lvl9pPr>
          </a:lstStyle>
          <a:p>
            <a:pPr>
              <a:lnSpc>
                <a:spcPct val="150000"/>
              </a:lnSpc>
            </a:pPr>
            <a:r>
              <a:rPr lang="en-US" altLang="zh-CN" sz="1600" dirty="0" smtClean="0"/>
              <a:t>1</a:t>
            </a:r>
            <a:r>
              <a:rPr lang="zh-CN" altLang="en-US" sz="1600" dirty="0"/>
              <a:t>、统一认证需要考虑跨联盟的架构支持：支持用户信息和密码在所级系统中，满足部分所级已经构建了自己的统一认证系统接入需求； </a:t>
            </a:r>
          </a:p>
          <a:p>
            <a:pPr>
              <a:lnSpc>
                <a:spcPct val="150000"/>
              </a:lnSpc>
            </a:pPr>
            <a:r>
              <a:rPr lang="en-US" altLang="zh-CN" sz="1600" dirty="0"/>
              <a:t>2</a:t>
            </a:r>
            <a:r>
              <a:rPr lang="zh-CN" altLang="en-US" sz="1600" dirty="0"/>
              <a:t>、实现分级管理，各所级管理员可管理用户和权限；实现认证和授权分离；</a:t>
            </a:r>
          </a:p>
          <a:p>
            <a:pPr>
              <a:lnSpc>
                <a:spcPct val="150000"/>
              </a:lnSpc>
            </a:pPr>
            <a:r>
              <a:rPr lang="en-US" altLang="zh-CN" sz="1600" dirty="0"/>
              <a:t>3</a:t>
            </a:r>
            <a:r>
              <a:rPr lang="zh-CN" altLang="en-US" sz="1600" dirty="0"/>
              <a:t>、开放标准的</a:t>
            </a:r>
            <a:r>
              <a:rPr lang="en-US" altLang="zh-CN" sz="1600" dirty="0"/>
              <a:t>API</a:t>
            </a:r>
            <a:r>
              <a:rPr lang="zh-CN" altLang="en-US" sz="1600" dirty="0"/>
              <a:t>接口，便于第三方平台使用；</a:t>
            </a:r>
          </a:p>
          <a:p>
            <a:pPr>
              <a:lnSpc>
                <a:spcPct val="150000"/>
              </a:lnSpc>
            </a:pPr>
            <a:r>
              <a:rPr lang="en-US" altLang="zh-CN" sz="1600" dirty="0"/>
              <a:t>4</a:t>
            </a:r>
            <a:r>
              <a:rPr lang="zh-CN" altLang="en-US" sz="1600" dirty="0"/>
              <a:t>、最好能够供</a:t>
            </a:r>
            <a:r>
              <a:rPr lang="en-US" altLang="zh-CN" sz="1600" dirty="0"/>
              <a:t>LDAP</a:t>
            </a:r>
            <a:r>
              <a:rPr lang="zh-CN" altLang="en-US" sz="1600" dirty="0"/>
              <a:t>和</a:t>
            </a:r>
            <a:r>
              <a:rPr lang="en-US" altLang="zh-CN" sz="1600" dirty="0"/>
              <a:t>RADIUS</a:t>
            </a:r>
            <a:r>
              <a:rPr lang="zh-CN" altLang="en-US" sz="1600" dirty="0"/>
              <a:t>服务；</a:t>
            </a:r>
          </a:p>
          <a:p>
            <a:pPr>
              <a:lnSpc>
                <a:spcPct val="150000"/>
              </a:lnSpc>
            </a:pPr>
            <a:r>
              <a:rPr lang="en-US" altLang="zh-CN" sz="1600" dirty="0"/>
              <a:t>5</a:t>
            </a:r>
            <a:r>
              <a:rPr lang="zh-CN" altLang="en-US" sz="1600" dirty="0"/>
              <a:t>、统一认证要有普适性，既方便基于互联网业务的系统的接入，也应方便传统业务如桌面系统、网络认证系统等其他业务系统的接入；</a:t>
            </a:r>
          </a:p>
          <a:p>
            <a:pPr>
              <a:lnSpc>
                <a:spcPct val="150000"/>
              </a:lnSpc>
            </a:pPr>
            <a:r>
              <a:rPr lang="en-US" altLang="zh-CN" sz="1600" dirty="0"/>
              <a:t>6</a:t>
            </a:r>
            <a:r>
              <a:rPr lang="zh-CN" altLang="en-US" sz="1600" dirty="0"/>
              <a:t>、研发过程可以借助于中科院现有研究院所的技术力量和相关院属企业的技术团队，选取某几个所进行试点，在研究所的实际业务中进行磨合、修正，同时也确保获得网络设备、计算系统等设备应用上厂商的相关支持。</a:t>
            </a:r>
          </a:p>
          <a:p>
            <a:pPr>
              <a:lnSpc>
                <a:spcPct val="150000"/>
              </a:lnSpc>
            </a:pPr>
            <a:r>
              <a:rPr lang="en-US" altLang="zh-CN" sz="1600" dirty="0"/>
              <a:t>7</a:t>
            </a:r>
            <a:r>
              <a:rPr lang="zh-CN" altLang="en-US" sz="1600" dirty="0"/>
              <a:t>、统一认证系统应充分考虑到数据安全，可以考虑院内各所直接通过科研专网的方式进行数据交换。</a:t>
            </a:r>
          </a:p>
          <a:p>
            <a:endParaRPr lang="en-US" altLang="zh-CN" sz="1600" kern="0" dirty="0" smtClean="0"/>
          </a:p>
        </p:txBody>
      </p:sp>
    </p:spTree>
    <p:extLst>
      <p:ext uri="{BB962C8B-B14F-4D97-AF65-F5344CB8AC3E}">
        <p14:creationId xmlns:p14="http://schemas.microsoft.com/office/powerpoint/2010/main" val="242086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3699" y="3580032"/>
            <a:ext cx="4278918" cy="3187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标题 1"/>
          <p:cNvSpPr>
            <a:spLocks noGrp="1"/>
          </p:cNvSpPr>
          <p:nvPr>
            <p:ph type="title"/>
          </p:nvPr>
        </p:nvSpPr>
        <p:spPr/>
        <p:txBody>
          <a:bodyPr/>
          <a:lstStyle/>
          <a:p>
            <a:r>
              <a:rPr lang="zh-CN" altLang="en-US" smtClean="0"/>
              <a:t>基本概念</a:t>
            </a:r>
            <a:endParaRPr lang="zh-CN" altLang="en-US"/>
          </a:p>
        </p:txBody>
      </p:sp>
      <p:sp>
        <p:nvSpPr>
          <p:cNvPr id="3" name="内容占位符 2"/>
          <p:cNvSpPr>
            <a:spLocks noGrp="1"/>
          </p:cNvSpPr>
          <p:nvPr>
            <p:ph idx="1"/>
          </p:nvPr>
        </p:nvSpPr>
        <p:spPr>
          <a:xfrm>
            <a:off x="322263" y="1296989"/>
            <a:ext cx="8534400" cy="3206918"/>
          </a:xfrm>
        </p:spPr>
        <p:txBody>
          <a:bodyPr/>
          <a:lstStyle/>
          <a:p>
            <a:pPr>
              <a:lnSpc>
                <a:spcPct val="150000"/>
              </a:lnSpc>
            </a:pPr>
            <a:r>
              <a:rPr lang="zh-CN" altLang="en-US" sz="2000" dirty="0" smtClean="0"/>
              <a:t>身份认证：判断一个用户是否为合法用户</a:t>
            </a:r>
            <a:endParaRPr lang="en-US" altLang="zh-CN" sz="2000" dirty="0" smtClean="0"/>
          </a:p>
          <a:p>
            <a:pPr>
              <a:lnSpc>
                <a:spcPct val="150000"/>
              </a:lnSpc>
            </a:pPr>
            <a:r>
              <a:rPr lang="zh-CN" altLang="en-US" sz="2000" dirty="0"/>
              <a:t>授</a:t>
            </a:r>
            <a:r>
              <a:rPr lang="zh-CN" altLang="en-US" sz="2000" dirty="0" smtClean="0"/>
              <a:t>权：对合法用户能否访问各种资源的权限赋予</a:t>
            </a:r>
            <a:endParaRPr lang="en-US" altLang="zh-CN" sz="2000" dirty="0" smtClean="0"/>
          </a:p>
          <a:p>
            <a:pPr>
              <a:lnSpc>
                <a:spcPct val="150000"/>
              </a:lnSpc>
            </a:pPr>
            <a:r>
              <a:rPr lang="en-US" altLang="zh-CN" sz="2000" dirty="0" err="1"/>
              <a:t>IdP</a:t>
            </a:r>
            <a:r>
              <a:rPr lang="zh-CN" altLang="en-US" sz="2000" dirty="0"/>
              <a:t>：</a:t>
            </a:r>
            <a:r>
              <a:rPr lang="en-US" altLang="zh-CN" sz="2000" dirty="0"/>
              <a:t>Identity Provider,   SP: Service Provider</a:t>
            </a:r>
          </a:p>
          <a:p>
            <a:pPr>
              <a:lnSpc>
                <a:spcPct val="150000"/>
              </a:lnSpc>
            </a:pPr>
            <a:r>
              <a:rPr lang="zh-CN" altLang="en-US" sz="2000" dirty="0" smtClean="0"/>
              <a:t>统</a:t>
            </a:r>
            <a:r>
              <a:rPr lang="zh-CN" altLang="en-US" sz="2000" dirty="0"/>
              <a:t>一认证、分别授权：在一个信息系统中，由一个服</a:t>
            </a:r>
            <a:r>
              <a:rPr lang="zh-CN" altLang="en-US" sz="2000" dirty="0" smtClean="0"/>
              <a:t>务 </a:t>
            </a:r>
            <a:r>
              <a:rPr lang="en-US" altLang="zh-CN" sz="2000" dirty="0" smtClean="0"/>
              <a:t>(</a:t>
            </a:r>
            <a:r>
              <a:rPr lang="en-US" altLang="zh-CN" sz="2000" dirty="0" err="1" smtClean="0"/>
              <a:t>IdP</a:t>
            </a:r>
            <a:r>
              <a:rPr lang="en-US" altLang="zh-CN" sz="2000" dirty="0" smtClean="0"/>
              <a:t>) </a:t>
            </a:r>
            <a:r>
              <a:rPr lang="zh-CN" altLang="en-US" sz="2000" dirty="0" smtClean="0"/>
              <a:t>统</a:t>
            </a:r>
            <a:r>
              <a:rPr lang="zh-CN" altLang="en-US" sz="2000" dirty="0"/>
              <a:t>一处理身份认证，其他应用系</a:t>
            </a:r>
            <a:r>
              <a:rPr lang="zh-CN" altLang="en-US" sz="2000" dirty="0" smtClean="0"/>
              <a:t>统 </a:t>
            </a:r>
            <a:r>
              <a:rPr lang="en-US" altLang="zh-CN" sz="2000" dirty="0" smtClean="0"/>
              <a:t>(SP) </a:t>
            </a:r>
            <a:r>
              <a:rPr lang="zh-CN" altLang="en-US" sz="2000" dirty="0" smtClean="0"/>
              <a:t>管</a:t>
            </a:r>
            <a:r>
              <a:rPr lang="zh-CN" altLang="en-US" sz="2000" dirty="0"/>
              <a:t>理各自资源的</a:t>
            </a:r>
            <a:r>
              <a:rPr lang="zh-CN" altLang="en-US" sz="2000" dirty="0" smtClean="0"/>
              <a:t>授权</a:t>
            </a:r>
            <a:endParaRPr lang="en-US" altLang="zh-CN" sz="2000" dirty="0" smtClean="0"/>
          </a:p>
          <a:p>
            <a:pPr>
              <a:lnSpc>
                <a:spcPct val="150000"/>
              </a:lnSpc>
            </a:pPr>
            <a:r>
              <a:rPr lang="zh-CN" altLang="en-US" sz="2000" dirty="0"/>
              <a:t>身</a:t>
            </a:r>
            <a:r>
              <a:rPr lang="zh-CN" altLang="en-US" sz="2000" dirty="0" smtClean="0"/>
              <a:t>份认证流程图：</a:t>
            </a:r>
            <a:endParaRPr lang="zh-CN" altLang="en-US" sz="2000" dirty="0"/>
          </a:p>
        </p:txBody>
      </p:sp>
    </p:spTree>
    <p:extLst>
      <p:ext uri="{BB962C8B-B14F-4D97-AF65-F5344CB8AC3E}">
        <p14:creationId xmlns:p14="http://schemas.microsoft.com/office/powerpoint/2010/main" val="24432994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单点登录</a:t>
            </a:r>
            <a:endParaRPr lang="zh-CN" altLang="en-US"/>
          </a:p>
        </p:txBody>
      </p:sp>
      <p:sp>
        <p:nvSpPr>
          <p:cNvPr id="3" name="内容占位符 2"/>
          <p:cNvSpPr>
            <a:spLocks noGrp="1"/>
          </p:cNvSpPr>
          <p:nvPr>
            <p:ph idx="1"/>
          </p:nvPr>
        </p:nvSpPr>
        <p:spPr/>
        <p:txBody>
          <a:bodyPr/>
          <a:lstStyle/>
          <a:p>
            <a:pPr>
              <a:lnSpc>
                <a:spcPct val="150000"/>
              </a:lnSpc>
            </a:pPr>
            <a:r>
              <a:rPr lang="zh-CN" altLang="en-US" sz="2000" dirty="0"/>
              <a:t>什</a:t>
            </a:r>
            <a:r>
              <a:rPr lang="zh-CN" altLang="en-US" sz="2000" dirty="0" smtClean="0"/>
              <a:t>么是单点登录？</a:t>
            </a:r>
            <a:endParaRPr lang="en-US" altLang="zh-CN" sz="2000" dirty="0" smtClean="0"/>
          </a:p>
          <a:p>
            <a:pPr lvl="1">
              <a:lnSpc>
                <a:spcPct val="150000"/>
              </a:lnSpc>
            </a:pPr>
            <a:r>
              <a:rPr lang="zh-CN" altLang="en-US" sz="1600" dirty="0" smtClean="0"/>
              <a:t>用户使用唯一的一组用户名和密码，能登录所有应用；</a:t>
            </a:r>
            <a:endParaRPr lang="en-US" altLang="zh-CN" sz="1600" dirty="0" smtClean="0"/>
          </a:p>
          <a:p>
            <a:pPr lvl="1">
              <a:lnSpc>
                <a:spcPct val="150000"/>
              </a:lnSpc>
            </a:pPr>
            <a:r>
              <a:rPr lang="zh-CN" altLang="en-US" sz="1600" dirty="0" smtClean="0"/>
              <a:t>用户登录到一个应用系统后，再转入其他应用系统时不需要再次登录；</a:t>
            </a:r>
            <a:endParaRPr lang="en-US" altLang="zh-CN" sz="1600" dirty="0" smtClean="0"/>
          </a:p>
          <a:p>
            <a:pPr lvl="1">
              <a:lnSpc>
                <a:spcPct val="150000"/>
              </a:lnSpc>
            </a:pPr>
            <a:r>
              <a:rPr lang="zh-CN" altLang="en-US" sz="1600" dirty="0"/>
              <a:t>用</a:t>
            </a:r>
            <a:r>
              <a:rPr lang="zh-CN" altLang="en-US" sz="1600" dirty="0" smtClean="0"/>
              <a:t>户信息存储于中心数据库中，比如 </a:t>
            </a:r>
            <a:r>
              <a:rPr lang="en-US" altLang="zh-CN" sz="1600" dirty="0" smtClean="0"/>
              <a:t>LDAP</a:t>
            </a:r>
          </a:p>
          <a:p>
            <a:pPr lvl="1">
              <a:lnSpc>
                <a:spcPct val="150000"/>
              </a:lnSpc>
            </a:pPr>
            <a:r>
              <a:rPr lang="zh-CN" altLang="en-US" sz="1600" dirty="0" smtClean="0"/>
              <a:t>通过 </a:t>
            </a:r>
            <a:r>
              <a:rPr lang="en-US" altLang="zh-CN" sz="1600" dirty="0" smtClean="0"/>
              <a:t>Web Service </a:t>
            </a:r>
            <a:r>
              <a:rPr lang="zh-CN" altLang="en-US" sz="1600" dirty="0" smtClean="0"/>
              <a:t>提供认证服务，实现平台无关性，能与各种主机、应用系统对接。</a:t>
            </a:r>
            <a:endParaRPr lang="en-US" altLang="zh-CN" sz="1600" dirty="0" smtClean="0"/>
          </a:p>
          <a:p>
            <a:pPr>
              <a:lnSpc>
                <a:spcPct val="150000"/>
              </a:lnSpc>
            </a:pPr>
            <a:r>
              <a:rPr lang="zh-CN" altLang="en-US" sz="2000" dirty="0"/>
              <a:t>单</a:t>
            </a:r>
            <a:r>
              <a:rPr lang="zh-CN" altLang="en-US" sz="2000" dirty="0" smtClean="0"/>
              <a:t>点登录的好处</a:t>
            </a:r>
            <a:endParaRPr lang="en-US" altLang="zh-CN" sz="2000" dirty="0" smtClean="0"/>
          </a:p>
          <a:p>
            <a:pPr lvl="1">
              <a:lnSpc>
                <a:spcPct val="150000"/>
              </a:lnSpc>
            </a:pPr>
            <a:r>
              <a:rPr lang="zh-CN" altLang="en-US" sz="1600" dirty="0"/>
              <a:t>减少</a:t>
            </a:r>
            <a:r>
              <a:rPr lang="zh-CN" altLang="en-US" sz="1600" dirty="0" smtClean="0"/>
              <a:t>了用户记忆多组用户名和密码的负担，以及多次输入用户名和密码的时间浪费；</a:t>
            </a:r>
            <a:endParaRPr lang="en-US" altLang="zh-CN" sz="1600" dirty="0" smtClean="0"/>
          </a:p>
          <a:p>
            <a:pPr lvl="1">
              <a:lnSpc>
                <a:spcPct val="150000"/>
              </a:lnSpc>
            </a:pPr>
            <a:r>
              <a:rPr lang="zh-CN" altLang="en-US" sz="1600" dirty="0"/>
              <a:t>提</a:t>
            </a:r>
            <a:r>
              <a:rPr lang="zh-CN" altLang="en-US" sz="1600" dirty="0" smtClean="0"/>
              <a:t>高了</a:t>
            </a:r>
            <a:r>
              <a:rPr lang="zh-CN" altLang="en-US" sz="1600" dirty="0"/>
              <a:t>用</a:t>
            </a:r>
            <a:r>
              <a:rPr lang="zh-CN" altLang="en-US" sz="1600" dirty="0" smtClean="0"/>
              <a:t>户管理的运维效率</a:t>
            </a:r>
            <a:endParaRPr lang="en-US" altLang="zh-CN" sz="1600" dirty="0" smtClean="0"/>
          </a:p>
          <a:p>
            <a:pPr lvl="1">
              <a:lnSpc>
                <a:spcPct val="150000"/>
              </a:lnSpc>
            </a:pPr>
            <a:r>
              <a:rPr lang="zh-CN" altLang="en-US" sz="1600" dirty="0"/>
              <a:t>减</a:t>
            </a:r>
            <a:r>
              <a:rPr lang="zh-CN" altLang="en-US" sz="1600" dirty="0" smtClean="0"/>
              <a:t>少了用户名和密码泄露的风险</a:t>
            </a:r>
            <a:endParaRPr lang="zh-CN" altLang="en-US" sz="1600" dirty="0"/>
          </a:p>
        </p:txBody>
      </p:sp>
    </p:spTree>
    <p:extLst>
      <p:ext uri="{BB962C8B-B14F-4D97-AF65-F5344CB8AC3E}">
        <p14:creationId xmlns:p14="http://schemas.microsoft.com/office/powerpoint/2010/main" val="37115750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联盟框架</a:t>
            </a:r>
            <a:endParaRPr lang="zh-CN" altLang="en-US"/>
          </a:p>
        </p:txBody>
      </p:sp>
      <p:sp>
        <p:nvSpPr>
          <p:cNvPr id="3" name="内容占位符 2"/>
          <p:cNvSpPr>
            <a:spLocks noGrp="1"/>
          </p:cNvSpPr>
          <p:nvPr>
            <p:ph idx="1"/>
          </p:nvPr>
        </p:nvSpPr>
        <p:spPr/>
        <p:txBody>
          <a:bodyPr/>
          <a:lstStyle/>
          <a:p>
            <a:r>
              <a:rPr lang="zh-CN" altLang="en-US" sz="2000" smtClean="0"/>
              <a:t>联盟认证管理（</a:t>
            </a:r>
            <a:r>
              <a:rPr lang="en-US" altLang="zh-CN" sz="2000" smtClean="0"/>
              <a:t>Federated Identity Management</a:t>
            </a:r>
            <a:r>
              <a:rPr lang="zh-CN" altLang="en-US" sz="2000" smtClean="0"/>
              <a:t>，</a:t>
            </a:r>
            <a:r>
              <a:rPr lang="en-US" altLang="zh-CN" sz="2000" smtClean="0"/>
              <a:t>FIdM</a:t>
            </a:r>
            <a:r>
              <a:rPr lang="zh-CN" altLang="en-US" sz="2000" smtClean="0"/>
              <a:t>）诞生的背景：</a:t>
            </a:r>
            <a:endParaRPr lang="en-US" altLang="zh-CN" sz="2000" smtClean="0"/>
          </a:p>
          <a:p>
            <a:pPr lvl="1"/>
            <a:r>
              <a:rPr lang="zh-CN" altLang="en-US" sz="1600" smtClean="0"/>
              <a:t>互联网渗透到生活与工作的各个方面，去中心化的趋势导致用户和</a:t>
            </a:r>
            <a:r>
              <a:rPr lang="en-US" altLang="zh-CN" sz="1600" smtClean="0"/>
              <a:t>SP</a:t>
            </a:r>
            <a:r>
              <a:rPr lang="zh-CN" altLang="en-US" sz="1600" smtClean="0"/>
              <a:t>分离</a:t>
            </a:r>
            <a:endParaRPr lang="en-US" altLang="zh-CN" sz="1600" smtClean="0"/>
          </a:p>
          <a:p>
            <a:pPr lvl="1"/>
            <a:r>
              <a:rPr lang="zh-CN" altLang="en-US" sz="1600" smtClean="0"/>
              <a:t>随着业务合作的广度和深度不断增加，跨单位、跨域的认证需求越来越多</a:t>
            </a:r>
            <a:endParaRPr lang="en-US" altLang="zh-CN" sz="1600" smtClean="0"/>
          </a:p>
          <a:p>
            <a:pPr lvl="1"/>
            <a:r>
              <a:rPr lang="zh-CN" altLang="en-US" sz="1600"/>
              <a:t>随</a:t>
            </a:r>
            <a:r>
              <a:rPr lang="zh-CN" altLang="en-US" sz="1600" smtClean="0"/>
              <a:t>着网络安全意识的普及，用户越来越重视自己的个人信息安全</a:t>
            </a:r>
            <a:endParaRPr lang="en-US" altLang="zh-CN" sz="1600" smtClean="0"/>
          </a:p>
          <a:p>
            <a:pPr lvl="1"/>
            <a:r>
              <a:rPr lang="zh-CN" altLang="en-US" sz="1600"/>
              <a:t>单</a:t>
            </a:r>
            <a:r>
              <a:rPr lang="zh-CN" altLang="en-US" sz="1600" smtClean="0"/>
              <a:t>一中心的认证机制无法满足这种跨域的认证需求</a:t>
            </a:r>
            <a:endParaRPr lang="en-US" altLang="zh-CN" sz="1600" smtClean="0"/>
          </a:p>
          <a:p>
            <a:r>
              <a:rPr lang="zh-CN" altLang="en-US" sz="2000" smtClean="0"/>
              <a:t>联盟认证的目标：</a:t>
            </a:r>
            <a:endParaRPr lang="en-US" altLang="zh-CN" sz="2000" smtClean="0"/>
          </a:p>
          <a:p>
            <a:pPr lvl="1"/>
            <a:r>
              <a:rPr lang="zh-CN" altLang="en-US" sz="1600"/>
              <a:t>一</a:t>
            </a:r>
            <a:r>
              <a:rPr lang="zh-CN" altLang="en-US" sz="1600" smtClean="0"/>
              <a:t>个域内新注册的用户立即就能安全地、无缝地访问联盟内另一个域的资源</a:t>
            </a:r>
            <a:endParaRPr lang="en-US" altLang="zh-CN" sz="1600" smtClean="0"/>
          </a:p>
          <a:p>
            <a:pPr lvl="1"/>
            <a:r>
              <a:rPr lang="zh-CN" altLang="en-US" sz="1600"/>
              <a:t>支</a:t>
            </a:r>
            <a:r>
              <a:rPr lang="zh-CN" altLang="en-US" sz="1600" smtClean="0"/>
              <a:t>持不同安全等级的应用场景</a:t>
            </a:r>
            <a:endParaRPr lang="en-US" altLang="zh-CN" sz="1600" smtClean="0"/>
          </a:p>
          <a:p>
            <a:pPr lvl="1"/>
            <a:r>
              <a:rPr lang="zh-CN" altLang="en-US" sz="1600"/>
              <a:t>建</a:t>
            </a:r>
            <a:r>
              <a:rPr lang="zh-CN" altLang="en-US" sz="1600" smtClean="0"/>
              <a:t>立在开放的、标准化的技术框架之上，新加入成员只要符合技术标准就可以保证互通性和各种应用场景的覆盖</a:t>
            </a:r>
            <a:endParaRPr lang="en-US" altLang="zh-CN" sz="1600" smtClean="0"/>
          </a:p>
          <a:p>
            <a:r>
              <a:rPr lang="zh-CN" altLang="en-US" sz="2000"/>
              <a:t>联</a:t>
            </a:r>
            <a:r>
              <a:rPr lang="zh-CN" altLang="en-US" sz="2000" smtClean="0"/>
              <a:t>盟认证与统一认证</a:t>
            </a:r>
            <a:endParaRPr lang="en-US" altLang="zh-CN" sz="2000" smtClean="0"/>
          </a:p>
          <a:p>
            <a:pPr lvl="1"/>
            <a:r>
              <a:rPr lang="zh-CN" altLang="en-US" sz="1600"/>
              <a:t>联</a:t>
            </a:r>
            <a:r>
              <a:rPr lang="zh-CN" altLang="en-US" sz="1600" smtClean="0"/>
              <a:t>盟是 </a:t>
            </a:r>
            <a:r>
              <a:rPr lang="en-US" altLang="zh-CN" sz="1600" smtClean="0"/>
              <a:t>IdP </a:t>
            </a:r>
            <a:r>
              <a:rPr lang="zh-CN" altLang="en-US" sz="1600" smtClean="0"/>
              <a:t>和 </a:t>
            </a:r>
            <a:r>
              <a:rPr lang="en-US" altLang="zh-CN" sz="1600" smtClean="0"/>
              <a:t>SP </a:t>
            </a:r>
            <a:r>
              <a:rPr lang="zh-CN" altLang="en-US" sz="1600" smtClean="0"/>
              <a:t>之间的联盟。联盟框架可以对用户做到透明。</a:t>
            </a:r>
            <a:endParaRPr lang="en-US" altLang="zh-CN" sz="1600" smtClean="0"/>
          </a:p>
          <a:p>
            <a:pPr lvl="1"/>
            <a:r>
              <a:rPr lang="zh-CN" altLang="en-US" sz="1600" smtClean="0"/>
              <a:t>终端用户感受到的只有统一。比如单点登录带来的便利性。</a:t>
            </a:r>
            <a:endParaRPr lang="en-US" altLang="zh-CN" sz="1600"/>
          </a:p>
          <a:p>
            <a:endParaRPr lang="en-US" altLang="zh-CN" sz="2000" smtClean="0"/>
          </a:p>
          <a:p>
            <a:endParaRPr lang="en-US" altLang="zh-CN" smtClean="0"/>
          </a:p>
          <a:p>
            <a:endParaRPr lang="zh-CN" altLang="en-US"/>
          </a:p>
        </p:txBody>
      </p:sp>
    </p:spTree>
    <p:extLst>
      <p:ext uri="{BB962C8B-B14F-4D97-AF65-F5344CB8AC3E}">
        <p14:creationId xmlns:p14="http://schemas.microsoft.com/office/powerpoint/2010/main" val="2311067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技术规范</a:t>
            </a:r>
            <a:endParaRPr lang="zh-CN" altLang="en-US"/>
          </a:p>
        </p:txBody>
      </p:sp>
      <p:sp>
        <p:nvSpPr>
          <p:cNvPr id="3" name="内容占位符 2"/>
          <p:cNvSpPr>
            <a:spLocks noGrp="1"/>
          </p:cNvSpPr>
          <p:nvPr>
            <p:ph idx="1"/>
          </p:nvPr>
        </p:nvSpPr>
        <p:spPr/>
        <p:txBody>
          <a:bodyPr>
            <a:normAutofit fontScale="92500" lnSpcReduction="20000"/>
          </a:bodyPr>
          <a:lstStyle/>
          <a:p>
            <a:pPr>
              <a:lnSpc>
                <a:spcPct val="150000"/>
              </a:lnSpc>
            </a:pPr>
            <a:r>
              <a:rPr lang="zh-CN" altLang="en-US" dirty="0" smtClean="0"/>
              <a:t>支持主流</a:t>
            </a:r>
            <a:r>
              <a:rPr lang="en-US" altLang="zh-CN" dirty="0" smtClean="0"/>
              <a:t>API</a:t>
            </a:r>
            <a:r>
              <a:rPr lang="zh-CN" altLang="en-US" dirty="0" smtClean="0"/>
              <a:t>和接口协议</a:t>
            </a:r>
            <a:endParaRPr lang="en-US" altLang="zh-CN" dirty="0" smtClean="0"/>
          </a:p>
          <a:p>
            <a:pPr lvl="1">
              <a:lnSpc>
                <a:spcPct val="150000"/>
              </a:lnSpc>
            </a:pPr>
            <a:r>
              <a:rPr lang="en-US" altLang="zh-CN" dirty="0" smtClean="0"/>
              <a:t>SAML 2.0 </a:t>
            </a:r>
          </a:p>
          <a:p>
            <a:pPr lvl="1">
              <a:lnSpc>
                <a:spcPct val="150000"/>
              </a:lnSpc>
            </a:pPr>
            <a:r>
              <a:rPr lang="en-US" altLang="zh-CN" dirty="0" smtClean="0"/>
              <a:t>Shibboleth</a:t>
            </a:r>
          </a:p>
          <a:p>
            <a:pPr lvl="1">
              <a:lnSpc>
                <a:spcPct val="150000"/>
              </a:lnSpc>
            </a:pPr>
            <a:r>
              <a:rPr lang="en-US" altLang="zh-CN" dirty="0" err="1" smtClean="0"/>
              <a:t>Oauth</a:t>
            </a:r>
            <a:endParaRPr lang="en-US" altLang="zh-CN" dirty="0" smtClean="0"/>
          </a:p>
          <a:p>
            <a:pPr lvl="1">
              <a:lnSpc>
                <a:spcPct val="150000"/>
              </a:lnSpc>
            </a:pPr>
            <a:r>
              <a:rPr lang="en-US" altLang="zh-CN" dirty="0" smtClean="0"/>
              <a:t>OpenID</a:t>
            </a:r>
          </a:p>
          <a:p>
            <a:pPr>
              <a:lnSpc>
                <a:spcPct val="150000"/>
              </a:lnSpc>
            </a:pPr>
            <a:r>
              <a:rPr lang="zh-CN" altLang="en-US" dirty="0" smtClean="0"/>
              <a:t>支持</a:t>
            </a:r>
            <a:r>
              <a:rPr lang="en-US" altLang="zh-CN" dirty="0" smtClean="0"/>
              <a:t>X.509</a:t>
            </a:r>
            <a:r>
              <a:rPr lang="zh-CN" altLang="en-US" dirty="0" smtClean="0"/>
              <a:t>证书</a:t>
            </a:r>
            <a:endParaRPr lang="en-US" altLang="zh-CN" dirty="0" smtClean="0"/>
          </a:p>
          <a:p>
            <a:pPr>
              <a:lnSpc>
                <a:spcPct val="150000"/>
              </a:lnSpc>
            </a:pPr>
            <a:r>
              <a:rPr lang="zh-CN" altLang="en-US" dirty="0" smtClean="0"/>
              <a:t>支持不同安全等级的身份识别方式</a:t>
            </a:r>
            <a:endParaRPr lang="en-US" altLang="zh-CN" dirty="0" smtClean="0"/>
          </a:p>
          <a:p>
            <a:pPr>
              <a:lnSpc>
                <a:spcPct val="150000"/>
              </a:lnSpc>
            </a:pPr>
            <a:r>
              <a:rPr lang="zh-CN" altLang="en-US" dirty="0" smtClean="0"/>
              <a:t>合规：支持国密算法和</a:t>
            </a:r>
            <a:r>
              <a:rPr lang="en-US" altLang="zh-CN" dirty="0" smtClean="0"/>
              <a:t>SM2</a:t>
            </a:r>
            <a:r>
              <a:rPr lang="zh-CN" altLang="en-US" dirty="0" smtClean="0"/>
              <a:t>证书，系统设计符合国家相关政策和规范</a:t>
            </a:r>
            <a:endParaRPr lang="zh-CN" altLang="en-US" dirty="0"/>
          </a:p>
        </p:txBody>
      </p:sp>
    </p:spTree>
    <p:extLst>
      <p:ext uri="{BB962C8B-B14F-4D97-AF65-F5344CB8AC3E}">
        <p14:creationId xmlns:p14="http://schemas.microsoft.com/office/powerpoint/2010/main" val="3111430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成员单位的义务与约定</a:t>
            </a:r>
            <a:endParaRPr lang="zh-CN" altLang="en-US"/>
          </a:p>
        </p:txBody>
      </p:sp>
      <p:sp>
        <p:nvSpPr>
          <p:cNvPr id="3" name="内容占位符 2"/>
          <p:cNvSpPr>
            <a:spLocks noGrp="1"/>
          </p:cNvSpPr>
          <p:nvPr>
            <p:ph idx="1"/>
          </p:nvPr>
        </p:nvSpPr>
        <p:spPr/>
        <p:txBody>
          <a:bodyPr/>
          <a:lstStyle/>
          <a:p>
            <a:pPr>
              <a:lnSpc>
                <a:spcPct val="150000"/>
              </a:lnSpc>
            </a:pPr>
            <a:r>
              <a:rPr lang="zh-CN" altLang="en-US" dirty="0"/>
              <a:t>各</a:t>
            </a:r>
            <a:r>
              <a:rPr lang="zh-CN" altLang="en-US" dirty="0" smtClean="0"/>
              <a:t>成员单位义务：</a:t>
            </a:r>
            <a:endParaRPr lang="en-US" altLang="zh-CN" dirty="0" smtClean="0"/>
          </a:p>
          <a:p>
            <a:pPr lvl="1">
              <a:lnSpc>
                <a:spcPct val="150000"/>
              </a:lnSpc>
            </a:pPr>
            <a:r>
              <a:rPr lang="zh-CN" altLang="en-US" dirty="0" smtClean="0"/>
              <a:t>受理本单位用户注册申请、信息变更与账户注销</a:t>
            </a:r>
            <a:endParaRPr lang="en-US" altLang="zh-CN" dirty="0" smtClean="0"/>
          </a:p>
          <a:p>
            <a:pPr lvl="1">
              <a:lnSpc>
                <a:spcPct val="150000"/>
              </a:lnSpc>
            </a:pPr>
            <a:r>
              <a:rPr lang="zh-CN" altLang="en-US" dirty="0"/>
              <a:t>管</a:t>
            </a:r>
            <a:r>
              <a:rPr lang="zh-CN" altLang="en-US" dirty="0" smtClean="0"/>
              <a:t>理本单位用户身份数据，负责保护本单位用户隐私</a:t>
            </a:r>
            <a:endParaRPr lang="en-US" altLang="zh-CN" dirty="0" smtClean="0"/>
          </a:p>
          <a:p>
            <a:pPr lvl="1">
              <a:lnSpc>
                <a:spcPct val="150000"/>
              </a:lnSpc>
            </a:pPr>
            <a:r>
              <a:rPr lang="zh-CN" altLang="en-US" dirty="0" smtClean="0"/>
              <a:t>向其他联盟成员单位提供用户身份认证服务，及用户属性查询服务</a:t>
            </a:r>
            <a:endParaRPr lang="en-US" altLang="zh-CN" dirty="0" smtClean="0"/>
          </a:p>
          <a:p>
            <a:pPr>
              <a:lnSpc>
                <a:spcPct val="150000"/>
              </a:lnSpc>
            </a:pPr>
            <a:r>
              <a:rPr lang="zh-CN" altLang="en-US" dirty="0" smtClean="0"/>
              <a:t>成员单位间的约定：</a:t>
            </a:r>
            <a:endParaRPr lang="en-US" altLang="zh-CN" dirty="0" smtClean="0"/>
          </a:p>
          <a:p>
            <a:pPr lvl="1">
              <a:lnSpc>
                <a:spcPct val="150000"/>
              </a:lnSpc>
            </a:pPr>
            <a:r>
              <a:rPr lang="zh-CN" altLang="en-US" dirty="0" smtClean="0"/>
              <a:t>成员单位为自愿加入联盟</a:t>
            </a:r>
            <a:endParaRPr lang="en-US" altLang="zh-CN" dirty="0" smtClean="0"/>
          </a:p>
          <a:p>
            <a:pPr lvl="1">
              <a:lnSpc>
                <a:spcPct val="150000"/>
              </a:lnSpc>
            </a:pPr>
            <a:r>
              <a:rPr lang="zh-CN" altLang="en-US" dirty="0" smtClean="0"/>
              <a:t>联盟各成员单位地位平等</a:t>
            </a:r>
            <a:endParaRPr lang="en-US" altLang="zh-CN" dirty="0" smtClean="0"/>
          </a:p>
          <a:p>
            <a:pPr lvl="1">
              <a:lnSpc>
                <a:spcPct val="150000"/>
              </a:lnSpc>
            </a:pPr>
            <a:r>
              <a:rPr lang="zh-CN" altLang="en-US" dirty="0"/>
              <a:t>共</a:t>
            </a:r>
            <a:r>
              <a:rPr lang="zh-CN" altLang="en-US" dirty="0" smtClean="0"/>
              <a:t>同研究、指定相关技术标准和操作规范</a:t>
            </a:r>
            <a:endParaRPr lang="zh-CN" altLang="en-US" dirty="0"/>
          </a:p>
        </p:txBody>
      </p:sp>
    </p:spTree>
    <p:extLst>
      <p:ext uri="{BB962C8B-B14F-4D97-AF65-F5344CB8AC3E}">
        <p14:creationId xmlns:p14="http://schemas.microsoft.com/office/powerpoint/2010/main" val="3246306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国际高能物理界的统一认证现状</a:t>
            </a:r>
            <a:endParaRPr lang="zh-CN" altLang="en-US"/>
          </a:p>
        </p:txBody>
      </p:sp>
      <p:sp>
        <p:nvSpPr>
          <p:cNvPr id="3" name="内容占位符 2"/>
          <p:cNvSpPr>
            <a:spLocks noGrp="1"/>
          </p:cNvSpPr>
          <p:nvPr>
            <p:ph idx="1"/>
          </p:nvPr>
        </p:nvSpPr>
        <p:spPr/>
        <p:txBody>
          <a:bodyPr/>
          <a:lstStyle/>
          <a:p>
            <a:pPr>
              <a:lnSpc>
                <a:spcPct val="150000"/>
              </a:lnSpc>
            </a:pPr>
            <a:r>
              <a:rPr lang="zh-CN" altLang="en-US" dirty="0" smtClean="0"/>
              <a:t>欧洲核子中心（</a:t>
            </a:r>
            <a:r>
              <a:rPr lang="en-US" altLang="zh-CN" dirty="0" smtClean="0"/>
              <a:t>CERN</a:t>
            </a:r>
            <a:r>
              <a:rPr lang="zh-CN" altLang="en-US" dirty="0" smtClean="0"/>
              <a:t>）的</a:t>
            </a:r>
            <a:r>
              <a:rPr lang="en-US" altLang="zh-CN" dirty="0" smtClean="0"/>
              <a:t>SSO</a:t>
            </a:r>
          </a:p>
          <a:p>
            <a:pPr>
              <a:lnSpc>
                <a:spcPct val="150000"/>
              </a:lnSpc>
            </a:pPr>
            <a:r>
              <a:rPr lang="en-US" altLang="zh-CN" dirty="0" err="1" smtClean="0"/>
              <a:t>FermiLab</a:t>
            </a:r>
            <a:r>
              <a:rPr lang="en-US" altLang="zh-CN" dirty="0" smtClean="0"/>
              <a:t> </a:t>
            </a:r>
            <a:r>
              <a:rPr lang="zh-CN" altLang="en-US" dirty="0" smtClean="0"/>
              <a:t>的 </a:t>
            </a:r>
            <a:r>
              <a:rPr lang="en-US" altLang="zh-CN" dirty="0" smtClean="0"/>
              <a:t>Service Account</a:t>
            </a:r>
          </a:p>
          <a:p>
            <a:pPr>
              <a:lnSpc>
                <a:spcPct val="150000"/>
              </a:lnSpc>
            </a:pPr>
            <a:r>
              <a:rPr lang="zh-CN" altLang="en-US" dirty="0" smtClean="0"/>
              <a:t>国际教育科研届的认证联盟： </a:t>
            </a:r>
            <a:endParaRPr lang="en-US" altLang="zh-CN" dirty="0" smtClean="0"/>
          </a:p>
          <a:p>
            <a:pPr lvl="1">
              <a:lnSpc>
                <a:spcPct val="150000"/>
              </a:lnSpc>
            </a:pPr>
            <a:r>
              <a:rPr lang="zh-CN" altLang="en-US" dirty="0" smtClean="0"/>
              <a:t>欧洲的 </a:t>
            </a:r>
            <a:r>
              <a:rPr lang="en-US" altLang="zh-CN" dirty="0" err="1" smtClean="0"/>
              <a:t>eduGAIN</a:t>
            </a:r>
            <a:endParaRPr lang="en-US" altLang="zh-CN" dirty="0" smtClean="0"/>
          </a:p>
          <a:p>
            <a:pPr lvl="1">
              <a:lnSpc>
                <a:spcPct val="150000"/>
              </a:lnSpc>
            </a:pPr>
            <a:r>
              <a:rPr lang="zh-CN" altLang="en-US" dirty="0" smtClean="0"/>
              <a:t>美国的 </a:t>
            </a:r>
            <a:r>
              <a:rPr lang="en-US" altLang="zh-CN" dirty="0" err="1" smtClean="0"/>
              <a:t>InCommon</a:t>
            </a:r>
            <a:r>
              <a:rPr lang="en-US" altLang="zh-CN" dirty="0" smtClean="0"/>
              <a:t> </a:t>
            </a:r>
            <a:endParaRPr lang="zh-CN" altLang="en-US" dirty="0"/>
          </a:p>
        </p:txBody>
      </p:sp>
    </p:spTree>
    <p:extLst>
      <p:ext uri="{BB962C8B-B14F-4D97-AF65-F5344CB8AC3E}">
        <p14:creationId xmlns:p14="http://schemas.microsoft.com/office/powerpoint/2010/main" val="730874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CERN</a:t>
            </a:r>
            <a:r>
              <a:rPr lang="zh-CN" altLang="en-US" smtClean="0"/>
              <a:t>的统一认证</a:t>
            </a:r>
            <a:endParaRPr lang="zh-CN" altLang="en-US"/>
          </a:p>
        </p:txBody>
      </p:sp>
      <p:sp>
        <p:nvSpPr>
          <p:cNvPr id="3" name="内容占位符 2"/>
          <p:cNvSpPr>
            <a:spLocks noGrp="1"/>
          </p:cNvSpPr>
          <p:nvPr>
            <p:ph idx="1"/>
          </p:nvPr>
        </p:nvSpPr>
        <p:spPr/>
        <p:txBody>
          <a:bodyPr/>
          <a:lstStyle/>
          <a:p>
            <a:r>
              <a:rPr lang="en-US" altLang="zh-CN" sz="2000" smtClean="0"/>
              <a:t>2007</a:t>
            </a:r>
            <a:r>
              <a:rPr lang="zh-CN" altLang="en-US" sz="2000" smtClean="0"/>
              <a:t>年开始建立单点登录</a:t>
            </a:r>
            <a:r>
              <a:rPr lang="en-US" altLang="zh-CN" sz="2000" smtClean="0"/>
              <a:t>SSO</a:t>
            </a:r>
          </a:p>
          <a:p>
            <a:pPr lvl="1"/>
            <a:r>
              <a:rPr lang="zh-CN" altLang="en-US" sz="1600"/>
              <a:t>为</a:t>
            </a:r>
            <a:r>
              <a:rPr lang="zh-CN" altLang="en-US" sz="1600" smtClean="0"/>
              <a:t>了方便用户使用各种服务；缩减大量用户数据库的管理负担</a:t>
            </a:r>
            <a:endParaRPr lang="en-US" altLang="zh-CN" sz="1600" smtClean="0"/>
          </a:p>
          <a:p>
            <a:pPr lvl="1"/>
            <a:r>
              <a:rPr lang="zh-CN" altLang="en-US" sz="1600"/>
              <a:t>目</a:t>
            </a:r>
            <a:r>
              <a:rPr lang="zh-CN" altLang="en-US" sz="1600" smtClean="0"/>
              <a:t>前 </a:t>
            </a:r>
            <a:r>
              <a:rPr lang="en-US" altLang="zh-CN" sz="1600" smtClean="0"/>
              <a:t>CERN </a:t>
            </a:r>
            <a:r>
              <a:rPr lang="zh-CN" altLang="en-US" sz="1600" smtClean="0"/>
              <a:t>所有网站和应用都要求支持</a:t>
            </a:r>
            <a:r>
              <a:rPr lang="en-US" altLang="zh-CN" sz="1600" smtClean="0"/>
              <a:t>SSO</a:t>
            </a:r>
          </a:p>
          <a:p>
            <a:r>
              <a:rPr lang="zh-CN" altLang="en-US" sz="2000"/>
              <a:t>支</a:t>
            </a:r>
            <a:r>
              <a:rPr lang="zh-CN" altLang="en-US" sz="2000" smtClean="0"/>
              <a:t>持多种认证方式：</a:t>
            </a:r>
            <a:endParaRPr lang="en-US" altLang="zh-CN" sz="2000" smtClean="0"/>
          </a:p>
          <a:p>
            <a:pPr lvl="1"/>
            <a:r>
              <a:rPr lang="zh-CN" altLang="en-US" sz="1600" smtClean="0"/>
              <a:t>支持账号密码认证；支持 </a:t>
            </a:r>
            <a:r>
              <a:rPr lang="en-US" altLang="zh-CN" sz="1600" smtClean="0"/>
              <a:t>Windows/Kerberos</a:t>
            </a:r>
            <a:r>
              <a:rPr lang="zh-CN" altLang="en-US" sz="1600" smtClean="0"/>
              <a:t>证书，支持 </a:t>
            </a:r>
            <a:r>
              <a:rPr lang="en-US" altLang="zh-CN" sz="1600" smtClean="0"/>
              <a:t>EuGridPMA </a:t>
            </a:r>
            <a:r>
              <a:rPr lang="zh-CN" altLang="en-US" sz="1600" smtClean="0"/>
              <a:t>证书；</a:t>
            </a:r>
            <a:endParaRPr lang="en-US" altLang="zh-CN" sz="1600" smtClean="0"/>
          </a:p>
          <a:p>
            <a:pPr lvl="1"/>
            <a:r>
              <a:rPr lang="zh-CN" altLang="en-US" sz="1600" smtClean="0"/>
              <a:t>支持</a:t>
            </a:r>
            <a:r>
              <a:rPr lang="en-US" altLang="zh-CN" sz="1600" smtClean="0"/>
              <a:t>Facebook, Google</a:t>
            </a:r>
            <a:r>
              <a:rPr lang="zh-CN" altLang="en-US" sz="1600" smtClean="0"/>
              <a:t>等第三方账号认证；支持</a:t>
            </a:r>
            <a:r>
              <a:rPr lang="en-US" altLang="zh-CN" sz="1600" smtClean="0"/>
              <a:t>eduGAIN</a:t>
            </a:r>
            <a:r>
              <a:rPr lang="zh-CN" altLang="en-US" sz="1600" smtClean="0"/>
              <a:t>机构联盟认证；</a:t>
            </a:r>
            <a:endParaRPr lang="en-US" altLang="zh-CN" sz="1600" smtClean="0"/>
          </a:p>
          <a:p>
            <a:r>
              <a:rPr lang="zh-CN" altLang="en-US" sz="2000"/>
              <a:t>基</a:t>
            </a:r>
            <a:r>
              <a:rPr lang="zh-CN" altLang="en-US" sz="2000" smtClean="0"/>
              <a:t>于用户“角色”的授权</a:t>
            </a:r>
            <a:endParaRPr lang="en-US" altLang="zh-CN" sz="2000" smtClean="0"/>
          </a:p>
          <a:p>
            <a:pPr lvl="1"/>
            <a:r>
              <a:rPr lang="zh-CN" altLang="en-US" sz="1600"/>
              <a:t>统</a:t>
            </a:r>
            <a:r>
              <a:rPr lang="zh-CN" altLang="en-US" sz="1600" smtClean="0"/>
              <a:t>一角色</a:t>
            </a:r>
            <a:r>
              <a:rPr lang="en-US" altLang="zh-CN" sz="1600" smtClean="0"/>
              <a:t>(role)</a:t>
            </a:r>
            <a:r>
              <a:rPr lang="zh-CN" altLang="en-US" sz="1600" smtClean="0"/>
              <a:t>管理，不再有为某个应用而专门设计的角色系统</a:t>
            </a:r>
            <a:endParaRPr lang="en-US" altLang="zh-CN" sz="1600" smtClean="0"/>
          </a:p>
          <a:p>
            <a:pPr lvl="1"/>
            <a:r>
              <a:rPr lang="en-US" altLang="zh-CN" sz="1600" smtClean="0"/>
              <a:t>SP</a:t>
            </a:r>
            <a:r>
              <a:rPr lang="zh-CN" altLang="en-US" sz="1600" smtClean="0"/>
              <a:t>可以请求一部分</a:t>
            </a:r>
            <a:r>
              <a:rPr lang="en-US" altLang="zh-CN" sz="1600" smtClean="0"/>
              <a:t>Attributes</a:t>
            </a:r>
            <a:r>
              <a:rPr lang="zh-CN" altLang="en-US" sz="1600" smtClean="0"/>
              <a:t>的子集</a:t>
            </a:r>
            <a:endParaRPr lang="en-US" altLang="zh-CN" sz="1600" smtClean="0"/>
          </a:p>
          <a:p>
            <a:r>
              <a:rPr lang="zh-CN" altLang="en-US" sz="2000"/>
              <a:t>技</a:t>
            </a:r>
            <a:r>
              <a:rPr lang="zh-CN" altLang="en-US" sz="2000" smtClean="0"/>
              <a:t>术方案</a:t>
            </a:r>
            <a:endParaRPr lang="en-US" altLang="zh-CN" sz="2000"/>
          </a:p>
          <a:p>
            <a:pPr lvl="1"/>
            <a:r>
              <a:rPr lang="en-US" altLang="zh-CN" sz="1600" smtClean="0"/>
              <a:t>IdP</a:t>
            </a:r>
            <a:r>
              <a:rPr lang="zh-CN" altLang="en-US" sz="1600" smtClean="0"/>
              <a:t>使用 </a:t>
            </a:r>
            <a:r>
              <a:rPr lang="en-US" altLang="zh-CN" sz="1600" smtClean="0"/>
              <a:t>Microsoft ADFS (Active Directory Federation Services)</a:t>
            </a:r>
          </a:p>
          <a:p>
            <a:pPr lvl="1"/>
            <a:r>
              <a:rPr lang="en-US" altLang="zh-CN" sz="1600" smtClean="0"/>
              <a:t>SP</a:t>
            </a:r>
            <a:r>
              <a:rPr lang="zh-CN" altLang="en-US" sz="1600"/>
              <a:t>使</a:t>
            </a:r>
            <a:r>
              <a:rPr lang="zh-CN" altLang="en-US" sz="1600" smtClean="0"/>
              <a:t>用 </a:t>
            </a:r>
            <a:r>
              <a:rPr lang="en-US" altLang="zh-CN" sz="1600" smtClean="0"/>
              <a:t>Microsoft IIS ADFS module </a:t>
            </a:r>
            <a:r>
              <a:rPr lang="zh-CN" altLang="en-US" sz="1600" smtClean="0"/>
              <a:t>或者 </a:t>
            </a:r>
            <a:r>
              <a:rPr lang="en-US" altLang="zh-CN" sz="1600" smtClean="0"/>
              <a:t>Shibboleth Apache module</a:t>
            </a:r>
            <a:endParaRPr lang="en-US" altLang="zh-CN" sz="2000" smtClean="0"/>
          </a:p>
          <a:p>
            <a:endParaRPr lang="zh-CN" altLang="en-US" sz="2000"/>
          </a:p>
        </p:txBody>
      </p:sp>
    </p:spTree>
    <p:extLst>
      <p:ext uri="{BB962C8B-B14F-4D97-AF65-F5344CB8AC3E}">
        <p14:creationId xmlns:p14="http://schemas.microsoft.com/office/powerpoint/2010/main" val="3155184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èle par défaut">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99CC00"/>
        </a:solidFill>
        <a:ln w="1587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华文彩云" pitchFamily="2" charset="-122"/>
          </a:defRPr>
        </a:defPPr>
      </a:lstStyle>
    </a:spDef>
    <a:lnDef>
      <a:spPr bwMode="auto">
        <a:xfrm>
          <a:off x="0" y="0"/>
          <a:ext cx="1" cy="1"/>
        </a:xfrm>
        <a:custGeom>
          <a:avLst/>
          <a:gdLst/>
          <a:ahLst/>
          <a:cxnLst/>
          <a:rect l="0" t="0" r="0" b="0"/>
          <a:pathLst/>
        </a:custGeom>
        <a:solidFill>
          <a:srgbClr val="99CC00"/>
        </a:solidFill>
        <a:ln w="1587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华文彩云" pitchFamily="2" charset="-122"/>
          </a:defRPr>
        </a:defPPr>
      </a:lstStyle>
    </a:lnDef>
  </a:objectDefaults>
  <a:extraClrSchemeLst>
    <a:extraClrScheme>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58134</TotalTime>
  <Words>1827</Words>
  <Application>Microsoft Office PowerPoint</Application>
  <PresentationFormat>全屏显示(4:3)</PresentationFormat>
  <Paragraphs>313</Paragraphs>
  <Slides>29</Slides>
  <Notes>6</Notes>
  <HiddenSlides>0</HiddenSlides>
  <MMClips>0</MMClips>
  <ScaleCrop>false</ScaleCrop>
  <HeadingPairs>
    <vt:vector size="8" baseType="variant">
      <vt:variant>
        <vt:lpstr>已用的字体</vt:lpstr>
      </vt:variant>
      <vt:variant>
        <vt:i4>17</vt:i4>
      </vt:variant>
      <vt:variant>
        <vt:lpstr>主题</vt:lpstr>
      </vt:variant>
      <vt:variant>
        <vt:i4>1</vt:i4>
      </vt:variant>
      <vt:variant>
        <vt:lpstr>嵌入 OLE 服务器</vt:lpstr>
      </vt:variant>
      <vt:variant>
        <vt:i4>1</vt:i4>
      </vt:variant>
      <vt:variant>
        <vt:lpstr>幻灯片标题</vt:lpstr>
      </vt:variant>
      <vt:variant>
        <vt:i4>29</vt:i4>
      </vt:variant>
    </vt:vector>
  </HeadingPairs>
  <TitlesOfParts>
    <vt:vector size="48" baseType="lpstr">
      <vt:lpstr>標楷體</vt:lpstr>
      <vt:lpstr>標楷體</vt:lpstr>
      <vt:lpstr>Gulim</vt:lpstr>
      <vt:lpstr>HY헤드라인M</vt:lpstr>
      <vt:lpstr>Monotype Sorts</vt:lpstr>
      <vt:lpstr>ＭＳ Ｐゴシック</vt:lpstr>
      <vt:lpstr>Zapf Dingbats</vt:lpstr>
      <vt:lpstr>仿宋</vt:lpstr>
      <vt:lpstr>华文彩云</vt:lpstr>
      <vt:lpstr>宋体</vt:lpstr>
      <vt:lpstr>幼圆</vt:lpstr>
      <vt:lpstr>Arial</vt:lpstr>
      <vt:lpstr>Century Gothic</vt:lpstr>
      <vt:lpstr>Comic Sans MS</vt:lpstr>
      <vt:lpstr>JasmineUPC</vt:lpstr>
      <vt:lpstr>Times New Roman</vt:lpstr>
      <vt:lpstr>Wingdings</vt:lpstr>
      <vt:lpstr>Modèle par défaut</vt:lpstr>
      <vt:lpstr>Visio</vt:lpstr>
      <vt:lpstr>高能所统一认证现状</vt:lpstr>
      <vt:lpstr>概要</vt:lpstr>
      <vt:lpstr>基本概念</vt:lpstr>
      <vt:lpstr>单点登录</vt:lpstr>
      <vt:lpstr>联盟框架</vt:lpstr>
      <vt:lpstr>技术规范</vt:lpstr>
      <vt:lpstr>成员单位的义务与约定</vt:lpstr>
      <vt:lpstr>国际高能物理界的统一认证现状</vt:lpstr>
      <vt:lpstr>CERN的统一认证</vt:lpstr>
      <vt:lpstr>FermiLab Service Account</vt:lpstr>
      <vt:lpstr>国际上的统一认证联盟</vt:lpstr>
      <vt:lpstr>高能所统一认证现状</vt:lpstr>
      <vt:lpstr>login SSO</vt:lpstr>
      <vt:lpstr>IHEP SSO 现状</vt:lpstr>
      <vt:lpstr>IHEP SSO系统架构</vt:lpstr>
      <vt:lpstr>工作流程</vt:lpstr>
      <vt:lpstr>SSO@IHEP</vt:lpstr>
      <vt:lpstr>web service 的接入 I</vt:lpstr>
      <vt:lpstr>web service 的接入 II</vt:lpstr>
      <vt:lpstr>eduroam</vt:lpstr>
      <vt:lpstr>eduroam现状</vt:lpstr>
      <vt:lpstr>eduroam认证机制</vt:lpstr>
      <vt:lpstr>eduroam 认证过程</vt:lpstr>
      <vt:lpstr>eduroam在高能所管理</vt:lpstr>
      <vt:lpstr>网格认证模型</vt:lpstr>
      <vt:lpstr>AuthN and AuthZ</vt:lpstr>
      <vt:lpstr>IHEP OpenCA Service Status</vt:lpstr>
      <vt:lpstr>总结</vt:lpstr>
      <vt:lpstr>调研结果（期望）</vt:lpstr>
    </vt:vector>
  </TitlesOfParts>
  <Company>IHEP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 III Software</dc:title>
  <dc:creator>Weidong Li</dc:creator>
  <cp:lastModifiedBy>Fazhi QI</cp:lastModifiedBy>
  <cp:revision>1611</cp:revision>
  <cp:lastPrinted>2001-01-18T07:56:24Z</cp:lastPrinted>
  <dcterms:created xsi:type="dcterms:W3CDTF">1999-05-22T11:36:26Z</dcterms:created>
  <dcterms:modified xsi:type="dcterms:W3CDTF">2016-07-29T03:35:32Z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2</vt:i4>
  </property>
  <property fmtid="{D5CDD505-2E9C-101B-9397-08002B2CF9AE}" pid="3" name="GraphicType">
    <vt:i4>2</vt:i4>
  </property>
  <property fmtid="{D5CDD505-2E9C-101B-9397-08002B2CF9AE}" pid="4" name="Compression">
    <vt:i4>75</vt:i4>
  </property>
  <property fmtid="{D5CDD505-2E9C-101B-9397-08002B2CF9AE}" pid="5" name="ScreenSize">
    <vt:i4>3</vt:i4>
  </property>
  <property fmtid="{D5CDD505-2E9C-101B-9397-08002B2CF9AE}" pid="6" name="ScreenUsage">
    <vt:i4>2</vt:i4>
  </property>
  <property fmtid="{D5CDD505-2E9C-101B-9397-08002B2CF9AE}" pid="7" name="MailAddress">
    <vt:lpwstr>R.D.Schaffer@cern.ch</vt:lpwstr>
  </property>
  <property fmtid="{D5CDD505-2E9C-101B-9397-08002B2CF9AE}" pid="8" name="HomePage">
    <vt:lpwstr>http://home.cern.ch/~schaffer/</vt:lpwstr>
  </property>
  <property fmtid="{D5CDD505-2E9C-101B-9397-08002B2CF9AE}" pid="9" name="Other">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-1</vt:i4>
  </property>
  <property fmtid="{D5CDD505-2E9C-101B-9397-08002B2CF9AE}" pid="18" name="ButtonType">
    <vt:i4>4</vt:i4>
  </property>
  <property fmtid="{D5CDD505-2E9C-101B-9397-08002B2CF9AE}" pid="19" name="ShowNotes">
    <vt:bool>false</vt:bool>
  </property>
  <property fmtid="{D5CDD505-2E9C-101B-9397-08002B2CF9AE}" pid="20" name="NavBtnPos">
    <vt:i4>1</vt:i4>
  </property>
  <property fmtid="{D5CDD505-2E9C-101B-9397-08002B2CF9AE}" pid="21" name="OutputDir">
    <vt:lpwstr>C:\TEMP\schaffer-slides</vt:lpwstr>
  </property>
</Properties>
</file>