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1" r:id="rId2"/>
    <p:sldId id="257" r:id="rId3"/>
    <p:sldId id="262" r:id="rId4"/>
    <p:sldId id="265" r:id="rId5"/>
    <p:sldId id="273" r:id="rId6"/>
    <p:sldId id="267" r:id="rId7"/>
    <p:sldId id="270" r:id="rId8"/>
    <p:sldId id="271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83063" autoAdjust="0"/>
  </p:normalViewPr>
  <p:slideViewPr>
    <p:cSldViewPr snapToGrid="0">
      <p:cViewPr varScale="1">
        <p:scale>
          <a:sx n="74" d="100"/>
          <a:sy n="74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84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9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-1406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905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5906-9B8A-4A08-85C1-FB0C12907D07}" type="datetimeFigureOut">
              <a:rPr lang="zh-CN" altLang="en-US" smtClean="0"/>
              <a:t>2016/7/22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87588" y="2240868"/>
            <a:ext cx="7772400" cy="15481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400" dirty="0"/>
              <a:t>CEPC injector beam dynamics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59696" y="4689140"/>
            <a:ext cx="6076764" cy="1116124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Guoxi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 , Xiaoping Li,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Shilun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PEI, Jingru Zhang, Cai MENG,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Xiangjian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022876"/>
              </p:ext>
            </p:extLst>
          </p:nvPr>
        </p:nvGraphicFramePr>
        <p:xfrm>
          <a:off x="852409" y="1442716"/>
          <a:ext cx="9604051" cy="44516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64988"/>
                <a:gridCol w="1744990"/>
                <a:gridCol w="1122520"/>
                <a:gridCol w="2071553"/>
              </a:tblGrid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Parameter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Symbol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Unit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Value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sz="2400" kern="100" baseline="30000" dirty="0" smtClean="0">
                          <a:effectLst/>
                        </a:rPr>
                        <a:t>-</a:t>
                      </a:r>
                      <a:r>
                        <a:rPr lang="en-US" sz="2400" kern="100" dirty="0" smtClean="0">
                          <a:effectLst/>
                        </a:rPr>
                        <a:t> /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beam </a:t>
                      </a:r>
                      <a:r>
                        <a:rPr lang="en-US" sz="2400" kern="100" dirty="0">
                          <a:effectLst/>
                        </a:rPr>
                        <a:t>energy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dirty="0" err="1" smtClean="0">
                          <a:effectLst/>
                        </a:rPr>
                        <a:t>E</a:t>
                      </a:r>
                      <a:r>
                        <a:rPr lang="en-US" sz="2400" i="1" kern="100" baseline="-25000" dirty="0" err="1" smtClean="0">
                          <a:effectLst/>
                        </a:rPr>
                        <a:t>e</a:t>
                      </a:r>
                      <a:r>
                        <a:rPr lang="en-US" sz="2400" kern="100" baseline="-25000" dirty="0" smtClean="0">
                          <a:effectLst/>
                        </a:rPr>
                        <a:t>-</a:t>
                      </a:r>
                      <a:r>
                        <a:rPr lang="en-US" sz="2400" kern="100" baseline="0" dirty="0" smtClean="0">
                          <a:effectLst/>
                        </a:rPr>
                        <a:t>/</a:t>
                      </a:r>
                      <a:r>
                        <a:rPr lang="en-US" altLang="zh-CN" sz="2400" i="1" kern="100" dirty="0" err="1" smtClean="0">
                          <a:effectLst/>
                        </a:rPr>
                        <a:t>E</a:t>
                      </a:r>
                      <a:r>
                        <a:rPr lang="en-US" altLang="zh-CN" sz="2400" i="1" kern="100" baseline="-25000" dirty="0" err="1" smtClean="0">
                          <a:effectLst/>
                        </a:rPr>
                        <a:t>e</a:t>
                      </a:r>
                      <a:r>
                        <a:rPr lang="en-US" altLang="zh-CN" sz="2400" i="1" kern="100" baseline="-25000" dirty="0" smtClean="0">
                          <a:effectLst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GeV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Repetition rate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</a:rPr>
                        <a:t>f</a:t>
                      </a:r>
                      <a:r>
                        <a:rPr lang="en-US" sz="2400" i="1" kern="100" baseline="-25000" dirty="0" err="1">
                          <a:effectLst/>
                        </a:rPr>
                        <a:t>rep</a:t>
                      </a:r>
                      <a:endParaRPr lang="zh-CN" sz="2400" i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Hz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>
                          <a:effectLst/>
                        </a:rPr>
                        <a:t>bunch </a:t>
                      </a:r>
                      <a:r>
                        <a:rPr lang="en-US" sz="2400" kern="100" dirty="0" smtClean="0">
                          <a:effectLst/>
                        </a:rPr>
                        <a:t>population @ 6 </a:t>
                      </a:r>
                      <a:r>
                        <a:rPr lang="en-US" sz="2400" kern="100" dirty="0" err="1" smtClean="0">
                          <a:effectLst/>
                        </a:rPr>
                        <a:t>GeV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kern="100" baseline="0" dirty="0" smtClean="0">
                          <a:effectLst/>
                        </a:rPr>
                        <a:t>Ne-/</a:t>
                      </a:r>
                      <a:r>
                        <a:rPr lang="en-US" altLang="zh-CN" sz="2400" i="1" kern="100" baseline="0" dirty="0" smtClean="0">
                          <a:effectLst/>
                        </a:rPr>
                        <a:t>Ne</a:t>
                      </a:r>
                      <a:r>
                        <a:rPr lang="en-US" altLang="zh-CN" sz="2400" i="1" kern="100" baseline="-25000" dirty="0" smtClean="0">
                          <a:effectLst/>
                        </a:rPr>
                        <a:t>+</a:t>
                      </a:r>
                      <a:endParaRPr lang="zh-CN" altLang="zh-CN" sz="2000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2×10</a:t>
                      </a:r>
                      <a:r>
                        <a:rPr lang="en-US" sz="2400" kern="100" baseline="30000" dirty="0" smtClean="0">
                          <a:effectLst/>
                        </a:rPr>
                        <a:t>10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Energy spread </a:t>
                      </a: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kern="100" dirty="0" err="1">
                          <a:effectLst/>
                        </a:rPr>
                        <a:t>σ</a:t>
                      </a:r>
                      <a:r>
                        <a:rPr lang="en-US" sz="2400" i="1" kern="100" baseline="-25000" dirty="0" err="1">
                          <a:effectLst/>
                        </a:rPr>
                        <a:t>E</a:t>
                      </a:r>
                      <a:endParaRPr lang="zh-CN" sz="2400" i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&lt;1×10</a:t>
                      </a:r>
                      <a:r>
                        <a:rPr lang="en-US" sz="2400" kern="100" baseline="30000" dirty="0">
                          <a:effectLst/>
                        </a:rPr>
                        <a:t>-3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</a:rPr>
                        <a:t>Emitance</a:t>
                      </a:r>
                      <a:r>
                        <a:rPr lang="en-US" sz="2400" kern="100" dirty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/e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+</a:t>
                      </a:r>
                      <a:r>
                        <a:rPr lang="en-US" altLang="zh-CN" sz="2400" kern="100" dirty="0" smtClean="0">
                          <a:effectLst/>
                        </a:rPr>
                        <a:t> 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indent="69850" algn="ctr">
                        <a:spcAft>
                          <a:spcPts val="0"/>
                        </a:spcAft>
                      </a:pPr>
                      <a:r>
                        <a:rPr 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 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beam</a:t>
                      </a:r>
                      <a:r>
                        <a:rPr lang="en-US" altLang="zh-CN" sz="2400" kern="100" baseline="0" dirty="0" smtClean="0">
                          <a:effectLst/>
                        </a:rPr>
                        <a:t> energy on Target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  <a:tr h="556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00" dirty="0" smtClean="0">
                          <a:effectLst/>
                        </a:rPr>
                        <a:t>e</a:t>
                      </a:r>
                      <a:r>
                        <a:rPr lang="en-US" altLang="zh-CN" sz="2400" kern="100" baseline="30000" dirty="0" smtClean="0">
                          <a:effectLst/>
                        </a:rPr>
                        <a:t>-</a:t>
                      </a:r>
                      <a:r>
                        <a:rPr lang="en-US" altLang="zh-CN" sz="2400" kern="100" dirty="0" smtClean="0">
                          <a:effectLst/>
                        </a:rPr>
                        <a:t> bunch</a:t>
                      </a:r>
                      <a:r>
                        <a:rPr lang="en-US" altLang="zh-CN" sz="2400" kern="100" baseline="0" dirty="0" smtClean="0">
                          <a:effectLst/>
                        </a:rPr>
                        <a:t> charge on Target</a:t>
                      </a:r>
                      <a:endParaRPr lang="zh-CN" altLang="zh-CN" sz="2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endParaRPr lang="zh-CN" sz="24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Main parameters of Injector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2853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50" y="1009935"/>
            <a:ext cx="9334500" cy="3467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/>
              <a:t>Layout of Injector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21409" y="4477035"/>
            <a:ext cx="9176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Injection 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Accelerating gradient@ different section: different accelerating tube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SLED (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200 MeV-1.1GeV without SLED, Gradient?</a:t>
            </a:r>
            <a:r>
              <a:rPr lang="en-US" altLang="zh-CN" sz="24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/>
              <a:t>1.1 </a:t>
            </a:r>
            <a:r>
              <a:rPr lang="en-US" altLang="zh-CN" sz="2400" b="1" dirty="0" err="1" smtClean="0"/>
              <a:t>GeV</a:t>
            </a:r>
            <a:r>
              <a:rPr lang="en-US" altLang="zh-CN" sz="2400" b="1" dirty="0" smtClean="0"/>
              <a:t> damping ring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065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1036858"/>
            <a:ext cx="5157787" cy="823912"/>
          </a:xfrm>
        </p:spPr>
        <p:txBody>
          <a:bodyPr/>
          <a:lstStyle/>
          <a:p>
            <a:r>
              <a:rPr lang="en-US" altLang="zh-CN" dirty="0" smtClean="0"/>
              <a:t>SuperKEKB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32957" y="1077488"/>
            <a:ext cx="5183188" cy="823912"/>
          </a:xfrm>
        </p:spPr>
        <p:txBody>
          <a:bodyPr/>
          <a:lstStyle/>
          <a:p>
            <a:r>
              <a:rPr lang="en-US" altLang="zh-CN" dirty="0" smtClean="0"/>
              <a:t>CEPC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00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smtClean="0"/>
              <a:t>Capture RF system of positron </a:t>
            </a:r>
            <a:endParaRPr lang="zh-CN" altLang="en-US" sz="3600" dirty="0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887693"/>
            <a:ext cx="5882455" cy="22464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2474" y="434736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40 MW</a:t>
            </a:r>
            <a:endParaRPr lang="zh-CN" altLang="en-US" sz="2400" b="1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6172200" y="1968953"/>
            <a:ext cx="5183188" cy="4220710"/>
          </a:xfrm>
        </p:spPr>
        <p:txBody>
          <a:bodyPr/>
          <a:lstStyle/>
          <a:p>
            <a:r>
              <a:rPr lang="en-US" altLang="zh-CN" dirty="0" smtClean="0"/>
              <a:t>80 MW</a:t>
            </a:r>
          </a:p>
          <a:p>
            <a:r>
              <a:rPr lang="zh-CN" altLang="en-US" dirty="0" smtClean="0"/>
              <a:t>可以用到多高的梯度？</a:t>
            </a:r>
            <a:endParaRPr lang="en-US" altLang="zh-CN" dirty="0" smtClean="0"/>
          </a:p>
          <a:p>
            <a:r>
              <a:rPr lang="zh-CN" altLang="en-US" dirty="0" smtClean="0"/>
              <a:t>按照</a:t>
            </a:r>
            <a:r>
              <a:rPr lang="en-US" altLang="zh-CN" dirty="0" smtClean="0"/>
              <a:t>scale</a:t>
            </a:r>
            <a:r>
              <a:rPr lang="zh-CN" altLang="en-US" dirty="0" smtClean="0"/>
              <a:t>，可以用到</a:t>
            </a:r>
            <a:r>
              <a:rPr lang="en-US" altLang="zh-CN" dirty="0" smtClean="0"/>
              <a:t>20 MV/m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944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Positron capture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42" y="1690688"/>
            <a:ext cx="12207121" cy="27218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3760" y="4953261"/>
            <a:ext cx="247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r=15 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3200" dirty="0" smtClean="0"/>
              <a:t>18 MV/m</a:t>
            </a:r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6423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 aperture accelerating tube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83" y="2484716"/>
            <a:ext cx="5760000" cy="37001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3" y="2484716"/>
            <a:ext cx="5760000" cy="37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4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envelope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7618"/>
            <a:ext cx="5867239" cy="34592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0933"/>
            <a:ext cx="5666626" cy="33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8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Emittance &amp; Energy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82087"/>
            <a:ext cx="5994596" cy="3474795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96" y="2182086"/>
            <a:ext cx="5955120" cy="34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loss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82" r="7196"/>
          <a:stretch/>
        </p:blipFill>
        <p:spPr>
          <a:xfrm>
            <a:off x="1759039" y="1349105"/>
            <a:ext cx="9594761" cy="53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178</Words>
  <Application>Microsoft Office PowerPoint</Application>
  <PresentationFormat>宽屏</PresentationFormat>
  <Paragraphs>56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黑体</vt:lpstr>
      <vt:lpstr>华文中宋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CEPC injector beam dynamics</vt:lpstr>
      <vt:lpstr>PowerPoint 演示文稿</vt:lpstr>
      <vt:lpstr>PowerPoint 演示文稿</vt:lpstr>
      <vt:lpstr>PowerPoint 演示文稿</vt:lpstr>
      <vt:lpstr>Positron capture</vt:lpstr>
      <vt:lpstr>Large aperture accelerating tube</vt:lpstr>
      <vt:lpstr>Beam envelope</vt:lpstr>
      <vt:lpstr>Emittance &amp; Energy</vt:lpstr>
      <vt:lpstr>Beam loss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孟才</cp:lastModifiedBy>
  <cp:revision>39</cp:revision>
  <dcterms:created xsi:type="dcterms:W3CDTF">2016-06-16T12:03:06Z</dcterms:created>
  <dcterms:modified xsi:type="dcterms:W3CDTF">2016-07-22T07:27:29Z</dcterms:modified>
</cp:coreProperties>
</file>