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9" r:id="rId2"/>
    <p:sldId id="371" r:id="rId3"/>
    <p:sldId id="373" r:id="rId4"/>
    <p:sldId id="374" r:id="rId5"/>
    <p:sldId id="372" r:id="rId6"/>
    <p:sldId id="347" r:id="rId7"/>
    <p:sldId id="364" r:id="rId8"/>
    <p:sldId id="357" r:id="rId9"/>
    <p:sldId id="355" r:id="rId10"/>
    <p:sldId id="366" r:id="rId11"/>
    <p:sldId id="367" r:id="rId12"/>
    <p:sldId id="368" r:id="rId13"/>
    <p:sldId id="369" r:id="rId14"/>
    <p:sldId id="370" r:id="rId15"/>
    <p:sldId id="375" r:id="rId16"/>
    <p:sldId id="376" r:id="rId17"/>
    <p:sldId id="377" r:id="rId18"/>
    <p:sldId id="378" r:id="rId19"/>
    <p:sldId id="379" r:id="rId20"/>
    <p:sldId id="282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6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DACF-8DD1-45A0-861B-2059F9DAB295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8C3D-A964-4CA3-8972-1534D67FC17D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6E81-50B9-4A7D-95BF-BC836E402709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32-3B13-40F5-8A40-513629CC17CC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CB06-91C6-446A-A150-D70CAC260553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E799-B14D-4E4D-B49E-57D84AAE1CB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CC00-8AEF-4DD3-8A2A-C0533DAC07C5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F258-D417-4721-8AA4-7D7EF94A6917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2B2-C29E-4677-AF94-0CB56C4BE2D1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9ED6-1F79-44CB-B162-EE2E940AB2EA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AD35-E402-4B01-8A4A-9BCAE4F6769B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5692-C79F-486C-9427-26BD1B45057B}" type="datetime1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656184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CEPC </a:t>
            </a:r>
            <a:r>
              <a:rPr lang="en-US" altLang="zh-CN" sz="4800" dirty="0" smtClean="0"/>
              <a:t>APDR and PDR scheme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243" y="3933056"/>
            <a:ext cx="6840760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Jie</a:t>
            </a:r>
            <a:r>
              <a:rPr lang="en-US" altLang="zh-CN" sz="2800" dirty="0"/>
              <a:t> Gao, </a:t>
            </a:r>
            <a:r>
              <a:rPr lang="en-US" altLang="zh-CN" sz="2800" dirty="0" err="1" smtClean="0"/>
              <a:t>Zhenchao</a:t>
            </a:r>
            <a:r>
              <a:rPr lang="en-US" altLang="zh-CN" sz="2800" dirty="0" smtClean="0"/>
              <a:t> Liu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Yiwei</a:t>
            </a:r>
            <a:r>
              <a:rPr lang="en-US" altLang="zh-CN" sz="2800" dirty="0"/>
              <a:t> Wang, Feng </a:t>
            </a:r>
            <a:r>
              <a:rPr lang="en-US" altLang="zh-CN" sz="2800" dirty="0" smtClean="0"/>
              <a:t>Su, Yuan Zhang, Bai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Tianjian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Bian</a:t>
            </a:r>
            <a:r>
              <a:rPr lang="en-US" altLang="zh-CN" sz="2800" dirty="0" smtClean="0"/>
              <a:t>, Na Wang, </a:t>
            </a:r>
            <a:r>
              <a:rPr lang="en-US" altLang="zh-CN" sz="2800" dirty="0" err="1" smtClean="0"/>
              <a:t>Xiaohao</a:t>
            </a:r>
            <a:r>
              <a:rPr lang="en-US" altLang="zh-CN" sz="2800" dirty="0" smtClean="0"/>
              <a:t> Cui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059832" y="6345137"/>
            <a:ext cx="312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002060"/>
                </a:solidFill>
              </a:rPr>
              <a:t>CEPC AP meeting</a:t>
            </a:r>
            <a:r>
              <a:rPr lang="en-US" altLang="zh-CN" i="1" smtClean="0">
                <a:solidFill>
                  <a:srgbClr val="002060"/>
                </a:solidFill>
              </a:rPr>
              <a:t>, 2016.07.22</a:t>
            </a:r>
            <a:endParaRPr lang="zh-CN" altLang="en-US" i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5"/>
            <a:ext cx="3995936" cy="63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" y="29280"/>
            <a:ext cx="2047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voltage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65282" cy="3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4067944" y="1844824"/>
            <a:ext cx="0" cy="2808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1844824"/>
            <a:ext cx="0" cy="280831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59632" y="598993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:  ~ -2.4</a:t>
            </a:r>
            <a:r>
              <a:rPr lang="en-US" altLang="zh-CN" dirty="0"/>
              <a:t>% (6 ring), </a:t>
            </a:r>
            <a:r>
              <a:rPr lang="en-US" altLang="zh-CN" dirty="0" smtClean="0"/>
              <a:t>~ -1.6%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1375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Luminosity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05905" cy="361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95936" y="1916832"/>
            <a:ext cx="0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99792" y="1916832"/>
            <a:ext cx="0" cy="25922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709936" y="580526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luminosity:  ~ -3.5% </a:t>
            </a:r>
            <a:r>
              <a:rPr lang="en-US" altLang="zh-CN" dirty="0"/>
              <a:t>(6 ring</a:t>
            </a:r>
            <a:r>
              <a:rPr lang="en-US" altLang="zh-CN"/>
              <a:t>), </a:t>
            </a:r>
            <a:r>
              <a:rPr lang="en-US" altLang="zh-CN" smtClean="0"/>
              <a:t>~-2.4</a:t>
            </a:r>
            <a:r>
              <a:rPr lang="en-US" altLang="zh-CN" dirty="0" smtClean="0"/>
              <a:t>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807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RF acceptance error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95936" y="1988840"/>
            <a:ext cx="0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1979315"/>
            <a:ext cx="0" cy="28803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547664" y="594928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RF acceptance:  ~ -10% </a:t>
            </a:r>
            <a:r>
              <a:rPr lang="en-US" altLang="zh-CN" dirty="0"/>
              <a:t>(6 ring), </a:t>
            </a:r>
            <a:r>
              <a:rPr lang="en-US" altLang="zh-CN" dirty="0" smtClean="0"/>
              <a:t>~ -7%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8635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HOM power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604866" cy="39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23928" y="1916832"/>
            <a:ext cx="0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83768" y="1916832"/>
            <a:ext cx="0" cy="28803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37928" y="59492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HOM power:  ~ -2% </a:t>
            </a:r>
            <a:r>
              <a:rPr lang="en-US" altLang="zh-CN" dirty="0"/>
              <a:t>(6 ring), </a:t>
            </a:r>
            <a:r>
              <a:rPr lang="en-US" altLang="zh-CN" dirty="0" smtClean="0"/>
              <a:t>~ -1%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28110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BS life time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39" y="1772816"/>
            <a:ext cx="64687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995936" y="2060848"/>
            <a:ext cx="0" cy="273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784" y="2060848"/>
            <a:ext cx="0" cy="27363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63688" y="606193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smtClean="0"/>
              <a:t>BS life time:  ~68% </a:t>
            </a:r>
            <a:r>
              <a:rPr lang="en-US" altLang="zh-CN" dirty="0"/>
              <a:t>(6 ring), ~</a:t>
            </a:r>
            <a:r>
              <a:rPr lang="en-US" altLang="zh-CN" dirty="0" smtClean="0"/>
              <a:t>39% </a:t>
            </a:r>
            <a:r>
              <a:rPr lang="en-US" altLang="zh-CN" dirty="0"/>
              <a:t>(8 ring)</a:t>
            </a:r>
          </a:p>
        </p:txBody>
      </p:sp>
    </p:spTree>
    <p:extLst>
      <p:ext uri="{BB962C8B-B14F-4D97-AF65-F5344CB8AC3E}">
        <p14:creationId xmlns:p14="http://schemas.microsoft.com/office/powerpoint/2010/main" val="1034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Betax</a:t>
            </a:r>
            <a:r>
              <a:rPr lang="zh-CN" altLang="en-US" dirty="0" smtClean="0"/>
              <a:t>*</a:t>
            </a:r>
            <a:r>
              <a:rPr lang="en-US" altLang="zh-CN" dirty="0" smtClean="0"/>
              <a:t>= 0.25m</a:t>
            </a:r>
            <a:r>
              <a:rPr lang="en-US" altLang="zh-CN" dirty="0"/>
              <a:t>,</a:t>
            </a:r>
            <a:r>
              <a:rPr lang="en-US" altLang="zh-CN" dirty="0" smtClean="0"/>
              <a:t>Betay</a:t>
            </a:r>
            <a:r>
              <a:rPr lang="zh-CN" altLang="en-US" dirty="0"/>
              <a:t>*</a:t>
            </a:r>
            <a:r>
              <a:rPr lang="en-US" altLang="zh-CN" dirty="0" smtClean="0"/>
              <a:t>=1.36mm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3958" r="13993" b="9841"/>
          <a:stretch/>
        </p:blipFill>
        <p:spPr bwMode="auto">
          <a:xfrm>
            <a:off x="1393964" y="2132856"/>
            <a:ext cx="526626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660232" y="5013176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K2HS := </a:t>
            </a:r>
            <a:r>
              <a:rPr lang="en-US" altLang="zh-CN" dirty="0" smtClean="0"/>
              <a:t>11.96m</a:t>
            </a:r>
            <a:r>
              <a:rPr lang="en-US" altLang="zh-CN" baseline="30000" dirty="0" smtClean="0"/>
              <a:t>-3</a:t>
            </a:r>
            <a:endParaRPr lang="en-US" altLang="zh-CN" baseline="30000" dirty="0"/>
          </a:p>
          <a:p>
            <a:r>
              <a:rPr lang="en-US" altLang="zh-CN" dirty="0"/>
              <a:t>K2VS := </a:t>
            </a:r>
            <a:r>
              <a:rPr lang="en-US" altLang="zh-CN" dirty="0" smtClean="0"/>
              <a:t>32.74 m</a:t>
            </a:r>
            <a:r>
              <a:rPr lang="en-US" altLang="zh-CN" baseline="30000" dirty="0" smtClean="0"/>
              <a:t>-3</a:t>
            </a:r>
            <a:endParaRPr lang="en-US" altLang="zh-CN" baseline="30000" dirty="0"/>
          </a:p>
        </p:txBody>
      </p:sp>
      <p:sp>
        <p:nvSpPr>
          <p:cNvPr id="5" name="矩形 4"/>
          <p:cNvSpPr/>
          <p:nvPr/>
        </p:nvSpPr>
        <p:spPr>
          <a:xfrm>
            <a:off x="6478860" y="1556792"/>
            <a:ext cx="236071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Critical energy= 190kev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3491880" y="181859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542125" y="1633931"/>
            <a:ext cx="96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Crab sex</a:t>
            </a:r>
          </a:p>
        </p:txBody>
      </p:sp>
      <p:sp>
        <p:nvSpPr>
          <p:cNvPr id="6" name="矩形 5"/>
          <p:cNvSpPr/>
          <p:nvPr/>
        </p:nvSpPr>
        <p:spPr>
          <a:xfrm>
            <a:off x="6642555" y="344450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dmux</a:t>
            </a:r>
            <a:r>
              <a:rPr lang="en-US" altLang="zh-CN" dirty="0"/>
              <a:t> = -14.464497</a:t>
            </a:r>
          </a:p>
          <a:p>
            <a:r>
              <a:rPr lang="en-US" altLang="zh-CN" dirty="0" err="1"/>
              <a:t>dmuy</a:t>
            </a:r>
            <a:r>
              <a:rPr lang="en-US" altLang="zh-CN" dirty="0"/>
              <a:t> = -200.084478</a:t>
            </a:r>
          </a:p>
        </p:txBody>
      </p:sp>
    </p:spTree>
    <p:extLst>
      <p:ext uri="{BB962C8B-B14F-4D97-AF65-F5344CB8AC3E}">
        <p14:creationId xmlns:p14="http://schemas.microsoft.com/office/powerpoint/2010/main" val="5374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4647"/>
            <a:ext cx="8229600" cy="8580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 of the whole ring</a:t>
            </a:r>
            <a:br>
              <a:rPr lang="en-US" altLang="zh-CN" dirty="0"/>
            </a:br>
            <a:r>
              <a:rPr lang="en-US" altLang="zh-CN" sz="3100" dirty="0"/>
              <a:t>(</a:t>
            </a:r>
            <a:r>
              <a:rPr lang="en-US" altLang="zh-CN" sz="3100" dirty="0" err="1"/>
              <a:t>arc+PDR+bypass+FFS</a:t>
            </a:r>
            <a:r>
              <a:rPr lang="en-US" altLang="zh-CN" sz="3100" dirty="0"/>
              <a:t>)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89627" cy="41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1844824"/>
            <a:ext cx="26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</a:rPr>
              <a:t>Arc </a:t>
            </a:r>
            <a:r>
              <a:rPr lang="en-US" altLang="zh-CN" sz="2000" dirty="0" err="1">
                <a:solidFill>
                  <a:prstClr val="black"/>
                </a:solidFill>
              </a:rPr>
              <a:t>sextupole</a:t>
            </a:r>
            <a:r>
              <a:rPr lang="en-US" altLang="zh-CN" sz="2000" dirty="0">
                <a:solidFill>
                  <a:prstClr val="black"/>
                </a:solidFill>
              </a:rPr>
              <a:t>: 2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groups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805263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DA (on-momentum): </a:t>
            </a:r>
            <a:r>
              <a:rPr lang="en-US" altLang="zh-CN" sz="2000" dirty="0" smtClean="0">
                <a:solidFill>
                  <a:srgbClr val="FF0000"/>
                </a:solidFill>
              </a:rPr>
              <a:t>27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  57</a:t>
            </a:r>
            <a:r>
              <a:rPr lang="en-US" altLang="zh-CN" sz="20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FF0000"/>
                </a:solidFill>
                <a:sym typeface="Symbol"/>
              </a:rPr>
              <a:t>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ym typeface="Symbol"/>
              </a:rPr>
              <a:t>DA (0.5%):  </a:t>
            </a:r>
            <a:r>
              <a:rPr lang="en-US" altLang="zh-CN" sz="2000" dirty="0" smtClean="0">
                <a:solidFill>
                  <a:srgbClr val="002060"/>
                </a:solidFill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>
                <a:solidFill>
                  <a:srgbClr val="002060"/>
                </a:solidFill>
                <a:sym typeface="Symbol"/>
              </a:rPr>
              <a:t>x</a:t>
            </a:r>
            <a:r>
              <a:rPr lang="en-US" altLang="zh-CN" sz="2000" dirty="0">
                <a:solidFill>
                  <a:srgbClr val="002060"/>
                </a:solidFill>
                <a:sym typeface="Symbol"/>
              </a:rPr>
              <a:t>  </a:t>
            </a:r>
            <a:r>
              <a:rPr lang="en-US" altLang="zh-CN" sz="2000" dirty="0" smtClean="0">
                <a:solidFill>
                  <a:srgbClr val="002060"/>
                </a:solidFill>
                <a:sym typeface="Symbol"/>
              </a:rPr>
              <a:t>2</a:t>
            </a:r>
            <a:r>
              <a:rPr lang="en-US" altLang="zh-CN" sz="2000" i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altLang="zh-CN" sz="2000" i="1" baseline="-25000" dirty="0" smtClean="0">
                <a:solidFill>
                  <a:srgbClr val="002060"/>
                </a:solidFill>
                <a:sym typeface="Symbol"/>
              </a:rPr>
              <a:t>y</a:t>
            </a:r>
            <a:endParaRPr lang="en-US" altLang="zh-CN" sz="2000" i="1" baseline="-25000" dirty="0">
              <a:solidFill>
                <a:srgbClr val="002060"/>
              </a:solidFill>
              <a:sym typeface="Symbo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3245" y="3057717"/>
            <a:ext cx="21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Crab </a:t>
            </a:r>
            <a:r>
              <a:rPr lang="en-US" altLang="zh-CN" dirty="0" err="1">
                <a:solidFill>
                  <a:srgbClr val="FF0000"/>
                </a:solidFill>
              </a:rPr>
              <a:t>sextupoles</a:t>
            </a:r>
            <a:r>
              <a:rPr lang="en-US" altLang="zh-CN" dirty="0">
                <a:solidFill>
                  <a:srgbClr val="FF0000"/>
                </a:solidFill>
              </a:rPr>
              <a:t> - off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Off-momentum DA optimization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4475" r="11017" b="9493"/>
          <a:stretch/>
        </p:blipFill>
        <p:spPr bwMode="auto">
          <a:xfrm>
            <a:off x="1828800" y="1710267"/>
            <a:ext cx="5545668" cy="433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2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families in IR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4950"/>
            <a:ext cx="6889428" cy="431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48197" y="2502188"/>
            <a:ext cx="238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Arc </a:t>
            </a:r>
            <a:r>
              <a:rPr lang="en-US" altLang="zh-CN" dirty="0" err="1"/>
              <a:t>sextupole</a:t>
            </a:r>
            <a:r>
              <a:rPr lang="en-US" altLang="zh-CN" dirty="0"/>
              <a:t>: 2 groups</a:t>
            </a:r>
          </a:p>
        </p:txBody>
      </p:sp>
    </p:spTree>
    <p:extLst>
      <p:ext uri="{BB962C8B-B14F-4D97-AF65-F5344CB8AC3E}">
        <p14:creationId xmlns:p14="http://schemas.microsoft.com/office/powerpoint/2010/main" val="129022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</a:t>
            </a:r>
            <a:r>
              <a:rPr lang="en-US" altLang="zh-CN" dirty="0" err="1"/>
              <a:t>sextupole</a:t>
            </a:r>
            <a:r>
              <a:rPr lang="en-US" altLang="zh-CN" dirty="0"/>
              <a:t> families in </a:t>
            </a:r>
            <a:r>
              <a:rPr lang="en-US" altLang="zh-CN" dirty="0" smtClean="0"/>
              <a:t>ARC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424316" cy="470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2636912"/>
            <a:ext cx="2616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Arc </a:t>
            </a:r>
            <a:r>
              <a:rPr lang="en-US" altLang="zh-CN" dirty="0" err="1"/>
              <a:t>sextupole</a:t>
            </a:r>
            <a:r>
              <a:rPr lang="en-US" altLang="zh-CN" dirty="0"/>
              <a:t>: </a:t>
            </a:r>
            <a:r>
              <a:rPr lang="en-US" altLang="zh-CN" dirty="0" smtClean="0"/>
              <a:t>192 groups</a:t>
            </a:r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: 4 groups</a:t>
            </a:r>
          </a:p>
        </p:txBody>
      </p:sp>
    </p:spTree>
    <p:extLst>
      <p:ext uri="{BB962C8B-B14F-4D97-AF65-F5344CB8AC3E}">
        <p14:creationId xmlns:p14="http://schemas.microsoft.com/office/powerpoint/2010/main" val="192652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1113"/>
            <a:ext cx="87788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65808"/>
            <a:ext cx="8229600" cy="886928"/>
          </a:xfrm>
        </p:spPr>
        <p:txBody>
          <a:bodyPr/>
          <a:lstStyle/>
          <a:p>
            <a:r>
              <a:rPr lang="en-US" altLang="zh-CN" dirty="0"/>
              <a:t>CEPC APDR SRF considerations</a:t>
            </a:r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54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1" y="3140968"/>
            <a:ext cx="79740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09864" y="2722494"/>
            <a:ext cx="7920880" cy="40072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8-double ring and 6-double ring seem available when using the same parameter as PDR(V</a:t>
            </a:r>
            <a:r>
              <a:rPr lang="en-US" altLang="zh-CN" sz="2400" baseline="-25000" dirty="0">
                <a:solidFill>
                  <a:prstClr val="black"/>
                </a:solidFill>
              </a:rPr>
              <a:t>RF</a:t>
            </a:r>
            <a:r>
              <a:rPr lang="en-US" altLang="zh-CN" sz="2400" dirty="0">
                <a:solidFill>
                  <a:prstClr val="black"/>
                </a:solidFill>
              </a:rPr>
              <a:t>=3.62GV) for HL. The 8-double ring has a lower phase variation than the 6-double ring 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phase region is from 35.2-33 degree for bunches  in a bunch train for the 8-double ring HL mode. The phase region is from 35.2-32.3 degree for the 6-double ring HL mode.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bunch energy gain in each cavity is constant.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The RF to beam efficiency is ~100%.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41745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6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788024" y="1196752"/>
            <a:ext cx="1224136" cy="5661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27584" y="980728"/>
          <a:ext cx="764725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  <a:gridCol w="849695"/>
              </a:tblGrid>
              <a:tr h="16032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Bunch No.</a:t>
                      </a:r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Pre CDR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/>
                        <a:t>PDR  (CW,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pulse</a:t>
                      </a:r>
                      <a:r>
                        <a:rPr lang="en-US" altLang="zh-CN" sz="1200" dirty="0" smtClean="0"/>
                        <a:t>, 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very low RF efficiency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6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APDR  8 ring (H-low</a:t>
                      </a:r>
                      <a:r>
                        <a:rPr lang="en-US" altLang="zh-CN" sz="1200" baseline="0" dirty="0" smtClean="0"/>
                        <a:t> power, </a:t>
                      </a:r>
                      <a:r>
                        <a:rPr lang="en-US" altLang="zh-CN" sz="1200" dirty="0" smtClean="0"/>
                        <a:t>CW, P</a:t>
                      </a:r>
                      <a:r>
                        <a:rPr lang="en-US" altLang="zh-CN" sz="1200" baseline="-25000" dirty="0" smtClean="0"/>
                        <a:t>g</a:t>
                      </a:r>
                      <a:r>
                        <a:rPr lang="en-US" altLang="zh-CN" sz="1200" dirty="0" smtClean="0"/>
                        <a:t>=</a:t>
                      </a:r>
                      <a:r>
                        <a:rPr lang="en-US" altLang="zh-CN" sz="1200" dirty="0" err="1" smtClean="0"/>
                        <a:t>P</a:t>
                      </a:r>
                      <a:r>
                        <a:rPr lang="en-US" altLang="zh-CN" sz="1200" baseline="-25000" dirty="0" err="1" smtClean="0"/>
                        <a:t>avg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Vrf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Phase shift</a:t>
                      </a:r>
                      <a:endParaRPr lang="zh-CN" altLang="en-US" sz="1200" dirty="0"/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-0.14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-0.28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-0.42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-0.56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-0.70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-0.84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-0.98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9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-1.12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-1.26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-1.57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-1.40 </a:t>
                      </a:r>
                    </a:p>
                  </a:txBody>
                  <a:tcPr marL="9525" marR="9525" marT="9525" marB="0" anchor="ctr"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15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0.9776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-2.20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50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603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67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0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093296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/>
              <a:t>Assume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rf</a:t>
            </a:r>
            <a:r>
              <a:rPr lang="en-US" altLang="zh-CN" sz="1000" dirty="0" smtClean="0"/>
              <a:t> is constant at the first bunch of bunch trains and the change of </a:t>
            </a:r>
            <a:r>
              <a:rPr lang="en-US" altLang="zh-CN" sz="1000" dirty="0" err="1" smtClean="0"/>
              <a:t>V</a:t>
            </a:r>
            <a:r>
              <a:rPr lang="en-US" altLang="zh-CN" sz="1000" baseline="-25000" dirty="0" err="1" smtClean="0"/>
              <a:t>b</a:t>
            </a:r>
            <a:r>
              <a:rPr lang="en-US" altLang="zh-CN" sz="1000" dirty="0" smtClean="0"/>
              <a:t> is negligible.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332656"/>
            <a:ext cx="28803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Zhenchao</a:t>
            </a:r>
            <a:r>
              <a:rPr lang="en-US" altLang="zh-CN" dirty="0" smtClean="0"/>
              <a:t> Liu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9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Bunch length error with RF </a:t>
            </a:r>
            <a:r>
              <a:rPr lang="en-US" altLang="zh-CN" dirty="0"/>
              <a:t>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4067944" y="2060848"/>
            <a:ext cx="0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99792" y="2132856"/>
            <a:ext cx="0" cy="288032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6093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of bunch length:  ~4% (6 ring), ~3% (8 ring)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4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Piwinski</a:t>
            </a:r>
            <a:r>
              <a:rPr lang="en-US" altLang="zh-CN" dirty="0" smtClean="0"/>
              <a:t> error </a:t>
            </a:r>
            <a:r>
              <a:rPr lang="en-US" altLang="zh-CN" dirty="0"/>
              <a:t>with RF phase </a:t>
            </a:r>
            <a:r>
              <a:rPr lang="en-US" altLang="zh-CN" dirty="0" smtClean="0"/>
              <a:t>adjustment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61653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Error of </a:t>
            </a:r>
            <a:r>
              <a:rPr lang="en-US" altLang="zh-CN" dirty="0" err="1" smtClean="0"/>
              <a:t>Piwinski</a:t>
            </a:r>
            <a:r>
              <a:rPr lang="en-US" altLang="zh-CN" dirty="0" smtClean="0"/>
              <a:t> angle:  </a:t>
            </a:r>
            <a:r>
              <a:rPr lang="en-US" altLang="zh-CN" dirty="0"/>
              <a:t>~4% (6 ring), ~3% (8 ring)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24658" cy="40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995936" y="1772816"/>
            <a:ext cx="0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55776" y="1772816"/>
            <a:ext cx="0" cy="302433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12885</TotalTime>
  <Words>1093</Words>
  <Application>Microsoft Office PowerPoint</Application>
  <PresentationFormat>全屏显示(4:3)</PresentationFormat>
  <Paragraphs>446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Arial</vt:lpstr>
      <vt:lpstr>Calibri</vt:lpstr>
      <vt:lpstr>Symbol</vt:lpstr>
      <vt:lpstr>Times New Roman</vt:lpstr>
      <vt:lpstr>Office 主题</vt:lpstr>
      <vt:lpstr>CEPC APDR and PDR scheme</vt:lpstr>
      <vt:lpstr>PowerPoint 演示文稿</vt:lpstr>
      <vt:lpstr>PowerPoint 演示文稿</vt:lpstr>
      <vt:lpstr>PowerPoint 演示文稿</vt:lpstr>
      <vt:lpstr>CEPC APDR SRF considerations</vt:lpstr>
      <vt:lpstr>parameter for CEPC partial double ring （wangdou20160325）</vt:lpstr>
      <vt:lpstr>PowerPoint 演示文稿</vt:lpstr>
      <vt:lpstr>Bunch length error with RF phase adjustment</vt:lpstr>
      <vt:lpstr>Piwinski error with RF phase adjustment</vt:lpstr>
      <vt:lpstr>RF voltage error with RF phase adjustment</vt:lpstr>
      <vt:lpstr>Luminosity error with RF phase adjustment</vt:lpstr>
      <vt:lpstr>RF acceptance error with RF phase adjustment</vt:lpstr>
      <vt:lpstr>HOM power with RF phase adjustment</vt:lpstr>
      <vt:lpstr>BS life time with RF phase adjustment</vt:lpstr>
      <vt:lpstr>Betax*= 0.25m,Betay*=1.36mm</vt:lpstr>
      <vt:lpstr>DA of the whole ring (arc+PDR+bypass+FFS)</vt:lpstr>
      <vt:lpstr>Off-momentum DA optimization</vt:lpstr>
      <vt:lpstr>More sextupole families in IR</vt:lpstr>
      <vt:lpstr>More sextupole families in ARC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lenovo</cp:lastModifiedBy>
  <cp:revision>277</cp:revision>
  <dcterms:created xsi:type="dcterms:W3CDTF">2015-12-30T07:06:21Z</dcterms:created>
  <dcterms:modified xsi:type="dcterms:W3CDTF">2016-07-22T02:18:50Z</dcterms:modified>
</cp:coreProperties>
</file>