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8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314" r:id="rId18"/>
    <p:sldId id="297" r:id="rId19"/>
    <p:sldId id="299" r:id="rId20"/>
    <p:sldId id="317" r:id="rId21"/>
    <p:sldId id="301" r:id="rId22"/>
    <p:sldId id="302" r:id="rId23"/>
    <p:sldId id="303" r:id="rId24"/>
    <p:sldId id="315" r:id="rId25"/>
    <p:sldId id="257" r:id="rId26"/>
    <p:sldId id="258" r:id="rId27"/>
    <p:sldId id="259" r:id="rId28"/>
    <p:sldId id="260" r:id="rId29"/>
    <p:sldId id="261" r:id="rId30"/>
    <p:sldId id="268" r:id="rId31"/>
    <p:sldId id="269" r:id="rId32"/>
    <p:sldId id="272" r:id="rId33"/>
    <p:sldId id="273" r:id="rId34"/>
    <p:sldId id="274" r:id="rId35"/>
    <p:sldId id="271" r:id="rId36"/>
    <p:sldId id="276" r:id="rId37"/>
    <p:sldId id="270" r:id="rId38"/>
    <p:sldId id="265" r:id="rId39"/>
    <p:sldId id="304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267" r:id="rId4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3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2016-7-22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APDR </a:t>
            </a:r>
            <a:r>
              <a:rPr lang="en-US" altLang="zh-CN" dirty="0" smtClean="0"/>
              <a:t>SRF analysis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Zhenchao</a:t>
            </a:r>
            <a:r>
              <a:rPr lang="en-US" altLang="zh-CN" dirty="0" smtClean="0"/>
              <a:t> LIU</a:t>
            </a:r>
          </a:p>
          <a:p>
            <a:r>
              <a:rPr lang="en-US" altLang="zh-CN" dirty="0" smtClean="0"/>
              <a:t>2016-7-22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107504" y="620688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79912" y="260648"/>
            <a:ext cx="2075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Wangdou20160219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179641" y="20048"/>
          <a:ext cx="8784847" cy="6477029"/>
        </p:xfrm>
        <a:graphic>
          <a:graphicData uri="http://schemas.openxmlformats.org/drawingml/2006/table">
            <a:tbl>
              <a:tblPr firstRow="1" bandRow="1"/>
              <a:tblGrid>
                <a:gridCol w="2426290"/>
                <a:gridCol w="1254978"/>
                <a:gridCol w="1254978"/>
                <a:gridCol w="1254978"/>
                <a:gridCol w="1254978"/>
                <a:gridCol w="1338645"/>
              </a:tblGrid>
              <a:tr h="45107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r>
                        <a:rPr lang="en-US" altLang="zh-CN" sz="16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6 double ring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Zhaijiyuan20160327</a:t>
                      </a:r>
                      <a:endParaRPr lang="zh-CN" altLang="zh-CN" sz="9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PDR(HL)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Zhaijiyuan20160327&amp;0408</a:t>
                      </a:r>
                      <a:endParaRPr lang="zh-CN" sz="9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APDR(HL V</a:t>
                      </a:r>
                      <a:r>
                        <a:rPr lang="en-US" altLang="zh-CN" sz="16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=3.62)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(Z)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0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3.79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22x3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15x3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367x3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53.2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51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No.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498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gradient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15.8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16.2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Accelerating phase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35.2-32.3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55.5-55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80.2-79.8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CW power/cavity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275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263.4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260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Peak power/train (kW)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2345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1148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Power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105.6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382.5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Cell/cavity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Cavity/module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4(3)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Module/station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 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R/Q (</a:t>
                      </a:r>
                      <a:r>
                        <a:rPr lang="el-GR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Ω</a:t>
                      </a:r>
                      <a:r>
                        <a:rPr lang="en-US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514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268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loss factor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(V/</a:t>
                      </a:r>
                      <a:r>
                        <a:rPr lang="en-US" altLang="zh-CN" sz="100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pC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HOM power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/cavity (kW)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Working Temperature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Q0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4E10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τ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ms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1.156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0.811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2.045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QL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2.36e6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1.97e5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1.656e6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4.18e6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6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Bandwidth(kHz)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Detuning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F 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-0.27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-0.138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-0.111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Stored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energy/cavity(J)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158.7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Frev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5.484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Gap length (us)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0.3-160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η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(RF to beam efficiency)(%)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Vc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decrease(%)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7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TB/</a:t>
                      </a:r>
                      <a:r>
                        <a:rPr lang="el-GR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τ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0.0158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Accelerator gradient decrease in one RF cavity (Z)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5744289"/>
            <a:ext cx="1407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Initial Eacc(MV/m)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4247237" y="4412868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Final Eacc/Initial Eacc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6032321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RF cycles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14789" y="4412868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Final Eacc/Initial Eacc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6309320"/>
            <a:ext cx="381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Field decrease vs. various initial field gradient of the cavity</a:t>
            </a:r>
            <a:endParaRPr lang="zh-CN" altLang="en-US" sz="1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991" y="3501008"/>
            <a:ext cx="290512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19"/>
          <p:cNvGrpSpPr/>
          <p:nvPr/>
        </p:nvGrpSpPr>
        <p:grpSpPr>
          <a:xfrm>
            <a:off x="1511573" y="1700808"/>
            <a:ext cx="6516811" cy="1581640"/>
            <a:chOff x="1043608" y="1700808"/>
            <a:chExt cx="6516811" cy="1581640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3608" y="1700808"/>
              <a:ext cx="1800000" cy="1581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9915"/>
            <a:stretch>
              <a:fillRect/>
            </a:stretch>
          </p:blipFill>
          <p:spPr bwMode="auto">
            <a:xfrm>
              <a:off x="2771800" y="1700808"/>
              <a:ext cx="1620267" cy="158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9915"/>
            <a:stretch>
              <a:fillRect/>
            </a:stretch>
          </p:blipFill>
          <p:spPr bwMode="auto">
            <a:xfrm>
              <a:off x="4355976" y="1700808"/>
              <a:ext cx="1620267" cy="158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9915"/>
            <a:stretch>
              <a:fillRect/>
            </a:stretch>
          </p:blipFill>
          <p:spPr bwMode="auto">
            <a:xfrm>
              <a:off x="5940152" y="1700808"/>
              <a:ext cx="1620267" cy="158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圆角矩形 20"/>
          <p:cNvSpPr/>
          <p:nvPr/>
        </p:nvSpPr>
        <p:spPr>
          <a:xfrm>
            <a:off x="3246380" y="1628800"/>
            <a:ext cx="144016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3419872" y="1628800"/>
            <a:ext cx="1368152" cy="151216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827584" y="1340768"/>
            <a:ext cx="201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 train passing</a:t>
            </a:r>
            <a:endParaRPr lang="zh-CN" altLang="en-US" dirty="0"/>
          </a:p>
        </p:txBody>
      </p:sp>
      <p:cxnSp>
        <p:nvCxnSpPr>
          <p:cNvPr id="25" name="直接箭头连接符 24"/>
          <p:cNvCxnSpPr>
            <a:stCxn id="23" idx="3"/>
          </p:cNvCxnSpPr>
          <p:nvPr/>
        </p:nvCxnSpPr>
        <p:spPr>
          <a:xfrm>
            <a:off x="2839738" y="1525434"/>
            <a:ext cx="364110" cy="175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20072" y="1412776"/>
            <a:ext cx="185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 train space</a:t>
            </a:r>
            <a:endParaRPr lang="zh-CN" altLang="en-US" dirty="0"/>
          </a:p>
        </p:txBody>
      </p:sp>
      <p:cxnSp>
        <p:nvCxnSpPr>
          <p:cNvPr id="28" name="直接箭头连接符 27"/>
          <p:cNvCxnSpPr>
            <a:stCxn id="26" idx="1"/>
          </p:cNvCxnSpPr>
          <p:nvPr/>
        </p:nvCxnSpPr>
        <p:spPr>
          <a:xfrm flipH="1">
            <a:off x="4716016" y="1597442"/>
            <a:ext cx="504056" cy="10336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520" y="3212976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Assume matching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429000"/>
            <a:ext cx="30765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1694463" y="6248345"/>
            <a:ext cx="1653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Field evolution in cavity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SRF layout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27784" y="1988840"/>
            <a:ext cx="4176464" cy="403244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 rot="-3600000">
            <a:off x="3817169" y="567370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 rot="3900000">
            <a:off x="3806536" y="1982457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 rot="-3900000">
            <a:off x="5390712" y="195055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 rot="-1500000">
            <a:off x="6516216" y="2924944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 rot="1500000">
            <a:off x="2750534" y="2986319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600000">
            <a:off x="5483986" y="5663075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2700000">
            <a:off x="6167507" y="5238182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-2700000">
            <a:off x="3193913" y="5248817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 rot="2700000">
            <a:off x="3231115" y="2393621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 rot="-2700000">
            <a:off x="6103709" y="2357862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868574"/>
            <a:ext cx="840406" cy="2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0351" y="5841646"/>
            <a:ext cx="936104" cy="29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圆角矩形 58"/>
          <p:cNvSpPr/>
          <p:nvPr/>
        </p:nvSpPr>
        <p:spPr>
          <a:xfrm>
            <a:off x="7380312" y="27089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668344" y="270892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RF station</a:t>
            </a:r>
            <a:endParaRPr lang="zh-CN" altLang="en-US" dirty="0"/>
          </a:p>
        </p:txBody>
      </p:sp>
      <p:sp>
        <p:nvSpPr>
          <p:cNvPr id="61" name="椭圆 60"/>
          <p:cNvSpPr/>
          <p:nvPr/>
        </p:nvSpPr>
        <p:spPr>
          <a:xfrm rot="5400000">
            <a:off x="7453018" y="3140968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429000"/>
            <a:ext cx="520332" cy="16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7740352" y="3068960"/>
            <a:ext cx="13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Double Ring</a:t>
            </a:r>
          </a:p>
          <a:p>
            <a:r>
              <a:rPr lang="en-US" altLang="zh-CN" dirty="0" smtClean="0"/>
              <a:t>(1km/3km)</a:t>
            </a:r>
            <a:endParaRPr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0312" y="378904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C≈62km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427984" y="220486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499992" y="544522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cxnSp>
        <p:nvCxnSpPr>
          <p:cNvPr id="69" name="直接箭头连接符 68"/>
          <p:cNvCxnSpPr/>
          <p:nvPr/>
        </p:nvCxnSpPr>
        <p:spPr>
          <a:xfrm rot="1560000" flipH="1">
            <a:off x="4483831" y="1792231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2360000" flipH="1">
            <a:off x="4519406" y="2077011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64288" y="422108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RF&amp;DR center  22.5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altLang="zh-CN" dirty="0" smtClean="0"/>
              <a:t>equispaced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2588374" y="3779181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6750384" y="3643373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 rot="-1500000">
            <a:off x="2718383" y="4594694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圆角矩形 33"/>
          <p:cNvSpPr/>
          <p:nvPr/>
        </p:nvSpPr>
        <p:spPr>
          <a:xfrm rot="1500000">
            <a:off x="6604215" y="451337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5" name="直接箭头连接符 34"/>
          <p:cNvCxnSpPr/>
          <p:nvPr/>
        </p:nvCxnSpPr>
        <p:spPr>
          <a:xfrm rot="12360000" flipH="1">
            <a:off x="4588990" y="6045234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rot="6960000" flipH="1">
            <a:off x="6788085" y="3734023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7760000" flipH="1">
            <a:off x="2355915" y="3895627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rot="1560000" flipH="1">
            <a:off x="4557092" y="5789528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rot="6960000" flipH="1">
            <a:off x="2611621" y="3878039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rot="17760000" flipH="1">
            <a:off x="6532379" y="3772877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971600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987824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51720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92392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172400" y="400506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932040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2123728" y="4653136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5736" y="472514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20us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63688" y="306896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3.3us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107504" y="21382"/>
          <a:ext cx="8856985" cy="6847969"/>
        </p:xfrm>
        <a:graphic>
          <a:graphicData uri="http://schemas.openxmlformats.org/drawingml/2006/table">
            <a:tbl>
              <a:tblPr firstRow="1" bandRow="1"/>
              <a:tblGrid>
                <a:gridCol w="1656184"/>
                <a:gridCol w="955095"/>
                <a:gridCol w="1210105"/>
                <a:gridCol w="955346"/>
                <a:gridCol w="942601"/>
                <a:gridCol w="1023148"/>
                <a:gridCol w="890369"/>
                <a:gridCol w="1224137"/>
              </a:tblGrid>
              <a:tr h="595246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r>
                        <a:rPr lang="en-US" altLang="zh-CN" sz="16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8 double ring</a:t>
                      </a:r>
                      <a:endParaRPr lang="zh-CN" altLang="zh-CN" sz="16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29210"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Zhaijiyuan20160327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PDR(HL)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Zhaijiyuan20160327&amp;0408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APDR(HL)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APDR(HL V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=3.62)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 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V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=3.53</a:t>
                      </a: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(Z)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0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3.79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275x4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53.2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51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0.357/0.12/0.12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No.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498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384/768/192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498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48/16/16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gradient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15.8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20/20/20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16.2/16.3/32.6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Accelerating phase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63.1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55.3-55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35.2-33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33-31.6/33-31.6/33-31.6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55.3-55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80.1-79.9/58.9-56.9/58.9-58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CW power/cavity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275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263.4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201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260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163.3/81.6/326.6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117/350/350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Peak power/train (kW)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1389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1389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843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843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884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Power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105.6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382.5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Cell/cavity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2/1/4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2/2/1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Cavity/module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6(3,2)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6/12/3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6(3,2)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6/2/2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Module/station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10(11</a:t>
                      </a:r>
                      <a:r>
                        <a:rPr lang="zh-CN" alt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8/8/8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10(11</a:t>
                      </a:r>
                      <a:r>
                        <a:rPr lang="zh-CN" alt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1/1/1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 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64/64/64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8/8/8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R/Q (</a:t>
                      </a:r>
                      <a:r>
                        <a:rPr lang="el-GR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Ω</a:t>
                      </a:r>
                      <a:r>
                        <a:rPr lang="en-US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514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206/103/412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206/206/103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268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loss factor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(V/</a:t>
                      </a:r>
                      <a:r>
                        <a:rPr lang="en-US" altLang="zh-CN" sz="100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pC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0.54/0.27/1.08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0.54/0.54/0.27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HOM power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/cavity (kW)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0.485/0.24/0.97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0.36/0.36/0.18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Working Temperature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Q0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4E10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τ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ms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1.156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1.263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0.811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1.242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2.045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2.243/0.76/0.76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QL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2.36e6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1.97e5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2.579e6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1.656e6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4.18e6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4.58e6/1.55e6/1.55e6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2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Bandwidth(kHz)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0.28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0.071/0.209/0.209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Detuning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F 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-0.27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-1.16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-0.180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-0.138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-0.111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-0.234/-0.347/-0.347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Stored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energy/cavity(J)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158.7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65.3/65.3/133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Frev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5.484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118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Gap length TB (us)</a:t>
                      </a:r>
                      <a:endParaRPr lang="zh-CN" altLang="zh-CN" sz="1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0.3-160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η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(RF to beam efficiency)(%)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Vc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decrease(%)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1.7/5.3/2.5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01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TB/</a:t>
                      </a:r>
                      <a:r>
                        <a:rPr lang="el-GR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τ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0.0158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0.0089/0.0263/0.0263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圆角矩形 2"/>
          <p:cNvSpPr/>
          <p:nvPr/>
        </p:nvSpPr>
        <p:spPr>
          <a:xfrm>
            <a:off x="4932040" y="188640"/>
            <a:ext cx="864096" cy="66693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5814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71600" y="1052736"/>
            <a:ext cx="252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H-Low power mode</a:t>
            </a:r>
            <a:endParaRPr lang="zh-CN" altLang="en-US" dirty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12776"/>
            <a:ext cx="3590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48064" y="1052736"/>
            <a:ext cx="2524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H-Low power mode</a:t>
            </a:r>
            <a:endParaRPr lang="zh-CN" altLang="en-US" dirty="0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8077" y="3965029"/>
            <a:ext cx="35718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012654"/>
            <a:ext cx="35433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619672" y="3645024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Z mode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96136" y="3645024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 DR Z mode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Assume:</a:t>
            </a:r>
          </a:p>
          <a:p>
            <a:pPr lvl="1"/>
            <a:r>
              <a:rPr lang="el-GR" altLang="zh-CN" sz="1600" dirty="0" smtClean="0"/>
              <a:t>φ</a:t>
            </a:r>
            <a:r>
              <a:rPr lang="en-US" altLang="zh-CN" sz="1600" baseline="-25000" dirty="0" smtClean="0"/>
              <a:t>e</a:t>
            </a:r>
            <a:r>
              <a:rPr lang="en-US" altLang="zh-CN" sz="1600" dirty="0" smtClean="0"/>
              <a:t>= 1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deg., </a:t>
            </a:r>
            <a:r>
              <a:rPr lang="el-GR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altLang="zh-CN" sz="1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=116deg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l-GR" altLang="zh-CN" sz="1600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altLang="zh-CN" sz="1600" baseline="-25000" dirty="0" smtClean="0">
                <a:latin typeface="Times New Roman" pitchFamily="18" charset="0"/>
                <a:cs typeface="Times New Roman" pitchFamily="18" charset="0"/>
              </a:rPr>
              <a:t>align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=3deg., </a:t>
            </a:r>
            <a:r>
              <a:rPr lang="en-US" altLang="zh-CN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600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=0.45mA, h=31324, Q=40000, R</a:t>
            </a:r>
            <a:r>
              <a:rPr lang="en-US" altLang="zh-CN" sz="1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=774M</a:t>
            </a:r>
            <a:r>
              <a:rPr lang="el-GR" altLang="zh-CN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Ω</a:t>
            </a:r>
            <a:r>
              <a:rPr lang="zh-CN" altLang="en-US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（</a:t>
            </a:r>
            <a:r>
              <a:rPr lang="en-US" altLang="zh-CN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14 cavities</a:t>
            </a:r>
            <a:r>
              <a:rPr lang="zh-CN" altLang="en-US" sz="1600" dirty="0" smtClean="0">
                <a:solidFill>
                  <a:srgbClr val="00B050"/>
                </a:solidFill>
                <a:latin typeface="Cambria Math"/>
                <a:ea typeface="Cambria Math"/>
                <a:cs typeface="Times New Roman" pitchFamily="18" charset="0"/>
              </a:rPr>
              <a:t>）</a:t>
            </a:r>
            <a:endParaRPr lang="en-US" altLang="zh-CN" sz="1600" dirty="0" smtClean="0">
              <a:solidFill>
                <a:srgbClr val="00B050"/>
              </a:solidFill>
              <a:latin typeface="Cambria Math"/>
              <a:ea typeface="Cambria Math"/>
              <a:cs typeface="Times New Roman" pitchFamily="18" charset="0"/>
            </a:endParaRPr>
          </a:p>
          <a:p>
            <a:pPr lvl="1"/>
            <a:r>
              <a:rPr lang="en-US" altLang="zh-CN" sz="1600" dirty="0" smtClean="0">
                <a:latin typeface="Cambria Math"/>
                <a:ea typeface="Cambria Math"/>
                <a:cs typeface="Times New Roman" pitchFamily="18" charset="0"/>
              </a:rPr>
              <a:t>V</a:t>
            </a:r>
            <a:r>
              <a:rPr lang="en-US" altLang="zh-CN" sz="1600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altLang="zh-CN" sz="1600" dirty="0" smtClean="0">
                <a:latin typeface="Cambria Math"/>
                <a:ea typeface="Cambria Math"/>
                <a:cs typeface="Times New Roman" pitchFamily="18" charset="0"/>
              </a:rPr>
              <a:t> (initial peak voltage)from 20MV-100MV</a:t>
            </a:r>
          </a:p>
          <a:p>
            <a:pPr lvl="1"/>
            <a:r>
              <a:rPr lang="en-US" altLang="zh-CN" sz="1600" dirty="0" smtClean="0">
                <a:latin typeface="Cambria Math"/>
                <a:ea typeface="Cambria Math"/>
                <a:cs typeface="Times New Roman" pitchFamily="18" charset="0"/>
              </a:rPr>
              <a:t>2.3MV/cavity(acc. voltage)</a:t>
            </a:r>
          </a:p>
          <a:p>
            <a:pPr lvl="1"/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5949280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(V)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2400190" y="4304666"/>
            <a:ext cx="824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left</a:t>
            </a:r>
            <a:r>
              <a:rPr lang="en-US" altLang="zh-CN" dirty="0" smtClean="0"/>
              <a:t>/V</a:t>
            </a:r>
            <a:r>
              <a:rPr lang="en-US" altLang="zh-CN" baseline="-25000" dirty="0" smtClean="0"/>
              <a:t>0</a:t>
            </a:r>
            <a:endParaRPr lang="zh-CN" altLang="en-US" baseline="-250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4542" y="3284984"/>
            <a:ext cx="32956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76256" y="4221088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bunch </a:t>
            </a:r>
            <a:r>
              <a:rPr lang="en-US" altLang="zh-CN" dirty="0" smtClean="0">
                <a:solidFill>
                  <a:srgbClr val="FF0000"/>
                </a:solidFill>
              </a:rPr>
              <a:t>~1%</a:t>
            </a:r>
          </a:p>
          <a:p>
            <a:r>
              <a:rPr lang="en-US" altLang="zh-CN" dirty="0" smtClean="0"/>
              <a:t>4 bunches </a:t>
            </a:r>
            <a:r>
              <a:rPr lang="en-US" altLang="zh-CN" dirty="0" smtClean="0">
                <a:solidFill>
                  <a:srgbClr val="FF0000"/>
                </a:solidFill>
              </a:rPr>
              <a:t>~4%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6256" y="3933056"/>
            <a:ext cx="184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Voltage decrease: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88224" y="515719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APDR:</a:t>
            </a:r>
          </a:p>
          <a:p>
            <a:r>
              <a:rPr lang="en-US" altLang="zh-CN" sz="1600" dirty="0" smtClean="0"/>
              <a:t>8 DR: </a:t>
            </a:r>
            <a:r>
              <a:rPr lang="en-US" altLang="zh-CN" sz="1600" dirty="0" smtClean="0">
                <a:solidFill>
                  <a:srgbClr val="00B050"/>
                </a:solidFill>
              </a:rPr>
              <a:t>2.5%</a:t>
            </a:r>
            <a:r>
              <a:rPr lang="en-US" altLang="zh-CN" sz="1600" dirty="0" smtClean="0"/>
              <a:t>(HL)</a:t>
            </a:r>
            <a:r>
              <a:rPr lang="en-US" altLang="zh-CN" sz="1600" dirty="0" smtClean="0">
                <a:solidFill>
                  <a:srgbClr val="00B050"/>
                </a:solidFill>
              </a:rPr>
              <a:t>5.3/2.5%</a:t>
            </a:r>
            <a:r>
              <a:rPr lang="en-US" altLang="zh-CN" sz="1600" dirty="0" smtClean="0"/>
              <a:t>(Z)</a:t>
            </a:r>
          </a:p>
          <a:p>
            <a:r>
              <a:rPr lang="en-US" altLang="zh-CN" sz="1600" dirty="0" smtClean="0"/>
              <a:t>6 DR: </a:t>
            </a:r>
            <a:r>
              <a:rPr lang="en-US" altLang="zh-CN" sz="1600" dirty="0" smtClean="0">
                <a:solidFill>
                  <a:srgbClr val="00B050"/>
                </a:solidFill>
              </a:rPr>
              <a:t>3.3%</a:t>
            </a:r>
            <a:r>
              <a:rPr lang="en-US" altLang="zh-CN" sz="1600" dirty="0" smtClean="0"/>
              <a:t>(HL)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 t="20274" r="98" b="48189"/>
          <a:stretch>
            <a:fillRect/>
          </a:stretch>
        </p:blipFill>
        <p:spPr bwMode="auto">
          <a:xfrm>
            <a:off x="971600" y="836712"/>
            <a:ext cx="727280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LEP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11760" y="6381328"/>
            <a:ext cx="4921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Voltage drop seems acceptable!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APDR SRF Design 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00323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720080"/>
                <a:gridCol w="3528392"/>
                <a:gridCol w="2232248"/>
              </a:tblGrid>
              <a:tr h="233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SRF</a:t>
                      </a:r>
                      <a:endParaRPr lang="zh-CN" altLang="en-US" sz="1200" dirty="0" smtClean="0"/>
                    </a:p>
                    <a:p>
                      <a:r>
                        <a:rPr lang="en-US" altLang="zh-CN" sz="1200" dirty="0" smtClean="0"/>
                        <a:t>Challenge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Difficulty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Methods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CDR</a:t>
                      </a:r>
                      <a:endParaRPr lang="zh-CN" altLang="en-US" sz="1200" dirty="0"/>
                    </a:p>
                  </a:txBody>
                  <a:tcPr/>
                </a:tc>
              </a:tr>
              <a:tr h="23364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</a:t>
                      </a:r>
                      <a:r>
                        <a:rPr lang="en-US" altLang="zh-CN" sz="1200" baseline="0" dirty="0" smtClean="0"/>
                        <a:t> stability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Feedback control, injection control, phase stability, SR damping,…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Cambria Math"/>
                          <a:ea typeface="Cambria Math"/>
                        </a:rPr>
                        <a:t>±0.</a:t>
                      </a:r>
                      <a:r>
                        <a:rPr lang="en-US" altLang="zh-CN" sz="1200" dirty="0" smtClean="0"/>
                        <a:t>1%</a:t>
                      </a:r>
                      <a:endParaRPr lang="zh-CN" altLang="en-US" sz="1200" dirty="0" smtClean="0"/>
                    </a:p>
                  </a:txBody>
                  <a:tcPr/>
                </a:tc>
              </a:tr>
              <a:tr h="23364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Voltage</a:t>
                      </a:r>
                      <a:r>
                        <a:rPr lang="en-US" altLang="zh-CN" sz="1200" baseline="0" dirty="0" smtClean="0"/>
                        <a:t>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Feedback</a:t>
                      </a:r>
                      <a:r>
                        <a:rPr lang="en-US" altLang="zh-CN" sz="1200" baseline="0" dirty="0" smtClean="0"/>
                        <a:t> control,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mbria Math"/>
                          <a:ea typeface="Cambria Math"/>
                        </a:rPr>
                        <a:t>±</a:t>
                      </a:r>
                      <a:r>
                        <a:rPr lang="en-US" altLang="zh-CN" sz="1200" dirty="0" smtClean="0"/>
                        <a:t>1%</a:t>
                      </a:r>
                      <a:endParaRPr lang="zh-CN" altLang="en-US" sz="1200" dirty="0"/>
                    </a:p>
                  </a:txBody>
                  <a:tcPr/>
                </a:tc>
              </a:tr>
              <a:tr h="13030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BBU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Variation on bunch current, Low wake field excitation at bunch</a:t>
                      </a:r>
                      <a:r>
                        <a:rPr lang="en-US" altLang="zh-CN" sz="1200" baseline="0" dirty="0" smtClean="0"/>
                        <a:t> train length, High damping SC cavity, Radiation damping(wiggler), bunch spacing, feedback,…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&gt;500mA (Z&gt;1A)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HOM damping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Single cell beam pipe/slotted</a:t>
                      </a:r>
                      <a:r>
                        <a:rPr lang="en-US" altLang="zh-CN" sz="1200" baseline="0" dirty="0" smtClean="0"/>
                        <a:t> cavity(multi-cell)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1-3kW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Longitudinal instability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Transverse instability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Impact bunch position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Input coupler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130kW(1cell),260kW(2cell);</a:t>
                      </a:r>
                      <a:r>
                        <a:rPr lang="en-US" altLang="zh-CN" sz="1200" baseline="0" dirty="0" smtClean="0"/>
                        <a:t> Z:350kW(2cell),175kW(1cell)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Q</a:t>
                      </a:r>
                      <a:r>
                        <a:rPr lang="en-US" altLang="zh-CN" sz="1200" baseline="-25000" dirty="0" smtClean="0"/>
                        <a:t>0</a:t>
                      </a:r>
                      <a:endParaRPr lang="zh-CN" altLang="en-US" sz="12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EP is very important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2E10</a:t>
                      </a:r>
                      <a:endParaRPr lang="zh-CN" altLang="en-US" sz="1200" dirty="0"/>
                    </a:p>
                  </a:txBody>
                  <a:tcPr/>
                </a:tc>
              </a:tr>
              <a:tr h="159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Cavity gradient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 smtClean="0"/>
                        <a:t>☆☆☆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20.6MV/m&amp;Q</a:t>
                      </a:r>
                      <a:r>
                        <a:rPr lang="en-US" altLang="zh-CN" sz="1200" baseline="-25000" dirty="0" smtClean="0"/>
                        <a:t>0</a:t>
                      </a:r>
                      <a:r>
                        <a:rPr lang="en-US" altLang="zh-CN" sz="1200" dirty="0" smtClean="0"/>
                        <a:t>=2E10@2K (</a:t>
                      </a:r>
                      <a:r>
                        <a:rPr lang="zh-CN" altLang="en-US" sz="1200" dirty="0" smtClean="0"/>
                        <a:t>☆☆</a:t>
                      </a:r>
                      <a:r>
                        <a:rPr lang="en-US" altLang="zh-CN" sz="120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32.6MV/m&amp;Q</a:t>
                      </a:r>
                      <a:r>
                        <a:rPr lang="en-US" altLang="zh-CN" sz="1200" baseline="-25000" dirty="0" smtClean="0"/>
                        <a:t>0</a:t>
                      </a:r>
                      <a:r>
                        <a:rPr lang="en-US" altLang="zh-CN" sz="1200" dirty="0" smtClean="0"/>
                        <a:t>=2E10@2K (</a:t>
                      </a:r>
                      <a:r>
                        <a:rPr lang="zh-CN" altLang="en-US" sz="1200" dirty="0" smtClean="0"/>
                        <a:t>☆☆☆</a:t>
                      </a:r>
                      <a:r>
                        <a:rPr lang="en-US" altLang="zh-CN" sz="1200" dirty="0" smtClean="0"/>
                        <a:t>,</a:t>
                      </a:r>
                      <a:r>
                        <a:rPr lang="en-US" altLang="zh-CN" sz="1200" baseline="0" dirty="0" smtClean="0"/>
                        <a:t> lower the Q</a:t>
                      </a:r>
                      <a:r>
                        <a:rPr lang="en-US" altLang="zh-CN" sz="1200" baseline="-25000" dirty="0" smtClean="0"/>
                        <a:t>0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 mode:2E10</a:t>
                      </a:r>
                    </a:p>
                    <a:p>
                      <a:r>
                        <a:rPr lang="en-US" altLang="zh-CN" sz="1200" dirty="0" smtClean="0"/>
                        <a:t>Z mode:&gt;</a:t>
                      </a:r>
                      <a:r>
                        <a:rPr lang="en-US" altLang="zh-CN" sz="1200" baseline="0" dirty="0" smtClean="0"/>
                        <a:t> 5E9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Brief 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 8-double ring and 6-double ring seem available when using the same parameter as PDR(V</a:t>
            </a:r>
            <a:r>
              <a:rPr lang="en-US" altLang="zh-CN" sz="2400" baseline="-25000" dirty="0" smtClean="0"/>
              <a:t>RF</a:t>
            </a:r>
            <a:r>
              <a:rPr lang="en-US" altLang="zh-CN" sz="2400" dirty="0" smtClean="0"/>
              <a:t>=3.62GV) for HL. The 8-double ring has a lower phase variation than the 6-double ring .</a:t>
            </a:r>
          </a:p>
          <a:p>
            <a:r>
              <a:rPr lang="en-US" altLang="zh-CN" sz="2400" dirty="0" smtClean="0"/>
              <a:t>The phase region is from 35.2-33 degree for bunches  in a bunch train for the 8-double ring HL mode. The phase region is from 35.2-32.3 degree for the 6-double ring HL mode.</a:t>
            </a:r>
          </a:p>
          <a:p>
            <a:r>
              <a:rPr lang="en-US" altLang="zh-CN" sz="2400" dirty="0" smtClean="0"/>
              <a:t>The bunch energy gain in each cavity is constant.</a:t>
            </a:r>
          </a:p>
          <a:p>
            <a:r>
              <a:rPr lang="en-US" altLang="zh-CN" sz="2400" dirty="0" smtClean="0"/>
              <a:t>The RF to beam efficiency is ~100%.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APDR SRF scheme</a:t>
            </a:r>
          </a:p>
          <a:p>
            <a:r>
              <a:rPr lang="en-US" altLang="zh-CN" dirty="0" smtClean="0"/>
              <a:t>Cavity requirement</a:t>
            </a:r>
          </a:p>
          <a:p>
            <a:r>
              <a:rPr lang="en-US" altLang="zh-CN" dirty="0" smtClean="0"/>
              <a:t>Phase and voltage </a:t>
            </a:r>
            <a:r>
              <a:rPr lang="en-US" altLang="zh-CN" dirty="0" smtClean="0"/>
              <a:t>analysis</a:t>
            </a:r>
          </a:p>
          <a:p>
            <a:r>
              <a:rPr lang="en-US" altLang="zh-CN" dirty="0" smtClean="0"/>
              <a:t>CEPC SRF of </a:t>
            </a:r>
            <a:r>
              <a:rPr lang="en-US" altLang="zh-CN" dirty="0" smtClean="0"/>
              <a:t>2PDR&amp;DR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Cavity requirement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80928"/>
            <a:ext cx="30480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 the best </a:t>
            </a:r>
            <a:r>
              <a:rPr lang="el-GR" altLang="zh-CN" dirty="0" smtClean="0"/>
              <a:t>β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508518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t/</a:t>
            </a:r>
            <a:r>
              <a:rPr lang="el-GR" altLang="zh-CN" dirty="0" smtClean="0"/>
              <a:t>τ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447412" y="373716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P-/P+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3212976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β</a:t>
            </a:r>
            <a:r>
              <a:rPr lang="en-US" altLang="zh-CN" dirty="0" smtClean="0"/>
              <a:t>=4366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03648" y="3573016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β</a:t>
            </a:r>
            <a:r>
              <a:rPr lang="en-US" altLang="zh-CN" dirty="0" smtClean="0"/>
              <a:t>=0.3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23728" y="450912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β</a:t>
            </a:r>
            <a:r>
              <a:rPr lang="en-US" altLang="zh-CN" dirty="0" smtClean="0"/>
              <a:t>=1</a:t>
            </a:r>
            <a:endParaRPr lang="zh-CN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780928"/>
            <a:ext cx="30861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 rot="16200000">
            <a:off x="4767893" y="380917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P-/P+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04248" y="51571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t/</a:t>
            </a:r>
            <a:r>
              <a:rPr lang="el-GR" altLang="zh-CN" dirty="0" smtClean="0"/>
              <a:t>τ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96336" y="378904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0.2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76256" y="429309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0.4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08304" y="407707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0.3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44208" y="450912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0.6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40152" y="465313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0.8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68344" y="328498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β</a:t>
            </a:r>
            <a:r>
              <a:rPr lang="en-US" altLang="zh-CN" dirty="0" smtClean="0"/>
              <a:t>=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67744" y="5949280"/>
            <a:ext cx="390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P-, reflection power; P+, forward power.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276872"/>
            <a:ext cx="4464496" cy="2983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772816"/>
            <a:ext cx="2209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cavity for APDR?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R/Q=Vc</a:t>
            </a:r>
            <a:r>
              <a:rPr lang="en-US" altLang="zh-CN" sz="2400" baseline="30000" dirty="0" smtClean="0"/>
              <a:t>2</a:t>
            </a:r>
            <a:r>
              <a:rPr lang="en-US" altLang="zh-CN" sz="2400" dirty="0" smtClean="0"/>
              <a:t>/</a:t>
            </a:r>
            <a:r>
              <a:rPr lang="el-GR" altLang="zh-CN" sz="2400" dirty="0" smtClean="0"/>
              <a:t>ω</a:t>
            </a:r>
            <a:r>
              <a:rPr lang="en-US" altLang="zh-CN" sz="2400" dirty="0" smtClean="0"/>
              <a:t>U</a:t>
            </a:r>
          </a:p>
          <a:p>
            <a:r>
              <a:rPr lang="en-US" altLang="zh-CN" sz="2400" dirty="0" smtClean="0"/>
              <a:t>A lower R/Q can give a high U at the same cavity voltage (or gradient)</a:t>
            </a:r>
          </a:p>
          <a:p>
            <a:r>
              <a:rPr lang="en-US" altLang="zh-CN" sz="2400" dirty="0" smtClean="0"/>
              <a:t>The gradient is more stable at higher U when the input power is not enough at the pulse period.</a:t>
            </a:r>
          </a:p>
          <a:p>
            <a:r>
              <a:rPr lang="en-US" altLang="zh-CN" sz="2400" dirty="0" smtClean="0"/>
              <a:t>It is an opposite design scheme comparing with low-loss cavity or others</a:t>
            </a:r>
          </a:p>
          <a:p>
            <a:r>
              <a:rPr lang="en-US" altLang="zh-CN" sz="2400" dirty="0" smtClean="0"/>
              <a:t>Reduced R/Q can also decrease the detuning frequency</a:t>
            </a:r>
          </a:p>
          <a:p>
            <a:r>
              <a:rPr lang="en-US" altLang="zh-CN" sz="2400" dirty="0" smtClean="0"/>
              <a:t>R/Q    </a:t>
            </a:r>
            <a:r>
              <a:rPr lang="en-US" altLang="zh-CN" sz="2400" dirty="0" err="1" smtClean="0"/>
              <a:t>Riris</a:t>
            </a:r>
            <a:r>
              <a:rPr lang="en-US" altLang="zh-CN" sz="2400" dirty="0" smtClean="0"/>
              <a:t>    loss factor</a:t>
            </a:r>
          </a:p>
          <a:p>
            <a:r>
              <a:rPr lang="en-US" altLang="zh-CN" sz="2400" dirty="0" smtClean="0"/>
              <a:t>Cavity can work at a lower gradient with the same U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1547664" y="50131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2339752" y="50131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3851920" y="50131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Phase and voltage analysis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3816424" cy="310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Power</a:t>
            </a:r>
            <a:r>
              <a:rPr lang="en-US" altLang="zh-CN" dirty="0" smtClean="0"/>
              <a:t> </a:t>
            </a:r>
            <a:r>
              <a:rPr lang="en-US" altLang="zh-CN" dirty="0" smtClean="0"/>
              <a:t>coupling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54452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dirty="0" smtClean="0"/>
              <a:t>φ</a:t>
            </a:r>
            <a:r>
              <a:rPr lang="en-US" altLang="zh-CN" baseline="-25000" dirty="0" smtClean="0"/>
              <a:t>s</a:t>
            </a:r>
            <a:r>
              <a:rPr lang="en-US" altLang="zh-CN" dirty="0" smtClean="0"/>
              <a:t>≠0 &amp;</a:t>
            </a:r>
            <a:r>
              <a:rPr lang="el-GR" altLang="zh-CN" dirty="0" smtClean="0"/>
              <a:t>ω</a:t>
            </a:r>
            <a:r>
              <a:rPr lang="en-US" altLang="zh-CN" baseline="-25000" dirty="0" smtClean="0"/>
              <a:t>g&gt;</a:t>
            </a:r>
            <a:r>
              <a:rPr lang="el-GR" altLang="zh-CN" dirty="0" smtClean="0"/>
              <a:t>ω</a:t>
            </a:r>
            <a:r>
              <a:rPr lang="en-US" altLang="zh-CN" baseline="-25000" dirty="0" smtClean="0"/>
              <a:t>0</a:t>
            </a:r>
            <a:endParaRPr lang="zh-CN" alt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772816"/>
            <a:ext cx="2129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 smtClean="0"/>
              <a:t>Phasor</a:t>
            </a:r>
            <a:r>
              <a:rPr lang="en-US" altLang="zh-CN" sz="2400" dirty="0" smtClean="0"/>
              <a:t> diagram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Optimum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With optimum coupling condition</a:t>
            </a:r>
            <a:endParaRPr lang="zh-CN" altLang="en-US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4499992" y="4437112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4499992" y="3573016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5716128" y="3573016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2051720" y="4437112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4505704" y="2564904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4932040" y="4149080"/>
            <a:ext cx="72008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32040" y="407707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ϕ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3131840" y="3573016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3923928" y="4158224"/>
            <a:ext cx="144016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47764" y="407707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ψ</a:t>
            </a:r>
            <a:endParaRPr lang="zh-CN" altLang="en-US" dirty="0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3167272" y="3600448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4499992" y="3140968"/>
            <a:ext cx="187220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2200" y="2852936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ig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365104"/>
            <a:ext cx="413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419872" y="378904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Vb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148064" y="3789040"/>
            <a:ext cx="40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</a:t>
            </a:r>
            <a:endParaRPr lang="zh-CN" altLang="en-US" dirty="0"/>
          </a:p>
        </p:txBody>
      </p:sp>
      <p:cxnSp>
        <p:nvCxnSpPr>
          <p:cNvPr id="32" name="直接箭头连接符 31"/>
          <p:cNvCxnSpPr/>
          <p:nvPr/>
        </p:nvCxnSpPr>
        <p:spPr>
          <a:xfrm flipH="1">
            <a:off x="3131840" y="44371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347864" y="436510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ib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80112" y="537321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Ψ</a:t>
            </a:r>
            <a:r>
              <a:rPr lang="en-US" altLang="zh-CN" dirty="0" smtClean="0"/>
              <a:t>=-</a:t>
            </a:r>
            <a:r>
              <a:rPr lang="el-GR" altLang="zh-CN" dirty="0" smtClean="0"/>
              <a:t>ϕ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Equispaced</a:t>
            </a:r>
            <a:r>
              <a:rPr lang="en-US" altLang="zh-CN" dirty="0" smtClean="0"/>
              <a:t> bunches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For </a:t>
            </a:r>
            <a:r>
              <a:rPr lang="en-US" altLang="zh-CN" sz="2400" dirty="0" err="1" smtClean="0"/>
              <a:t>equispaced</a:t>
            </a:r>
            <a:r>
              <a:rPr lang="en-US" altLang="zh-CN" sz="2400" dirty="0" smtClean="0"/>
              <a:t> bunches: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Consider H-Low power case, I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=0.021mA,R</a:t>
            </a:r>
            <a:r>
              <a:rPr lang="en-US" altLang="zh-CN" sz="2400" baseline="-25000" dirty="0" smtClean="0"/>
              <a:t>a</a:t>
            </a:r>
            <a:r>
              <a:rPr lang="en-US" altLang="zh-CN" sz="2400" dirty="0" smtClean="0"/>
              <a:t>=206x2x10</a:t>
            </a:r>
            <a:r>
              <a:rPr lang="en-US" altLang="zh-CN" sz="2400" baseline="30000" dirty="0" smtClean="0"/>
              <a:t>10</a:t>
            </a:r>
            <a:r>
              <a:rPr lang="en-US" altLang="zh-CN" sz="2400" dirty="0" smtClean="0"/>
              <a:t>, beta=7.9x10</a:t>
            </a:r>
            <a:r>
              <a:rPr lang="en-US" altLang="zh-CN" sz="2400" baseline="30000" dirty="0" smtClean="0"/>
              <a:t>3</a:t>
            </a:r>
            <a:r>
              <a:rPr lang="en-US" altLang="zh-CN" sz="2400" dirty="0" smtClean="0"/>
              <a:t>, </a:t>
            </a:r>
            <a:r>
              <a:rPr lang="el-GR" altLang="zh-CN" sz="2400" dirty="0" smtClean="0"/>
              <a:t>ψ</a:t>
            </a:r>
            <a:r>
              <a:rPr lang="en-US" altLang="zh-CN" sz="2400" dirty="0" smtClean="0"/>
              <a:t>=-33deg.=-0.576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The amplitude of </a:t>
            </a:r>
            <a:r>
              <a:rPr lang="en-US" altLang="zh-CN" sz="2400" b="1" dirty="0" err="1" smtClean="0"/>
              <a:t>V</a:t>
            </a:r>
            <a:r>
              <a:rPr lang="en-US" altLang="zh-CN" sz="2400" baseline="-25000" dirty="0" err="1" smtClean="0"/>
              <a:t>b</a:t>
            </a:r>
            <a:r>
              <a:rPr lang="en-US" altLang="zh-CN" sz="2400" dirty="0" smtClean="0"/>
              <a:t> is 9.2MV</a:t>
            </a:r>
          </a:p>
          <a:p>
            <a:endParaRPr lang="en-US" altLang="zh-CN" sz="2400" dirty="0" smtClean="0"/>
          </a:p>
          <a:p>
            <a:r>
              <a:rPr lang="en-US" altLang="zh-CN" sz="2400" dirty="0" err="1" smtClean="0"/>
              <a:t>V</a:t>
            </a:r>
            <a:r>
              <a:rPr lang="en-US" altLang="zh-CN" sz="2400" baseline="-25000" dirty="0" err="1" smtClean="0"/>
              <a:t>c</a:t>
            </a:r>
            <a:r>
              <a:rPr lang="en-US" altLang="zh-CN" sz="2400" dirty="0" smtClean="0"/>
              <a:t>=20MV/m*0.46m=9.2MV, </a:t>
            </a:r>
            <a:r>
              <a:rPr lang="el-GR" altLang="zh-CN" sz="2400" dirty="0" smtClean="0"/>
              <a:t>ϕ</a:t>
            </a:r>
            <a:r>
              <a:rPr lang="en-US" altLang="zh-CN" sz="2400" baseline="-25000" dirty="0" smtClean="0"/>
              <a:t>s</a:t>
            </a:r>
            <a:r>
              <a:rPr lang="en-US" altLang="zh-CN" sz="2400" dirty="0" smtClean="0"/>
              <a:t>=0.576</a:t>
            </a:r>
          </a:p>
          <a:p>
            <a:endParaRPr lang="en-US" altLang="zh-CN" sz="2400" dirty="0" smtClean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225800" y="2133600"/>
          <a:ext cx="2187575" cy="736600"/>
        </p:xfrm>
        <a:graphic>
          <a:graphicData uri="http://schemas.openxmlformats.org/presentationml/2006/ole">
            <p:oleObj spid="_x0000_s2050" name="Equation" r:id="rId3" imgW="1244520" imgH="4190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3995772"/>
            <a:ext cx="677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V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=0.021x206x2x10</a:t>
            </a:r>
            <a:r>
              <a:rPr lang="en-US" altLang="zh-CN" baseline="30000" dirty="0" smtClean="0"/>
              <a:t>10</a:t>
            </a:r>
            <a:r>
              <a:rPr lang="en-US" altLang="zh-CN" dirty="0" smtClean="0"/>
              <a:t>xcos(-0.576)e</a:t>
            </a:r>
            <a:r>
              <a:rPr lang="en-US" altLang="zh-CN" baseline="30000" dirty="0" smtClean="0"/>
              <a:t>-0.576i</a:t>
            </a:r>
            <a:r>
              <a:rPr lang="en-US" altLang="zh-CN" dirty="0" smtClean="0"/>
              <a:t>/(1+7.9x10</a:t>
            </a:r>
            <a:r>
              <a:rPr lang="en-US" altLang="zh-CN" baseline="30000" dirty="0" smtClean="0"/>
              <a:t>3</a:t>
            </a:r>
            <a:r>
              <a:rPr lang="en-US" altLang="zh-CN" dirty="0" smtClean="0"/>
              <a:t>)=-7.7x10</a:t>
            </a:r>
            <a:r>
              <a:rPr lang="en-US" altLang="zh-CN" baseline="30000" dirty="0" smtClean="0"/>
              <a:t>6</a:t>
            </a:r>
            <a:r>
              <a:rPr lang="en-US" altLang="zh-CN" dirty="0" smtClean="0"/>
              <a:t>+5x10</a:t>
            </a:r>
            <a:r>
              <a:rPr lang="en-US" altLang="zh-CN" baseline="30000" dirty="0" smtClean="0"/>
              <a:t>6</a:t>
            </a:r>
            <a:r>
              <a:rPr lang="en-US" altLang="zh-CN" dirty="0" smtClean="0"/>
              <a:t>i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5147900"/>
            <a:ext cx="165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Abs(</a:t>
            </a:r>
            <a:r>
              <a:rPr lang="en-US" altLang="zh-CN" b="1" dirty="0" err="1" smtClean="0"/>
              <a:t>V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)=9.2MV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3928" y="5147900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Angle(</a:t>
            </a:r>
            <a:r>
              <a:rPr lang="en-US" altLang="zh-CN" b="1" dirty="0" err="1" smtClean="0"/>
              <a:t>V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)=-0.576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6165304"/>
            <a:ext cx="2848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So, 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V</a:t>
            </a:r>
            <a:r>
              <a:rPr lang="en-US" altLang="zh-CN" sz="2800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=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V</a:t>
            </a:r>
            <a:r>
              <a:rPr lang="en-US" altLang="zh-CN" sz="2800" b="1" baseline="-25000" dirty="0" err="1" smtClean="0">
                <a:solidFill>
                  <a:srgbClr val="FF0000"/>
                </a:solidFill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&amp; </a:t>
            </a:r>
            <a:r>
              <a:rPr lang="el-GR" altLang="zh-CN" sz="2800" b="1" dirty="0" smtClean="0">
                <a:solidFill>
                  <a:srgbClr val="FF0000"/>
                </a:solidFill>
              </a:rPr>
              <a:t>ψ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=-</a:t>
            </a:r>
            <a:r>
              <a:rPr lang="el-GR" altLang="zh-CN" sz="2800" b="1" dirty="0" smtClean="0">
                <a:solidFill>
                  <a:srgbClr val="FF0000"/>
                </a:solidFill>
              </a:rPr>
              <a:t>ϕ</a:t>
            </a:r>
            <a:r>
              <a:rPr lang="en-US" altLang="zh-CN" sz="2800" b="1" baseline="-25000" dirty="0" smtClean="0">
                <a:solidFill>
                  <a:srgbClr val="FF0000"/>
                </a:solidFill>
              </a:rPr>
              <a:t>s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APDR bunches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Bunch train case, Tb is the bunch time interval in bunch train; TB is the time interval between bunch trains.</a:t>
            </a:r>
          </a:p>
          <a:p>
            <a:r>
              <a:rPr lang="en-US" altLang="zh-CN" sz="2400" dirty="0" err="1" smtClean="0"/>
              <a:t>T</a:t>
            </a:r>
            <a:r>
              <a:rPr lang="en-US" altLang="zh-CN" sz="2400" baseline="-25000" dirty="0" err="1" smtClean="0"/>
              <a:t>b</a:t>
            </a:r>
            <a:r>
              <a:rPr lang="en-US" altLang="zh-CN" sz="2400" dirty="0" err="1" smtClean="0"/>
              <a:t>≠T</a:t>
            </a:r>
            <a:r>
              <a:rPr lang="en-US" altLang="zh-CN" sz="2400" baseline="-25000" dirty="0" err="1" smtClean="0"/>
              <a:t>B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 smtClean="0"/>
              <a:t>Tb&lt;&lt;TB&amp;TB/td&lt;&lt;1</a:t>
            </a:r>
          </a:p>
          <a:p>
            <a:r>
              <a:rPr lang="en-US" altLang="zh-CN" sz="2400" dirty="0" smtClean="0"/>
              <a:t>Tb/td=2.428e-4, TB/td=0.016, </a:t>
            </a:r>
            <a:r>
              <a:rPr lang="el-GR" altLang="zh-CN" sz="2400" dirty="0" smtClean="0"/>
              <a:t>ϕ</a:t>
            </a:r>
            <a:r>
              <a:rPr lang="en-US" altLang="zh-CN" sz="2400" dirty="0" smtClean="0"/>
              <a:t>s=33deg., f=650MHz </a:t>
            </a:r>
            <a:endParaRPr lang="zh-CN" altLang="en-US" sz="2400" dirty="0"/>
          </a:p>
        </p:txBody>
      </p:sp>
      <p:cxnSp>
        <p:nvCxnSpPr>
          <p:cNvPr id="4" name="直接连接符 3"/>
          <p:cNvCxnSpPr/>
          <p:nvPr/>
        </p:nvCxnSpPr>
        <p:spPr>
          <a:xfrm>
            <a:off x="3707904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3851920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923928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779912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283968" y="4509120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427984" y="4509120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499992" y="4509120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355976" y="4509120"/>
            <a:ext cx="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4860032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004048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076056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932040" y="45091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3491880" y="5085184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87545" y="515719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TB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39952" y="42210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Tb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3923928" y="5229200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283968" y="4519786"/>
            <a:ext cx="72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beam loading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not a beam in the cavity!!!</a:t>
            </a:r>
          </a:p>
          <a:p>
            <a:r>
              <a:rPr lang="en-US" altLang="zh-CN" dirty="0" smtClean="0"/>
              <a:t>It is the beam induced voltage in the cavity!!!</a:t>
            </a:r>
          </a:p>
          <a:p>
            <a:r>
              <a:rPr lang="en-US" altLang="zh-CN" dirty="0" smtClean="0"/>
              <a:t>When TB/Td&lt;&lt;1, the multi-bunches induced a constant 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b</a:t>
            </a:r>
            <a:endParaRPr lang="en-US" altLang="zh-CN" baseline="-25000" dirty="0" smtClean="0"/>
          </a:p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1416" y="5229200"/>
            <a:ext cx="506287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1807" y="6021288"/>
            <a:ext cx="382842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直接箭头连接符 6"/>
          <p:cNvCxnSpPr/>
          <p:nvPr/>
        </p:nvCxnSpPr>
        <p:spPr>
          <a:xfrm>
            <a:off x="2051720" y="630932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3789040"/>
            <a:ext cx="5306615" cy="61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4653136"/>
            <a:ext cx="216317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653136"/>
            <a:ext cx="23431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3789040"/>
            <a:ext cx="552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4221088"/>
            <a:ext cx="1466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idea</a:t>
            </a:r>
            <a:r>
              <a:rPr lang="zh-CN" altLang="en-US" dirty="0" smtClean="0"/>
              <a:t>：</a:t>
            </a:r>
            <a:r>
              <a:rPr lang="en-US" altLang="zh-CN" dirty="0" smtClean="0"/>
              <a:t>APDR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380312" cy="515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Optimum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With optimum coupling condition (H low power 8ring)</a:t>
            </a:r>
            <a:endParaRPr lang="zh-CN" altLang="en-US" sz="24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4499992" y="4437112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4499992" y="3573016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5716128" y="3573016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2051720" y="4437112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4505704" y="2564904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4932040" y="4149080"/>
            <a:ext cx="72008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32040" y="407707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ϕ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3131840" y="3573016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3923928" y="4158224"/>
            <a:ext cx="144016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47764" y="407707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ψ</a:t>
            </a:r>
            <a:endParaRPr lang="zh-CN" altLang="en-US" dirty="0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3167272" y="3600448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4499992" y="3140968"/>
            <a:ext cx="187220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2200" y="2852936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ig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365104"/>
            <a:ext cx="138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Vg=15.43MV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419872" y="3789040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Vb</a:t>
            </a:r>
            <a:r>
              <a:rPr lang="en-US" altLang="zh-CN" dirty="0" smtClean="0"/>
              <a:t>=9.2MV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148064" y="3789040"/>
            <a:ext cx="1138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</a:t>
            </a:r>
            <a:r>
              <a:rPr lang="en-US" altLang="zh-CN" dirty="0" smtClean="0"/>
              <a:t>=9.2MV</a:t>
            </a:r>
            <a:endParaRPr lang="zh-CN" altLang="en-US" dirty="0"/>
          </a:p>
        </p:txBody>
      </p:sp>
      <p:cxnSp>
        <p:nvCxnSpPr>
          <p:cNvPr id="32" name="直接箭头连接符 31"/>
          <p:cNvCxnSpPr/>
          <p:nvPr/>
        </p:nvCxnSpPr>
        <p:spPr>
          <a:xfrm flipH="1">
            <a:off x="3131840" y="44371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347864" y="436510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ib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80112" y="537321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Ψ</a:t>
            </a:r>
            <a:r>
              <a:rPr lang="en-US" altLang="zh-CN" dirty="0" smtClean="0"/>
              <a:t>=-</a:t>
            </a:r>
            <a:r>
              <a:rPr lang="el-GR" altLang="zh-CN" dirty="0" smtClean="0"/>
              <a:t>ϕ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cxnSp>
        <p:nvCxnSpPr>
          <p:cNvPr id="36" name="直接箭头连接符 35"/>
          <p:cNvCxnSpPr/>
          <p:nvPr/>
        </p:nvCxnSpPr>
        <p:spPr>
          <a:xfrm flipH="1" flipV="1">
            <a:off x="465612" y="4914880"/>
            <a:ext cx="165618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H="1" flipV="1">
            <a:off x="681636" y="4626848"/>
            <a:ext cx="144016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5572" y="491488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b1</a:t>
            </a:r>
            <a:endParaRPr lang="zh-CN" altLang="en-US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249588" y="426680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b11</a:t>
            </a:r>
            <a:endParaRPr lang="zh-CN" altLang="en-US" baseline="-25000" dirty="0"/>
          </a:p>
        </p:txBody>
      </p:sp>
      <p:cxnSp>
        <p:nvCxnSpPr>
          <p:cNvPr id="42" name="直接箭头连接符 41"/>
          <p:cNvCxnSpPr/>
          <p:nvPr/>
        </p:nvCxnSpPr>
        <p:spPr>
          <a:xfrm flipH="1">
            <a:off x="825652" y="4914880"/>
            <a:ext cx="144016" cy="2160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969668" y="5922992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V="1">
            <a:off x="2121796" y="520291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7620" y="4770864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1.37°</a:t>
            </a:r>
            <a:endParaRPr lang="zh-CN" altLang="en-US" sz="1400" dirty="0"/>
          </a:p>
        </p:txBody>
      </p:sp>
      <p:sp>
        <p:nvSpPr>
          <p:cNvPr id="48" name="椭圆 47"/>
          <p:cNvSpPr/>
          <p:nvPr/>
        </p:nvSpPr>
        <p:spPr>
          <a:xfrm rot="1968992">
            <a:off x="-38444" y="4122792"/>
            <a:ext cx="3168352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0" name="直接箭头连接符 49"/>
          <p:cNvCxnSpPr/>
          <p:nvPr/>
        </p:nvCxnSpPr>
        <p:spPr>
          <a:xfrm flipH="1">
            <a:off x="2339752" y="3717032"/>
            <a:ext cx="831166" cy="678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 position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 e+ and e- bunch trains should be symmetry to the two IPs.</a:t>
            </a:r>
          </a:p>
          <a:p>
            <a:r>
              <a:rPr lang="en-US" altLang="zh-CN" sz="2400" dirty="0" smtClean="0"/>
              <a:t>The phase shift of the synchrotron phase between each bunch in a bunch train is 0.14 degree for the H low power mode. The total phase shift is 1.4 degree.</a:t>
            </a:r>
          </a:p>
          <a:p>
            <a:r>
              <a:rPr lang="en-US" altLang="zh-CN" sz="2400" dirty="0" smtClean="0"/>
              <a:t>After enough synchrotron damping, the bunches will be at its synchrotron phase separately.</a:t>
            </a:r>
          </a:p>
          <a:p>
            <a:r>
              <a:rPr lang="en-US" altLang="zh-CN" sz="2400" dirty="0" smtClean="0"/>
              <a:t>If the transport matrix from cavity to IP is the same for e+ and e- bunch trains, there will be no shift for the position of colliding.</a:t>
            </a:r>
            <a:endParaRPr lang="zh-CN" altLang="en-US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6869" y="4808464"/>
            <a:ext cx="2161115" cy="204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869160"/>
            <a:ext cx="34861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43545" y="6597352"/>
            <a:ext cx="19848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RADIATION DAMPING, R.P. Walker</a:t>
            </a:r>
            <a:endParaRPr lang="zh-CN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5112616"/>
            <a:ext cx="45910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Non-</a:t>
            </a:r>
            <a:r>
              <a:rPr lang="en-US" altLang="zh-CN" dirty="0" err="1" smtClean="0"/>
              <a:t>equispaced</a:t>
            </a:r>
            <a:r>
              <a:rPr lang="en-US" altLang="zh-CN" dirty="0" smtClean="0"/>
              <a:t> bunches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Consider H-Low power case, it is equal to 11x4bunches, I</a:t>
            </a:r>
            <a:r>
              <a:rPr lang="en-US" altLang="zh-CN" sz="2000" baseline="-25000" dirty="0" smtClean="0"/>
              <a:t>0</a:t>
            </a:r>
            <a:r>
              <a:rPr lang="en-US" altLang="zh-CN" sz="2000" dirty="0" smtClean="0"/>
              <a:t>=0.021mA/11=1.91x10</a:t>
            </a:r>
            <a:r>
              <a:rPr lang="en-US" altLang="zh-CN" sz="2000" baseline="30000" dirty="0" smtClean="0"/>
              <a:t>-3</a:t>
            </a:r>
            <a:r>
              <a:rPr lang="en-US" altLang="zh-CN" sz="2000" dirty="0" smtClean="0"/>
              <a:t>mA, R</a:t>
            </a:r>
            <a:r>
              <a:rPr lang="en-US" altLang="zh-CN" sz="2000" baseline="-25000" dirty="0" smtClean="0"/>
              <a:t>a</a:t>
            </a:r>
            <a:r>
              <a:rPr lang="en-US" altLang="zh-CN" sz="2000" dirty="0" smtClean="0"/>
              <a:t>=206x2x10</a:t>
            </a:r>
            <a:r>
              <a:rPr lang="en-US" altLang="zh-CN" sz="2000" baseline="30000" dirty="0" smtClean="0"/>
              <a:t>10</a:t>
            </a:r>
            <a:r>
              <a:rPr lang="en-US" altLang="zh-CN" sz="2000" dirty="0" smtClean="0"/>
              <a:t>, beta=7.9x10</a:t>
            </a:r>
            <a:r>
              <a:rPr lang="en-US" altLang="zh-CN" sz="2000" baseline="30000" dirty="0" smtClean="0"/>
              <a:t>3</a:t>
            </a:r>
            <a:r>
              <a:rPr lang="en-US" altLang="zh-CN" sz="2000" dirty="0" smtClean="0"/>
              <a:t>, </a:t>
            </a:r>
            <a:r>
              <a:rPr lang="el-GR" altLang="zh-CN" sz="2000" dirty="0" smtClean="0"/>
              <a:t>ψ</a:t>
            </a:r>
            <a:r>
              <a:rPr lang="en-US" altLang="zh-CN" sz="2000" dirty="0" smtClean="0"/>
              <a:t>=-33deg.=-0.576, f=650MHz, </a:t>
            </a:r>
            <a:r>
              <a:rPr lang="en-US" altLang="zh-CN" sz="2000" dirty="0" err="1" smtClean="0"/>
              <a:t>t’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=196x77/f=2.322x10</a:t>
            </a:r>
            <a:r>
              <a:rPr lang="en-US" altLang="zh-CN" sz="2000" baseline="30000" dirty="0" smtClean="0"/>
              <a:t>-5</a:t>
            </a:r>
            <a:r>
              <a:rPr lang="en-US" altLang="zh-CN" sz="2000" dirty="0" smtClean="0"/>
              <a:t>s, Q</a:t>
            </a:r>
            <a:r>
              <a:rPr lang="en-US" altLang="zh-CN" sz="2000" baseline="-25000" dirty="0" smtClean="0"/>
              <a:t>0</a:t>
            </a:r>
            <a:r>
              <a:rPr lang="en-US" altLang="zh-CN" sz="2000" dirty="0" smtClean="0"/>
              <a:t>=2x10</a:t>
            </a:r>
            <a:r>
              <a:rPr lang="en-US" altLang="zh-CN" sz="2000" baseline="30000" dirty="0" smtClean="0"/>
              <a:t>10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Phase shift is 1.4deg. with 11 bunches, the phase shift between two bunches is 0.14deg. </a:t>
            </a:r>
            <a:r>
              <a:rPr lang="en-US" altLang="zh-CN" sz="2000" dirty="0" err="1" smtClean="0"/>
              <a:t>m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=196. So </a:t>
            </a:r>
            <a:r>
              <a:rPr lang="en-US" altLang="zh-CN" sz="2000" dirty="0" err="1" smtClean="0"/>
              <a:t>t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=195.999611/f=3.015x10</a:t>
            </a:r>
            <a:r>
              <a:rPr lang="en-US" altLang="zh-CN" sz="2000" baseline="30000" dirty="0" smtClean="0"/>
              <a:t>-7</a:t>
            </a:r>
            <a:r>
              <a:rPr lang="en-US" altLang="zh-CN" sz="2000" dirty="0" smtClean="0"/>
              <a:t>s.</a:t>
            </a:r>
            <a:endParaRPr lang="en-US" altLang="zh-CN" sz="2000" baseline="30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Also we need to assume there is no phase shift between the first bunch of each bunch train. 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713038" y="2627313"/>
          <a:ext cx="3011487" cy="661987"/>
        </p:xfrm>
        <a:graphic>
          <a:graphicData uri="http://schemas.openxmlformats.org/presentationml/2006/ole">
            <p:oleObj spid="_x0000_s22530" name="Equation" r:id="rId4" imgW="1968480" imgH="431640" progId="Equation.3">
              <p:embed/>
            </p:oleObj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2871788" y="4005263"/>
          <a:ext cx="3387725" cy="431800"/>
        </p:xfrm>
        <a:graphic>
          <a:graphicData uri="http://schemas.openxmlformats.org/presentationml/2006/ole">
            <p:oleObj spid="_x0000_s22531" name="Equation" r:id="rId5" imgW="1892160" imgH="241200" progId="Equation.3">
              <p:embed/>
            </p:oleObj>
          </a:graphicData>
        </a:graphic>
      </p:graphicFrame>
      <p:cxnSp>
        <p:nvCxnSpPr>
          <p:cNvPr id="13" name="直接连接符 12"/>
          <p:cNvCxnSpPr/>
          <p:nvPr/>
        </p:nvCxnSpPr>
        <p:spPr>
          <a:xfrm>
            <a:off x="3275856" y="4941168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5678408" y="4941168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36096" y="4747791"/>
            <a:ext cx="327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.</a:t>
            </a:r>
            <a:endParaRPr lang="zh-CN" altLang="en-US" sz="4400" dirty="0"/>
          </a:p>
        </p:txBody>
      </p:sp>
      <p:sp>
        <p:nvSpPr>
          <p:cNvPr id="22" name="TextBox 21"/>
          <p:cNvSpPr txBox="1"/>
          <p:nvPr/>
        </p:nvSpPr>
        <p:spPr>
          <a:xfrm>
            <a:off x="3110826" y="4869160"/>
            <a:ext cx="327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.</a:t>
            </a:r>
            <a:endParaRPr lang="zh-CN" altLang="en-US" sz="4400" dirty="0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3347864" y="6597352"/>
            <a:ext cx="22322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波形 30"/>
          <p:cNvSpPr/>
          <p:nvPr/>
        </p:nvSpPr>
        <p:spPr>
          <a:xfrm rot="5400000">
            <a:off x="3959932" y="5337212"/>
            <a:ext cx="1008112" cy="504056"/>
          </a:xfrm>
          <a:prstGeom prst="wav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48536" y="5373216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….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4139952" y="6021288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4211960" y="5013176"/>
            <a:ext cx="57606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7" name="直接连接符 36"/>
          <p:cNvCxnSpPr/>
          <p:nvPr/>
        </p:nvCxnSpPr>
        <p:spPr>
          <a:xfrm>
            <a:off x="5598400" y="494116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11960" y="6534388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196x2</a:t>
            </a:r>
            <a:r>
              <a:rPr lang="el-GR" altLang="zh-CN" dirty="0" smtClean="0"/>
              <a:t>π</a:t>
            </a:r>
            <a:endParaRPr lang="zh-CN" altLang="en-US" dirty="0"/>
          </a:p>
        </p:txBody>
      </p:sp>
      <p:cxnSp>
        <p:nvCxnSpPr>
          <p:cNvPr id="39" name="直接箭头连接符 38"/>
          <p:cNvCxnSpPr/>
          <p:nvPr/>
        </p:nvCxnSpPr>
        <p:spPr>
          <a:xfrm flipH="1">
            <a:off x="5687552" y="50040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5364088" y="50131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85679" y="4725144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0.14deg.</a:t>
            </a:r>
            <a:endParaRPr lang="zh-CN" alt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3275856" y="52292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Bunch 1</a:t>
            </a:r>
            <a:endParaRPr lang="zh-CN" alt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5652120" y="5157192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Bunch 2</a:t>
            </a:r>
            <a:endParaRPr lang="zh-CN" alt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6732240" y="5373216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420888"/>
            <a:ext cx="31718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420888"/>
            <a:ext cx="32194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V</a:t>
            </a:r>
            <a:r>
              <a:rPr lang="en-US" altLang="zh-CN" sz="2400" baseline="-25000" dirty="0" err="1" smtClean="0"/>
              <a:t>br</a:t>
            </a:r>
            <a:r>
              <a:rPr lang="en-US" altLang="zh-CN" sz="2400" dirty="0" smtClean="0"/>
              <a:t>=</a:t>
            </a:r>
            <a:r>
              <a:rPr lang="en-US" altLang="zh-CN" sz="2400" dirty="0" err="1" smtClean="0"/>
              <a:t>V</a:t>
            </a:r>
            <a:r>
              <a:rPr lang="en-US" altLang="zh-CN" sz="2400" baseline="-25000" dirty="0" err="1" smtClean="0"/>
              <a:t>ih</a:t>
            </a:r>
            <a:r>
              <a:rPr lang="en-US" altLang="zh-CN" sz="2400" dirty="0" smtClean="0"/>
              <a:t>*A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486916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 (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494116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 (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520641" y="3454873"/>
            <a:ext cx="695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Re(A)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4766290" y="3241670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Im</a:t>
            </a:r>
            <a:r>
              <a:rPr lang="en-US" altLang="zh-CN" dirty="0" smtClean="0"/>
              <a:t>(A)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5589240"/>
            <a:ext cx="178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One circle=308t</a:t>
            </a:r>
            <a:r>
              <a:rPr lang="en-US" altLang="zh-CN" baseline="-25000" dirty="0" smtClean="0"/>
              <a:t>b</a:t>
            </a:r>
            <a:endParaRPr lang="zh-CN" altLang="en-US" baseline="-25000" dirty="0"/>
          </a:p>
        </p:txBody>
      </p:sp>
      <p:cxnSp>
        <p:nvCxnSpPr>
          <p:cNvPr id="12" name="直接箭头连接符 11"/>
          <p:cNvCxnSpPr/>
          <p:nvPr/>
        </p:nvCxnSpPr>
        <p:spPr>
          <a:xfrm flipH="1" flipV="1">
            <a:off x="2627784" y="2636912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11760" y="3140968"/>
            <a:ext cx="1054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65 circles</a:t>
            </a:r>
          </a:p>
          <a:p>
            <a:r>
              <a:rPr lang="en-US" altLang="zh-CN" dirty="0" smtClean="0"/>
              <a:t>~0.012s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400" dirty="0" err="1" smtClean="0"/>
              <a:t>V</a:t>
            </a:r>
            <a:r>
              <a:rPr lang="en-US" altLang="zh-CN" sz="2400" baseline="-25000" dirty="0" err="1" smtClean="0"/>
              <a:t>br</a:t>
            </a:r>
            <a:r>
              <a:rPr lang="en-US" altLang="zh-CN" sz="2400" dirty="0" smtClean="0"/>
              <a:t>=</a:t>
            </a:r>
            <a:r>
              <a:rPr lang="en-US" altLang="zh-CN" sz="2400" dirty="0" err="1" smtClean="0"/>
              <a:t>V</a:t>
            </a:r>
            <a:r>
              <a:rPr lang="en-US" altLang="zh-CN" sz="2400" baseline="-25000" dirty="0" err="1" smtClean="0"/>
              <a:t>ih</a:t>
            </a:r>
            <a:r>
              <a:rPr lang="en-US" altLang="zh-CN" sz="2400" dirty="0" smtClean="0"/>
              <a:t>*A, A for bunches in a bunch train after 400000 circles.</a:t>
            </a:r>
          </a:p>
          <a:p>
            <a:r>
              <a:rPr lang="en-US" altLang="zh-CN" sz="2400" dirty="0" smtClean="0"/>
              <a:t>Total phase shift of </a:t>
            </a:r>
            <a:r>
              <a:rPr lang="en-US" altLang="zh-CN" sz="2400" dirty="0" err="1" smtClean="0"/>
              <a:t>V</a:t>
            </a:r>
            <a:r>
              <a:rPr lang="en-US" altLang="zh-CN" sz="2400" baseline="-25000" dirty="0" err="1" smtClean="0"/>
              <a:t>b</a:t>
            </a:r>
            <a:r>
              <a:rPr lang="en-US" altLang="zh-CN" sz="2400" dirty="0" smtClean="0"/>
              <a:t> is 1.37degree for 11 bunches.</a:t>
            </a:r>
            <a:endParaRPr lang="zh-CN" altLang="en-US" sz="2400" dirty="0" smtClean="0"/>
          </a:p>
          <a:p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4465712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453772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520641" y="3051425"/>
            <a:ext cx="695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Re(A)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4766290" y="283822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Im</a:t>
            </a:r>
            <a:r>
              <a:rPr lang="en-US" altLang="zh-CN" dirty="0" smtClean="0"/>
              <a:t>(A)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4825752"/>
            <a:ext cx="34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br</a:t>
            </a:r>
            <a:r>
              <a:rPr lang="en-US" altLang="zh-CN" dirty="0" smtClean="0"/>
              <a:t> ≈ 1.865x10</a:t>
            </a:r>
            <a:r>
              <a:rPr lang="en-US" altLang="zh-CN" baseline="30000" dirty="0" smtClean="0"/>
              <a:t>4</a:t>
            </a:r>
            <a:r>
              <a:rPr lang="en-US" altLang="zh-CN" dirty="0" smtClean="0"/>
              <a:t>Vx584.5=1.09x10</a:t>
            </a:r>
            <a:r>
              <a:rPr lang="en-US" altLang="zh-CN" baseline="30000" dirty="0" smtClean="0"/>
              <a:t>7</a:t>
            </a:r>
            <a:r>
              <a:rPr lang="en-US" altLang="zh-CN" dirty="0" smtClean="0"/>
              <a:t>V</a:t>
            </a:r>
            <a:endParaRPr lang="zh-CN" altLang="en-US" baseline="30000" dirty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825752"/>
            <a:ext cx="2436446" cy="132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827584" y="5113784"/>
            <a:ext cx="466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With optimum matching of minimum P</a:t>
            </a:r>
            <a:r>
              <a:rPr lang="en-US" altLang="zh-CN" baseline="-25000" dirty="0" smtClean="0"/>
              <a:t>g</a:t>
            </a:r>
            <a:r>
              <a:rPr lang="en-US" altLang="zh-CN" dirty="0" smtClean="0"/>
              <a:t>, </a:t>
            </a:r>
            <a:r>
              <a:rPr lang="el-GR" altLang="zh-CN" dirty="0" smtClean="0"/>
              <a:t>ψ</a:t>
            </a:r>
            <a:r>
              <a:rPr lang="en-US" altLang="zh-CN" dirty="0" smtClean="0"/>
              <a:t>=-</a:t>
            </a:r>
            <a:r>
              <a:rPr lang="el-GR" altLang="zh-CN" dirty="0" smtClean="0"/>
              <a:t>ϕ</a:t>
            </a:r>
            <a:r>
              <a:rPr lang="en-US" altLang="zh-CN" baseline="-25000" dirty="0" smtClean="0"/>
              <a:t>s</a:t>
            </a:r>
            <a:endParaRPr lang="zh-CN" alt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87624" y="5545832"/>
            <a:ext cx="261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br</a:t>
            </a:r>
            <a:r>
              <a:rPr lang="en-US" altLang="zh-CN" dirty="0" err="1" smtClean="0"/>
              <a:t>cos</a:t>
            </a:r>
            <a:r>
              <a:rPr lang="en-US" altLang="zh-CN" dirty="0" smtClean="0"/>
              <a:t>(-33°)=9.14MV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51920" y="5545832"/>
            <a:ext cx="2250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As 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=9.2MV, so 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b</a:t>
            </a:r>
            <a:r>
              <a:rPr lang="en-US" altLang="zh-CN" dirty="0" err="1" smtClean="0"/>
              <a:t>≈V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171303"/>
            <a:ext cx="311467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132856"/>
            <a:ext cx="33528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Vg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5" cy="336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18912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8-ring</a:t>
                      </a:r>
                      <a:r>
                        <a:rPr lang="zh-CN" altLang="en-US" sz="1100" dirty="0" smtClean="0"/>
                        <a:t>：</a:t>
                      </a:r>
                      <a:endParaRPr lang="en-US" altLang="zh-CN" sz="1100" dirty="0" smtClean="0"/>
                    </a:p>
                    <a:p>
                      <a:r>
                        <a:rPr lang="en-US" altLang="zh-CN" sz="1100" dirty="0" smtClean="0"/>
                        <a:t>Bunch No.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 </a:t>
                      </a:r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Vb</a:t>
                      </a:r>
                      <a:endParaRPr lang="zh-CN" alt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Vb</a:t>
                      </a:r>
                      <a:endParaRPr lang="zh-CN" alt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 </a:t>
                      </a:r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Vc</a:t>
                      </a:r>
                      <a:endParaRPr lang="zh-CN" alt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Vc</a:t>
                      </a:r>
                      <a:endParaRPr lang="zh-CN" alt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 Vg</a:t>
                      </a:r>
                      <a:endParaRPr lang="zh-CN" alt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Vg</a:t>
                      </a:r>
                      <a:endParaRPr lang="zh-CN" altLang="en-US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ABS Vg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Vg (%)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Vg Angle  (deg.)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Vg Angle shift  (deg.)</a:t>
                      </a:r>
                    </a:p>
                    <a:p>
                      <a:pPr marL="0" algn="l" defTabSz="914400" rtl="0" eaLnBrk="1" fontAlgn="ctr" latinLnBrk="0" hangingPunct="1"/>
                      <a:endParaRPr lang="en-US" altLang="zh-CN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-7.67E+06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4.98E+06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5.01E+06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1.54E+07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3.05E+04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1.539E+07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1.0000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2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-7.66E+06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5.00E+06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4.99E+06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1.54E+07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-6.31E+03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1.537E+07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3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-7.64E+06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4.97E+06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1.54E+07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-4.31E+04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1.536E+07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-7.63E+06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5.03E+06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4.95E+06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-7.98E+04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1.535E+07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-7.62E+06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5.05E+06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4.94E+06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-1.16E+05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6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-7.60E+06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5.07E+06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-1.53E+05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1.532E+07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7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-7.59E+06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5.09E+06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4.90E+06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-1.89E+05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1.531E+07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8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-7.58E+06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5.10E+06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4.88E+06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-2.26E+05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1.530E+07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9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-7.56E+06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5.12E+06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4.86E+06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-2.62E+05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1.528E+07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-7.55E+06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5.14E+06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4.84E+06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-2.98E+05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1.527E+07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91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-7.54E+06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5.16E+06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7.72E+06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4.82E+06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1.53E+07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-3.34E+05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1.526E+07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-1.37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Phase evolution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With optimum coupling condition (H low power 8ring)</a:t>
            </a:r>
            <a:endParaRPr lang="zh-CN" altLang="en-US" sz="24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4499992" y="4437112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4499992" y="3573016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5716128" y="3573016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2051720" y="4437112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4505704" y="2564904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4932040" y="4149080"/>
            <a:ext cx="72008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32040" y="407707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ϕ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3131840" y="3573016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3923928" y="4158224"/>
            <a:ext cx="144016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47764" y="407707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ψ</a:t>
            </a:r>
            <a:endParaRPr lang="zh-CN" altLang="en-US" dirty="0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3167272" y="3600448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4499992" y="3140968"/>
            <a:ext cx="187220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2200" y="2852936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ig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092280" y="4077072"/>
            <a:ext cx="138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Vg=15.43MV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267744" y="3861048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Vb</a:t>
            </a:r>
            <a:r>
              <a:rPr lang="en-US" altLang="zh-CN" dirty="0" smtClean="0"/>
              <a:t>=9.2MV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84168" y="3356992"/>
            <a:ext cx="1138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</a:t>
            </a:r>
            <a:r>
              <a:rPr lang="en-US" altLang="zh-CN" dirty="0" smtClean="0"/>
              <a:t>=9.2MV</a:t>
            </a:r>
            <a:endParaRPr lang="zh-CN" altLang="en-US" dirty="0"/>
          </a:p>
        </p:txBody>
      </p:sp>
      <p:cxnSp>
        <p:nvCxnSpPr>
          <p:cNvPr id="32" name="直接箭头连接符 31"/>
          <p:cNvCxnSpPr/>
          <p:nvPr/>
        </p:nvCxnSpPr>
        <p:spPr>
          <a:xfrm flipH="1">
            <a:off x="3131840" y="44371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347864" y="436510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ib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80112" y="537321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dirty="0" smtClean="0"/>
              <a:t>Ψ</a:t>
            </a:r>
            <a:r>
              <a:rPr lang="en-US" altLang="zh-CN" dirty="0" smtClean="0"/>
              <a:t>=-</a:t>
            </a:r>
            <a:r>
              <a:rPr lang="el-GR" altLang="zh-CN" dirty="0" smtClean="0"/>
              <a:t>ϕ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cxnSp>
        <p:nvCxnSpPr>
          <p:cNvPr id="41" name="直接箭头连接符 40"/>
          <p:cNvCxnSpPr/>
          <p:nvPr/>
        </p:nvCxnSpPr>
        <p:spPr>
          <a:xfrm flipH="1" flipV="1">
            <a:off x="3275856" y="3429000"/>
            <a:ext cx="1224136" cy="100811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4499992" y="4437112"/>
            <a:ext cx="2592288" cy="21602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4499992" y="3356992"/>
            <a:ext cx="201622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4499992" y="3717032"/>
            <a:ext cx="1368152" cy="72008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156176" y="4581128"/>
            <a:ext cx="64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Vg11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156176" y="4149080"/>
            <a:ext cx="53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Vg1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16016" y="3645024"/>
            <a:ext cx="51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Vc1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627784" y="34290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Vb1</a:t>
            </a:r>
            <a:endParaRPr lang="zh-CN" alt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436096" y="3861048"/>
            <a:ext cx="636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Vc11</a:t>
            </a:r>
            <a:endParaRPr lang="zh-CN" alt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059832" y="306896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Vb11</a:t>
            </a:r>
            <a:endParaRPr lang="zh-CN" altLang="en-US" dirty="0"/>
          </a:p>
        </p:txBody>
      </p:sp>
      <p:cxnSp>
        <p:nvCxnSpPr>
          <p:cNvPr id="65" name="直接箭头连接符 64"/>
          <p:cNvCxnSpPr/>
          <p:nvPr/>
        </p:nvCxnSpPr>
        <p:spPr>
          <a:xfrm>
            <a:off x="6732240" y="4437112"/>
            <a:ext cx="0" cy="2160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948264" y="4437112"/>
            <a:ext cx="892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1.37degree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27584" y="980728"/>
          <a:ext cx="7647255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205"/>
                <a:gridCol w="695205"/>
                <a:gridCol w="695205"/>
                <a:gridCol w="695205"/>
                <a:gridCol w="695205"/>
                <a:gridCol w="695205"/>
                <a:gridCol w="695205"/>
                <a:gridCol w="695205"/>
                <a:gridCol w="695205"/>
                <a:gridCol w="695205"/>
                <a:gridCol w="695205"/>
              </a:tblGrid>
              <a:tr h="16032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Bunch No.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Pre CDR (CW,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PDR  (CW,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pulse</a:t>
                      </a:r>
                      <a:r>
                        <a:rPr lang="en-US" altLang="zh-CN" sz="1200" dirty="0" smtClean="0"/>
                        <a:t>, </a:t>
                      </a: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very low RF efficiency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6 ring (H-low</a:t>
                      </a:r>
                      <a:r>
                        <a:rPr lang="en-US" altLang="zh-CN" sz="1200" baseline="0" dirty="0" smtClean="0"/>
                        <a:t> power, </a:t>
                      </a:r>
                      <a:r>
                        <a:rPr lang="en-US" altLang="zh-CN" sz="1200" dirty="0" smtClean="0"/>
                        <a:t>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 8 ring (H-low</a:t>
                      </a:r>
                      <a:r>
                        <a:rPr lang="en-US" altLang="zh-CN" sz="1200" baseline="0" dirty="0" smtClean="0"/>
                        <a:t> power, </a:t>
                      </a:r>
                      <a:r>
                        <a:rPr lang="en-US" altLang="zh-CN" sz="1200" dirty="0" smtClean="0"/>
                        <a:t>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 8 ring (Z,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/>
                    </a:p>
                  </a:txBody>
                  <a:tcPr/>
                </a:tc>
              </a:tr>
              <a:tr h="160324"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Vrf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Vrf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Vrf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Vrf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Vrf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2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-0.0073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3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-0.0145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-0.0218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-0.0291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6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-0.0364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7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-0.0436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8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-0.0509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9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-1.12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-0.0582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-1.26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-0.0655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-1.57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-0.0727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15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0.9776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-2.20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-0.1018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-0.3564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67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-0.4800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275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0.0947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-2.0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6093296"/>
            <a:ext cx="4854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Assume </a:t>
            </a:r>
            <a:r>
              <a:rPr lang="en-US" altLang="zh-CN" sz="1000" dirty="0" err="1" smtClean="0"/>
              <a:t>V</a:t>
            </a:r>
            <a:r>
              <a:rPr lang="en-US" altLang="zh-CN" sz="1000" baseline="-25000" dirty="0" err="1" smtClean="0"/>
              <a:t>rf</a:t>
            </a:r>
            <a:r>
              <a:rPr lang="en-US" altLang="zh-CN" sz="1000" dirty="0" smtClean="0"/>
              <a:t> is constant at the first bunch of bunch trains and the change of </a:t>
            </a:r>
            <a:r>
              <a:rPr lang="en-US" altLang="zh-CN" sz="1000" dirty="0" err="1" smtClean="0"/>
              <a:t>V</a:t>
            </a:r>
            <a:r>
              <a:rPr lang="en-US" altLang="zh-CN" sz="1000" baseline="-25000" dirty="0" err="1" smtClean="0"/>
              <a:t>b</a:t>
            </a:r>
            <a:r>
              <a:rPr lang="en-US" altLang="zh-CN" sz="1000" dirty="0" smtClean="0"/>
              <a:t> is negligible.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Brief 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err="1" smtClean="0"/>
              <a:t>V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 is 9.14MV with a 1.37deg. phase shift in a bunch train of the APDR H low power of 8 ring case.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dirty="0" err="1" smtClean="0"/>
              <a:t>V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 of APDR is about the same as </a:t>
            </a:r>
            <a:r>
              <a:rPr lang="en-US" altLang="zh-CN" sz="2000" dirty="0" err="1" smtClean="0"/>
              <a:t>equispaced</a:t>
            </a:r>
            <a:r>
              <a:rPr lang="en-US" altLang="zh-CN" sz="2000" dirty="0" smtClean="0"/>
              <a:t> bunches (for simplicity).</a:t>
            </a:r>
          </a:p>
          <a:p>
            <a:r>
              <a:rPr lang="en-US" altLang="zh-CN" sz="2000" dirty="0" err="1" smtClean="0"/>
              <a:t>V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 reaches constant value after about 65 circles (</a:t>
            </a:r>
            <a:r>
              <a:rPr lang="en-US" altLang="zh-CN" sz="2000" dirty="0" err="1" smtClean="0"/>
              <a:t>I</a:t>
            </a:r>
            <a:r>
              <a:rPr lang="en-US" altLang="zh-CN" sz="2000" baseline="-25000" dirty="0" err="1" smtClean="0"/>
              <a:t>b</a:t>
            </a:r>
            <a:r>
              <a:rPr lang="en-US" altLang="zh-CN" sz="2000" dirty="0" smtClean="0"/>
              <a:t>=C, ~0.012s).</a:t>
            </a:r>
          </a:p>
          <a:p>
            <a:r>
              <a:rPr lang="en-US" altLang="zh-CN" sz="2000" dirty="0" smtClean="0"/>
              <a:t>Beam can be stored by increasing bunch charges stably (with reflection in low current).</a:t>
            </a:r>
          </a:p>
          <a:p>
            <a:r>
              <a:rPr lang="en-US" altLang="zh-CN" sz="2000" dirty="0" err="1" smtClean="0"/>
              <a:t>V</a:t>
            </a:r>
            <a:r>
              <a:rPr lang="en-US" altLang="zh-CN" sz="2000" baseline="-25000" dirty="0" err="1" smtClean="0"/>
              <a:t>c</a:t>
            </a:r>
            <a:r>
              <a:rPr lang="en-US" altLang="zh-CN" sz="2000" dirty="0" smtClean="0"/>
              <a:t> should keep constant phase and value for each bunch separately. </a:t>
            </a:r>
            <a:endParaRPr lang="en-US" altLang="zh-CN" sz="2000" baseline="-25000" dirty="0" smtClean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CEPC </a:t>
            </a:r>
            <a:r>
              <a:rPr lang="en-US" altLang="zh-CN" dirty="0" smtClean="0"/>
              <a:t>SRF of 2PDR&amp;DR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number of PDR?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There are 2n PDR in the circumference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n=1,2…).</a:t>
            </a:r>
          </a:p>
          <a:p>
            <a:r>
              <a:rPr lang="en-US" altLang="zh-CN" sz="2400" dirty="0" smtClean="0"/>
              <a:t>Assume the voltage decrease in the 2 PDR design is a.</a:t>
            </a:r>
          </a:p>
          <a:p>
            <a:r>
              <a:rPr lang="en-US" altLang="zh-CN" sz="2400" dirty="0" smtClean="0"/>
              <a:t>The voltage decrease in the 2n PDR design is a/n.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6021288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Number of PDR</a:t>
            </a:r>
            <a:endParaRPr lang="zh-CN" altLang="en-US" sz="16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717588" y="4532787"/>
            <a:ext cx="20350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Voltage decrease(a=1)</a:t>
            </a:r>
            <a:endParaRPr lang="zh-CN" altLang="en-US" sz="1600" dirty="0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501008"/>
            <a:ext cx="30861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SRF </a:t>
            </a:r>
            <a:r>
              <a:rPr lang="en-US" altLang="zh-CN" dirty="0" smtClean="0"/>
              <a:t>layout of 2PDR</a:t>
            </a:r>
            <a:endParaRPr lang="zh-CN" altLang="en-US" dirty="0"/>
          </a:p>
        </p:txBody>
      </p:sp>
      <p:sp>
        <p:nvSpPr>
          <p:cNvPr id="59" name="圆角矩形 58"/>
          <p:cNvSpPr/>
          <p:nvPr/>
        </p:nvSpPr>
        <p:spPr>
          <a:xfrm>
            <a:off x="7380312" y="27089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524328" y="270892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RF station</a:t>
            </a:r>
            <a:endParaRPr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0312" y="3140968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C≈54km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427984" y="220486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437509" y="5272633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cxnSp>
        <p:nvCxnSpPr>
          <p:cNvPr id="69" name="直接箭头连接符 68"/>
          <p:cNvCxnSpPr/>
          <p:nvPr/>
        </p:nvCxnSpPr>
        <p:spPr>
          <a:xfrm rot="1560000" flipH="1">
            <a:off x="4483831" y="1684645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2360000" flipH="1">
            <a:off x="4519406" y="2149019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36296" y="350100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RF center  180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altLang="zh-CN" dirty="0" smtClean="0"/>
              <a:t>equispaced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>
          <a:xfrm rot="12360000" flipH="1">
            <a:off x="4526507" y="5965443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rot="6960000" flipH="1">
            <a:off x="6716077" y="3878039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7760000" flipH="1">
            <a:off x="2251581" y="3895627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rot="1560000" flipH="1">
            <a:off x="4494609" y="5582602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rot="6960000" flipH="1">
            <a:off x="2539613" y="3878039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rot="17760000" flipH="1">
            <a:off x="6428045" y="3916065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7137" r="14317"/>
          <a:stretch>
            <a:fillRect/>
          </a:stretch>
        </p:blipFill>
        <p:spPr bwMode="auto">
          <a:xfrm>
            <a:off x="4355976" y="1865903"/>
            <a:ext cx="576064" cy="2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弧形 24"/>
          <p:cNvSpPr/>
          <p:nvPr/>
        </p:nvSpPr>
        <p:spPr>
          <a:xfrm>
            <a:off x="3122315" y="1926357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l="17137" r="14317"/>
          <a:stretch>
            <a:fillRect/>
          </a:stretch>
        </p:blipFill>
        <p:spPr bwMode="auto">
          <a:xfrm>
            <a:off x="4365501" y="5725760"/>
            <a:ext cx="576064" cy="2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弧形 26"/>
          <p:cNvSpPr/>
          <p:nvPr/>
        </p:nvSpPr>
        <p:spPr>
          <a:xfrm rot="5400000">
            <a:off x="3131840" y="2186214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弧形 27"/>
          <p:cNvSpPr/>
          <p:nvPr/>
        </p:nvSpPr>
        <p:spPr>
          <a:xfrm rot="16200000">
            <a:off x="2574826" y="1926357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弧形 28"/>
          <p:cNvSpPr/>
          <p:nvPr/>
        </p:nvSpPr>
        <p:spPr>
          <a:xfrm rot="10800000">
            <a:off x="2565302" y="2320704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弧形 30"/>
          <p:cNvSpPr/>
          <p:nvPr/>
        </p:nvSpPr>
        <p:spPr>
          <a:xfrm rot="16200000">
            <a:off x="2565301" y="2070373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弧形 31"/>
          <p:cNvSpPr/>
          <p:nvPr/>
        </p:nvSpPr>
        <p:spPr>
          <a:xfrm>
            <a:off x="3122315" y="2060848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弧形 33"/>
          <p:cNvSpPr/>
          <p:nvPr/>
        </p:nvSpPr>
        <p:spPr>
          <a:xfrm rot="10800000">
            <a:off x="2565302" y="2185814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弧形 42"/>
          <p:cNvSpPr/>
          <p:nvPr/>
        </p:nvSpPr>
        <p:spPr>
          <a:xfrm rot="5400000">
            <a:off x="3137573" y="2320705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圆角矩形 40"/>
          <p:cNvSpPr/>
          <p:nvPr/>
        </p:nvSpPr>
        <p:spPr>
          <a:xfrm>
            <a:off x="6660232" y="378904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>
            <a:off x="2483768" y="3802605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3645421" y="1907307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2771800" y="2564904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5" name="椭圆 44"/>
          <p:cNvSpPr/>
          <p:nvPr/>
        </p:nvSpPr>
        <p:spPr>
          <a:xfrm>
            <a:off x="3167864" y="2161431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6" name="椭圆 45"/>
          <p:cNvSpPr/>
          <p:nvPr/>
        </p:nvSpPr>
        <p:spPr>
          <a:xfrm>
            <a:off x="4211960" y="1797199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7" name="椭圆 46"/>
          <p:cNvSpPr/>
          <p:nvPr/>
        </p:nvSpPr>
        <p:spPr>
          <a:xfrm>
            <a:off x="4860032" y="1988840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8" name="椭圆 47"/>
          <p:cNvSpPr/>
          <p:nvPr/>
        </p:nvSpPr>
        <p:spPr>
          <a:xfrm>
            <a:off x="5330180" y="2060848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9" name="椭圆 48"/>
          <p:cNvSpPr/>
          <p:nvPr/>
        </p:nvSpPr>
        <p:spPr>
          <a:xfrm>
            <a:off x="5796136" y="2276872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0" name="椭圆 49"/>
          <p:cNvSpPr/>
          <p:nvPr/>
        </p:nvSpPr>
        <p:spPr>
          <a:xfrm>
            <a:off x="6175226" y="2608337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1" name="椭圆 50"/>
          <p:cNvSpPr/>
          <p:nvPr/>
        </p:nvSpPr>
        <p:spPr>
          <a:xfrm>
            <a:off x="6588224" y="3573016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2" name="椭圆 51"/>
          <p:cNvSpPr/>
          <p:nvPr/>
        </p:nvSpPr>
        <p:spPr>
          <a:xfrm>
            <a:off x="6444208" y="3068960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3" name="椭圆 52"/>
          <p:cNvSpPr/>
          <p:nvPr/>
        </p:nvSpPr>
        <p:spPr>
          <a:xfrm>
            <a:off x="2411760" y="3501008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4" name="椭圆 53"/>
          <p:cNvSpPr/>
          <p:nvPr/>
        </p:nvSpPr>
        <p:spPr>
          <a:xfrm>
            <a:off x="2519792" y="2996952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6" name="椭圆 55"/>
          <p:cNvSpPr/>
          <p:nvPr/>
        </p:nvSpPr>
        <p:spPr>
          <a:xfrm>
            <a:off x="3707904" y="2060848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7" name="椭圆 56"/>
          <p:cNvSpPr/>
          <p:nvPr/>
        </p:nvSpPr>
        <p:spPr>
          <a:xfrm>
            <a:off x="3275856" y="234888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8" name="椭圆 57"/>
          <p:cNvSpPr/>
          <p:nvPr/>
        </p:nvSpPr>
        <p:spPr>
          <a:xfrm>
            <a:off x="2915816" y="270892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1" name="椭圆 60"/>
          <p:cNvSpPr/>
          <p:nvPr/>
        </p:nvSpPr>
        <p:spPr>
          <a:xfrm>
            <a:off x="2699792" y="306896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2" name="椭圆 61"/>
          <p:cNvSpPr/>
          <p:nvPr/>
        </p:nvSpPr>
        <p:spPr>
          <a:xfrm>
            <a:off x="2584351" y="3510533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3" name="椭圆 62"/>
          <p:cNvSpPr/>
          <p:nvPr/>
        </p:nvSpPr>
        <p:spPr>
          <a:xfrm>
            <a:off x="4211960" y="198884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7" name="椭圆 66"/>
          <p:cNvSpPr/>
          <p:nvPr/>
        </p:nvSpPr>
        <p:spPr>
          <a:xfrm>
            <a:off x="4860032" y="1791866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8" name="椭圆 67"/>
          <p:cNvSpPr/>
          <p:nvPr/>
        </p:nvSpPr>
        <p:spPr>
          <a:xfrm>
            <a:off x="5392663" y="1844824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0" name="椭圆 69"/>
          <p:cNvSpPr/>
          <p:nvPr/>
        </p:nvSpPr>
        <p:spPr>
          <a:xfrm>
            <a:off x="5868144" y="2132856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2" name="椭圆 71"/>
          <p:cNvSpPr/>
          <p:nvPr/>
        </p:nvSpPr>
        <p:spPr>
          <a:xfrm>
            <a:off x="6300192" y="2492896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3" name="椭圆 72"/>
          <p:cNvSpPr/>
          <p:nvPr/>
        </p:nvSpPr>
        <p:spPr>
          <a:xfrm>
            <a:off x="6588224" y="2996952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4" name="椭圆 73"/>
          <p:cNvSpPr/>
          <p:nvPr/>
        </p:nvSpPr>
        <p:spPr>
          <a:xfrm>
            <a:off x="6732240" y="3573016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</a:t>
            </a:r>
            <a:r>
              <a:rPr lang="en-US" altLang="zh-CN" dirty="0" smtClean="0"/>
              <a:t>unch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2555776" y="4221088"/>
            <a:ext cx="38884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24128" y="371703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707904" y="4365104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63888" y="443711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2us</a:t>
            </a:r>
            <a:endParaRPr lang="zh-CN" altLang="en-US" dirty="0"/>
          </a:p>
        </p:txBody>
      </p:sp>
      <p:cxnSp>
        <p:nvCxnSpPr>
          <p:cNvPr id="14" name="直接连接符 13"/>
          <p:cNvCxnSpPr/>
          <p:nvPr/>
        </p:nvCxnSpPr>
        <p:spPr>
          <a:xfrm>
            <a:off x="377991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93231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423711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438951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右大括号 19"/>
          <p:cNvSpPr/>
          <p:nvPr/>
        </p:nvSpPr>
        <p:spPr>
          <a:xfrm rot="16200000">
            <a:off x="3959932" y="2528900"/>
            <a:ext cx="216024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3851920" y="24208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44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31079" y="3382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457237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472477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502957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18197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右大括号 26"/>
          <p:cNvSpPr/>
          <p:nvPr/>
        </p:nvSpPr>
        <p:spPr>
          <a:xfrm rot="16200000">
            <a:off x="4752392" y="2528900"/>
            <a:ext cx="216024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4644380" y="24208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44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23539" y="3382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31" name="直接箭头连接符 30"/>
          <p:cNvCxnSpPr/>
          <p:nvPr/>
        </p:nvCxnSpPr>
        <p:spPr>
          <a:xfrm>
            <a:off x="4370834" y="4365104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11960" y="443711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2us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866778" y="5013176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2us→610m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47664" y="2060848"/>
            <a:ext cx="293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Bunches passed in the cavity: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2200644" y="235416"/>
          <a:ext cx="4315572" cy="6217920"/>
        </p:xfrm>
        <a:graphic>
          <a:graphicData uri="http://schemas.openxmlformats.org/drawingml/2006/table">
            <a:tbl>
              <a:tblPr firstRow="1" bandRow="1"/>
              <a:tblGrid>
                <a:gridCol w="2181774"/>
                <a:gridCol w="2133798"/>
              </a:tblGrid>
              <a:tr h="347108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 </a:t>
                      </a:r>
                      <a:r>
                        <a:rPr lang="en-US" altLang="zh-CN" sz="16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double ring</a:t>
                      </a:r>
                      <a:endParaRPr lang="zh-CN" altLang="zh-CN" sz="16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29210"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APDR (H-low power 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V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=3.53</a:t>
                      </a: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0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No.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384/768/192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gradient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20/20/20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07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Accelerating phase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33/33/33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CW power/cavity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163.3/81.6/326.6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Power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Cell/cavity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2/1/4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Cavity/module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6/12/3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Module/station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32/32/32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 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64/64/64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R/Q (</a:t>
                      </a:r>
                      <a:r>
                        <a:rPr lang="el-GR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Ω</a:t>
                      </a:r>
                      <a:r>
                        <a:rPr lang="en-US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206/103/412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loss factor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(V/</a:t>
                      </a:r>
                      <a:r>
                        <a:rPr lang="en-US" altLang="zh-CN" sz="100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pC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0.54/0.27/1.08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HOM power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/cavity (kW)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0.485/0.24/0.97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Working Temperature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Q0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τ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ms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1.242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QL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Bandwidth(kHz)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Detuning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F 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Stored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energy/cavity(J)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Frev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Tb (us)</a:t>
                      </a:r>
                      <a:endParaRPr lang="zh-CN" altLang="zh-CN" sz="1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η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(RF to beam efficiency)(%)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Vc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decrease(%)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Tb/</a:t>
                      </a:r>
                      <a:r>
                        <a:rPr lang="el-GR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τ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0.00098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89"/>
          <p:cNvGrpSpPr/>
          <p:nvPr/>
        </p:nvGrpSpPr>
        <p:grpSpPr>
          <a:xfrm>
            <a:off x="2512343" y="3817615"/>
            <a:ext cx="72008" cy="288032"/>
            <a:chOff x="971600" y="2420888"/>
            <a:chExt cx="144016" cy="360040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971600" y="2420888"/>
              <a:ext cx="144016" cy="3600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 flipH="1">
              <a:off x="971600" y="2420888"/>
              <a:ext cx="144016" cy="36004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" name="组合 90"/>
          <p:cNvGrpSpPr/>
          <p:nvPr/>
        </p:nvGrpSpPr>
        <p:grpSpPr>
          <a:xfrm>
            <a:off x="6688807" y="3817615"/>
            <a:ext cx="72008" cy="288032"/>
            <a:chOff x="971600" y="2420888"/>
            <a:chExt cx="144016" cy="360040"/>
          </a:xfrm>
        </p:grpSpPr>
        <p:cxnSp>
          <p:nvCxnSpPr>
            <p:cNvPr id="92" name="直接连接符 91"/>
            <p:cNvCxnSpPr/>
            <p:nvPr/>
          </p:nvCxnSpPr>
          <p:spPr>
            <a:xfrm>
              <a:off x="971600" y="2420888"/>
              <a:ext cx="144016" cy="3600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 flipH="1">
              <a:off x="971600" y="2420888"/>
              <a:ext cx="144016" cy="36004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SRF </a:t>
            </a:r>
            <a:r>
              <a:rPr lang="en-US" altLang="zh-CN" dirty="0" smtClean="0"/>
              <a:t>layout of DR</a:t>
            </a:r>
            <a:endParaRPr lang="zh-CN" altLang="en-US" dirty="0"/>
          </a:p>
        </p:txBody>
      </p:sp>
      <p:sp>
        <p:nvSpPr>
          <p:cNvPr id="59" name="圆角矩形 58"/>
          <p:cNvSpPr/>
          <p:nvPr/>
        </p:nvSpPr>
        <p:spPr>
          <a:xfrm>
            <a:off x="7380312" y="27089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524328" y="270892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RF station</a:t>
            </a:r>
            <a:endParaRPr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0312" y="3140968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C≈54km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427984" y="220486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437509" y="5272633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cxnSp>
        <p:nvCxnSpPr>
          <p:cNvPr id="69" name="直接箭头连接符 68"/>
          <p:cNvCxnSpPr/>
          <p:nvPr/>
        </p:nvCxnSpPr>
        <p:spPr>
          <a:xfrm rot="1560000" flipH="1">
            <a:off x="4483831" y="1684645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2360000" flipH="1">
            <a:off x="4519406" y="2149019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36296" y="350100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RF center  180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altLang="zh-CN" dirty="0" smtClean="0"/>
              <a:t>equispaced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>
          <a:xfrm rot="12360000" flipH="1">
            <a:off x="4526507" y="5965443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rot="6960000" flipH="1">
            <a:off x="6716077" y="3878039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7760000" flipH="1">
            <a:off x="2251581" y="3895627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rot="1560000" flipH="1">
            <a:off x="4494609" y="5582602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rot="6960000" flipH="1">
            <a:off x="2539613" y="3878039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rot="17760000" flipH="1">
            <a:off x="6428045" y="3916065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7137" r="14317"/>
          <a:stretch>
            <a:fillRect/>
          </a:stretch>
        </p:blipFill>
        <p:spPr bwMode="auto">
          <a:xfrm>
            <a:off x="4355976" y="1865903"/>
            <a:ext cx="576064" cy="2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弧形 24"/>
          <p:cNvSpPr/>
          <p:nvPr/>
        </p:nvSpPr>
        <p:spPr>
          <a:xfrm>
            <a:off x="3122315" y="1926357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l="17137" r="14317"/>
          <a:stretch>
            <a:fillRect/>
          </a:stretch>
        </p:blipFill>
        <p:spPr bwMode="auto">
          <a:xfrm>
            <a:off x="4365501" y="5725760"/>
            <a:ext cx="576064" cy="2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弧形 26"/>
          <p:cNvSpPr/>
          <p:nvPr/>
        </p:nvSpPr>
        <p:spPr>
          <a:xfrm rot="5400000">
            <a:off x="3131840" y="2186214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弧形 27"/>
          <p:cNvSpPr/>
          <p:nvPr/>
        </p:nvSpPr>
        <p:spPr>
          <a:xfrm rot="16200000">
            <a:off x="2574826" y="1926357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弧形 28"/>
          <p:cNvSpPr/>
          <p:nvPr/>
        </p:nvSpPr>
        <p:spPr>
          <a:xfrm rot="10800000">
            <a:off x="2565302" y="2320704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弧形 30"/>
          <p:cNvSpPr/>
          <p:nvPr/>
        </p:nvSpPr>
        <p:spPr>
          <a:xfrm rot="16200000">
            <a:off x="2565301" y="2070373"/>
            <a:ext cx="3600000" cy="36000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弧形 31"/>
          <p:cNvSpPr/>
          <p:nvPr/>
        </p:nvSpPr>
        <p:spPr>
          <a:xfrm>
            <a:off x="3122315" y="2060848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弧形 33"/>
          <p:cNvSpPr/>
          <p:nvPr/>
        </p:nvSpPr>
        <p:spPr>
          <a:xfrm rot="10800000">
            <a:off x="2565302" y="2185814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弧形 42"/>
          <p:cNvSpPr/>
          <p:nvPr/>
        </p:nvSpPr>
        <p:spPr>
          <a:xfrm rot="5400000">
            <a:off x="3137573" y="2320705"/>
            <a:ext cx="3600000" cy="36000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>
            <a:off x="2483768" y="4005063"/>
            <a:ext cx="144016" cy="15758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4211960" y="198884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5" name="椭圆 44"/>
          <p:cNvSpPr/>
          <p:nvPr/>
        </p:nvSpPr>
        <p:spPr>
          <a:xfrm>
            <a:off x="3275856" y="234888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6" name="椭圆 45"/>
          <p:cNvSpPr/>
          <p:nvPr/>
        </p:nvSpPr>
        <p:spPr>
          <a:xfrm>
            <a:off x="2699792" y="3140968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7" name="椭圆 46"/>
          <p:cNvSpPr/>
          <p:nvPr/>
        </p:nvSpPr>
        <p:spPr>
          <a:xfrm>
            <a:off x="2411760" y="4216896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8" name="椭圆 47"/>
          <p:cNvSpPr/>
          <p:nvPr/>
        </p:nvSpPr>
        <p:spPr>
          <a:xfrm>
            <a:off x="2809900" y="5229200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49" name="椭圆 48"/>
          <p:cNvSpPr/>
          <p:nvPr/>
        </p:nvSpPr>
        <p:spPr>
          <a:xfrm>
            <a:off x="4874890" y="5661248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0" name="椭圆 49"/>
          <p:cNvSpPr/>
          <p:nvPr/>
        </p:nvSpPr>
        <p:spPr>
          <a:xfrm>
            <a:off x="3779912" y="5805264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1" name="椭圆 50"/>
          <p:cNvSpPr/>
          <p:nvPr/>
        </p:nvSpPr>
        <p:spPr>
          <a:xfrm>
            <a:off x="5796136" y="5301208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2" name="椭圆 51"/>
          <p:cNvSpPr/>
          <p:nvPr/>
        </p:nvSpPr>
        <p:spPr>
          <a:xfrm>
            <a:off x="6444208" y="4581128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3" name="椭圆 52"/>
          <p:cNvSpPr/>
          <p:nvPr/>
        </p:nvSpPr>
        <p:spPr>
          <a:xfrm>
            <a:off x="6732240" y="3558158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4" name="椭圆 53"/>
          <p:cNvSpPr/>
          <p:nvPr/>
        </p:nvSpPr>
        <p:spPr>
          <a:xfrm>
            <a:off x="6300192" y="2511946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5" name="椭圆 54"/>
          <p:cNvSpPr/>
          <p:nvPr/>
        </p:nvSpPr>
        <p:spPr>
          <a:xfrm>
            <a:off x="5436096" y="1916832"/>
            <a:ext cx="180000" cy="180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6" name="椭圆 55"/>
          <p:cNvSpPr/>
          <p:nvPr/>
        </p:nvSpPr>
        <p:spPr>
          <a:xfrm>
            <a:off x="4860032" y="1988840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7" name="椭圆 56"/>
          <p:cNvSpPr/>
          <p:nvPr/>
        </p:nvSpPr>
        <p:spPr>
          <a:xfrm>
            <a:off x="5849094" y="2320305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58" name="椭圆 57"/>
          <p:cNvSpPr/>
          <p:nvPr/>
        </p:nvSpPr>
        <p:spPr>
          <a:xfrm>
            <a:off x="6419825" y="3092202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1" name="椭圆 60"/>
          <p:cNvSpPr/>
          <p:nvPr/>
        </p:nvSpPr>
        <p:spPr>
          <a:xfrm>
            <a:off x="3635896" y="1916832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2" name="椭圆 61"/>
          <p:cNvSpPr/>
          <p:nvPr/>
        </p:nvSpPr>
        <p:spPr>
          <a:xfrm>
            <a:off x="2771800" y="2564904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3" name="椭圆 62"/>
          <p:cNvSpPr/>
          <p:nvPr/>
        </p:nvSpPr>
        <p:spPr>
          <a:xfrm>
            <a:off x="2411760" y="3520058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7" name="椭圆 66"/>
          <p:cNvSpPr/>
          <p:nvPr/>
        </p:nvSpPr>
        <p:spPr>
          <a:xfrm>
            <a:off x="6732240" y="4173463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68" name="椭圆 67"/>
          <p:cNvSpPr/>
          <p:nvPr/>
        </p:nvSpPr>
        <p:spPr>
          <a:xfrm>
            <a:off x="6300192" y="5229200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0" name="椭圆 69"/>
          <p:cNvSpPr/>
          <p:nvPr/>
        </p:nvSpPr>
        <p:spPr>
          <a:xfrm>
            <a:off x="5407521" y="5805264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2" name="椭圆 71"/>
          <p:cNvSpPr/>
          <p:nvPr/>
        </p:nvSpPr>
        <p:spPr>
          <a:xfrm>
            <a:off x="4235202" y="5661248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3" name="椭圆 72"/>
          <p:cNvSpPr/>
          <p:nvPr/>
        </p:nvSpPr>
        <p:spPr>
          <a:xfrm>
            <a:off x="3275856" y="5373216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4" name="椭圆 73"/>
          <p:cNvSpPr/>
          <p:nvPr/>
        </p:nvSpPr>
        <p:spPr>
          <a:xfrm>
            <a:off x="2699792" y="4653136"/>
            <a:ext cx="180000" cy="18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3275856" y="6309320"/>
            <a:ext cx="3501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 half RF stations of full double ring</a:t>
            </a:r>
            <a:endParaRPr lang="zh-CN" altLang="en-US" dirty="0"/>
          </a:p>
        </p:txBody>
      </p:sp>
      <p:sp>
        <p:nvSpPr>
          <p:cNvPr id="83" name="圆角矩形 82"/>
          <p:cNvSpPr/>
          <p:nvPr/>
        </p:nvSpPr>
        <p:spPr>
          <a:xfrm>
            <a:off x="2483768" y="3789040"/>
            <a:ext cx="144016" cy="15758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圆角矩形 83"/>
          <p:cNvSpPr/>
          <p:nvPr/>
        </p:nvSpPr>
        <p:spPr>
          <a:xfrm>
            <a:off x="6660232" y="3789040"/>
            <a:ext cx="144016" cy="15758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圆角矩形 84"/>
          <p:cNvSpPr/>
          <p:nvPr/>
        </p:nvSpPr>
        <p:spPr>
          <a:xfrm>
            <a:off x="6660232" y="4005064"/>
            <a:ext cx="144016" cy="15758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TextBox 93"/>
          <p:cNvSpPr txBox="1"/>
          <p:nvPr/>
        </p:nvSpPr>
        <p:spPr>
          <a:xfrm>
            <a:off x="6876256" y="522920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Two rings use the same RF station</a:t>
            </a:r>
            <a:endParaRPr lang="zh-CN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23528" y="364502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e+ and e- pass the same RF cavity</a:t>
            </a:r>
            <a:endParaRPr lang="zh-CN" altLang="en-US" dirty="0"/>
          </a:p>
        </p:txBody>
      </p:sp>
      <p:cxnSp>
        <p:nvCxnSpPr>
          <p:cNvPr id="78" name="直接箭头连接符 77"/>
          <p:cNvCxnSpPr>
            <a:endCxn id="76" idx="3"/>
          </p:cNvCxnSpPr>
          <p:nvPr/>
        </p:nvCxnSpPr>
        <p:spPr>
          <a:xfrm flipV="1">
            <a:off x="1907704" y="3968190"/>
            <a:ext cx="360040" cy="10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2555776" y="4221088"/>
            <a:ext cx="38884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24128" y="371703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707904" y="4365104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63888" y="443711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2us</a:t>
            </a:r>
            <a:endParaRPr lang="zh-CN" altLang="en-US" dirty="0"/>
          </a:p>
        </p:txBody>
      </p:sp>
      <p:cxnSp>
        <p:nvCxnSpPr>
          <p:cNvPr id="14" name="直接连接符 13"/>
          <p:cNvCxnSpPr/>
          <p:nvPr/>
        </p:nvCxnSpPr>
        <p:spPr>
          <a:xfrm>
            <a:off x="377991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93231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423711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438951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31079" y="3382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457237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472477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5029572" y="3068960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181972" y="3068960"/>
            <a:ext cx="0" cy="1152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右大括号 26"/>
          <p:cNvSpPr/>
          <p:nvPr/>
        </p:nvSpPr>
        <p:spPr>
          <a:xfrm rot="16200000">
            <a:off x="4356162" y="2132670"/>
            <a:ext cx="216024" cy="13685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4283968" y="24208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88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23539" y="3382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cxnSp>
        <p:nvCxnSpPr>
          <p:cNvPr id="31" name="直接箭头连接符 30"/>
          <p:cNvCxnSpPr/>
          <p:nvPr/>
        </p:nvCxnSpPr>
        <p:spPr>
          <a:xfrm>
            <a:off x="4370834" y="4365104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11960" y="443711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2us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866778" y="5013176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2us→610m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47664" y="2060848"/>
            <a:ext cx="293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Bunches passed in the cavity: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8405548"/>
              </p:ext>
            </p:extLst>
          </p:nvPr>
        </p:nvGraphicFramePr>
        <p:xfrm>
          <a:off x="2195736" y="260648"/>
          <a:ext cx="4315572" cy="6217920"/>
        </p:xfrm>
        <a:graphic>
          <a:graphicData uri="http://schemas.openxmlformats.org/drawingml/2006/table">
            <a:tbl>
              <a:tblPr firstRow="1" bandRow="1"/>
              <a:tblGrid>
                <a:gridCol w="2181774"/>
                <a:gridCol w="2133798"/>
              </a:tblGrid>
              <a:tr h="347108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Full double ring</a:t>
                      </a:r>
                      <a:endParaRPr lang="zh-CN" altLang="zh-CN" sz="16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29210"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DR (H-low power 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V</a:t>
                      </a:r>
                      <a:r>
                        <a:rPr lang="en-US" altLang="zh-CN" sz="1200" b="1" i="1" kern="100" baseline="-250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RF</a:t>
                      </a: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=3.53</a:t>
                      </a: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0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0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</a:t>
                      </a:r>
                      <a:r>
                        <a:rPr lang="en-US" sz="10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0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0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0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No.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384/768/192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 gradient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20/20/20</a:t>
                      </a:r>
                      <a:endParaRPr lang="zh-CN" altLang="zh-CN" sz="10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07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Accelerating phase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33/33/33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CW power/cavity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163.3/81.6/326.6</a:t>
                      </a:r>
                      <a:endParaRPr lang="zh-CN" sz="10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Power 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MW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62.7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Cell/cavity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2/1/4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Cavity/module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6/12/3</a:t>
                      </a:r>
                      <a:endParaRPr lang="zh-CN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Module/station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32/32/32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  module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64/64/64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R/Q (</a:t>
                      </a:r>
                      <a:r>
                        <a:rPr lang="el-GR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Ω</a:t>
                      </a:r>
                      <a:r>
                        <a:rPr lang="en-US" altLang="zh-CN" sz="1000" kern="100" dirty="0" smtClean="0">
                          <a:effectLst/>
                          <a:latin typeface="Cambria Math"/>
                          <a:ea typeface="Cambria Math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206/103/412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G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loss factor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(V/</a:t>
                      </a:r>
                      <a:r>
                        <a:rPr lang="en-US" altLang="zh-CN" sz="1000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pC</a:t>
                      </a:r>
                      <a:r>
                        <a:rPr lang="en-US" altLang="zh-CN" sz="10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0.54/0.27/1.08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HOM power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/cavity (kW)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0.485/0.24/0.97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Working Temperature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K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Q0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2E10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τ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ms</a:t>
                      </a:r>
                      <a:r>
                        <a:rPr lang="zh-CN" altLang="en-US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1.242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QL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2.53e6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Bandwidth(kHz)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Detuning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F 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-0.083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Stored</a:t>
                      </a:r>
                      <a:r>
                        <a:rPr lang="en-US" altLang="zh-CN" sz="1000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energy/cavity(J)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Frev</a:t>
                      </a: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(kHz)</a:t>
                      </a:r>
                      <a:endParaRPr lang="zh-CN" altLang="zh-CN" sz="10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5.484</a:t>
                      </a:r>
                      <a:endParaRPr lang="zh-CN" altLang="en-US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Tb (us)</a:t>
                      </a:r>
                      <a:endParaRPr lang="zh-CN" altLang="zh-CN" sz="1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l-GR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η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(RF to beam efficiency)(%)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~100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Vc</a:t>
                      </a: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decrease(%)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1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Tb/</a:t>
                      </a:r>
                      <a:r>
                        <a:rPr lang="el-GR" altLang="zh-CN" sz="1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τ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0.00098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32240" y="306896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The parameters can be the same as 2 </a:t>
            </a:r>
            <a:r>
              <a:rPr lang="en-US" altLang="zh-CN" dirty="0" smtClean="0">
                <a:solidFill>
                  <a:srgbClr val="FF0000"/>
                </a:solidFill>
              </a:rPr>
              <a:t>PDR </a:t>
            </a:r>
            <a:r>
              <a:rPr lang="en-US" altLang="zh-CN" dirty="0" smtClean="0">
                <a:solidFill>
                  <a:srgbClr val="FF0000"/>
                </a:solidFill>
              </a:rPr>
              <a:t>case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Brief 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The RF power needed of the 2PDR </a:t>
            </a:r>
            <a:r>
              <a:rPr lang="en-US" altLang="zh-CN" sz="2000" dirty="0" smtClean="0"/>
              <a:t>expanding </a:t>
            </a:r>
            <a:r>
              <a:rPr lang="en-US" altLang="zh-CN" sz="2000" dirty="0" smtClean="0"/>
              <a:t>to half ring is the same as double ring.</a:t>
            </a:r>
          </a:p>
          <a:p>
            <a:r>
              <a:rPr lang="en-US" altLang="zh-CN" sz="2000" dirty="0" smtClean="0"/>
              <a:t>Both cases working at CW mode, so the RF parameters are the same.</a:t>
            </a:r>
          </a:p>
          <a:p>
            <a:r>
              <a:rPr lang="en-US" altLang="zh-CN" sz="2000" dirty="0" smtClean="0"/>
              <a:t>Bunches are </a:t>
            </a:r>
            <a:r>
              <a:rPr lang="en-US" altLang="zh-CN" sz="2000" dirty="0" err="1" smtClean="0"/>
              <a:t>equispaced</a:t>
            </a:r>
            <a:r>
              <a:rPr lang="en-US" altLang="zh-CN" sz="2000" dirty="0" smtClean="0"/>
              <a:t> in the PDR or whole ring.</a:t>
            </a:r>
          </a:p>
          <a:p>
            <a:r>
              <a:rPr lang="en-US" altLang="zh-CN" sz="2000" dirty="0" smtClean="0"/>
              <a:t>Multi-RF stations will have the RF parameters as 2 RF stations(4 half RF stations)</a:t>
            </a:r>
          </a:p>
          <a:p>
            <a:r>
              <a:rPr lang="en-US" altLang="zh-CN" sz="2000" dirty="0" smtClean="0"/>
              <a:t>In the double ring, the e+ and e- use the same RF station to accelerate. If use different ones, the cavity number will be double and cavity parameters change accordingly.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Thanks!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voltage?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 smtClean="0"/>
              <a:t>R/Q=Vc^2/</a:t>
            </a:r>
            <a:r>
              <a:rPr lang="el-GR" altLang="zh-CN" sz="1800" dirty="0" smtClean="0"/>
              <a:t>ω</a:t>
            </a:r>
            <a:r>
              <a:rPr lang="en-US" altLang="zh-CN" sz="1800" dirty="0" smtClean="0"/>
              <a:t>U, assume 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pulse</a:t>
            </a:r>
            <a:r>
              <a:rPr lang="en-US" altLang="zh-CN" sz="1800" dirty="0" smtClean="0"/>
              <a:t>&gt;&gt;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cw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d, cavity effective length, q bunch charge,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b</a:t>
            </a:r>
            <a:r>
              <a:rPr lang="en-US" altLang="zh-CN" sz="1800" dirty="0" smtClean="0"/>
              <a:t> bunches per train,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cav</a:t>
            </a:r>
            <a:r>
              <a:rPr lang="en-US" altLang="zh-CN" sz="1800" dirty="0" smtClean="0"/>
              <a:t> cavity number.</a:t>
            </a:r>
          </a:p>
          <a:p>
            <a:r>
              <a:rPr lang="en-US" altLang="zh-CN" sz="1800" dirty="0" smtClean="0"/>
              <a:t>H-low power case:</a:t>
            </a:r>
          </a:p>
          <a:p>
            <a:pPr lvl="1"/>
            <a:r>
              <a:rPr lang="en-US" altLang="zh-CN" sz="1400" dirty="0" smtClean="0"/>
              <a:t>q=42.8nC,Vsr=2.96GV, </a:t>
            </a:r>
            <a:r>
              <a:rPr lang="en-US" altLang="zh-CN" sz="1400" dirty="0" err="1" smtClean="0"/>
              <a:t>N</a:t>
            </a:r>
            <a:r>
              <a:rPr lang="en-US" altLang="zh-CN" sz="1400" baseline="-25000" dirty="0" err="1" smtClean="0"/>
              <a:t>cav</a:t>
            </a:r>
            <a:r>
              <a:rPr lang="en-US" altLang="zh-CN" sz="1400" dirty="0" smtClean="0"/>
              <a:t> =384</a:t>
            </a:r>
          </a:p>
          <a:p>
            <a:r>
              <a:rPr lang="en-US" altLang="zh-CN" sz="1800" dirty="0" smtClean="0"/>
              <a:t>Assume matching</a:t>
            </a:r>
          </a:p>
          <a:p>
            <a:endParaRPr lang="zh-CN" altLang="en-US" sz="1800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500313" y="1989138"/>
          <a:ext cx="2933700" cy="647700"/>
        </p:xfrm>
        <a:graphic>
          <a:graphicData uri="http://schemas.openxmlformats.org/presentationml/2006/ole">
            <p:oleObj spid="_x0000_s27650" name="Equation" r:id="rId3" imgW="2184120" imgH="482400" progId="Equation.3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5890" y="3933056"/>
            <a:ext cx="3209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42034" y="6309320"/>
            <a:ext cx="94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(GV)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718882" y="4920004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0049" y="633256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(V)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326897" y="4943246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5913" y="3956298"/>
            <a:ext cx="32099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203848" y="4941168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=50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76256" y="501317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b</a:t>
            </a:r>
            <a:r>
              <a:rPr lang="en-US" altLang="zh-CN" dirty="0" smtClean="0"/>
              <a:t>=11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the best voltage?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 smtClean="0"/>
              <a:t>R/Q=Vc^2/</a:t>
            </a:r>
            <a:r>
              <a:rPr lang="el-GR" altLang="zh-CN" sz="1800" dirty="0" smtClean="0"/>
              <a:t>ω</a:t>
            </a:r>
            <a:r>
              <a:rPr lang="en-US" altLang="zh-CN" sz="1800" dirty="0" smtClean="0"/>
              <a:t>U, assume 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pulse</a:t>
            </a:r>
            <a:r>
              <a:rPr lang="en-US" altLang="zh-CN" sz="1800" dirty="0" smtClean="0"/>
              <a:t>&gt;&gt;</a:t>
            </a:r>
            <a:r>
              <a:rPr lang="en-US" altLang="zh-CN" sz="1800" dirty="0" err="1" smtClean="0"/>
              <a:t>P</a:t>
            </a:r>
            <a:r>
              <a:rPr lang="en-US" altLang="zh-CN" sz="1800" baseline="-25000" dirty="0" err="1" smtClean="0"/>
              <a:t>cw</a:t>
            </a:r>
            <a:endParaRPr lang="en-US" altLang="zh-CN" sz="1800" baseline="-250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d, cavity effective length, q bunch charge,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b</a:t>
            </a:r>
            <a:r>
              <a:rPr lang="en-US" altLang="zh-CN" sz="1800" dirty="0" smtClean="0"/>
              <a:t> bunches per train, </a:t>
            </a:r>
            <a:r>
              <a:rPr lang="en-US" altLang="zh-CN" sz="1800" dirty="0" err="1" smtClean="0"/>
              <a:t>N</a:t>
            </a:r>
            <a:r>
              <a:rPr lang="en-US" altLang="zh-CN" sz="1800" baseline="-25000" dirty="0" err="1" smtClean="0"/>
              <a:t>cav</a:t>
            </a:r>
            <a:r>
              <a:rPr lang="en-US" altLang="zh-CN" sz="1800" dirty="0" smtClean="0"/>
              <a:t> cavity number.</a:t>
            </a:r>
          </a:p>
          <a:p>
            <a:r>
              <a:rPr lang="en-US" altLang="zh-CN" sz="1800" dirty="0" smtClean="0"/>
              <a:t>H-low power case:</a:t>
            </a:r>
          </a:p>
          <a:p>
            <a:pPr lvl="1"/>
            <a:r>
              <a:rPr lang="en-US" altLang="zh-CN" sz="1400" dirty="0" err="1" smtClean="0"/>
              <a:t>Nb</a:t>
            </a:r>
            <a:r>
              <a:rPr lang="en-US" altLang="zh-CN" sz="1400" dirty="0" smtClean="0"/>
              <a:t>=11,q=42.8nC,Vsr=2.96GV, </a:t>
            </a:r>
          </a:p>
          <a:p>
            <a:r>
              <a:rPr lang="en-US" altLang="zh-CN" sz="1800" dirty="0" smtClean="0"/>
              <a:t>Assume matching</a:t>
            </a:r>
          </a:p>
          <a:p>
            <a:endParaRPr lang="zh-CN" altLang="en-US" sz="1800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500313" y="1989138"/>
          <a:ext cx="2933700" cy="647700"/>
        </p:xfrm>
        <a:graphic>
          <a:graphicData uri="http://schemas.openxmlformats.org/presentationml/2006/ole">
            <p:oleObj spid="_x0000_s28674" name="Equation" r:id="rId3" imgW="2184120" imgH="482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04678" y="630932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(V)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681526" y="4920004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0542" y="3933056"/>
            <a:ext cx="32099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4958" y="3933056"/>
            <a:ext cx="32194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59832" y="4509120"/>
            <a:ext cx="105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cav</a:t>
            </a:r>
            <a:r>
              <a:rPr lang="en-US" altLang="zh-CN" dirty="0" smtClean="0"/>
              <a:t> =384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96136" y="4077072"/>
            <a:ext cx="1057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/>
              <a:t>N</a:t>
            </a:r>
            <a:r>
              <a:rPr lang="en-US" altLang="zh-CN" baseline="-25000" dirty="0" err="1" smtClean="0"/>
              <a:t>cav</a:t>
            </a:r>
            <a:r>
              <a:rPr lang="en-US" altLang="zh-CN" dirty="0" smtClean="0"/>
              <a:t> =498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7020272" y="4005064"/>
            <a:ext cx="0" cy="208823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513756" y="4005064"/>
            <a:ext cx="0" cy="208823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4477040" y="4820105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r>
              <a:rPr lang="en-US" altLang="zh-CN" dirty="0" smtClean="0"/>
              <a:t>’/</a:t>
            </a:r>
            <a:r>
              <a:rPr lang="en-US" altLang="zh-CN" dirty="0" err="1" smtClean="0"/>
              <a:t>V</a:t>
            </a:r>
            <a:r>
              <a:rPr lang="en-US" altLang="zh-CN" baseline="-25000" dirty="0" err="1" smtClean="0"/>
              <a:t>c</a:t>
            </a:r>
            <a:endParaRPr lang="zh-CN" alt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00192" y="630932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</a:t>
            </a:r>
            <a:r>
              <a:rPr lang="en-US" altLang="zh-CN" baseline="-25000" dirty="0" smtClean="0"/>
              <a:t>RF</a:t>
            </a:r>
            <a:r>
              <a:rPr lang="en-US" altLang="zh-CN" dirty="0" smtClean="0"/>
              <a:t> (V)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64288" y="5301208"/>
            <a:ext cx="1182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Working V</a:t>
            </a:r>
            <a:r>
              <a:rPr lang="en-US" altLang="zh-CN" sz="1600" baseline="-25000" dirty="0" smtClean="0"/>
              <a:t>RF</a:t>
            </a:r>
            <a:endParaRPr lang="zh-CN" altLang="en-US" sz="1600" baseline="-25000" dirty="0"/>
          </a:p>
        </p:txBody>
      </p:sp>
      <p:cxnSp>
        <p:nvCxnSpPr>
          <p:cNvPr id="20" name="直接箭头连接符 19"/>
          <p:cNvCxnSpPr>
            <a:stCxn id="18" idx="0"/>
          </p:cNvCxnSpPr>
          <p:nvPr/>
        </p:nvCxnSpPr>
        <p:spPr>
          <a:xfrm flipH="1" flipV="1">
            <a:off x="7020272" y="4653136"/>
            <a:ext cx="73539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39752" y="5301208"/>
            <a:ext cx="1182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Working V</a:t>
            </a:r>
            <a:r>
              <a:rPr lang="en-US" altLang="zh-CN" sz="1600" baseline="-25000" dirty="0" smtClean="0"/>
              <a:t>RF</a:t>
            </a:r>
            <a:endParaRPr lang="zh-CN" altLang="en-US" sz="1600" baseline="-25000" dirty="0"/>
          </a:p>
        </p:txBody>
      </p:sp>
      <p:cxnSp>
        <p:nvCxnSpPr>
          <p:cNvPr id="22" name="直接箭头连接符 21"/>
          <p:cNvCxnSpPr>
            <a:stCxn id="21" idx="1"/>
          </p:cNvCxnSpPr>
          <p:nvPr/>
        </p:nvCxnSpPr>
        <p:spPr>
          <a:xfrm flipH="1">
            <a:off x="1547664" y="5470485"/>
            <a:ext cx="792088" cy="46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The bunches in a bunch train will be accelerated at different </a:t>
            </a:r>
            <a:r>
              <a:rPr lang="en-US" altLang="zh-CN" sz="2000" dirty="0" err="1" smtClean="0"/>
              <a:t>Vc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CN" sz="2000" dirty="0" smtClean="0"/>
          </a:p>
          <a:p>
            <a:r>
              <a:rPr lang="en-US" altLang="zh-CN" sz="2000" dirty="0" smtClean="0"/>
              <a:t>The bunches in a bunch train will be accelerated at different synchrotron phase to keep constant energy gain.</a:t>
            </a:r>
          </a:p>
          <a:p>
            <a:r>
              <a:rPr lang="en-US" altLang="zh-CN" sz="2000" dirty="0" err="1" smtClean="0"/>
              <a:t>Va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Vc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cosϕs</a:t>
            </a:r>
            <a:r>
              <a:rPr lang="en-US" altLang="zh-CN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000" dirty="0" smtClean="0"/>
              <a:t>=C</a:t>
            </a:r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SRF layout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627784" y="1988840"/>
            <a:ext cx="4176464" cy="403244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 rot="-3600000">
            <a:off x="3491880" y="550808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 rot="3600000">
            <a:off x="3438160" y="21957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 rot="-3600000">
            <a:off x="5724128" y="2132856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732240" y="378904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555776" y="3861048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600000">
            <a:off x="5844026" y="5480439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500000">
            <a:off x="6552792" y="4725144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 rot="-1500000">
            <a:off x="2843808" y="4797152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 rot="1500000">
            <a:off x="2843808" y="2888368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 rot="-1500000">
            <a:off x="6499072" y="2854586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3835" y="1880449"/>
            <a:ext cx="912414" cy="28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182" y="5848554"/>
            <a:ext cx="960398" cy="30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圆角矩形 58"/>
          <p:cNvSpPr/>
          <p:nvPr/>
        </p:nvSpPr>
        <p:spPr>
          <a:xfrm>
            <a:off x="7380312" y="2708920"/>
            <a:ext cx="144016" cy="36004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668344" y="270892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RF station</a:t>
            </a:r>
            <a:endParaRPr lang="zh-CN" altLang="en-US" dirty="0"/>
          </a:p>
        </p:txBody>
      </p:sp>
      <p:sp>
        <p:nvSpPr>
          <p:cNvPr id="61" name="椭圆 60"/>
          <p:cNvSpPr/>
          <p:nvPr/>
        </p:nvSpPr>
        <p:spPr>
          <a:xfrm rot="5400000">
            <a:off x="7453018" y="3140968"/>
            <a:ext cx="720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429000"/>
            <a:ext cx="520332" cy="16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7740352" y="3068960"/>
            <a:ext cx="13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Double Ring</a:t>
            </a:r>
          </a:p>
          <a:p>
            <a:r>
              <a:rPr lang="en-US" altLang="zh-CN" dirty="0" smtClean="0"/>
              <a:t>(1km/3km)</a:t>
            </a:r>
            <a:endParaRPr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0312" y="378904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C≈60km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427984" y="220486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499992" y="544522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cxnSp>
        <p:nvCxnSpPr>
          <p:cNvPr id="68" name="直接箭头连接符 67"/>
          <p:cNvCxnSpPr/>
          <p:nvPr/>
        </p:nvCxnSpPr>
        <p:spPr>
          <a:xfrm rot="8340000" flipH="1">
            <a:off x="6564535" y="4869160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rot="1560000" flipH="1">
            <a:off x="4483831" y="1792231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rot="16320000" flipH="1">
            <a:off x="2632588" y="4975955"/>
            <a:ext cx="28803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2360000" flipH="1">
            <a:off x="4519406" y="2077011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rot="19320000" flipH="1">
            <a:off x="6351505" y="4783411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/>
          <p:nvPr/>
        </p:nvCxnSpPr>
        <p:spPr>
          <a:xfrm rot="5400000" flipH="1">
            <a:off x="2834687" y="4844788"/>
            <a:ext cx="288032" cy="14401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08304" y="422108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RF&amp;DR center  30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altLang="zh-CN" dirty="0" smtClean="0"/>
              <a:t>equispaced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971600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987824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51720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92392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172400" y="400506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932040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2123728" y="4653136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5736" y="4725144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26.7us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63688" y="306896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3.3us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3451</Words>
  <Application>Microsoft Office PowerPoint</Application>
  <PresentationFormat>全屏显示(4:3)</PresentationFormat>
  <Paragraphs>1544</Paragraphs>
  <Slides>47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49" baseType="lpstr">
      <vt:lpstr>Office 主题</vt:lpstr>
      <vt:lpstr>Equation</vt:lpstr>
      <vt:lpstr>APDR SRF analysis</vt:lpstr>
      <vt:lpstr>Outline</vt:lpstr>
      <vt:lpstr>New idea：APDR</vt:lpstr>
      <vt:lpstr>What is the best number of PDR?</vt:lpstr>
      <vt:lpstr>What is the best voltage?</vt:lpstr>
      <vt:lpstr>What is the best voltage?</vt:lpstr>
      <vt:lpstr>Phase</vt:lpstr>
      <vt:lpstr>New SRF layout</vt:lpstr>
      <vt:lpstr>bunch</vt:lpstr>
      <vt:lpstr>幻灯片 10</vt:lpstr>
      <vt:lpstr>幻灯片 11</vt:lpstr>
      <vt:lpstr>Accelerator gradient decrease in one RF cavity (Z)</vt:lpstr>
      <vt:lpstr>New SRF layout</vt:lpstr>
      <vt:lpstr>bunch</vt:lpstr>
      <vt:lpstr>幻灯片 15</vt:lpstr>
      <vt:lpstr>幻灯片 16</vt:lpstr>
      <vt:lpstr>LEP</vt:lpstr>
      <vt:lpstr>CEPC APDR SRF Design </vt:lpstr>
      <vt:lpstr>Brief summary</vt:lpstr>
      <vt:lpstr>Cavity requirement</vt:lpstr>
      <vt:lpstr>What is the best β？</vt:lpstr>
      <vt:lpstr>幻灯片 22</vt:lpstr>
      <vt:lpstr>What is the best cavity for APDR?</vt:lpstr>
      <vt:lpstr>Phase and voltage analysis</vt:lpstr>
      <vt:lpstr>Power coupling</vt:lpstr>
      <vt:lpstr>Optimum coupling</vt:lpstr>
      <vt:lpstr>Equispaced bunches</vt:lpstr>
      <vt:lpstr>APDR bunches</vt:lpstr>
      <vt:lpstr>What is beam loading？</vt:lpstr>
      <vt:lpstr>Optimum coupling</vt:lpstr>
      <vt:lpstr>Bunch position</vt:lpstr>
      <vt:lpstr>Non-equispaced bunches</vt:lpstr>
      <vt:lpstr>幻灯片 33</vt:lpstr>
      <vt:lpstr>幻灯片 34</vt:lpstr>
      <vt:lpstr>Vg</vt:lpstr>
      <vt:lpstr>Phase evolution</vt:lpstr>
      <vt:lpstr>幻灯片 37</vt:lpstr>
      <vt:lpstr>Brief summary</vt:lpstr>
      <vt:lpstr>CEPC SRF of 2PDR&amp;DR</vt:lpstr>
      <vt:lpstr>SRF layout of 2PDR</vt:lpstr>
      <vt:lpstr>Bunch</vt:lpstr>
      <vt:lpstr>幻灯片 42</vt:lpstr>
      <vt:lpstr>SRF layout of DR</vt:lpstr>
      <vt:lpstr>bunch</vt:lpstr>
      <vt:lpstr>幻灯片 45</vt:lpstr>
      <vt:lpstr>Brief summary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APDR Phase</dc:title>
  <dc:creator>ZC</dc:creator>
  <cp:lastModifiedBy>unknown</cp:lastModifiedBy>
  <cp:revision>120</cp:revision>
  <dcterms:created xsi:type="dcterms:W3CDTF">2016-06-27T08:10:14Z</dcterms:created>
  <dcterms:modified xsi:type="dcterms:W3CDTF">2016-07-21T23:31:31Z</dcterms:modified>
</cp:coreProperties>
</file>