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2" r:id="rId3"/>
    <p:sldId id="283" r:id="rId4"/>
    <p:sldId id="260" r:id="rId5"/>
    <p:sldId id="258" r:id="rId6"/>
    <p:sldId id="259" r:id="rId7"/>
    <p:sldId id="262" r:id="rId8"/>
    <p:sldId id="279" r:id="rId9"/>
    <p:sldId id="280" r:id="rId10"/>
    <p:sldId id="275" r:id="rId11"/>
    <p:sldId id="276" r:id="rId12"/>
    <p:sldId id="28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2004060"/>
          </a:xfrm>
        </p:spPr>
        <p:txBody>
          <a:bodyPr/>
          <a:p>
            <a:r>
              <a:rPr lang="en-US" altLang="zh-CN"/>
              <a:t>lattice design of pretzel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355"/>
            <a:ext cx="9144000" cy="1280160"/>
          </a:xfrm>
        </p:spPr>
        <p:txBody>
          <a:bodyPr/>
          <a:p>
            <a:r>
              <a:rPr lang="en-US" altLang="zh-CN"/>
              <a:t>WU jin, GENG huiping, ZHANG yuan</a:t>
            </a:r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95900" cy="1069975"/>
          </a:xfrm>
        </p:spPr>
        <p:txBody>
          <a:bodyPr/>
          <a:p>
            <a:r>
              <a:rPr lang="zh-CN" altLang="zh-CN"/>
              <a:t>全环色品</a:t>
            </a:r>
            <a:endParaRPr lang="zh-CN" altLang="zh-CN"/>
          </a:p>
        </p:txBody>
      </p:sp>
      <p:pic>
        <p:nvPicPr>
          <p:cNvPr id="7" name="内容占位符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358255" y="171450"/>
            <a:ext cx="5114925" cy="13144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500" y="1624965"/>
            <a:ext cx="7602855" cy="50571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DA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00580" y="1825625"/>
            <a:ext cx="799020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主要工作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zh-CN"/>
              <a:t>修正</a:t>
            </a:r>
            <a:r>
              <a:rPr lang="en-US" altLang="zh-CN"/>
              <a:t>lattice</a:t>
            </a:r>
            <a:r>
              <a:rPr lang="zh-CN" altLang="en-US"/>
              <a:t>一些小</a:t>
            </a:r>
            <a:r>
              <a:rPr lang="en-US" altLang="zh-CN"/>
              <a:t>bug</a:t>
            </a:r>
            <a:r>
              <a:rPr lang="zh-CN" altLang="en-US"/>
              <a:t>，增加对</a:t>
            </a:r>
            <a:r>
              <a:rPr lang="en-US" altLang="zh-CN"/>
              <a:t>sext</a:t>
            </a:r>
            <a:r>
              <a:rPr lang="zh-CN" altLang="en-US"/>
              <a:t>的极性要求（之前的版本有极性颠倒的情况）；</a:t>
            </a:r>
            <a:endParaRPr lang="zh-CN" altLang="en-US"/>
          </a:p>
          <a:p>
            <a:r>
              <a:rPr lang="zh-CN" altLang="en-US"/>
              <a:t>增加对称性要求，先是重新设计了长短直线段，变成了完全对称（不符合要求），后把</a:t>
            </a:r>
            <a:r>
              <a:rPr lang="en-US" altLang="zh-CN"/>
              <a:t>1/8</a:t>
            </a:r>
            <a:r>
              <a:rPr lang="zh-CN" altLang="en-US"/>
              <a:t>环的匹配改为</a:t>
            </a:r>
            <a:r>
              <a:rPr lang="en-US" altLang="zh-CN"/>
              <a:t>1/4</a:t>
            </a:r>
            <a:r>
              <a:rPr lang="zh-CN" altLang="en-US"/>
              <a:t>环的匹配，尽可能满足周期解。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oringsp</a:t>
            </a:r>
            <a:r>
              <a:rPr lang="zh-CN" altLang="en-US"/>
              <a:t>（修正极性）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36520" y="1783080"/>
            <a:ext cx="691959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1/8</a:t>
            </a:r>
            <a:r>
              <a:rPr lang="zh-CN" altLang="en-US"/>
              <a:t>环色品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46735" y="2492375"/>
            <a:ext cx="6745605" cy="43516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575" y="638175"/>
            <a:ext cx="7000240" cy="14859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581390" y="3923665"/>
            <a:ext cx="3019425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无法校正！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DA</a:t>
            </a:r>
            <a:endParaRPr lang="en-US" altLang="zh-CN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95170" y="1934210"/>
            <a:ext cx="8201025" cy="413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5" y="365125"/>
            <a:ext cx="6028690" cy="15335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394700" y="5348605"/>
            <a:ext cx="263461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</a:rPr>
              <a:t>得到的孔径没有±</a:t>
            </a:r>
            <a:r>
              <a:rPr lang="en-US" altLang="zh-CN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</a:rPr>
              <a:t>1.0%</a:t>
            </a:r>
            <a:r>
              <a:rPr lang="zh-CN" altLang="en-US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</a:rPr>
              <a:t>！</a:t>
            </a:r>
            <a:endParaRPr lang="zh-CN" altLang="en-US" b="1">
              <a:solidFill>
                <a:srgbClr val="FF0000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Oringsp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2230" y="1961515"/>
            <a:ext cx="10021570" cy="4351655"/>
          </a:xfrm>
        </p:spPr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10*FODO12: </a:t>
            </a:r>
            <a:r>
              <a:rPr lang="en-US">
                <a:solidFill>
                  <a:srgbClr val="FF0000"/>
                </a:solidFill>
              </a:rPr>
              <a:t>20</a:t>
            </a:r>
            <a:endParaRPr lang="en-US">
              <a:solidFill>
                <a:srgbClr val="FF0000"/>
              </a:solidFill>
            </a:endParaRPr>
          </a:p>
          <a:p>
            <a:r>
              <a:rPr lang="en-US" altLang="zh-CN"/>
              <a:t>DISP: </a:t>
            </a:r>
            <a:r>
              <a:rPr lang="en-US" altLang="zh-CN">
                <a:solidFill>
                  <a:srgbClr val="FF0000"/>
                </a:solidFill>
              </a:rPr>
              <a:t>0.333</a:t>
            </a:r>
            <a:r>
              <a:rPr lang="en-US" altLang="zh-CN"/>
              <a:t> (2*FODO2)</a:t>
            </a:r>
            <a:endParaRPr lang="en-US" altLang="zh-CN"/>
          </a:p>
          <a:p>
            <a:r>
              <a:rPr lang="en-US" altLang="zh-CN"/>
              <a:t>STRSP1(2): </a:t>
            </a:r>
            <a:r>
              <a:rPr lang="en-US" altLang="zh-CN">
                <a:solidFill>
                  <a:srgbClr val="FF0000"/>
                </a:solidFill>
              </a:rPr>
              <a:t>2.333</a:t>
            </a:r>
            <a:r>
              <a:rPr lang="en-US" altLang="zh-CN"/>
              <a:t>(13*FODO2)</a:t>
            </a:r>
            <a:endParaRPr lang="en-US" altLang="zh-CN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2200910" y="3138170"/>
            <a:ext cx="7378065" cy="1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圆角矩形 4"/>
          <p:cNvSpPr/>
          <p:nvPr/>
        </p:nvSpPr>
        <p:spPr>
          <a:xfrm>
            <a:off x="5323205" y="3070225"/>
            <a:ext cx="1424940" cy="18796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657725" y="3083560"/>
            <a:ext cx="596900" cy="1447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6807835" y="3083560"/>
            <a:ext cx="596900" cy="1447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383530" y="2609215"/>
            <a:ext cx="13036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10*FODO12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4619625" y="2701925"/>
            <a:ext cx="6737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-DISP</a:t>
            </a:r>
            <a:endParaRPr lang="en-US" altLang="zh-CN"/>
          </a:p>
        </p:txBody>
      </p:sp>
      <p:sp>
        <p:nvSpPr>
          <p:cNvPr id="11" name="文本框 10"/>
          <p:cNvSpPr txBox="1"/>
          <p:nvPr/>
        </p:nvSpPr>
        <p:spPr>
          <a:xfrm>
            <a:off x="6769100" y="2701925"/>
            <a:ext cx="6038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DISP</a:t>
            </a:r>
            <a:endParaRPr lang="en-US" altLang="zh-CN"/>
          </a:p>
        </p:txBody>
      </p:sp>
      <p:sp>
        <p:nvSpPr>
          <p:cNvPr id="12" name="圆角矩形 11"/>
          <p:cNvSpPr/>
          <p:nvPr/>
        </p:nvSpPr>
        <p:spPr>
          <a:xfrm>
            <a:off x="2499995" y="3061970"/>
            <a:ext cx="2047240" cy="1701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7506335" y="3070225"/>
            <a:ext cx="1331595" cy="1701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054350" y="2609215"/>
            <a:ext cx="939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STRSP1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7838440" y="2626995"/>
            <a:ext cx="939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STRSP2</a:t>
            </a:r>
            <a:endParaRPr lang="en-US" altLang="zh-CN"/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4687570" y="1961515"/>
            <a:ext cx="1160145" cy="614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23000" y="1918970"/>
            <a:ext cx="1202690" cy="708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802630" y="1593215"/>
            <a:ext cx="4648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arc</a:t>
            </a:r>
            <a:endParaRPr lang="en-US" altLang="zh-CN"/>
          </a:p>
        </p:txBody>
      </p:sp>
      <p:sp>
        <p:nvSpPr>
          <p:cNvPr id="23" name="文本框 22"/>
          <p:cNvSpPr txBox="1"/>
          <p:nvPr/>
        </p:nvSpPr>
        <p:spPr>
          <a:xfrm>
            <a:off x="730885" y="3402965"/>
            <a:ext cx="10763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 b="1"/>
              <a:t>tune:</a:t>
            </a:r>
            <a:endParaRPr lang="en-US" altLang="zh-CN" sz="3200" b="1"/>
          </a:p>
        </p:txBody>
      </p:sp>
      <p:sp>
        <p:nvSpPr>
          <p:cNvPr id="6" name="文本框 5"/>
          <p:cNvSpPr txBox="1"/>
          <p:nvPr/>
        </p:nvSpPr>
        <p:spPr>
          <a:xfrm>
            <a:off x="1860550" y="5714365"/>
            <a:ext cx="8724900" cy="746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latin typeface="Malgun Gothic" panose="020B0503020000020004" charset="-127"/>
                <a:ea typeface="Malgun Gothic" panose="020B0503020000020004" charset="-127"/>
              </a:rPr>
              <a:t>qringsp=Join[oringsp,-oringsp]</a:t>
            </a:r>
            <a:endParaRPr lang="zh-CN" altLang="en-US" sz="4000" b="1">
              <a:latin typeface="Malgun Gothic" panose="020B0503020000020004" charset="-127"/>
              <a:ea typeface="Malgun Gothic" panose="020B0503020000020004" charset="-127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7263765" y="4626610"/>
            <a:ext cx="0" cy="11430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7372985" y="3986530"/>
            <a:ext cx="348805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华文新魏" panose="02010800040101010101" charset="-122"/>
                <a:ea typeface="华文新魏" panose="02010800040101010101" charset="-122"/>
              </a:rPr>
              <a:t>中间加入轨道、色散，</a:t>
            </a:r>
            <a:r>
              <a:rPr lang="en-US" altLang="zh-CN">
                <a:latin typeface="华文新魏" panose="02010800040101010101" charset="-122"/>
                <a:ea typeface="华文新魏" panose="02010800040101010101" charset="-122"/>
              </a:rPr>
              <a:t>Twiss</a:t>
            </a:r>
            <a:r>
              <a:rPr lang="zh-CN" altLang="en-US">
                <a:latin typeface="华文新魏" panose="02010800040101010101" charset="-122"/>
                <a:ea typeface="华文新魏" panose="02010800040101010101" charset="-122"/>
              </a:rPr>
              <a:t>值等</a:t>
            </a:r>
            <a:r>
              <a:rPr lang="zh-CN" altLang="en-US">
                <a:latin typeface="华文新魏" panose="02010800040101010101" charset="-122"/>
                <a:ea typeface="华文新魏" panose="02010800040101010101" charset="-122"/>
              </a:rPr>
              <a:t>条件，以满足对称性要求。</a:t>
            </a:r>
            <a:endParaRPr lang="zh-CN" altLang="en-US"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beta/</a:t>
            </a:r>
            <a:r>
              <a:rPr lang="zh-CN" altLang="en-US">
                <a:sym typeface="+mn-ea"/>
              </a:rPr>
              <a:t>轨道</a:t>
            </a:r>
            <a:r>
              <a:rPr lang="en-US" altLang="zh-CN">
                <a:sym typeface="+mn-ea"/>
              </a:rPr>
              <a:t>/</a:t>
            </a:r>
            <a:r>
              <a:rPr lang="zh-CN" altLang="en-US">
                <a:sym typeface="+mn-ea"/>
              </a:rPr>
              <a:t>色散 </a:t>
            </a:r>
            <a:r>
              <a:rPr lang="en-US" altLang="zh-CN">
                <a:sym typeface="+mn-ea"/>
              </a:rPr>
              <a:t>of qringsp</a:t>
            </a:r>
            <a:endParaRPr lang="en-US" altLang="zh-CN">
              <a:sym typeface="+mn-ea"/>
            </a:endParaRP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59380" y="1825625"/>
            <a:ext cx="687260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qringsp</a:t>
            </a:r>
            <a:r>
              <a:rPr lang="zh-CN" altLang="zh-CN"/>
              <a:t>色品</a:t>
            </a:r>
            <a:endParaRPr lang="zh-CN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78050" y="1842770"/>
            <a:ext cx="6828790" cy="43516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700" y="332740"/>
            <a:ext cx="5952490" cy="13906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59645" cy="1045210"/>
          </a:xfrm>
        </p:spPr>
        <p:txBody>
          <a:bodyPr/>
          <a:p>
            <a:r>
              <a:rPr lang="zh-CN" altLang="en-US"/>
              <a:t>全环</a:t>
            </a:r>
            <a:r>
              <a:rPr lang="en-US" altLang="zh-CN"/>
              <a:t>beta/</a:t>
            </a:r>
            <a:r>
              <a:rPr lang="zh-CN" altLang="en-US"/>
              <a:t>轨道</a:t>
            </a:r>
            <a:r>
              <a:rPr lang="en-US" altLang="zh-CN"/>
              <a:t>/</a:t>
            </a:r>
            <a:r>
              <a:rPr lang="zh-CN" altLang="en-US"/>
              <a:t>色散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92350" y="1493520"/>
            <a:ext cx="7607300" cy="46240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WPS 演示</Application>
  <PresentationFormat>宽屏</PresentationFormat>
  <Paragraphs>56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Calibri Light</vt:lpstr>
      <vt:lpstr>Calibri</vt:lpstr>
      <vt:lpstr>微软雅黑</vt:lpstr>
      <vt:lpstr>华文楷体</vt:lpstr>
      <vt:lpstr>楷体</vt:lpstr>
      <vt:lpstr>华文新魏</vt:lpstr>
      <vt:lpstr>Adobe Gothic Std B</vt:lpstr>
      <vt:lpstr>Malgun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Oringsp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wujin</cp:lastModifiedBy>
  <cp:revision>16</cp:revision>
  <dcterms:created xsi:type="dcterms:W3CDTF">2015-05-05T08:02:00Z</dcterms:created>
  <dcterms:modified xsi:type="dcterms:W3CDTF">2016-07-21T13:11:19Z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2052-10.1.0.5850</vt:lpwstr>
  </property>
</Properties>
</file>