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82" r:id="rId3"/>
    <p:sldId id="283" r:id="rId4"/>
    <p:sldId id="260" r:id="rId5"/>
    <p:sldId id="258" r:id="rId6"/>
    <p:sldId id="259" r:id="rId7"/>
    <p:sldId id="262" r:id="rId8"/>
    <p:sldId id="279" r:id="rId9"/>
    <p:sldId id="280" r:id="rId10"/>
    <p:sldId id="275" r:id="rId11"/>
    <p:sldId id="276" r:id="rId12"/>
    <p:sldId id="281" r:id="rId1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1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680"/>
            <a:ext cx="9144000" cy="2004060"/>
          </a:xfrm>
        </p:spPr>
        <p:txBody>
          <a:bodyPr/>
          <a:p>
            <a:r>
              <a:rPr lang="en-US" altLang="zh-CN"/>
              <a:t>lattice design of pretzel</a:t>
            </a:r>
            <a:endParaRPr lang="en-US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355"/>
            <a:ext cx="9144000" cy="1280160"/>
          </a:xfrm>
        </p:spPr>
        <p:txBody>
          <a:bodyPr/>
          <a:p>
            <a:r>
              <a:rPr lang="en-US" altLang="zh-CN"/>
              <a:t>WU jin, GENG huiping, ZHANG yuan</a:t>
            </a:r>
            <a:endParaRPr lang="en-US" altLang="zh-CN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5295900" cy="1069975"/>
          </a:xfrm>
        </p:spPr>
        <p:txBody>
          <a:bodyPr/>
          <a:p>
            <a:r>
              <a:rPr lang="zh-CN" altLang="zh-CN"/>
              <a:t>全环色品</a:t>
            </a:r>
            <a:endParaRPr lang="zh-CN" altLang="zh-CN"/>
          </a:p>
        </p:txBody>
      </p:sp>
      <p:pic>
        <p:nvPicPr>
          <p:cNvPr id="7" name="内容占位符 6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6358255" y="171450"/>
            <a:ext cx="5114925" cy="131445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1500" y="1624965"/>
            <a:ext cx="7602855" cy="505714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DA</a:t>
            </a:r>
            <a:endParaRPr lang="en-US" altLang="zh-CN"/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2100580" y="1825625"/>
            <a:ext cx="7990205" cy="435165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主要工作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zh-CN"/>
              <a:t>修正</a:t>
            </a:r>
            <a:r>
              <a:rPr lang="en-US" altLang="zh-CN"/>
              <a:t>lattice</a:t>
            </a:r>
            <a:r>
              <a:rPr lang="zh-CN" altLang="en-US"/>
              <a:t>一些小</a:t>
            </a:r>
            <a:r>
              <a:rPr lang="en-US" altLang="zh-CN"/>
              <a:t>bug</a:t>
            </a:r>
            <a:r>
              <a:rPr lang="zh-CN" altLang="en-US"/>
              <a:t>，增加对</a:t>
            </a:r>
            <a:r>
              <a:rPr lang="en-US" altLang="zh-CN"/>
              <a:t>sext</a:t>
            </a:r>
            <a:r>
              <a:rPr lang="zh-CN" altLang="en-US"/>
              <a:t>的极性要求（之前的版本有极性颠倒的情况）；</a:t>
            </a:r>
            <a:endParaRPr lang="zh-CN" altLang="en-US"/>
          </a:p>
          <a:p>
            <a:r>
              <a:rPr lang="zh-CN" altLang="en-US"/>
              <a:t>增加对称性要求，先是重新设计了长短直线段，变成了完全对称（不符合要求），后把</a:t>
            </a:r>
            <a:r>
              <a:rPr lang="en-US" altLang="zh-CN"/>
              <a:t>1/8</a:t>
            </a:r>
            <a:r>
              <a:rPr lang="zh-CN" altLang="en-US"/>
              <a:t>环的匹配改为</a:t>
            </a:r>
            <a:r>
              <a:rPr lang="en-US" altLang="zh-CN"/>
              <a:t>1/4</a:t>
            </a:r>
            <a:r>
              <a:rPr lang="zh-CN" altLang="en-US"/>
              <a:t>环的匹配，尽可能满足周期解。</a:t>
            </a:r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oringsp</a:t>
            </a:r>
            <a:r>
              <a:rPr lang="zh-CN" altLang="en-US"/>
              <a:t>（修正极性）</a:t>
            </a:r>
            <a:endParaRPr lang="zh-CN" altLang="en-US"/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2636520" y="1783080"/>
            <a:ext cx="6919595" cy="435165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1/8</a:t>
            </a:r>
            <a:r>
              <a:rPr lang="zh-CN" altLang="en-US"/>
              <a:t>环色品</a:t>
            </a:r>
            <a:endParaRPr lang="zh-CN" altLang="en-US"/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546735" y="2492375"/>
            <a:ext cx="6745605" cy="435165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00575" y="638175"/>
            <a:ext cx="7000240" cy="148590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8581390" y="3923665"/>
            <a:ext cx="3019425" cy="7010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0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无法校正！</a:t>
            </a:r>
            <a:endParaRPr lang="zh-CN" altLang="en-US" sz="4000" b="1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DA</a:t>
            </a:r>
            <a:endParaRPr lang="en-US" altLang="zh-CN"/>
          </a:p>
        </p:txBody>
      </p:sp>
      <p:pic>
        <p:nvPicPr>
          <p:cNvPr id="6" name="内容占位符 5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995170" y="1934210"/>
            <a:ext cx="8201025" cy="413385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625" y="365125"/>
            <a:ext cx="6028690" cy="153352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8394700" y="5348605"/>
            <a:ext cx="263461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>
                <a:solidFill>
                  <a:srgbClr val="FF0000"/>
                </a:solidFill>
                <a:latin typeface="华文新魏" panose="02010800040101010101" charset="-122"/>
                <a:ea typeface="华文新魏" panose="02010800040101010101" charset="-122"/>
              </a:rPr>
              <a:t>得到的孔径没有±</a:t>
            </a:r>
            <a:r>
              <a:rPr lang="en-US" altLang="zh-CN" b="1">
                <a:solidFill>
                  <a:srgbClr val="FF0000"/>
                </a:solidFill>
                <a:latin typeface="华文新魏" panose="02010800040101010101" charset="-122"/>
                <a:ea typeface="华文新魏" panose="02010800040101010101" charset="-122"/>
              </a:rPr>
              <a:t>1.0%</a:t>
            </a:r>
            <a:r>
              <a:rPr lang="zh-CN" altLang="en-US" b="1">
                <a:solidFill>
                  <a:srgbClr val="FF0000"/>
                </a:solidFill>
                <a:latin typeface="华文新魏" panose="02010800040101010101" charset="-122"/>
                <a:ea typeface="华文新魏" panose="02010800040101010101" charset="-122"/>
              </a:rPr>
              <a:t>！</a:t>
            </a:r>
            <a:endParaRPr lang="zh-CN" altLang="en-US" b="1">
              <a:solidFill>
                <a:srgbClr val="FF0000"/>
              </a:solidFill>
              <a:latin typeface="华文新魏" panose="02010800040101010101" charset="-122"/>
              <a:ea typeface="华文新魏" panose="02010800040101010101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Oringsp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332230" y="1961515"/>
            <a:ext cx="10021570" cy="4351655"/>
          </a:xfrm>
        </p:spPr>
        <p:txBody>
          <a:bodyPr/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en-US" altLang="zh-CN"/>
              <a:t>10*FODO12: </a:t>
            </a:r>
            <a:r>
              <a:rPr lang="en-US">
                <a:solidFill>
                  <a:srgbClr val="FF0000"/>
                </a:solidFill>
              </a:rPr>
              <a:t>20</a:t>
            </a:r>
            <a:endParaRPr lang="en-US">
              <a:solidFill>
                <a:srgbClr val="FF0000"/>
              </a:solidFill>
            </a:endParaRPr>
          </a:p>
          <a:p>
            <a:r>
              <a:rPr lang="en-US" altLang="zh-CN"/>
              <a:t>DISP: </a:t>
            </a:r>
            <a:r>
              <a:rPr lang="en-US" altLang="zh-CN">
                <a:solidFill>
                  <a:srgbClr val="FF0000"/>
                </a:solidFill>
              </a:rPr>
              <a:t>0.333</a:t>
            </a:r>
            <a:r>
              <a:rPr lang="en-US" altLang="zh-CN"/>
              <a:t> (2*FODO2)</a:t>
            </a:r>
            <a:endParaRPr lang="en-US" altLang="zh-CN"/>
          </a:p>
          <a:p>
            <a:r>
              <a:rPr lang="en-US" altLang="zh-CN"/>
              <a:t>STRSP1(2): </a:t>
            </a:r>
            <a:r>
              <a:rPr lang="en-US" altLang="zh-CN">
                <a:solidFill>
                  <a:srgbClr val="FF0000"/>
                </a:solidFill>
              </a:rPr>
              <a:t>2.333</a:t>
            </a:r>
            <a:r>
              <a:rPr lang="en-US" altLang="zh-CN"/>
              <a:t>(13*FODO2)</a:t>
            </a:r>
            <a:endParaRPr lang="en-US" altLang="zh-CN"/>
          </a:p>
        </p:txBody>
      </p:sp>
      <p:cxnSp>
        <p:nvCxnSpPr>
          <p:cNvPr id="4" name="直接连接符 3"/>
          <p:cNvCxnSpPr/>
          <p:nvPr/>
        </p:nvCxnSpPr>
        <p:spPr>
          <a:xfrm flipV="1">
            <a:off x="2200910" y="3138170"/>
            <a:ext cx="7378065" cy="171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圆角矩形 4"/>
          <p:cNvSpPr/>
          <p:nvPr/>
        </p:nvSpPr>
        <p:spPr>
          <a:xfrm>
            <a:off x="5323205" y="3070225"/>
            <a:ext cx="1424940" cy="18796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圆角矩形 6"/>
          <p:cNvSpPr/>
          <p:nvPr/>
        </p:nvSpPr>
        <p:spPr>
          <a:xfrm>
            <a:off x="4657725" y="3083560"/>
            <a:ext cx="596900" cy="14478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圆角矩形 7"/>
          <p:cNvSpPr/>
          <p:nvPr/>
        </p:nvSpPr>
        <p:spPr>
          <a:xfrm>
            <a:off x="6807835" y="3083560"/>
            <a:ext cx="596900" cy="14478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5383530" y="2609215"/>
            <a:ext cx="130365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/>
              <a:t>10*FODO12</a:t>
            </a:r>
            <a:endParaRPr lang="en-US" altLang="zh-CN"/>
          </a:p>
        </p:txBody>
      </p:sp>
      <p:sp>
        <p:nvSpPr>
          <p:cNvPr id="10" name="文本框 9"/>
          <p:cNvSpPr txBox="1"/>
          <p:nvPr/>
        </p:nvSpPr>
        <p:spPr>
          <a:xfrm>
            <a:off x="4619625" y="2701925"/>
            <a:ext cx="67373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/>
              <a:t>-DISP</a:t>
            </a:r>
            <a:endParaRPr lang="en-US" altLang="zh-CN"/>
          </a:p>
        </p:txBody>
      </p:sp>
      <p:sp>
        <p:nvSpPr>
          <p:cNvPr id="11" name="文本框 10"/>
          <p:cNvSpPr txBox="1"/>
          <p:nvPr/>
        </p:nvSpPr>
        <p:spPr>
          <a:xfrm>
            <a:off x="6769100" y="2701925"/>
            <a:ext cx="60388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/>
              <a:t>DISP</a:t>
            </a:r>
            <a:endParaRPr lang="en-US" altLang="zh-CN"/>
          </a:p>
        </p:txBody>
      </p:sp>
      <p:sp>
        <p:nvSpPr>
          <p:cNvPr id="12" name="圆角矩形 11"/>
          <p:cNvSpPr/>
          <p:nvPr/>
        </p:nvSpPr>
        <p:spPr>
          <a:xfrm>
            <a:off x="2499995" y="3061970"/>
            <a:ext cx="2047240" cy="17018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3" name="圆角矩形 12"/>
          <p:cNvSpPr/>
          <p:nvPr/>
        </p:nvSpPr>
        <p:spPr>
          <a:xfrm>
            <a:off x="7506335" y="3070225"/>
            <a:ext cx="1331595" cy="17018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文本框 14"/>
          <p:cNvSpPr txBox="1"/>
          <p:nvPr/>
        </p:nvSpPr>
        <p:spPr>
          <a:xfrm>
            <a:off x="3054350" y="2609215"/>
            <a:ext cx="9391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STRSP1</a:t>
            </a:r>
            <a:endParaRPr lang="en-US" altLang="zh-CN"/>
          </a:p>
        </p:txBody>
      </p:sp>
      <p:sp>
        <p:nvSpPr>
          <p:cNvPr id="16" name="文本框 15"/>
          <p:cNvSpPr txBox="1"/>
          <p:nvPr/>
        </p:nvSpPr>
        <p:spPr>
          <a:xfrm>
            <a:off x="7838440" y="2626995"/>
            <a:ext cx="9391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STRSP2</a:t>
            </a:r>
            <a:endParaRPr lang="en-US" altLang="zh-CN"/>
          </a:p>
        </p:txBody>
      </p:sp>
      <p:cxnSp>
        <p:nvCxnSpPr>
          <p:cNvPr id="20" name="直接连接符 19"/>
          <p:cNvCxnSpPr/>
          <p:nvPr/>
        </p:nvCxnSpPr>
        <p:spPr>
          <a:xfrm flipV="1">
            <a:off x="4687570" y="1961515"/>
            <a:ext cx="1160145" cy="6140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>
            <a:off x="6223000" y="1918970"/>
            <a:ext cx="1202690" cy="7080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文本框 21"/>
          <p:cNvSpPr txBox="1"/>
          <p:nvPr/>
        </p:nvSpPr>
        <p:spPr>
          <a:xfrm>
            <a:off x="5802630" y="1593215"/>
            <a:ext cx="46482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/>
              <a:t>arc</a:t>
            </a:r>
            <a:endParaRPr lang="en-US" altLang="zh-CN"/>
          </a:p>
        </p:txBody>
      </p:sp>
      <p:sp>
        <p:nvSpPr>
          <p:cNvPr id="23" name="文本框 22"/>
          <p:cNvSpPr txBox="1"/>
          <p:nvPr/>
        </p:nvSpPr>
        <p:spPr>
          <a:xfrm>
            <a:off x="730885" y="3402965"/>
            <a:ext cx="107632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3200" b="1"/>
              <a:t>tune:</a:t>
            </a:r>
            <a:endParaRPr lang="en-US" altLang="zh-CN" sz="3200" b="1"/>
          </a:p>
        </p:txBody>
      </p:sp>
      <p:sp>
        <p:nvSpPr>
          <p:cNvPr id="6" name="文本框 5"/>
          <p:cNvSpPr txBox="1"/>
          <p:nvPr/>
        </p:nvSpPr>
        <p:spPr>
          <a:xfrm>
            <a:off x="1860550" y="5714365"/>
            <a:ext cx="8724900" cy="7467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000" b="1">
                <a:latin typeface="Malgun Gothic" panose="020B0503020000020004" charset="-127"/>
                <a:ea typeface="Malgun Gothic" panose="020B0503020000020004" charset="-127"/>
              </a:rPr>
              <a:t>qringsp=Join[oringsp,-oringsp]</a:t>
            </a:r>
            <a:endParaRPr lang="zh-CN" altLang="en-US" sz="4000" b="1">
              <a:latin typeface="Malgun Gothic" panose="020B0503020000020004" charset="-127"/>
              <a:ea typeface="Malgun Gothic" panose="020B0503020000020004" charset="-127"/>
            </a:endParaRPr>
          </a:p>
        </p:txBody>
      </p:sp>
      <p:cxnSp>
        <p:nvCxnSpPr>
          <p:cNvPr id="14" name="直接箭头连接符 13"/>
          <p:cNvCxnSpPr/>
          <p:nvPr/>
        </p:nvCxnSpPr>
        <p:spPr>
          <a:xfrm>
            <a:off x="7263765" y="4626610"/>
            <a:ext cx="0" cy="1143000"/>
          </a:xfrm>
          <a:prstGeom prst="straightConnector1">
            <a:avLst/>
          </a:prstGeom>
          <a:ln>
            <a:tailEnd type="arrow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7" name="文本框 16"/>
          <p:cNvSpPr txBox="1"/>
          <p:nvPr/>
        </p:nvSpPr>
        <p:spPr>
          <a:xfrm>
            <a:off x="7372985" y="3986530"/>
            <a:ext cx="3488055" cy="6400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latin typeface="华文新魏" panose="02010800040101010101" charset="-122"/>
                <a:ea typeface="华文新魏" panose="02010800040101010101" charset="-122"/>
              </a:rPr>
              <a:t>中间加入轨道、色散，</a:t>
            </a:r>
            <a:r>
              <a:rPr lang="en-US" altLang="zh-CN">
                <a:latin typeface="华文新魏" panose="02010800040101010101" charset="-122"/>
                <a:ea typeface="华文新魏" panose="02010800040101010101" charset="-122"/>
              </a:rPr>
              <a:t>Twiss</a:t>
            </a:r>
            <a:r>
              <a:rPr lang="zh-CN" altLang="en-US">
                <a:latin typeface="华文新魏" panose="02010800040101010101" charset="-122"/>
                <a:ea typeface="华文新魏" panose="02010800040101010101" charset="-122"/>
              </a:rPr>
              <a:t>值等</a:t>
            </a:r>
            <a:r>
              <a:rPr lang="zh-CN" altLang="en-US">
                <a:latin typeface="华文新魏" panose="02010800040101010101" charset="-122"/>
                <a:ea typeface="华文新魏" panose="02010800040101010101" charset="-122"/>
              </a:rPr>
              <a:t>条件，以满足对称性要求。</a:t>
            </a:r>
            <a:endParaRPr lang="zh-CN" altLang="en-US">
              <a:latin typeface="华文新魏" panose="02010800040101010101" charset="-122"/>
              <a:ea typeface="华文新魏" panose="02010800040101010101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>
                <a:sym typeface="+mn-ea"/>
              </a:rPr>
              <a:t>beta/</a:t>
            </a:r>
            <a:r>
              <a:rPr lang="zh-CN" altLang="en-US">
                <a:sym typeface="+mn-ea"/>
              </a:rPr>
              <a:t>轨道</a:t>
            </a:r>
            <a:r>
              <a:rPr lang="en-US" altLang="zh-CN">
                <a:sym typeface="+mn-ea"/>
              </a:rPr>
              <a:t>/</a:t>
            </a:r>
            <a:r>
              <a:rPr lang="zh-CN" altLang="en-US">
                <a:sym typeface="+mn-ea"/>
              </a:rPr>
              <a:t>色散 </a:t>
            </a:r>
            <a:r>
              <a:rPr lang="en-US" altLang="zh-CN">
                <a:sym typeface="+mn-ea"/>
              </a:rPr>
              <a:t>of qringsp</a:t>
            </a:r>
            <a:endParaRPr lang="en-US" altLang="zh-CN">
              <a:sym typeface="+mn-ea"/>
            </a:endParaRPr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2659380" y="1825625"/>
            <a:ext cx="6872605" cy="435165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qringsp</a:t>
            </a:r>
            <a:r>
              <a:rPr lang="zh-CN" altLang="zh-CN"/>
              <a:t>色品</a:t>
            </a:r>
            <a:endParaRPr lang="zh-CN" altLang="zh-CN"/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2178050" y="1842770"/>
            <a:ext cx="6828790" cy="435165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73700" y="332740"/>
            <a:ext cx="5952490" cy="139065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859645" cy="1045210"/>
          </a:xfrm>
        </p:spPr>
        <p:txBody>
          <a:bodyPr/>
          <a:p>
            <a:r>
              <a:rPr lang="zh-CN" altLang="en-US"/>
              <a:t>全环</a:t>
            </a:r>
            <a:r>
              <a:rPr lang="en-US" altLang="zh-CN"/>
              <a:t>beta/</a:t>
            </a:r>
            <a:r>
              <a:rPr lang="zh-CN" altLang="en-US"/>
              <a:t>轨道</a:t>
            </a:r>
            <a:r>
              <a:rPr lang="en-US" altLang="zh-CN"/>
              <a:t>/</a:t>
            </a:r>
            <a:r>
              <a:rPr lang="zh-CN" altLang="en-US"/>
              <a:t>色散</a:t>
            </a:r>
            <a:endParaRPr lang="zh-CN" altLang="en-US"/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2292350" y="1493520"/>
            <a:ext cx="7607300" cy="462407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421</Words>
  <Application>WPS 演示</Application>
  <PresentationFormat>宽屏</PresentationFormat>
  <Paragraphs>56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3" baseType="lpstr">
      <vt:lpstr>Arial</vt:lpstr>
      <vt:lpstr>宋体</vt:lpstr>
      <vt:lpstr>Wingdings</vt:lpstr>
      <vt:lpstr>Calibri Light</vt:lpstr>
      <vt:lpstr>Calibri</vt:lpstr>
      <vt:lpstr>微软雅黑</vt:lpstr>
      <vt:lpstr>华文楷体</vt:lpstr>
      <vt:lpstr>楷体</vt:lpstr>
      <vt:lpstr>华文新魏</vt:lpstr>
      <vt:lpstr>Adobe Gothic Std B</vt:lpstr>
      <vt:lpstr>Malgun Gothic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Oringsp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wujin</cp:lastModifiedBy>
  <cp:revision>16</cp:revision>
  <dcterms:created xsi:type="dcterms:W3CDTF">2015-05-05T08:02:00Z</dcterms:created>
  <dcterms:modified xsi:type="dcterms:W3CDTF">2016-07-21T13:11:19Z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2052-10.1.0.5850</vt:lpwstr>
  </property>
</Properties>
</file>