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6" r:id="rId2"/>
    <p:sldId id="261" r:id="rId3"/>
    <p:sldId id="275" r:id="rId4"/>
    <p:sldId id="290" r:id="rId5"/>
    <p:sldId id="292" r:id="rId6"/>
    <p:sldId id="307" r:id="rId7"/>
    <p:sldId id="330" r:id="rId8"/>
    <p:sldId id="322" r:id="rId9"/>
    <p:sldId id="331" r:id="rId10"/>
    <p:sldId id="332" r:id="rId11"/>
    <p:sldId id="333" r:id="rId12"/>
    <p:sldId id="323" r:id="rId13"/>
    <p:sldId id="334" r:id="rId14"/>
    <p:sldId id="335" r:id="rId15"/>
    <p:sldId id="336" r:id="rId16"/>
    <p:sldId id="337" r:id="rId17"/>
    <p:sldId id="338" r:id="rId18"/>
    <p:sldId id="339" r:id="rId1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2" autoAdjust="0"/>
    <p:restoredTop sz="94660"/>
  </p:normalViewPr>
  <p:slideViewPr>
    <p:cSldViewPr>
      <p:cViewPr varScale="1">
        <p:scale>
          <a:sx n="70" d="100"/>
          <a:sy n="70" d="100"/>
        </p:scale>
        <p:origin x="-1170" y="-108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2016/7/22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2016/7/22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2016/7/22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2016/7/22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2016/7/22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2016/7/22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2016/7/22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2016/7/22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2016/7/22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2016/7/22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2016/7/22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2016/7/22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zh-CN" b="1" dirty="0" smtClean="0">
                <a:solidFill>
                  <a:srgbClr val="0070C0"/>
                </a:solidFill>
              </a:rPr>
              <a:t>Lattice </a:t>
            </a:r>
            <a:r>
              <a:rPr lang="en-US" altLang="zh-CN" b="1" dirty="0">
                <a:solidFill>
                  <a:srgbClr val="0070C0"/>
                </a:solidFill>
              </a:rPr>
              <a:t>design for CEPC PDR</a:t>
            </a:r>
            <a:endParaRPr lang="zh-CN" altLang="en-US" b="1" dirty="0">
              <a:solidFill>
                <a:srgbClr val="0070C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err="1" smtClean="0"/>
              <a:t>Yiwei</a:t>
            </a:r>
            <a:r>
              <a:rPr lang="en-US" altLang="zh-CN" dirty="0" smtClean="0"/>
              <a:t> Wang, Feng Su, </a:t>
            </a:r>
            <a:r>
              <a:rPr lang="en-US" altLang="zh-CN" dirty="0" err="1" smtClean="0"/>
              <a:t>Jie</a:t>
            </a:r>
            <a:r>
              <a:rPr lang="en-US" altLang="zh-CN" dirty="0" smtClean="0"/>
              <a:t> Gao</a:t>
            </a:r>
          </a:p>
          <a:p>
            <a:endParaRPr lang="en-US" altLang="zh-CN" dirty="0" smtClean="0"/>
          </a:p>
          <a:p>
            <a:r>
              <a:rPr lang="en-US" altLang="zh-CN" sz="2400" dirty="0" smtClean="0"/>
              <a:t>22</a:t>
            </a:r>
            <a:r>
              <a:rPr lang="en-US" altLang="zh-CN" sz="2400" baseline="30000" dirty="0" smtClean="0"/>
              <a:t>th</a:t>
            </a:r>
            <a:r>
              <a:rPr lang="en-US" altLang="zh-CN" sz="2400" dirty="0" smtClean="0"/>
              <a:t> July 2016, CEPC AP meeting</a:t>
            </a:r>
            <a:endParaRPr lang="zh-CN" altLang="en-US" sz="2400" dirty="0"/>
          </a:p>
        </p:txBody>
      </p:sp>
      <p:pic>
        <p:nvPicPr>
          <p:cNvPr id="4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1224383" cy="1148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19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4149080"/>
            <a:ext cx="8229600" cy="2520280"/>
          </a:xfrm>
        </p:spPr>
        <p:txBody>
          <a:bodyPr>
            <a:normAutofit/>
          </a:bodyPr>
          <a:lstStyle/>
          <a:p>
            <a:r>
              <a:rPr lang="en-US" altLang="zh-CN" sz="2000" dirty="0"/>
              <a:t>The </a:t>
            </a:r>
            <a:r>
              <a:rPr lang="en-US" altLang="zh-CN" sz="2000" dirty="0" err="1"/>
              <a:t>sextupoles</a:t>
            </a:r>
            <a:r>
              <a:rPr lang="en-US" altLang="zh-CN" sz="2000" dirty="0"/>
              <a:t> in present PDR lattice don’t help much to the  1</a:t>
            </a:r>
            <a:r>
              <a:rPr lang="en-US" altLang="zh-CN" sz="2000" baseline="30000" dirty="0"/>
              <a:t>st</a:t>
            </a:r>
            <a:r>
              <a:rPr lang="en-US" altLang="zh-CN" sz="2000" dirty="0"/>
              <a:t> order chromaticity </a:t>
            </a:r>
            <a:r>
              <a:rPr lang="en-US" altLang="zh-CN" sz="2000" dirty="0" smtClean="0"/>
              <a:t>correction, i.e. can’t make local correction</a:t>
            </a:r>
            <a:endParaRPr lang="en-US" altLang="zh-CN" sz="2000" dirty="0"/>
          </a:p>
          <a:p>
            <a:pPr lvl="1">
              <a:buAutoNum type="arabicPeriod"/>
            </a:pPr>
            <a:r>
              <a:rPr lang="en-US" altLang="zh-CN" sz="2000" b="1" dirty="0"/>
              <a:t>Keep lattice; correct 1</a:t>
            </a:r>
            <a:r>
              <a:rPr lang="en-US" altLang="zh-CN" sz="2000" b="1" baseline="30000" dirty="0"/>
              <a:t>st</a:t>
            </a:r>
            <a:r>
              <a:rPr lang="en-US" altLang="zh-CN" sz="2000" b="1" dirty="0"/>
              <a:t> </a:t>
            </a:r>
            <a:r>
              <a:rPr lang="en-US" altLang="zh-CN" sz="2000" b="1" dirty="0" smtClean="0"/>
              <a:t>and high order </a:t>
            </a:r>
            <a:r>
              <a:rPr lang="en-US" altLang="zh-CN" sz="2000" b="1" dirty="0"/>
              <a:t>chromaticity with only ARC </a:t>
            </a:r>
            <a:r>
              <a:rPr lang="en-US" altLang="zh-CN" sz="2000" b="1" dirty="0" err="1"/>
              <a:t>sextupoles</a:t>
            </a:r>
            <a:r>
              <a:rPr lang="en-US" altLang="zh-CN" sz="2000" b="1" dirty="0"/>
              <a:t> ; correct high order chromaticity with help from PDR </a:t>
            </a:r>
            <a:r>
              <a:rPr lang="en-US" altLang="zh-CN" sz="2000" b="1" dirty="0" err="1"/>
              <a:t>sextupoles</a:t>
            </a:r>
            <a:r>
              <a:rPr lang="en-US" altLang="zh-CN" sz="2000" b="1" dirty="0"/>
              <a:t>. </a:t>
            </a:r>
            <a:endParaRPr lang="en-US" altLang="zh-CN" sz="2000" b="1" dirty="0" smtClean="0"/>
          </a:p>
          <a:p>
            <a:pPr lvl="1">
              <a:buAutoNum type="arabicPeriod"/>
            </a:pPr>
            <a:r>
              <a:rPr lang="en-US" altLang="zh-CN" sz="2000" b="1" dirty="0" smtClean="0"/>
              <a:t>More </a:t>
            </a:r>
            <a:r>
              <a:rPr lang="en-US" altLang="zh-CN" sz="2000" b="1" dirty="0" err="1" smtClean="0"/>
              <a:t>sextupoles</a:t>
            </a:r>
            <a:r>
              <a:rPr lang="en-US" altLang="zh-CN" sz="2000" b="1" dirty="0" smtClean="0"/>
              <a:t> in PDR</a:t>
            </a:r>
          </a:p>
          <a:p>
            <a:pPr lvl="1">
              <a:buAutoNum type="arabicPeriod"/>
            </a:pPr>
            <a:r>
              <a:rPr lang="en-US" altLang="zh-CN" sz="2000" dirty="0" smtClean="0"/>
              <a:t>Re-design PDR lattice</a:t>
            </a:r>
            <a:endParaRPr lang="zh-CN" altLang="en-US" sz="2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865" y="188640"/>
            <a:ext cx="8029575" cy="37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203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369532" y="766445"/>
            <a:ext cx="47744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 smtClean="0"/>
              <a:t>SF1     =(L =.39999999999999997  K2 </a:t>
            </a:r>
            <a:r>
              <a:rPr lang="en-US" altLang="zh-CN" sz="1400" dirty="0"/>
              <a:t>=1.0872338850000658 )        </a:t>
            </a:r>
            <a:endParaRPr lang="en-US" altLang="zh-CN" sz="1400" dirty="0" smtClean="0"/>
          </a:p>
          <a:p>
            <a:r>
              <a:rPr lang="en-US" altLang="zh-CN" sz="1400" dirty="0" smtClean="0"/>
              <a:t>SD1     </a:t>
            </a:r>
            <a:r>
              <a:rPr lang="en-US" altLang="zh-CN" sz="1400" dirty="0"/>
              <a:t>=(L =.39999999999999997  K2 =-2.1201424354323266 )</a:t>
            </a:r>
            <a:endParaRPr lang="zh-CN" altLang="en-US" sz="1400" dirty="0"/>
          </a:p>
        </p:txBody>
      </p:sp>
      <p:sp>
        <p:nvSpPr>
          <p:cNvPr id="8" name="矩形 7"/>
          <p:cNvSpPr/>
          <p:nvPr/>
        </p:nvSpPr>
        <p:spPr>
          <a:xfrm>
            <a:off x="4369532" y="2654906"/>
            <a:ext cx="47744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 smtClean="0"/>
              <a:t>SFDF3   </a:t>
            </a:r>
            <a:r>
              <a:rPr lang="en-US" altLang="zh-CN" sz="1400" dirty="0"/>
              <a:t>=(L =.4   K2 =-.8493594692528305 )        </a:t>
            </a:r>
            <a:endParaRPr lang="en-US" altLang="zh-CN" sz="1400" dirty="0" smtClean="0"/>
          </a:p>
          <a:p>
            <a:r>
              <a:rPr lang="en-US" altLang="zh-CN" sz="1400" dirty="0" smtClean="0"/>
              <a:t>SDDF3   </a:t>
            </a:r>
            <a:r>
              <a:rPr lang="en-US" altLang="zh-CN" sz="1400" dirty="0"/>
              <a:t>=(L =.4   K2 =.46031797364269955 )       </a:t>
            </a:r>
            <a:endParaRPr lang="en-US" altLang="zh-CN" sz="1400" dirty="0" smtClean="0"/>
          </a:p>
          <a:p>
            <a:r>
              <a:rPr lang="en-US" altLang="zh-CN" sz="1400" dirty="0" smtClean="0"/>
              <a:t>SF1     </a:t>
            </a:r>
            <a:r>
              <a:rPr lang="en-US" altLang="zh-CN" sz="1400" dirty="0"/>
              <a:t>=(L =.39999999999999997  K2 =1.0743425337555785 )        </a:t>
            </a:r>
            <a:endParaRPr lang="en-US" altLang="zh-CN" sz="1400" dirty="0" smtClean="0"/>
          </a:p>
          <a:p>
            <a:r>
              <a:rPr lang="en-US" altLang="zh-CN" sz="1400" dirty="0" smtClean="0"/>
              <a:t>SD1     </a:t>
            </a:r>
            <a:r>
              <a:rPr lang="en-US" altLang="zh-CN" sz="1400" dirty="0"/>
              <a:t>=(L =.39999999999999997  K2 =-2.113250423331716 </a:t>
            </a:r>
            <a:r>
              <a:rPr lang="en-US" altLang="zh-CN" sz="1400" dirty="0" smtClean="0"/>
              <a:t>)</a:t>
            </a:r>
          </a:p>
        </p:txBody>
      </p:sp>
      <p:sp>
        <p:nvSpPr>
          <p:cNvPr id="9" name="矩形 8"/>
          <p:cNvSpPr/>
          <p:nvPr/>
        </p:nvSpPr>
        <p:spPr>
          <a:xfrm>
            <a:off x="4374232" y="4851157"/>
            <a:ext cx="47697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 smtClean="0"/>
              <a:t>SFDF3   </a:t>
            </a:r>
            <a:r>
              <a:rPr lang="en-US" altLang="zh-CN" sz="1400" dirty="0"/>
              <a:t>=(L =.4   K2 =-1.0832247134826412 )        </a:t>
            </a:r>
            <a:endParaRPr lang="en-US" altLang="zh-CN" sz="1400" dirty="0" smtClean="0"/>
          </a:p>
          <a:p>
            <a:r>
              <a:rPr lang="en-US" altLang="zh-CN" sz="1400" dirty="0" smtClean="0"/>
              <a:t>SDDF3   </a:t>
            </a:r>
            <a:r>
              <a:rPr lang="en-US" altLang="zh-CN" sz="1400" dirty="0"/>
              <a:t>=(L =.4   K2 =1.9944186434969469 ) </a:t>
            </a:r>
            <a:endParaRPr lang="en-US" altLang="zh-CN" sz="1400" dirty="0" smtClean="0"/>
          </a:p>
          <a:p>
            <a:r>
              <a:rPr lang="en-US" altLang="zh-CN" sz="1400" dirty="0" smtClean="0"/>
              <a:t>SF1     </a:t>
            </a:r>
            <a:r>
              <a:rPr lang="en-US" altLang="zh-CN" sz="1400" dirty="0"/>
              <a:t>=(L =.39999999999999997  K2 =1.061241648709442 )        </a:t>
            </a:r>
            <a:endParaRPr lang="en-US" altLang="zh-CN" sz="1400" dirty="0" smtClean="0"/>
          </a:p>
          <a:p>
            <a:r>
              <a:rPr lang="en-US" altLang="zh-CN" sz="1400" dirty="0" smtClean="0"/>
              <a:t>SD1     </a:t>
            </a:r>
            <a:r>
              <a:rPr lang="en-US" altLang="zh-CN" sz="1400" dirty="0"/>
              <a:t>=(L =.39999999999999997  K2 =-2.1135607367295 )</a:t>
            </a:r>
            <a:endParaRPr lang="zh-CN" altLang="en-US" sz="1400" dirty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69" y="4657418"/>
            <a:ext cx="4000440" cy="208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07526"/>
            <a:ext cx="3948477" cy="2001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00634"/>
            <a:ext cx="3994327" cy="19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471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Reserved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188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with 2 families</a:t>
            </a:r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84784"/>
            <a:ext cx="4178424" cy="250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951" y="1506076"/>
            <a:ext cx="4166513" cy="2484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05064"/>
            <a:ext cx="4072656" cy="2442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134122"/>
            <a:ext cx="4032448" cy="2391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101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With </a:t>
            </a:r>
            <a:r>
              <a:rPr lang="en-US" altLang="zh-CN" dirty="0" smtClean="0"/>
              <a:t>2 families</a:t>
            </a:r>
            <a:endParaRPr lang="zh-CN" altLang="en-US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033920"/>
            <a:ext cx="7056784" cy="3491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/>
        </p:nvSpPr>
        <p:spPr>
          <a:xfrm>
            <a:off x="1187624" y="1772816"/>
            <a:ext cx="62464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SF1     </a:t>
            </a:r>
            <a:r>
              <a:rPr lang="en-US" altLang="zh-CN" dirty="0"/>
              <a:t>=(L =.39999999999999997  K2 =1.0872338850000658 )        SD1     =(L =.39999999999999997  K2 =-2.1201424354323266 )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7074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With 4 families (1)</a:t>
            </a:r>
            <a:endParaRPr lang="zh-CN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951" y="1412776"/>
            <a:ext cx="3890962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107" y="1412776"/>
            <a:ext cx="3810341" cy="2301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26" y="4005064"/>
            <a:ext cx="3862387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077072"/>
            <a:ext cx="3787461" cy="2297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852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With 4 families </a:t>
            </a:r>
            <a:r>
              <a:rPr lang="en-US" altLang="zh-CN" dirty="0" smtClean="0"/>
              <a:t>(1)</a:t>
            </a:r>
            <a:endParaRPr lang="zh-CN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782902"/>
            <a:ext cx="7240538" cy="3670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/>
        </p:nvSpPr>
        <p:spPr>
          <a:xfrm>
            <a:off x="654616" y="1196752"/>
            <a:ext cx="64376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SFDF3   </a:t>
            </a:r>
            <a:r>
              <a:rPr lang="en-US" altLang="zh-CN" dirty="0"/>
              <a:t>=(L =.4   K2 =-.8493594692528305 )        </a:t>
            </a:r>
            <a:endParaRPr lang="en-US" altLang="zh-CN" dirty="0" smtClean="0"/>
          </a:p>
          <a:p>
            <a:r>
              <a:rPr lang="en-US" altLang="zh-CN" dirty="0" smtClean="0"/>
              <a:t>SDDF3   </a:t>
            </a:r>
            <a:r>
              <a:rPr lang="en-US" altLang="zh-CN" dirty="0"/>
              <a:t>=(L =.4   K2 =.46031797364269955 )       </a:t>
            </a:r>
            <a:endParaRPr lang="en-US" altLang="zh-CN" dirty="0" smtClean="0"/>
          </a:p>
          <a:p>
            <a:r>
              <a:rPr lang="en-US" altLang="zh-CN" dirty="0" smtClean="0"/>
              <a:t>SF1     </a:t>
            </a:r>
            <a:r>
              <a:rPr lang="en-US" altLang="zh-CN" dirty="0"/>
              <a:t>=(L =.39999999999999997  K2 =1.0743425337555785 )        </a:t>
            </a:r>
            <a:endParaRPr lang="en-US" altLang="zh-CN" dirty="0" smtClean="0"/>
          </a:p>
          <a:p>
            <a:r>
              <a:rPr lang="en-US" altLang="zh-CN" dirty="0" smtClean="0"/>
              <a:t>SD1     </a:t>
            </a:r>
            <a:r>
              <a:rPr lang="en-US" altLang="zh-CN" dirty="0"/>
              <a:t>=(L =.39999999999999997  K2 =-2.113250423331716 </a:t>
            </a:r>
            <a:r>
              <a:rPr lang="en-US" altLang="zh-CN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0999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With 4 families </a:t>
            </a:r>
            <a:r>
              <a:rPr lang="en-US" altLang="zh-CN" dirty="0" smtClean="0"/>
              <a:t>(2)</a:t>
            </a:r>
            <a:endParaRPr lang="zh-CN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12948"/>
            <a:ext cx="4104456" cy="252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268760"/>
            <a:ext cx="4032256" cy="2432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3861048"/>
            <a:ext cx="4101729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925353"/>
            <a:ext cx="4147869" cy="245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602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With 4 families (2)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683568" y="1196752"/>
            <a:ext cx="69665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SFDF3   </a:t>
            </a:r>
            <a:r>
              <a:rPr lang="en-US" altLang="zh-CN" dirty="0"/>
              <a:t>=(L =.4   K2 =-1.0832247134826412 )        </a:t>
            </a:r>
            <a:endParaRPr lang="en-US" altLang="zh-CN" dirty="0" smtClean="0"/>
          </a:p>
          <a:p>
            <a:r>
              <a:rPr lang="en-US" altLang="zh-CN" dirty="0" smtClean="0"/>
              <a:t>SDDF3   </a:t>
            </a:r>
            <a:r>
              <a:rPr lang="en-US" altLang="zh-CN" dirty="0"/>
              <a:t>=(L =.4   K2 =1.9944186434969469 ) </a:t>
            </a:r>
            <a:endParaRPr lang="en-US" altLang="zh-CN" dirty="0" smtClean="0"/>
          </a:p>
          <a:p>
            <a:r>
              <a:rPr lang="en-US" altLang="zh-CN" dirty="0" smtClean="0"/>
              <a:t>SF1     </a:t>
            </a:r>
            <a:r>
              <a:rPr lang="en-US" altLang="zh-CN" dirty="0"/>
              <a:t>=(L =.39999999999999997  K2 =1.061241648709442 )        </a:t>
            </a:r>
            <a:endParaRPr lang="en-US" altLang="zh-CN" dirty="0" smtClean="0"/>
          </a:p>
          <a:p>
            <a:r>
              <a:rPr lang="en-US" altLang="zh-CN" dirty="0" smtClean="0"/>
              <a:t>SD1     </a:t>
            </a:r>
            <a:r>
              <a:rPr lang="en-US" altLang="zh-CN" dirty="0"/>
              <a:t>=(L =.39999999999999997  K2 =-2.1135607367295 )</a:t>
            </a:r>
            <a:endParaRPr lang="zh-CN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682" y="3429000"/>
            <a:ext cx="6381750" cy="3324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3568" y="2420888"/>
            <a:ext cx="74888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The </a:t>
            </a:r>
            <a:r>
              <a:rPr lang="en-US" altLang="zh-CN" dirty="0" err="1" smtClean="0"/>
              <a:t>sextupoles</a:t>
            </a:r>
            <a:r>
              <a:rPr lang="en-US" altLang="zh-CN" dirty="0" smtClean="0"/>
              <a:t> in present PDR lattice don’t help much to the  1</a:t>
            </a:r>
            <a:r>
              <a:rPr lang="en-US" altLang="zh-CN" baseline="30000" dirty="0" smtClean="0"/>
              <a:t>st</a:t>
            </a:r>
            <a:r>
              <a:rPr lang="en-US" altLang="zh-CN" dirty="0" smtClean="0"/>
              <a:t> order chromaticity correction. </a:t>
            </a:r>
          </a:p>
          <a:p>
            <a:pPr marL="342900" indent="-342900">
              <a:buAutoNum type="arabicPeriod"/>
            </a:pPr>
            <a:r>
              <a:rPr lang="en-US" altLang="zh-CN" b="1" dirty="0" smtClean="0"/>
              <a:t>Keep lattice; correct 1</a:t>
            </a:r>
            <a:r>
              <a:rPr lang="en-US" altLang="zh-CN" b="1" baseline="30000" dirty="0" smtClean="0"/>
              <a:t>st</a:t>
            </a:r>
            <a:r>
              <a:rPr lang="en-US" altLang="zh-CN" b="1" dirty="0" smtClean="0"/>
              <a:t> order chromaticity </a:t>
            </a:r>
            <a:r>
              <a:rPr lang="en-US" altLang="zh-CN" b="1" dirty="0"/>
              <a:t>with </a:t>
            </a:r>
            <a:r>
              <a:rPr lang="en-US" altLang="zh-CN" b="1" dirty="0" smtClean="0"/>
              <a:t>only ARC </a:t>
            </a:r>
            <a:r>
              <a:rPr lang="en-US" altLang="zh-CN" b="1" dirty="0" err="1"/>
              <a:t>sextupoles</a:t>
            </a:r>
            <a:r>
              <a:rPr lang="en-US" altLang="zh-CN" b="1" dirty="0"/>
              <a:t> </a:t>
            </a:r>
            <a:r>
              <a:rPr lang="en-US" altLang="zh-CN" b="1" dirty="0" smtClean="0"/>
              <a:t>; correct high order chromaticity with help from PDR </a:t>
            </a:r>
            <a:r>
              <a:rPr lang="en-US" altLang="zh-CN" b="1" dirty="0" err="1" smtClean="0"/>
              <a:t>sextupoles</a:t>
            </a:r>
            <a:r>
              <a:rPr lang="en-US" altLang="zh-CN" b="1" dirty="0" smtClean="0"/>
              <a:t>. </a:t>
            </a:r>
          </a:p>
          <a:p>
            <a:pPr marL="342900" indent="-342900">
              <a:buAutoNum type="arabicPeriod"/>
            </a:pPr>
            <a:r>
              <a:rPr lang="en-US" altLang="zh-CN" dirty="0" smtClean="0"/>
              <a:t>Re-design lattice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3024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8568952" cy="504056"/>
          </a:xfrm>
        </p:spPr>
        <p:txBody>
          <a:bodyPr>
            <a:normAutofit fontScale="90000"/>
          </a:bodyPr>
          <a:lstStyle/>
          <a:p>
            <a:r>
              <a:rPr lang="en-US" altLang="zh-CN" b="1" dirty="0" smtClean="0">
                <a:solidFill>
                  <a:srgbClr val="0070C0"/>
                </a:solidFill>
              </a:rPr>
              <a:t>CEPC primary parameter </a:t>
            </a:r>
            <a:r>
              <a:rPr lang="zh-CN" altLang="en-US" sz="2200" dirty="0" smtClean="0"/>
              <a:t>（</a:t>
            </a:r>
            <a:r>
              <a:rPr lang="en-US" altLang="zh-CN" sz="2200" dirty="0" smtClean="0"/>
              <a:t>wangdou20160325</a:t>
            </a:r>
            <a:r>
              <a:rPr lang="zh-CN" altLang="en-US" sz="2200" dirty="0" smtClean="0"/>
              <a:t>）</a:t>
            </a:r>
            <a:endParaRPr lang="zh-CN" altLang="en-US" sz="22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520246"/>
              </p:ext>
            </p:extLst>
          </p:nvPr>
        </p:nvGraphicFramePr>
        <p:xfrm>
          <a:off x="251520" y="836712"/>
          <a:ext cx="8208912" cy="5931338"/>
        </p:xfrm>
        <a:graphic>
          <a:graphicData uri="http://schemas.openxmlformats.org/drawingml/2006/table">
            <a:tbl>
              <a:tblPr firstRow="1" bandRow="1"/>
              <a:tblGrid>
                <a:gridCol w="2088232"/>
                <a:gridCol w="1296144"/>
                <a:gridCol w="1296144"/>
                <a:gridCol w="1296144"/>
                <a:gridCol w="1080120"/>
                <a:gridCol w="1152128"/>
              </a:tblGrid>
              <a:tr h="43521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Pre-CDR</a:t>
                      </a: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H-high lumi.</a:t>
                      </a:r>
                      <a:endParaRPr lang="zh-CN" sz="1600" b="1" i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baseline="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H-low power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W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Z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Number of IPs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(GeV)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120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80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Circumference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loss/turn (GeV)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Half crossing angle (mrad)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Piwinski angle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/bunch (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en-US" sz="1200" kern="100" baseline="30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11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3.79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2.85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2.67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0.74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0.46</a:t>
                      </a:r>
                      <a:endParaRPr lang="zh-CN" alt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Bunch number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67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44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400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1100</a:t>
                      </a:r>
                      <a:endParaRPr lang="zh-CN" alt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 current (mA)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16.6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16.9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26.2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45.4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power /beam (MW)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51.7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31.2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15.6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2.8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Bending radius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Momentum compaction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-5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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x/y (m)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0.8/0.0012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0.25/0.00136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0.268 /0.00124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Emittance  x/y (nm)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6.12/0.018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2.45/0.0074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2.06 /0.0062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1.02/0.003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0.62/0.0028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Transverse  </a:t>
                      </a: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(um)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69.97/0.15</a:t>
                      </a: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24.8/0.1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23.5/0.088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10.1/0.056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7.9/0.053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0.032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0.008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0.006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y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0.083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0.074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0.073</a:t>
                      </a: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 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V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(GV)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6.87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3.53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 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(MHz)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smtClean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Nature 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z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2.14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3.25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Total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z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2.65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HOM power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/cavity (kw)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3.6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spread (%)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acceptance (%)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Energy acceptance  by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RF 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(%)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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0.23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0.24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014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Life time due 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to</a:t>
                      </a:r>
                      <a:r>
                        <a:rPr lang="en-US" sz="120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beamstrahlung_cal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(minute)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47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03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(hour glass)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0.68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max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34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cm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-2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-1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2.04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2.96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2.01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3.09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3.09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656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3600" b="1" dirty="0" smtClean="0">
                <a:solidFill>
                  <a:srgbClr val="0070C0"/>
                </a:solidFill>
              </a:rPr>
              <a:t>Considerations on ARC </a:t>
            </a:r>
            <a:r>
              <a:rPr lang="en-US" altLang="zh-CN" sz="3600" b="1" dirty="0">
                <a:solidFill>
                  <a:srgbClr val="0070C0"/>
                </a:solidFill>
              </a:rPr>
              <a:t>lattice design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96753"/>
            <a:ext cx="8579296" cy="2232248"/>
          </a:xfrm>
        </p:spPr>
        <p:txBody>
          <a:bodyPr>
            <a:normAutofit/>
          </a:bodyPr>
          <a:lstStyle/>
          <a:p>
            <a:r>
              <a:rPr lang="en-US" altLang="zh-CN" sz="2400" dirty="0">
                <a:sym typeface="Symbol"/>
              </a:rPr>
              <a:t>FODO cell, </a:t>
            </a:r>
            <a:r>
              <a:rPr lang="en-US" altLang="zh-CN" sz="2400" dirty="0"/>
              <a:t>90</a:t>
            </a:r>
            <a:r>
              <a:rPr lang="en-US" altLang="zh-CN" sz="2400" dirty="0">
                <a:sym typeface="Symbol"/>
              </a:rPr>
              <a:t>  </a:t>
            </a:r>
            <a:r>
              <a:rPr lang="en-US" altLang="zh-CN" sz="2400" dirty="0"/>
              <a:t>/90</a:t>
            </a:r>
            <a:r>
              <a:rPr lang="en-US" altLang="zh-CN" sz="2400" dirty="0">
                <a:sym typeface="Symbol"/>
              </a:rPr>
              <a:t> </a:t>
            </a:r>
            <a:endParaRPr lang="zh-CN" altLang="en-US" sz="2400" dirty="0"/>
          </a:p>
          <a:p>
            <a:pPr lvl="1"/>
            <a:r>
              <a:rPr lang="en-US" altLang="zh-CN" sz="2400" dirty="0" smtClean="0">
                <a:sym typeface="Symbol"/>
              </a:rPr>
              <a:t>non-interleaved </a:t>
            </a:r>
            <a:r>
              <a:rPr lang="en-US" altLang="zh-CN" sz="2400" dirty="0" err="1">
                <a:sym typeface="Symbol"/>
              </a:rPr>
              <a:t>sextupole</a:t>
            </a:r>
            <a:r>
              <a:rPr lang="en-US" altLang="zh-CN" sz="2400" dirty="0">
                <a:sym typeface="Symbol"/>
              </a:rPr>
              <a:t> scheme </a:t>
            </a:r>
            <a:endParaRPr lang="en-US" altLang="zh-CN" sz="2400" dirty="0" smtClean="0">
              <a:sym typeface="Symbol"/>
            </a:endParaRPr>
          </a:p>
          <a:p>
            <a:pPr lvl="1"/>
            <a:r>
              <a:rPr lang="en-US" altLang="zh-CN" sz="2400" dirty="0" smtClean="0">
                <a:sym typeface="Symbol"/>
              </a:rPr>
              <a:t>n=5</a:t>
            </a:r>
            <a:endParaRPr lang="en-US" altLang="zh-CN" sz="2400" dirty="0">
              <a:sym typeface="Symbol"/>
            </a:endParaRPr>
          </a:p>
          <a:p>
            <a:pPr lvl="1"/>
            <a:r>
              <a:rPr lang="en-US" altLang="zh-CN" sz="2400" dirty="0">
                <a:sym typeface="Symbol"/>
              </a:rPr>
              <a:t>All 3</a:t>
            </a:r>
            <a:r>
              <a:rPr lang="en-US" altLang="zh-CN" sz="2400" baseline="30000" dirty="0">
                <a:sym typeface="Symbol"/>
              </a:rPr>
              <a:t>rd</a:t>
            </a:r>
            <a:r>
              <a:rPr lang="en-US" altLang="zh-CN" sz="2400" dirty="0">
                <a:sym typeface="Symbol"/>
              </a:rPr>
              <a:t> and 4</a:t>
            </a:r>
            <a:r>
              <a:rPr lang="en-US" altLang="zh-CN" sz="2400" baseline="30000" dirty="0">
                <a:sym typeface="Symbol"/>
              </a:rPr>
              <a:t>th</a:t>
            </a:r>
            <a:r>
              <a:rPr lang="en-US" altLang="zh-CN" sz="2400" dirty="0">
                <a:sym typeface="Symbol"/>
              </a:rPr>
              <a:t> RDT due to </a:t>
            </a:r>
            <a:r>
              <a:rPr lang="en-US" altLang="zh-CN" sz="2400" dirty="0" err="1">
                <a:sym typeface="Symbol"/>
              </a:rPr>
              <a:t>sextupoles</a:t>
            </a:r>
            <a:r>
              <a:rPr lang="en-US" altLang="zh-CN" sz="2400" dirty="0">
                <a:sym typeface="Symbol"/>
              </a:rPr>
              <a:t> </a:t>
            </a:r>
            <a:r>
              <a:rPr lang="en-US" altLang="zh-CN" sz="2400" dirty="0" smtClean="0">
                <a:sym typeface="Symbol"/>
              </a:rPr>
              <a:t>cancelled</a:t>
            </a:r>
          </a:p>
          <a:p>
            <a:pPr lvl="1"/>
            <a:r>
              <a:rPr lang="en-US" altLang="zh-CN" sz="2400" dirty="0">
                <a:sym typeface="Symbol"/>
              </a:rPr>
              <a:t>Amplitude-dependent tune </a:t>
            </a:r>
            <a:r>
              <a:rPr lang="en-US" altLang="zh-CN" sz="2400" dirty="0" smtClean="0">
                <a:sym typeface="Symbol"/>
              </a:rPr>
              <a:t>shift is very small</a:t>
            </a:r>
            <a:endParaRPr lang="en-US" altLang="zh-CN" sz="2400" dirty="0">
              <a:sym typeface="Symbol"/>
            </a:endParaRPr>
          </a:p>
        </p:txBody>
      </p:sp>
      <p:pic>
        <p:nvPicPr>
          <p:cNvPr id="4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/>
          <p:cNvSpPr/>
          <p:nvPr/>
        </p:nvSpPr>
        <p:spPr>
          <a:xfrm>
            <a:off x="899592" y="3501008"/>
            <a:ext cx="29523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 err="1" smtClean="0"/>
              <a:t>Ncell</a:t>
            </a:r>
            <a:r>
              <a:rPr lang="en-US" altLang="zh-CN" sz="1600" dirty="0"/>
              <a:t>= 120</a:t>
            </a:r>
          </a:p>
          <a:p>
            <a:r>
              <a:rPr lang="en-US" altLang="zh-CN" sz="1600" dirty="0"/>
              <a:t>LB= 19.96</a:t>
            </a:r>
          </a:p>
          <a:p>
            <a:r>
              <a:rPr lang="en-US" altLang="zh-CN" sz="1600" dirty="0" err="1"/>
              <a:t>Lcell</a:t>
            </a:r>
            <a:r>
              <a:rPr lang="en-US" altLang="zh-CN" sz="1600" dirty="0"/>
              <a:t>= 47.92</a:t>
            </a:r>
          </a:p>
          <a:p>
            <a:r>
              <a:rPr lang="en-US" altLang="zh-CN" sz="1600" dirty="0"/>
              <a:t>theta= .0032188449319567555</a:t>
            </a:r>
          </a:p>
          <a:p>
            <a:r>
              <a:rPr lang="en-US" altLang="zh-CN" sz="1600" dirty="0" err="1"/>
              <a:t>Lring</a:t>
            </a:r>
            <a:r>
              <a:rPr lang="en-US" altLang="zh-CN" sz="1600" dirty="0"/>
              <a:t>= 54820.479999999996</a:t>
            </a:r>
          </a:p>
          <a:p>
            <a:r>
              <a:rPr lang="en-US" altLang="zh-CN" sz="1600" dirty="0"/>
              <a:t>Nstr1= 18</a:t>
            </a:r>
          </a:p>
          <a:p>
            <a:r>
              <a:rPr lang="en-US" altLang="zh-CN" sz="1600" dirty="0"/>
              <a:t>Nstr2= 20</a:t>
            </a:r>
          </a:p>
          <a:p>
            <a:r>
              <a:rPr lang="en-US" altLang="zh-CN" sz="1600" dirty="0" err="1"/>
              <a:t>Vrfc</a:t>
            </a:r>
            <a:r>
              <a:rPr lang="en-US" altLang="zh-CN" sz="1600" dirty="0"/>
              <a:t>= 220625000</a:t>
            </a:r>
          </a:p>
          <a:p>
            <a:r>
              <a:rPr lang="en-US" altLang="zh-CN" sz="1600" dirty="0" err="1"/>
              <a:t>frf</a:t>
            </a:r>
            <a:r>
              <a:rPr lang="en-US" altLang="zh-CN" sz="1600" dirty="0"/>
              <a:t>= </a:t>
            </a:r>
            <a:r>
              <a:rPr lang="en-US" altLang="zh-CN" sz="1600" dirty="0" smtClean="0"/>
              <a:t>6.5e+08</a:t>
            </a:r>
            <a:endParaRPr lang="en-US" altLang="zh-CN" sz="1600" dirty="0"/>
          </a:p>
        </p:txBody>
      </p:sp>
    </p:spTree>
    <p:extLst>
      <p:ext uri="{BB962C8B-B14F-4D97-AF65-F5344CB8AC3E}">
        <p14:creationId xmlns:p14="http://schemas.microsoft.com/office/powerpoint/2010/main" val="68569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51520" y="476672"/>
            <a:ext cx="1512168" cy="600164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zh-CN" sz="1200" b="1" dirty="0"/>
              <a:t>NIP=2</a:t>
            </a:r>
          </a:p>
          <a:p>
            <a:r>
              <a:rPr lang="en-US" altLang="zh-CN" sz="1200" b="1" dirty="0" err="1"/>
              <a:t>Eng</a:t>
            </a:r>
            <a:r>
              <a:rPr lang="en-US" altLang="zh-CN" sz="1200" b="1" dirty="0"/>
              <a:t>=120</a:t>
            </a:r>
          </a:p>
          <a:p>
            <a:r>
              <a:rPr lang="en-US" altLang="zh-CN" sz="1200" b="1" dirty="0" err="1"/>
              <a:t>Lring</a:t>
            </a:r>
            <a:r>
              <a:rPr lang="en-US" altLang="zh-CN" sz="1200" b="1" dirty="0"/>
              <a:t>=54820.48</a:t>
            </a:r>
            <a:endParaRPr lang="en-US" altLang="zh-CN" sz="1200" b="1" dirty="0" smtClean="0"/>
          </a:p>
          <a:p>
            <a:r>
              <a:rPr lang="en-US" altLang="zh-CN" sz="1200" b="1" dirty="0" smtClean="0"/>
              <a:t>U0=2.933</a:t>
            </a:r>
          </a:p>
          <a:p>
            <a:r>
              <a:rPr lang="en-US" altLang="zh-CN" sz="1200" b="1" dirty="0" err="1" smtClean="0"/>
              <a:t>thetaC</a:t>
            </a:r>
            <a:r>
              <a:rPr lang="en-US" altLang="zh-CN" sz="1200" b="1" dirty="0" smtClean="0"/>
              <a:t>=-</a:t>
            </a:r>
            <a:endParaRPr lang="en-US" altLang="zh-CN" sz="1200" b="1" dirty="0"/>
          </a:p>
          <a:p>
            <a:r>
              <a:rPr lang="en-US" altLang="zh-CN" sz="1200" b="1" dirty="0" err="1" smtClean="0"/>
              <a:t>thetaP</a:t>
            </a:r>
            <a:r>
              <a:rPr lang="en-US" altLang="zh-CN" sz="1200" b="1" dirty="0" smtClean="0"/>
              <a:t>=-</a:t>
            </a:r>
            <a:endParaRPr lang="en-US" altLang="zh-CN" sz="1200" b="1" dirty="0"/>
          </a:p>
          <a:p>
            <a:r>
              <a:rPr lang="en-US" altLang="zh-CN" sz="1200" b="1" dirty="0"/>
              <a:t>Ne=2.67</a:t>
            </a:r>
          </a:p>
          <a:p>
            <a:r>
              <a:rPr lang="en-US" altLang="zh-CN" sz="1200" b="1" dirty="0" err="1"/>
              <a:t>Nb</a:t>
            </a:r>
            <a:r>
              <a:rPr lang="en-US" altLang="zh-CN" sz="1200" b="1" dirty="0"/>
              <a:t>=44</a:t>
            </a:r>
          </a:p>
          <a:p>
            <a:r>
              <a:rPr lang="en-US" altLang="zh-CN" sz="1200" b="1" dirty="0" err="1"/>
              <a:t>Ib</a:t>
            </a:r>
            <a:r>
              <a:rPr lang="en-US" altLang="zh-CN" sz="1200" b="1" dirty="0"/>
              <a:t>=.0105</a:t>
            </a:r>
          </a:p>
          <a:p>
            <a:r>
              <a:rPr lang="en-US" altLang="zh-CN" sz="1200" b="1" dirty="0" err="1" smtClean="0"/>
              <a:t>Pbeam</a:t>
            </a:r>
            <a:r>
              <a:rPr lang="en-US" altLang="zh-CN" sz="1200" b="1" dirty="0" smtClean="0"/>
              <a:t>=30.800</a:t>
            </a:r>
          </a:p>
          <a:p>
            <a:r>
              <a:rPr lang="en-US" altLang="zh-CN" sz="1200" b="1" dirty="0" err="1" smtClean="0"/>
              <a:t>rhoB</a:t>
            </a:r>
            <a:r>
              <a:rPr lang="en-US" altLang="zh-CN" sz="1200" b="1" dirty="0" smtClean="0"/>
              <a:t>=6200</a:t>
            </a:r>
            <a:endParaRPr lang="en-US" altLang="zh-CN" sz="1200" b="1" dirty="0"/>
          </a:p>
          <a:p>
            <a:r>
              <a:rPr lang="en-US" altLang="zh-CN" sz="1200" b="1" dirty="0" err="1" smtClean="0">
                <a:solidFill>
                  <a:srgbClr val="FF0000"/>
                </a:solidFill>
              </a:rPr>
              <a:t>alfap</a:t>
            </a:r>
            <a:r>
              <a:rPr lang="en-US" altLang="zh-CN" sz="1200" b="1" dirty="0" smtClean="0">
                <a:solidFill>
                  <a:srgbClr val="FF0000"/>
                </a:solidFill>
              </a:rPr>
              <a:t>=-</a:t>
            </a:r>
            <a:endParaRPr lang="en-US" altLang="zh-CN" sz="1200" b="1" dirty="0">
              <a:solidFill>
                <a:srgbClr val="FF0000"/>
              </a:solidFill>
            </a:endParaRPr>
          </a:p>
          <a:p>
            <a:r>
              <a:rPr lang="en-US" altLang="zh-CN" sz="1200" b="1" dirty="0" err="1"/>
              <a:t>bxstar</a:t>
            </a:r>
            <a:r>
              <a:rPr lang="en-US" altLang="zh-CN" sz="1200" b="1" dirty="0"/>
              <a:t>=-</a:t>
            </a:r>
          </a:p>
          <a:p>
            <a:r>
              <a:rPr lang="en-US" altLang="zh-CN" sz="1200" b="1" dirty="0" err="1"/>
              <a:t>bystar</a:t>
            </a:r>
            <a:r>
              <a:rPr lang="en-US" altLang="zh-CN" sz="1200" b="1" dirty="0"/>
              <a:t>=-</a:t>
            </a:r>
          </a:p>
          <a:p>
            <a:r>
              <a:rPr lang="en-US" altLang="zh-CN" sz="1200" b="1" dirty="0" smtClean="0"/>
              <a:t>ex=2.094e-09</a:t>
            </a:r>
            <a:endParaRPr lang="en-US" altLang="zh-CN" sz="1200" b="1" dirty="0"/>
          </a:p>
          <a:p>
            <a:r>
              <a:rPr lang="en-US" altLang="zh-CN" sz="1200" b="1" dirty="0" err="1"/>
              <a:t>ey</a:t>
            </a:r>
            <a:r>
              <a:rPr lang="en-US" altLang="zh-CN" sz="1200" b="1" dirty="0"/>
              <a:t>=0</a:t>
            </a:r>
          </a:p>
          <a:p>
            <a:r>
              <a:rPr lang="en-US" altLang="zh-CN" sz="1200" b="1" dirty="0" err="1"/>
              <a:t>sigxIP</a:t>
            </a:r>
            <a:r>
              <a:rPr lang="en-US" altLang="zh-CN" sz="1200" b="1" dirty="0"/>
              <a:t>=-</a:t>
            </a:r>
          </a:p>
          <a:p>
            <a:r>
              <a:rPr lang="en-US" altLang="zh-CN" sz="1200" b="1" dirty="0" err="1"/>
              <a:t>sigyIP</a:t>
            </a:r>
            <a:r>
              <a:rPr lang="en-US" altLang="zh-CN" sz="1200" b="1" dirty="0"/>
              <a:t>=-</a:t>
            </a:r>
          </a:p>
          <a:p>
            <a:r>
              <a:rPr lang="en-US" altLang="zh-CN" sz="1200" b="1" dirty="0" err="1"/>
              <a:t>ksix</a:t>
            </a:r>
            <a:r>
              <a:rPr lang="en-US" altLang="zh-CN" sz="1200" b="1" dirty="0"/>
              <a:t>=-</a:t>
            </a:r>
          </a:p>
          <a:p>
            <a:r>
              <a:rPr lang="en-US" altLang="zh-CN" sz="1200" b="1" dirty="0" err="1"/>
              <a:t>ksiy</a:t>
            </a:r>
            <a:r>
              <a:rPr lang="en-US" altLang="zh-CN" sz="1200" b="1" dirty="0"/>
              <a:t>=-</a:t>
            </a:r>
          </a:p>
          <a:p>
            <a:r>
              <a:rPr lang="en-US" altLang="zh-CN" sz="1200" b="1" dirty="0" err="1"/>
              <a:t>Vrf</a:t>
            </a:r>
            <a:r>
              <a:rPr lang="en-US" altLang="zh-CN" sz="1200" b="1" dirty="0"/>
              <a:t>=3.53e+09</a:t>
            </a:r>
          </a:p>
          <a:p>
            <a:r>
              <a:rPr lang="en-US" altLang="zh-CN" sz="1200" b="1" dirty="0" err="1" smtClean="0"/>
              <a:t>frf</a:t>
            </a:r>
            <a:r>
              <a:rPr lang="en-US" altLang="zh-CN" sz="1200" b="1" dirty="0" smtClean="0"/>
              <a:t>=6.5e+08</a:t>
            </a:r>
            <a:endParaRPr lang="en-US" altLang="zh-CN" sz="1200" b="1" dirty="0"/>
          </a:p>
          <a:p>
            <a:r>
              <a:rPr lang="en-US" altLang="zh-CN" sz="1200" b="1" dirty="0" err="1">
                <a:solidFill>
                  <a:srgbClr val="FF0000"/>
                </a:solidFill>
              </a:rPr>
              <a:t>sigmaz</a:t>
            </a:r>
            <a:r>
              <a:rPr lang="en-US" altLang="zh-CN" sz="1200" b="1" dirty="0">
                <a:solidFill>
                  <a:srgbClr val="FF0000"/>
                </a:solidFill>
              </a:rPr>
              <a:t>=.</a:t>
            </a:r>
            <a:r>
              <a:rPr lang="en-US" altLang="zh-CN" sz="1200" b="1" dirty="0" smtClean="0">
                <a:solidFill>
                  <a:srgbClr val="FF0000"/>
                </a:solidFill>
              </a:rPr>
              <a:t>00264</a:t>
            </a:r>
          </a:p>
          <a:p>
            <a:r>
              <a:rPr lang="en-US" altLang="zh-CN" sz="1200" b="1" dirty="0" err="1" smtClean="0"/>
              <a:t>sigmazt</a:t>
            </a:r>
            <a:r>
              <a:rPr lang="en-US" altLang="zh-CN" sz="1200" b="1" dirty="0"/>
              <a:t>=-</a:t>
            </a:r>
          </a:p>
          <a:p>
            <a:r>
              <a:rPr lang="en-US" altLang="zh-CN" sz="1200" b="1" dirty="0" err="1"/>
              <a:t>Phom</a:t>
            </a:r>
            <a:r>
              <a:rPr lang="en-US" altLang="zh-CN" sz="1200" b="1" dirty="0"/>
              <a:t>=-</a:t>
            </a:r>
          </a:p>
          <a:p>
            <a:r>
              <a:rPr lang="en-US" altLang="zh-CN" sz="1200" b="1" dirty="0" err="1"/>
              <a:t>sigmae</a:t>
            </a:r>
            <a:r>
              <a:rPr lang="en-US" altLang="zh-CN" sz="1200" b="1" dirty="0"/>
              <a:t>=.</a:t>
            </a:r>
            <a:r>
              <a:rPr lang="en-US" altLang="zh-CN" sz="1200" b="1" dirty="0" smtClean="0"/>
              <a:t>00130</a:t>
            </a:r>
            <a:endParaRPr lang="en-US" altLang="zh-CN" sz="1200" b="1" dirty="0"/>
          </a:p>
          <a:p>
            <a:r>
              <a:rPr lang="en-US" altLang="zh-CN" sz="1200" b="1" dirty="0" err="1"/>
              <a:t>eapt</a:t>
            </a:r>
            <a:r>
              <a:rPr lang="en-US" altLang="zh-CN" sz="1200" b="1" dirty="0"/>
              <a:t>=-</a:t>
            </a:r>
          </a:p>
          <a:p>
            <a:r>
              <a:rPr lang="en-US" altLang="zh-CN" sz="1200" b="1" dirty="0" err="1"/>
              <a:t>eaptrf</a:t>
            </a:r>
            <a:r>
              <a:rPr lang="en-US" altLang="zh-CN" sz="1200" b="1" dirty="0"/>
              <a:t>=-</a:t>
            </a:r>
          </a:p>
          <a:p>
            <a:r>
              <a:rPr lang="en-US" altLang="zh-CN" sz="1200" b="1" dirty="0" err="1"/>
              <a:t>ngamma</a:t>
            </a:r>
            <a:r>
              <a:rPr lang="en-US" altLang="zh-CN" sz="1200" b="1" dirty="0"/>
              <a:t>=-</a:t>
            </a:r>
          </a:p>
          <a:p>
            <a:r>
              <a:rPr lang="en-US" altLang="zh-CN" sz="1200" b="1" dirty="0" err="1"/>
              <a:t>tbs</a:t>
            </a:r>
            <a:r>
              <a:rPr lang="en-US" altLang="zh-CN" sz="1200" b="1" dirty="0"/>
              <a:t>=-</a:t>
            </a:r>
          </a:p>
          <a:p>
            <a:r>
              <a:rPr lang="en-US" altLang="zh-CN" sz="1200" b="1" dirty="0" err="1"/>
              <a:t>Fhg</a:t>
            </a:r>
            <a:r>
              <a:rPr lang="en-US" altLang="zh-CN" sz="1200" b="1" dirty="0"/>
              <a:t>=-</a:t>
            </a:r>
          </a:p>
          <a:p>
            <a:r>
              <a:rPr lang="en-US" altLang="zh-CN" sz="1200" b="1" dirty="0" err="1"/>
              <a:t>Lmax</a:t>
            </a:r>
            <a:r>
              <a:rPr lang="en-US" altLang="zh-CN" sz="1200" b="1" dirty="0"/>
              <a:t>=-</a:t>
            </a:r>
            <a:endParaRPr lang="zh-CN" altLang="en-US" sz="1200" b="1" dirty="0"/>
          </a:p>
        </p:txBody>
      </p:sp>
      <p:sp>
        <p:nvSpPr>
          <p:cNvPr id="3" name="矩形 2"/>
          <p:cNvSpPr/>
          <p:nvPr/>
        </p:nvSpPr>
        <p:spPr>
          <a:xfrm>
            <a:off x="1907704" y="476672"/>
            <a:ext cx="3744416" cy="600164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zh-CN" sz="1200" b="1" dirty="0" smtClean="0"/>
              <a:t>NIP=2                    </a:t>
            </a:r>
            <a:r>
              <a:rPr lang="en-US" altLang="zh-CN" sz="1200" b="1" dirty="0"/>
              <a:t>! Number of IPs [1]  </a:t>
            </a:r>
            <a:endParaRPr lang="en-US" altLang="zh-CN" sz="1200" b="1" dirty="0" smtClean="0"/>
          </a:p>
          <a:p>
            <a:r>
              <a:rPr lang="en-US" altLang="zh-CN" sz="1200" b="1" dirty="0" err="1" smtClean="0"/>
              <a:t>Eng</a:t>
            </a:r>
            <a:r>
              <a:rPr lang="en-US" altLang="zh-CN" sz="1200" b="1" dirty="0" smtClean="0"/>
              <a:t>=120                  </a:t>
            </a:r>
            <a:r>
              <a:rPr lang="en-US" altLang="zh-CN" sz="1200" b="1" dirty="0"/>
              <a:t>! Energy [GeV]  </a:t>
            </a:r>
            <a:endParaRPr lang="en-US" altLang="zh-CN" sz="1200" b="1" dirty="0" smtClean="0"/>
          </a:p>
          <a:p>
            <a:r>
              <a:rPr lang="en-US" altLang="zh-CN" sz="1200" b="1" dirty="0" err="1" smtClean="0"/>
              <a:t>Lring</a:t>
            </a:r>
            <a:r>
              <a:rPr lang="en-US" altLang="zh-CN" sz="1200" b="1" dirty="0" smtClean="0"/>
              <a:t>=54*1E3             </a:t>
            </a:r>
            <a:r>
              <a:rPr lang="en-US" altLang="zh-CN" sz="1200" b="1" dirty="0"/>
              <a:t>! Circumference [m]  </a:t>
            </a:r>
            <a:endParaRPr lang="en-US" altLang="zh-CN" sz="1200" b="1" dirty="0" smtClean="0"/>
          </a:p>
          <a:p>
            <a:r>
              <a:rPr lang="en-US" altLang="zh-CN" sz="1200" b="1" dirty="0" smtClean="0"/>
              <a:t>U0=2.96                  </a:t>
            </a:r>
            <a:r>
              <a:rPr lang="en-US" altLang="zh-CN" sz="1200" b="1" dirty="0"/>
              <a:t>! SR loss/turn [GeV]  </a:t>
            </a:r>
            <a:endParaRPr lang="en-US" altLang="zh-CN" sz="1200" b="1" dirty="0" smtClean="0"/>
          </a:p>
          <a:p>
            <a:r>
              <a:rPr lang="en-US" altLang="zh-CN" sz="1200" b="1" dirty="0" err="1" smtClean="0"/>
              <a:t>thetaC</a:t>
            </a:r>
            <a:r>
              <a:rPr lang="en-US" altLang="zh-CN" sz="1200" b="1" dirty="0" smtClean="0"/>
              <a:t>=15                </a:t>
            </a:r>
            <a:r>
              <a:rPr lang="en-US" altLang="zh-CN" sz="1200" b="1" dirty="0"/>
              <a:t>! Half crossing angle [</a:t>
            </a:r>
            <a:r>
              <a:rPr lang="en-US" altLang="zh-CN" sz="1200" b="1" dirty="0" err="1"/>
              <a:t>mrad</a:t>
            </a:r>
            <a:r>
              <a:rPr lang="en-US" altLang="zh-CN" sz="1200" b="1" dirty="0"/>
              <a:t>]  </a:t>
            </a:r>
            <a:r>
              <a:rPr lang="en-US" altLang="zh-CN" sz="1200" b="1" dirty="0" err="1"/>
              <a:t>thetaP</a:t>
            </a:r>
            <a:r>
              <a:rPr lang="en-US" altLang="zh-CN" sz="1200" b="1" dirty="0"/>
              <a:t>=2.6               ! </a:t>
            </a:r>
            <a:r>
              <a:rPr lang="en-US" altLang="zh-CN" sz="1200" b="1" dirty="0" err="1"/>
              <a:t>Piwinski</a:t>
            </a:r>
            <a:r>
              <a:rPr lang="en-US" altLang="zh-CN" sz="1200" b="1" dirty="0"/>
              <a:t> angle [1]  </a:t>
            </a:r>
            <a:endParaRPr lang="en-US" altLang="zh-CN" sz="1200" b="1" dirty="0" smtClean="0"/>
          </a:p>
          <a:p>
            <a:r>
              <a:rPr lang="en-US" altLang="zh-CN" sz="1200" b="1" dirty="0" smtClean="0"/>
              <a:t>Ne=2.67              </a:t>
            </a:r>
            <a:r>
              <a:rPr lang="en-US" altLang="zh-CN" sz="1200" b="1" dirty="0"/>
              <a:t>	   ! Ne/bunch [10^11]  </a:t>
            </a:r>
            <a:r>
              <a:rPr lang="en-US" altLang="zh-CN" sz="1200" b="1" dirty="0" err="1"/>
              <a:t>Nb</a:t>
            </a:r>
            <a:r>
              <a:rPr lang="en-US" altLang="zh-CN" sz="1200" b="1" dirty="0"/>
              <a:t>=44                    ! bunch number [1]  </a:t>
            </a:r>
            <a:endParaRPr lang="en-US" altLang="zh-CN" sz="1200" b="1" dirty="0" smtClean="0"/>
          </a:p>
          <a:p>
            <a:r>
              <a:rPr lang="en-US" altLang="zh-CN" sz="1200" b="1" dirty="0" err="1" smtClean="0"/>
              <a:t>Ib</a:t>
            </a:r>
            <a:r>
              <a:rPr lang="en-US" altLang="zh-CN" sz="1200" b="1" dirty="0" smtClean="0"/>
              <a:t>=10.5*1e-3             </a:t>
            </a:r>
            <a:r>
              <a:rPr lang="en-US" altLang="zh-CN" sz="1200" b="1" dirty="0"/>
              <a:t>! Beam current[A]  </a:t>
            </a:r>
            <a:endParaRPr lang="en-US" altLang="zh-CN" sz="1200" b="1" dirty="0" smtClean="0"/>
          </a:p>
          <a:p>
            <a:r>
              <a:rPr lang="en-US" altLang="zh-CN" sz="1200" b="1" dirty="0" err="1" smtClean="0"/>
              <a:t>Pbeam</a:t>
            </a:r>
            <a:r>
              <a:rPr lang="en-US" altLang="zh-CN" sz="1200" b="1" dirty="0" smtClean="0"/>
              <a:t>=31.2               </a:t>
            </a:r>
            <a:r>
              <a:rPr lang="en-US" altLang="zh-CN" sz="1200" b="1" dirty="0"/>
              <a:t>! SR power/beam [MW]  </a:t>
            </a:r>
            <a:r>
              <a:rPr lang="en-US" altLang="zh-CN" sz="1200" b="1" dirty="0" err="1"/>
              <a:t>rhoB</a:t>
            </a:r>
            <a:r>
              <a:rPr lang="en-US" altLang="zh-CN" sz="1200" b="1" dirty="0"/>
              <a:t>=6.2*1e3             ! Bending radius [m] </a:t>
            </a:r>
            <a:endParaRPr lang="en-US" altLang="zh-CN" sz="1200" b="1" dirty="0" smtClean="0"/>
          </a:p>
          <a:p>
            <a:r>
              <a:rPr lang="en-US" altLang="zh-CN" sz="1200" b="1" dirty="0" err="1" smtClean="0">
                <a:solidFill>
                  <a:srgbClr val="FF0000"/>
                </a:solidFill>
              </a:rPr>
              <a:t>alfap</a:t>
            </a:r>
            <a:r>
              <a:rPr lang="en-US" altLang="zh-CN" sz="1200" b="1" dirty="0" smtClean="0">
                <a:solidFill>
                  <a:srgbClr val="FF0000"/>
                </a:solidFill>
              </a:rPr>
              <a:t>=2.2e-5             </a:t>
            </a:r>
            <a:r>
              <a:rPr lang="en-US" altLang="zh-CN" sz="1200" b="1" dirty="0">
                <a:solidFill>
                  <a:srgbClr val="FF0000"/>
                </a:solidFill>
              </a:rPr>
              <a:t>! Momentum compaction [1]  </a:t>
            </a:r>
            <a:r>
              <a:rPr lang="en-US" altLang="zh-CN" sz="1200" b="1" dirty="0" err="1"/>
              <a:t>bxstar</a:t>
            </a:r>
            <a:r>
              <a:rPr lang="en-US" altLang="zh-CN" sz="1200" b="1" dirty="0"/>
              <a:t>=0.268             ! beta x at IP [m] </a:t>
            </a:r>
            <a:endParaRPr lang="en-US" altLang="zh-CN" sz="1200" b="1" dirty="0" smtClean="0"/>
          </a:p>
          <a:p>
            <a:r>
              <a:rPr lang="en-US" altLang="zh-CN" sz="1200" b="1" dirty="0" err="1" smtClean="0"/>
              <a:t>bystar</a:t>
            </a:r>
            <a:r>
              <a:rPr lang="en-US" altLang="zh-CN" sz="1200" b="1" dirty="0" smtClean="0"/>
              <a:t>=0.00124           </a:t>
            </a:r>
            <a:r>
              <a:rPr lang="en-US" altLang="zh-CN" sz="1200" b="1" dirty="0"/>
              <a:t>! beta y at IP [m]  </a:t>
            </a:r>
            <a:endParaRPr lang="en-US" altLang="zh-CN" sz="1200" b="1" dirty="0" smtClean="0"/>
          </a:p>
          <a:p>
            <a:r>
              <a:rPr lang="en-US" altLang="zh-CN" sz="1200" b="1" dirty="0" smtClean="0"/>
              <a:t>ex=2.06*1e-9             </a:t>
            </a:r>
            <a:r>
              <a:rPr lang="en-US" altLang="zh-CN" sz="1200" b="1" dirty="0"/>
              <a:t>! emittance x [m*rad]  </a:t>
            </a:r>
            <a:endParaRPr lang="en-US" altLang="zh-CN" sz="1200" b="1" dirty="0" smtClean="0"/>
          </a:p>
          <a:p>
            <a:r>
              <a:rPr lang="en-US" altLang="zh-CN" sz="1200" b="1" dirty="0" err="1" smtClean="0"/>
              <a:t>ey</a:t>
            </a:r>
            <a:r>
              <a:rPr lang="en-US" altLang="zh-CN" sz="1200" b="1" dirty="0" smtClean="0"/>
              <a:t>=0.0062*1e-9           </a:t>
            </a:r>
            <a:r>
              <a:rPr lang="en-US" altLang="zh-CN" sz="1200" b="1" dirty="0"/>
              <a:t>! emittance y [m*rad]  </a:t>
            </a:r>
            <a:endParaRPr lang="en-US" altLang="zh-CN" sz="1200" b="1" dirty="0" smtClean="0"/>
          </a:p>
          <a:p>
            <a:r>
              <a:rPr lang="en-US" altLang="zh-CN" sz="1200" b="1" dirty="0" err="1" smtClean="0"/>
              <a:t>sigxIP</a:t>
            </a:r>
            <a:r>
              <a:rPr lang="en-US" altLang="zh-CN" sz="1200" b="1" dirty="0" smtClean="0"/>
              <a:t>=23.5*1e-6         </a:t>
            </a:r>
            <a:r>
              <a:rPr lang="en-US" altLang="zh-CN" sz="1200" b="1" dirty="0"/>
              <a:t>! beam size x at IP [m]  </a:t>
            </a:r>
            <a:endParaRPr lang="en-US" altLang="zh-CN" sz="1200" b="1" dirty="0" smtClean="0"/>
          </a:p>
          <a:p>
            <a:r>
              <a:rPr lang="en-US" altLang="zh-CN" sz="1200" b="1" dirty="0" err="1" smtClean="0"/>
              <a:t>sigyIP</a:t>
            </a:r>
            <a:r>
              <a:rPr lang="en-US" altLang="zh-CN" sz="1200" b="1" dirty="0" smtClean="0"/>
              <a:t>=0.088*1e-6        </a:t>
            </a:r>
            <a:r>
              <a:rPr lang="en-US" altLang="zh-CN" sz="1200" b="1" dirty="0"/>
              <a:t>! beam size y at IP [m]  </a:t>
            </a:r>
            <a:r>
              <a:rPr lang="en-US" altLang="zh-CN" sz="1200" b="1" dirty="0" err="1"/>
              <a:t>ksix</a:t>
            </a:r>
            <a:r>
              <a:rPr lang="en-US" altLang="zh-CN" sz="1200" b="1" dirty="0"/>
              <a:t>=0.032               ! </a:t>
            </a:r>
            <a:r>
              <a:rPr lang="en-US" altLang="zh-CN" sz="1200" b="1" dirty="0" err="1"/>
              <a:t>ksix</a:t>
            </a:r>
            <a:r>
              <a:rPr lang="en-US" altLang="zh-CN" sz="1200" b="1" dirty="0"/>
              <a:t>/IP [1] </a:t>
            </a:r>
            <a:endParaRPr lang="en-US" altLang="zh-CN" sz="1200" b="1" dirty="0" smtClean="0"/>
          </a:p>
          <a:p>
            <a:r>
              <a:rPr lang="en-US" altLang="zh-CN" sz="1200" b="1" dirty="0" err="1" smtClean="0"/>
              <a:t>ksiy</a:t>
            </a:r>
            <a:r>
              <a:rPr lang="en-US" altLang="zh-CN" sz="1200" b="1" dirty="0" smtClean="0"/>
              <a:t>=0.11                </a:t>
            </a:r>
            <a:r>
              <a:rPr lang="en-US" altLang="zh-CN" sz="1200" b="1" dirty="0"/>
              <a:t>! </a:t>
            </a:r>
            <a:r>
              <a:rPr lang="en-US" altLang="zh-CN" sz="1200" b="1" dirty="0" err="1"/>
              <a:t>ksiy</a:t>
            </a:r>
            <a:r>
              <a:rPr lang="en-US" altLang="zh-CN" sz="1200" b="1" dirty="0"/>
              <a:t>/IP [1]  </a:t>
            </a:r>
            <a:endParaRPr lang="en-US" altLang="zh-CN" sz="1200" b="1" dirty="0" smtClean="0"/>
          </a:p>
          <a:p>
            <a:r>
              <a:rPr lang="en-US" altLang="zh-CN" sz="1200" b="1" dirty="0" err="1" smtClean="0"/>
              <a:t>Vrf</a:t>
            </a:r>
            <a:r>
              <a:rPr lang="en-US" altLang="zh-CN" sz="1200" b="1" dirty="0" smtClean="0"/>
              <a:t>=3.53*1e9             </a:t>
            </a:r>
            <a:r>
              <a:rPr lang="en-US" altLang="zh-CN" sz="1200" b="1" dirty="0"/>
              <a:t>! </a:t>
            </a:r>
            <a:r>
              <a:rPr lang="en-US" altLang="zh-CN" sz="1200" b="1" dirty="0" err="1"/>
              <a:t>Vrf</a:t>
            </a:r>
            <a:r>
              <a:rPr lang="en-US" altLang="zh-CN" sz="1200" b="1" dirty="0"/>
              <a:t> [V] </a:t>
            </a:r>
            <a:endParaRPr lang="en-US" altLang="zh-CN" sz="1200" b="1" dirty="0" smtClean="0"/>
          </a:p>
          <a:p>
            <a:r>
              <a:rPr lang="en-US" altLang="zh-CN" sz="1200" b="1" dirty="0" smtClean="0"/>
              <a:t> </a:t>
            </a:r>
            <a:r>
              <a:rPr lang="en-US" altLang="zh-CN" sz="1200" b="1" dirty="0" err="1"/>
              <a:t>frf</a:t>
            </a:r>
            <a:r>
              <a:rPr lang="en-US" altLang="zh-CN" sz="1200" b="1" dirty="0"/>
              <a:t>=650*1e6              ! </a:t>
            </a:r>
            <a:r>
              <a:rPr lang="en-US" altLang="zh-CN" sz="1200" b="1" dirty="0" err="1"/>
              <a:t>frf</a:t>
            </a:r>
            <a:r>
              <a:rPr lang="en-US" altLang="zh-CN" sz="1200" b="1" dirty="0"/>
              <a:t> [Hz]  </a:t>
            </a:r>
            <a:endParaRPr lang="en-US" altLang="zh-CN" sz="1200" b="1" dirty="0" smtClean="0"/>
          </a:p>
          <a:p>
            <a:r>
              <a:rPr lang="en-US" altLang="zh-CN" sz="1200" b="1" dirty="0" err="1" smtClean="0">
                <a:solidFill>
                  <a:srgbClr val="FF0000"/>
                </a:solidFill>
              </a:rPr>
              <a:t>sigmaz</a:t>
            </a:r>
            <a:r>
              <a:rPr lang="en-US" altLang="zh-CN" sz="1200" b="1" dirty="0" smtClean="0">
                <a:solidFill>
                  <a:srgbClr val="FF0000"/>
                </a:solidFill>
              </a:rPr>
              <a:t>=3.0               </a:t>
            </a:r>
            <a:r>
              <a:rPr lang="en-US" altLang="zh-CN" sz="1200" b="1" dirty="0">
                <a:solidFill>
                  <a:srgbClr val="FF0000"/>
                </a:solidFill>
              </a:rPr>
              <a:t>! Nature </a:t>
            </a:r>
            <a:r>
              <a:rPr lang="en-US" altLang="zh-CN" sz="1200" b="1" dirty="0" err="1">
                <a:solidFill>
                  <a:srgbClr val="FF0000"/>
                </a:solidFill>
              </a:rPr>
              <a:t>sigmaz</a:t>
            </a:r>
            <a:r>
              <a:rPr lang="en-US" altLang="zh-CN" sz="1200" b="1" dirty="0">
                <a:solidFill>
                  <a:srgbClr val="FF0000"/>
                </a:solidFill>
              </a:rPr>
              <a:t> [mm]  </a:t>
            </a:r>
            <a:endParaRPr lang="en-US" altLang="zh-CN" sz="1200" b="1" dirty="0" smtClean="0">
              <a:solidFill>
                <a:srgbClr val="FF0000"/>
              </a:solidFill>
            </a:endParaRPr>
          </a:p>
          <a:p>
            <a:r>
              <a:rPr lang="en-US" altLang="zh-CN" sz="1200" b="1" dirty="0" err="1" smtClean="0"/>
              <a:t>sigmazt</a:t>
            </a:r>
            <a:r>
              <a:rPr lang="en-US" altLang="zh-CN" sz="1200" b="1" dirty="0" smtClean="0"/>
              <a:t>=4.0              </a:t>
            </a:r>
            <a:r>
              <a:rPr lang="en-US" altLang="zh-CN" sz="1200" b="1" dirty="0"/>
              <a:t>! Total </a:t>
            </a:r>
            <a:r>
              <a:rPr lang="en-US" altLang="zh-CN" sz="1200" b="1" dirty="0" err="1"/>
              <a:t>sigmaz</a:t>
            </a:r>
            <a:r>
              <a:rPr lang="en-US" altLang="zh-CN" sz="1200" b="1" dirty="0"/>
              <a:t> [mm]  </a:t>
            </a:r>
            <a:endParaRPr lang="en-US" altLang="zh-CN" sz="1200" b="1" dirty="0" smtClean="0"/>
          </a:p>
          <a:p>
            <a:r>
              <a:rPr lang="en-US" altLang="zh-CN" sz="1200" b="1" dirty="0" err="1" smtClean="0"/>
              <a:t>Phom</a:t>
            </a:r>
            <a:r>
              <a:rPr lang="en-US" altLang="zh-CN" sz="1200" b="1" dirty="0" smtClean="0"/>
              <a:t>=1.3                 </a:t>
            </a:r>
            <a:r>
              <a:rPr lang="en-US" altLang="zh-CN" sz="1200" b="1" dirty="0"/>
              <a:t>! HOM power/cavity [kw]  </a:t>
            </a:r>
            <a:r>
              <a:rPr lang="en-US" altLang="zh-CN" sz="1200" b="1" dirty="0" err="1"/>
              <a:t>sigmae</a:t>
            </a:r>
            <a:r>
              <a:rPr lang="en-US" altLang="zh-CN" sz="1200" b="1" dirty="0"/>
              <a:t>=0.13/100          ! Energy spread [1]  </a:t>
            </a:r>
            <a:r>
              <a:rPr lang="en-US" altLang="zh-CN" sz="1200" b="1" dirty="0" err="1"/>
              <a:t>eapt</a:t>
            </a:r>
            <a:r>
              <a:rPr lang="en-US" altLang="zh-CN" sz="1200" b="1" dirty="0"/>
              <a:t>=2/100               ! energy acceptance [1]  </a:t>
            </a:r>
            <a:r>
              <a:rPr lang="en-US" altLang="zh-CN" sz="1200" b="1" dirty="0" err="1"/>
              <a:t>eaptrf</a:t>
            </a:r>
            <a:r>
              <a:rPr lang="en-US" altLang="zh-CN" sz="1200" b="1" dirty="0"/>
              <a:t>=2.1/100           ! energy acceptance by RF [1]  </a:t>
            </a:r>
            <a:r>
              <a:rPr lang="en-US" altLang="zh-CN" sz="1200" b="1" dirty="0" err="1"/>
              <a:t>ngamma</a:t>
            </a:r>
            <a:r>
              <a:rPr lang="en-US" altLang="zh-CN" sz="1200" b="1" dirty="0"/>
              <a:t>=0.47              ! number of gamma  </a:t>
            </a:r>
            <a:endParaRPr lang="en-US" altLang="zh-CN" sz="1200" b="1" dirty="0" smtClean="0"/>
          </a:p>
          <a:p>
            <a:r>
              <a:rPr lang="en-US" altLang="zh-CN" sz="1200" b="1" dirty="0" err="1" smtClean="0"/>
              <a:t>tbs</a:t>
            </a:r>
            <a:r>
              <a:rPr lang="en-US" altLang="zh-CN" sz="1200" b="1" dirty="0" smtClean="0"/>
              <a:t>=32                   </a:t>
            </a:r>
            <a:r>
              <a:rPr lang="en-US" altLang="zh-CN" sz="1200" b="1" dirty="0"/>
              <a:t>! life time due to </a:t>
            </a:r>
            <a:r>
              <a:rPr lang="en-US" altLang="zh-CN" sz="1200" b="1" dirty="0" err="1"/>
              <a:t>beamstrahlung</a:t>
            </a:r>
            <a:r>
              <a:rPr lang="en-US" altLang="zh-CN" sz="1200" b="1" dirty="0"/>
              <a:t> [min]  </a:t>
            </a:r>
            <a:r>
              <a:rPr lang="en-US" altLang="zh-CN" sz="1200" b="1" dirty="0" err="1"/>
              <a:t>Fhg</a:t>
            </a:r>
            <a:r>
              <a:rPr lang="en-US" altLang="zh-CN" sz="1200" b="1" dirty="0"/>
              <a:t>=0.81                 ! Factor of hour glass </a:t>
            </a:r>
            <a:endParaRPr lang="en-US" altLang="zh-CN" sz="1200" b="1" dirty="0" smtClean="0"/>
          </a:p>
          <a:p>
            <a:r>
              <a:rPr lang="en-US" altLang="zh-CN" sz="1200" b="1" dirty="0" err="1" smtClean="0"/>
              <a:t>Lmax</a:t>
            </a:r>
            <a:r>
              <a:rPr lang="en-US" altLang="zh-CN" sz="1200" b="1" dirty="0" smtClean="0"/>
              <a:t>=2.01                </a:t>
            </a:r>
            <a:r>
              <a:rPr lang="en-US" altLang="zh-CN" sz="1200" b="1" dirty="0"/>
              <a:t>! </a:t>
            </a:r>
            <a:r>
              <a:rPr lang="en-US" altLang="zh-CN" sz="1200" b="1" dirty="0" err="1"/>
              <a:t>Lmax</a:t>
            </a:r>
            <a:r>
              <a:rPr lang="en-US" altLang="zh-CN" sz="1200" b="1" dirty="0"/>
              <a:t>/IP [10^34/cm^2/s]</a:t>
            </a:r>
            <a:endParaRPr lang="zh-CN" altLang="en-US" sz="1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11663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/>
              <a:t>t</a:t>
            </a:r>
            <a:r>
              <a:rPr lang="en-US" altLang="zh-CN" b="1" dirty="0" smtClean="0"/>
              <a:t>his lattice</a:t>
            </a:r>
            <a:endParaRPr lang="zh-CN" alt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123728" y="116632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kern="100" dirty="0">
                <a:cs typeface="Times New Roman"/>
              </a:rPr>
              <a:t>H-low </a:t>
            </a:r>
            <a:r>
              <a:rPr lang="en-US" altLang="zh-CN" b="1" kern="100" dirty="0" smtClean="0">
                <a:cs typeface="Times New Roman"/>
              </a:rPr>
              <a:t>power</a:t>
            </a:r>
            <a:r>
              <a:rPr lang="en-US" altLang="zh-CN" dirty="0" smtClean="0"/>
              <a:t> wangdou20160325</a:t>
            </a:r>
            <a:endParaRPr lang="zh-CN" alt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0178" y="1700808"/>
            <a:ext cx="2523237" cy="79663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3219" y="986675"/>
            <a:ext cx="2811269" cy="57011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13066" y="6474822"/>
            <a:ext cx="81753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/>
              <a:t>Damping time 15ms, i.e. 82 turns; filling factor 72.2% </a:t>
            </a:r>
            <a:endParaRPr lang="zh-CN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05701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706090"/>
          </a:xfrm>
        </p:spPr>
        <p:txBody>
          <a:bodyPr>
            <a:normAutofit/>
          </a:bodyPr>
          <a:lstStyle/>
          <a:p>
            <a:r>
              <a:rPr lang="en-US" altLang="zh-CN" sz="3600" b="1" dirty="0">
                <a:solidFill>
                  <a:srgbClr val="0070C0"/>
                </a:solidFill>
              </a:rPr>
              <a:t>ARC lattice</a:t>
            </a:r>
            <a:endParaRPr lang="zh-CN" altLang="en-US" sz="3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953" y="980728"/>
            <a:ext cx="3876039" cy="2664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6964" y="980728"/>
            <a:ext cx="3751460" cy="2664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195736" y="68340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FODO cell</a:t>
            </a:r>
            <a:endParaRPr lang="zh-CN" alt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580112" y="692696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Dispersion Suppressor</a:t>
            </a:r>
            <a:endParaRPr lang="zh-CN" alt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419872" y="3635732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Sextupole</a:t>
            </a:r>
            <a:r>
              <a:rPr lang="en-US" altLang="zh-CN" b="1" dirty="0" smtClean="0"/>
              <a:t> </a:t>
            </a:r>
            <a:r>
              <a:rPr lang="en-US" altLang="zh-CN" b="1" dirty="0"/>
              <a:t>configuration</a:t>
            </a:r>
            <a:endParaRPr lang="zh-CN" alt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21981"/>
            <a:ext cx="7848872" cy="2647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49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706090"/>
          </a:xfrm>
        </p:spPr>
        <p:txBody>
          <a:bodyPr>
            <a:normAutofit/>
          </a:bodyPr>
          <a:lstStyle/>
          <a:p>
            <a:r>
              <a:rPr lang="en-US" altLang="zh-CN" sz="3600" b="1" dirty="0" smtClean="0">
                <a:solidFill>
                  <a:srgbClr val="0070C0"/>
                </a:solidFill>
              </a:rPr>
              <a:t>ARC </a:t>
            </a:r>
            <a:r>
              <a:rPr lang="en-US" altLang="zh-CN" sz="3600" b="1" dirty="0" smtClean="0">
                <a:solidFill>
                  <a:srgbClr val="0070C0"/>
                </a:solidFill>
              </a:rPr>
              <a:t>and PDR</a:t>
            </a:r>
            <a:r>
              <a:rPr lang="en-US" altLang="zh-CN" sz="3600" b="1" dirty="0" smtClean="0">
                <a:solidFill>
                  <a:srgbClr val="0070C0"/>
                </a:solidFill>
              </a:rPr>
              <a:t> lattice</a:t>
            </a:r>
            <a:endParaRPr lang="zh-CN" altLang="en-US" sz="360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108" y="836712"/>
            <a:ext cx="7734300" cy="2799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947" y="3789040"/>
            <a:ext cx="7492453" cy="2659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417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accent1"/>
                </a:solidFill>
              </a:rPr>
              <a:t>ARC+PDR</a:t>
            </a:r>
            <a:endParaRPr lang="zh-CN" altLang="en-US" dirty="0">
              <a:solidFill>
                <a:schemeClr val="accent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" y="1412776"/>
            <a:ext cx="7943850" cy="507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060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4000" b="1" dirty="0" smtClean="0">
                <a:solidFill>
                  <a:srgbClr val="0070C0"/>
                </a:solidFill>
              </a:rPr>
              <a:t>Para of ARC+PDR</a:t>
            </a:r>
            <a:endParaRPr lang="zh-CN" altLang="en-US" sz="4000" b="1" dirty="0">
              <a:solidFill>
                <a:srgbClr val="0070C0"/>
              </a:solidFill>
            </a:endParaRPr>
          </a:p>
        </p:txBody>
      </p:sp>
      <p:pic>
        <p:nvPicPr>
          <p:cNvPr id="3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00163"/>
            <a:ext cx="8631000" cy="4865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351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52" y="620688"/>
            <a:ext cx="4178424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726914"/>
            <a:ext cx="4046289" cy="1854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076" y="4797152"/>
            <a:ext cx="4104456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矩形 6"/>
          <p:cNvSpPr/>
          <p:nvPr/>
        </p:nvSpPr>
        <p:spPr>
          <a:xfrm>
            <a:off x="4369532" y="910461"/>
            <a:ext cx="477446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 smtClean="0"/>
              <a:t>SF1     =(L =.39999999999999997  K2 </a:t>
            </a:r>
            <a:r>
              <a:rPr lang="en-US" altLang="zh-CN" sz="1400" dirty="0"/>
              <a:t>=1.0872338850000658 )        </a:t>
            </a:r>
            <a:endParaRPr lang="en-US" altLang="zh-CN" sz="1400" dirty="0" smtClean="0"/>
          </a:p>
          <a:p>
            <a:r>
              <a:rPr lang="en-US" altLang="zh-CN" sz="1400" dirty="0" smtClean="0"/>
              <a:t>SD1     </a:t>
            </a:r>
            <a:r>
              <a:rPr lang="en-US" altLang="zh-CN" sz="1400" dirty="0"/>
              <a:t>=(L =.39999999999999997  K2 =-2.1201424354323266 </a:t>
            </a:r>
            <a:r>
              <a:rPr lang="en-US" altLang="zh-CN" sz="1400" dirty="0" smtClean="0"/>
              <a:t>)</a:t>
            </a:r>
          </a:p>
          <a:p>
            <a:r>
              <a:rPr lang="en-US" altLang="zh-CN" sz="1400" dirty="0" err="1" smtClean="0"/>
              <a:t>Dp</a:t>
            </a:r>
            <a:r>
              <a:rPr lang="en-US" altLang="zh-CN" sz="1400" dirty="0" smtClean="0"/>
              <a:t>=0.0001</a:t>
            </a:r>
            <a:endParaRPr lang="zh-CN" altLang="en-US" sz="1400" dirty="0"/>
          </a:p>
        </p:txBody>
      </p:sp>
      <p:sp>
        <p:nvSpPr>
          <p:cNvPr id="8" name="矩形 7"/>
          <p:cNvSpPr/>
          <p:nvPr/>
        </p:nvSpPr>
        <p:spPr>
          <a:xfrm>
            <a:off x="4369532" y="2834933"/>
            <a:ext cx="477446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 smtClean="0"/>
              <a:t>SFDF3   </a:t>
            </a:r>
            <a:r>
              <a:rPr lang="en-US" altLang="zh-CN" sz="1400" dirty="0"/>
              <a:t>=(L =.4   K2 =-.8493594692528305 )        </a:t>
            </a:r>
            <a:endParaRPr lang="en-US" altLang="zh-CN" sz="1400" dirty="0" smtClean="0"/>
          </a:p>
          <a:p>
            <a:r>
              <a:rPr lang="en-US" altLang="zh-CN" sz="1400" dirty="0" smtClean="0"/>
              <a:t>SDDF3   </a:t>
            </a:r>
            <a:r>
              <a:rPr lang="en-US" altLang="zh-CN" sz="1400" dirty="0"/>
              <a:t>=(L =.4   K2 =.46031797364269955 )       </a:t>
            </a:r>
            <a:endParaRPr lang="en-US" altLang="zh-CN" sz="1400" dirty="0" smtClean="0"/>
          </a:p>
          <a:p>
            <a:r>
              <a:rPr lang="en-US" altLang="zh-CN" sz="1400" dirty="0" smtClean="0"/>
              <a:t>SF1     </a:t>
            </a:r>
            <a:r>
              <a:rPr lang="en-US" altLang="zh-CN" sz="1400" dirty="0"/>
              <a:t>=(L =.39999999999999997  K2 =1.0743425337555785 )        </a:t>
            </a:r>
            <a:endParaRPr lang="en-US" altLang="zh-CN" sz="1400" dirty="0" smtClean="0"/>
          </a:p>
          <a:p>
            <a:r>
              <a:rPr lang="en-US" altLang="zh-CN" sz="1400" dirty="0" smtClean="0"/>
              <a:t>SD1     </a:t>
            </a:r>
            <a:r>
              <a:rPr lang="en-US" altLang="zh-CN" sz="1400" dirty="0"/>
              <a:t>=(L =.39999999999999997  K2 =-2.113250423331716 </a:t>
            </a:r>
            <a:r>
              <a:rPr lang="en-US" altLang="zh-CN" sz="1400" dirty="0" smtClean="0"/>
              <a:t>)</a:t>
            </a:r>
          </a:p>
          <a:p>
            <a:r>
              <a:rPr lang="en-US" altLang="zh-CN" sz="1400" dirty="0" err="1" smtClean="0"/>
              <a:t>Dp</a:t>
            </a:r>
            <a:r>
              <a:rPr lang="en-US" altLang="zh-CN" sz="1400" dirty="0" smtClean="0"/>
              <a:t>=0.01</a:t>
            </a:r>
            <a:endParaRPr lang="zh-CN" altLang="en-US" sz="1400" dirty="0"/>
          </a:p>
        </p:txBody>
      </p:sp>
      <p:sp>
        <p:nvSpPr>
          <p:cNvPr id="9" name="矩形 8"/>
          <p:cNvSpPr/>
          <p:nvPr/>
        </p:nvSpPr>
        <p:spPr>
          <a:xfrm>
            <a:off x="4374232" y="4851157"/>
            <a:ext cx="476976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 smtClean="0"/>
              <a:t>SFDF3   </a:t>
            </a:r>
            <a:r>
              <a:rPr lang="en-US" altLang="zh-CN" sz="1400" dirty="0"/>
              <a:t>=(L =.4   K2 =-1.0832247134826412 )        </a:t>
            </a:r>
            <a:endParaRPr lang="en-US" altLang="zh-CN" sz="1400" dirty="0" smtClean="0"/>
          </a:p>
          <a:p>
            <a:r>
              <a:rPr lang="en-US" altLang="zh-CN" sz="1400" dirty="0" smtClean="0"/>
              <a:t>SDDF3   </a:t>
            </a:r>
            <a:r>
              <a:rPr lang="en-US" altLang="zh-CN" sz="1400" dirty="0"/>
              <a:t>=(L =.4   K2 =1.9944186434969469 ) </a:t>
            </a:r>
            <a:endParaRPr lang="en-US" altLang="zh-CN" sz="1400" dirty="0" smtClean="0"/>
          </a:p>
          <a:p>
            <a:r>
              <a:rPr lang="en-US" altLang="zh-CN" sz="1400" dirty="0" smtClean="0"/>
              <a:t>SF1     </a:t>
            </a:r>
            <a:r>
              <a:rPr lang="en-US" altLang="zh-CN" sz="1400" dirty="0"/>
              <a:t>=(L =.39999999999999997  K2 =1.061241648709442 )        </a:t>
            </a:r>
            <a:endParaRPr lang="en-US" altLang="zh-CN" sz="1400" dirty="0" smtClean="0"/>
          </a:p>
          <a:p>
            <a:r>
              <a:rPr lang="en-US" altLang="zh-CN" sz="1400" dirty="0" smtClean="0"/>
              <a:t>SD1     </a:t>
            </a:r>
            <a:r>
              <a:rPr lang="en-US" altLang="zh-CN" sz="1400" dirty="0"/>
              <a:t>=(L =.39999999999999997  K2 =-2.1135607367295 </a:t>
            </a:r>
            <a:r>
              <a:rPr lang="en-US" altLang="zh-CN" sz="1400" dirty="0" smtClean="0"/>
              <a:t>)</a:t>
            </a:r>
          </a:p>
          <a:p>
            <a:r>
              <a:rPr lang="en-US" altLang="zh-CN" sz="1400" dirty="0" err="1" smtClean="0"/>
              <a:t>Dp</a:t>
            </a:r>
            <a:r>
              <a:rPr lang="en-US" altLang="zh-CN" sz="1400" dirty="0" smtClean="0"/>
              <a:t>=0.02</a:t>
            </a:r>
            <a:endParaRPr lang="zh-CN" alt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2317304" y="116632"/>
            <a:ext cx="5423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/>
              <a:t>Finite  bandwidth chromaticity correction</a:t>
            </a:r>
            <a:endParaRPr lang="zh-CN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70364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18413</TotalTime>
  <Words>901</Words>
  <Application>Microsoft Office PowerPoint</Application>
  <PresentationFormat>全屏显示(4:3)</PresentationFormat>
  <Paragraphs>307</Paragraphs>
  <Slides>18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19" baseType="lpstr">
      <vt:lpstr>Office 主题</vt:lpstr>
      <vt:lpstr>Lattice design for CEPC PDR</vt:lpstr>
      <vt:lpstr>CEPC primary parameter （wangdou20160325）</vt:lpstr>
      <vt:lpstr>Considerations on ARC lattice design</vt:lpstr>
      <vt:lpstr>PowerPoint 演示文稿</vt:lpstr>
      <vt:lpstr>ARC lattice</vt:lpstr>
      <vt:lpstr>ARC and PDR lattice</vt:lpstr>
      <vt:lpstr>ARC+PDR</vt:lpstr>
      <vt:lpstr>Para of ARC+PDR</vt:lpstr>
      <vt:lpstr>PowerPoint 演示文稿</vt:lpstr>
      <vt:lpstr>PowerPoint 演示文稿</vt:lpstr>
      <vt:lpstr>PowerPoint 演示文稿</vt:lpstr>
      <vt:lpstr>Reserved</vt:lpstr>
      <vt:lpstr>with 2 families</vt:lpstr>
      <vt:lpstr>With 2 families</vt:lpstr>
      <vt:lpstr>With 4 families (1)</vt:lpstr>
      <vt:lpstr>With 4 families (1)</vt:lpstr>
      <vt:lpstr>With 4 families (2)</vt:lpstr>
      <vt:lpstr>With 4 families (2)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yiwei</dc:creator>
  <cp:lastModifiedBy>Yiwei</cp:lastModifiedBy>
  <cp:revision>863</cp:revision>
  <dcterms:created xsi:type="dcterms:W3CDTF">2016-03-31T11:13:45Z</dcterms:created>
  <dcterms:modified xsi:type="dcterms:W3CDTF">2016-07-22T02:47:13Z</dcterms:modified>
</cp:coreProperties>
</file>