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31.png" ContentType="image/png"/>
  <Override PartName="/ppt/media/image30.png" ContentType="image/png"/>
  <Override PartName="/ppt/media/image29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9.png" ContentType="image/png"/>
  <Override PartName="/ppt/media/image10.png" ContentType="image/png"/>
  <Override PartName="/ppt/media/image23.png" ContentType="image/png"/>
  <Override PartName="/ppt/media/image8.png" ContentType="image/png"/>
  <Override PartName="/ppt/media/image1.png" ContentType="image/png"/>
  <Override PartName="/ppt/media/image6.png" ContentType="image/png"/>
  <Override PartName="/ppt/media/image21.png" ContentType="image/png"/>
  <Override PartName="/ppt/media/image2.png" ContentType="image/png"/>
  <Override PartName="/ppt/media/image7.png" ContentType="image/png"/>
  <Override PartName="/ppt/media/image22.png" ContentType="image/png"/>
  <Override PartName="/ppt/media/image3.png" ContentType="image/png"/>
  <Override PartName="/ppt/media/image4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5.png" ContentType="image/png"/>
  <Override PartName="/ppt/media/image20.png" ContentType="image/pn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单击鼠标编辑标题文字格式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单击鼠标编辑大纲文字格式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第二个大纲级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第三大纲级别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第四大纲级别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2711520" y="54000"/>
            <a:ext cx="64785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Mainring prograss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CustomShape 2"/>
          <p:cNvSpPr/>
          <p:nvPr/>
        </p:nvSpPr>
        <p:spPr>
          <a:xfrm>
            <a:off x="1981080" y="1025640"/>
            <a:ext cx="8506080" cy="528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68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6 fold     emit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：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2.3nm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8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Analytical results are agree with numeric results.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8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8 sextupole families and two tune shift variables, and we got the result showed in the plot.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8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This is the best solution in that condition(8 sextupole families and two tune shift variables).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8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2rd chrom:270   3th chrom: 199.   Pro.Cai say it is not bad, but expect more knobs to have better result.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8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If we want better result, more sextupole families and more tune shift variables are expected.(but he formulae are so long that Mathematica in my labtop will breakdown, maybe the code need optimization)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1" descr=""/>
          <p:cNvPicPr/>
          <p:nvPr/>
        </p:nvPicPr>
        <p:blipFill>
          <a:blip r:embed="rId1"/>
          <a:stretch/>
        </p:blipFill>
        <p:spPr>
          <a:xfrm>
            <a:off x="-3240" y="895320"/>
            <a:ext cx="6807960" cy="4621680"/>
          </a:xfrm>
          <a:prstGeom prst="rect">
            <a:avLst/>
          </a:prstGeom>
          <a:ln>
            <a:noFill/>
          </a:ln>
        </p:spPr>
      </p:pic>
      <p:pic>
        <p:nvPicPr>
          <p:cNvPr id="56" name="图片 2" descr=""/>
          <p:cNvPicPr/>
          <p:nvPr/>
        </p:nvPicPr>
        <p:blipFill>
          <a:blip r:embed="rId2"/>
          <a:stretch/>
        </p:blipFill>
        <p:spPr>
          <a:xfrm>
            <a:off x="6666840" y="894600"/>
            <a:ext cx="5493600" cy="4791240"/>
          </a:xfrm>
          <a:prstGeom prst="rect">
            <a:avLst/>
          </a:prstGeom>
          <a:ln>
            <a:noFill/>
          </a:ln>
        </p:spPr>
      </p:pic>
      <p:sp>
        <p:nvSpPr>
          <p:cNvPr id="57" name="CustomShape 1"/>
          <p:cNvSpPr/>
          <p:nvPr/>
        </p:nvSpPr>
        <p:spPr>
          <a:xfrm>
            <a:off x="4530600" y="5967720"/>
            <a:ext cx="3130200" cy="3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256 turns in 109 seconds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4530600" y="5967720"/>
            <a:ext cx="3130200" cy="3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512 turns in 219 seconds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9" name="图片 1" descr=""/>
          <p:cNvPicPr/>
          <p:nvPr/>
        </p:nvPicPr>
        <p:blipFill>
          <a:blip r:embed="rId1"/>
          <a:stretch/>
        </p:blipFill>
        <p:spPr>
          <a:xfrm>
            <a:off x="118800" y="656640"/>
            <a:ext cx="6437880" cy="4527720"/>
          </a:xfrm>
          <a:prstGeom prst="rect">
            <a:avLst/>
          </a:prstGeom>
          <a:ln>
            <a:noFill/>
          </a:ln>
        </p:spPr>
      </p:pic>
      <p:pic>
        <p:nvPicPr>
          <p:cNvPr id="60" name="图片 2" descr=""/>
          <p:cNvPicPr/>
          <p:nvPr/>
        </p:nvPicPr>
        <p:blipFill>
          <a:blip r:embed="rId2"/>
          <a:stretch/>
        </p:blipFill>
        <p:spPr>
          <a:xfrm>
            <a:off x="6144120" y="547920"/>
            <a:ext cx="5972400" cy="5194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4896000" y="6476400"/>
            <a:ext cx="3130200" cy="3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Phase space plot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2" name="图片 1" descr=""/>
          <p:cNvPicPr/>
          <p:nvPr/>
        </p:nvPicPr>
        <p:blipFill>
          <a:blip r:embed="rId1"/>
          <a:stretch/>
        </p:blipFill>
        <p:spPr>
          <a:xfrm>
            <a:off x="251640" y="-23400"/>
            <a:ext cx="3939840" cy="2467080"/>
          </a:xfrm>
          <a:prstGeom prst="rect">
            <a:avLst/>
          </a:prstGeom>
          <a:ln>
            <a:noFill/>
          </a:ln>
        </p:spPr>
      </p:pic>
      <p:pic>
        <p:nvPicPr>
          <p:cNvPr id="63" name="图片 2" descr=""/>
          <p:cNvPicPr/>
          <p:nvPr/>
        </p:nvPicPr>
        <p:blipFill>
          <a:blip r:embed="rId2"/>
          <a:stretch/>
        </p:blipFill>
        <p:spPr>
          <a:xfrm>
            <a:off x="4191480" y="62280"/>
            <a:ext cx="3834360" cy="2381040"/>
          </a:xfrm>
          <a:prstGeom prst="rect">
            <a:avLst/>
          </a:prstGeom>
          <a:ln>
            <a:noFill/>
          </a:ln>
        </p:spPr>
      </p:pic>
      <p:pic>
        <p:nvPicPr>
          <p:cNvPr id="64" name="图片 3" descr=""/>
          <p:cNvPicPr/>
          <p:nvPr/>
        </p:nvPicPr>
        <p:blipFill>
          <a:blip r:embed="rId3"/>
          <a:stretch/>
        </p:blipFill>
        <p:spPr>
          <a:xfrm>
            <a:off x="8026560" y="62280"/>
            <a:ext cx="3850920" cy="2382120"/>
          </a:xfrm>
          <a:prstGeom prst="rect">
            <a:avLst/>
          </a:prstGeom>
          <a:ln>
            <a:noFill/>
          </a:ln>
        </p:spPr>
      </p:pic>
      <p:pic>
        <p:nvPicPr>
          <p:cNvPr id="65" name="图片 4" descr=""/>
          <p:cNvPicPr/>
          <p:nvPr/>
        </p:nvPicPr>
        <p:blipFill>
          <a:blip r:embed="rId4"/>
          <a:stretch/>
        </p:blipFill>
        <p:spPr>
          <a:xfrm>
            <a:off x="306000" y="2605320"/>
            <a:ext cx="3939120" cy="1821600"/>
          </a:xfrm>
          <a:prstGeom prst="rect">
            <a:avLst/>
          </a:prstGeom>
          <a:ln>
            <a:noFill/>
          </a:ln>
        </p:spPr>
      </p:pic>
      <p:pic>
        <p:nvPicPr>
          <p:cNvPr id="66" name="图片 5" descr=""/>
          <p:cNvPicPr/>
          <p:nvPr/>
        </p:nvPicPr>
        <p:blipFill>
          <a:blip r:embed="rId5"/>
          <a:stretch/>
        </p:blipFill>
        <p:spPr>
          <a:xfrm>
            <a:off x="4276080" y="2605320"/>
            <a:ext cx="3537720" cy="1775160"/>
          </a:xfrm>
          <a:prstGeom prst="rect">
            <a:avLst/>
          </a:prstGeom>
          <a:ln>
            <a:noFill/>
          </a:ln>
        </p:spPr>
      </p:pic>
      <p:pic>
        <p:nvPicPr>
          <p:cNvPr id="67" name="图片 6" descr=""/>
          <p:cNvPicPr/>
          <p:nvPr/>
        </p:nvPicPr>
        <p:blipFill>
          <a:blip r:embed="rId6"/>
          <a:stretch/>
        </p:blipFill>
        <p:spPr>
          <a:xfrm>
            <a:off x="8026560" y="2605320"/>
            <a:ext cx="3600000" cy="1827000"/>
          </a:xfrm>
          <a:prstGeom prst="rect">
            <a:avLst/>
          </a:prstGeom>
          <a:ln>
            <a:noFill/>
          </a:ln>
        </p:spPr>
      </p:pic>
      <p:pic>
        <p:nvPicPr>
          <p:cNvPr id="68" name="图片 7" descr=""/>
          <p:cNvPicPr/>
          <p:nvPr/>
        </p:nvPicPr>
        <p:blipFill>
          <a:blip r:embed="rId7"/>
          <a:stretch/>
        </p:blipFill>
        <p:spPr>
          <a:xfrm>
            <a:off x="360720" y="4680000"/>
            <a:ext cx="3830760" cy="2021400"/>
          </a:xfrm>
          <a:prstGeom prst="rect">
            <a:avLst/>
          </a:prstGeom>
          <a:ln>
            <a:noFill/>
          </a:ln>
        </p:spPr>
      </p:pic>
      <p:pic>
        <p:nvPicPr>
          <p:cNvPr id="69" name="图片 8" descr=""/>
          <p:cNvPicPr/>
          <p:nvPr/>
        </p:nvPicPr>
        <p:blipFill>
          <a:blip r:embed="rId8"/>
          <a:stretch/>
        </p:blipFill>
        <p:spPr>
          <a:xfrm>
            <a:off x="4245480" y="4680000"/>
            <a:ext cx="3780360" cy="1783440"/>
          </a:xfrm>
          <a:prstGeom prst="rect">
            <a:avLst/>
          </a:prstGeom>
          <a:ln>
            <a:noFill/>
          </a:ln>
        </p:spPr>
      </p:pic>
      <p:pic>
        <p:nvPicPr>
          <p:cNvPr id="70" name="图片 9" descr=""/>
          <p:cNvPicPr/>
          <p:nvPr/>
        </p:nvPicPr>
        <p:blipFill>
          <a:blip r:embed="rId9"/>
          <a:stretch/>
        </p:blipFill>
        <p:spPr>
          <a:xfrm>
            <a:off x="8208000" y="4670640"/>
            <a:ext cx="3638880" cy="1815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1" descr=""/>
          <p:cNvPicPr/>
          <p:nvPr/>
        </p:nvPicPr>
        <p:blipFill>
          <a:blip r:embed="rId1"/>
          <a:stretch/>
        </p:blipFill>
        <p:spPr>
          <a:xfrm>
            <a:off x="1419120" y="186120"/>
            <a:ext cx="9295920" cy="6564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图片 1" descr=""/>
          <p:cNvPicPr/>
          <p:nvPr/>
        </p:nvPicPr>
        <p:blipFill>
          <a:blip r:embed="rId1"/>
          <a:stretch/>
        </p:blipFill>
        <p:spPr>
          <a:xfrm>
            <a:off x="1324440" y="62280"/>
            <a:ext cx="9542520" cy="6733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图片 1" descr=""/>
          <p:cNvPicPr/>
          <p:nvPr/>
        </p:nvPicPr>
        <p:blipFill>
          <a:blip r:embed="rId1"/>
          <a:stretch/>
        </p:blipFill>
        <p:spPr>
          <a:xfrm>
            <a:off x="1405080" y="85680"/>
            <a:ext cx="9380520" cy="6685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2711520" y="54000"/>
            <a:ext cx="64785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Difficulties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CustomShape 2"/>
          <p:cNvSpPr/>
          <p:nvPr/>
        </p:nvSpPr>
        <p:spPr>
          <a:xfrm>
            <a:off x="1981080" y="1025640"/>
            <a:ext cx="8873280" cy="555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68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At begining, we want to use my own element simulator and link to Zlib to obtain the one-turn-map.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8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Zlib is the most suitable to this situation, with high efficiency and convenient.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8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The picture below shows the idea how to obtain one-turn-map using Zlib.(From Yan Yitong’s reprot)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图片 2" descr=""/>
          <p:cNvPicPr/>
          <p:nvPr/>
        </p:nvPicPr>
        <p:blipFill>
          <a:blip r:embed="rId1"/>
          <a:stretch/>
        </p:blipFill>
        <p:spPr>
          <a:xfrm>
            <a:off x="3384000" y="3240000"/>
            <a:ext cx="5469480" cy="3130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2711520" y="54000"/>
            <a:ext cx="64785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Difficulties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1981080" y="1025640"/>
            <a:ext cx="8873280" cy="555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68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When we check the results from Zlib carefully, we find that Zlib always lose the first order in some Tps operation(such as ‘*’ and ‘/’).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8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 read Yan’s papers and try to understand this result. Maybe it is because his tracking scheme.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8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We know the core idea of Zlib, and I can also write a library like Zlib. But it is little far from accelerator physics.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8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Now I am try to change his code. A little difficult, without handbook and comment.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68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Solutions: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129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change the simulator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129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Use some symbol libraries.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129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All of these will lose 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efficiency.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1" descr=""/>
          <p:cNvPicPr/>
          <p:nvPr/>
        </p:nvPicPr>
        <p:blipFill>
          <a:blip r:embed="rId1"/>
          <a:stretch/>
        </p:blipFill>
        <p:spPr>
          <a:xfrm>
            <a:off x="1919160" y="1196280"/>
            <a:ext cx="4614840" cy="4370400"/>
          </a:xfrm>
          <a:prstGeom prst="rect">
            <a:avLst/>
          </a:prstGeom>
          <a:ln w="9360">
            <a:noFill/>
          </a:ln>
        </p:spPr>
      </p:pic>
      <p:pic>
        <p:nvPicPr>
          <p:cNvPr id="39" name="图片 2" descr=""/>
          <p:cNvPicPr/>
          <p:nvPr/>
        </p:nvPicPr>
        <p:blipFill>
          <a:blip r:embed="rId2"/>
          <a:stretch/>
        </p:blipFill>
        <p:spPr>
          <a:xfrm>
            <a:off x="6599160" y="1268280"/>
            <a:ext cx="3751560" cy="3922920"/>
          </a:xfrm>
          <a:prstGeom prst="rect">
            <a:avLst/>
          </a:prstGeom>
          <a:ln w="9360">
            <a:noFill/>
          </a:ln>
        </p:spPr>
      </p:pic>
    </p:spTree>
  </p:cSld>
  <p:transition>
    <p:split dir="out" orient="vert"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1" descr=""/>
          <p:cNvPicPr/>
          <p:nvPr/>
        </p:nvPicPr>
        <p:blipFill>
          <a:blip r:embed="rId1"/>
          <a:stretch/>
        </p:blipFill>
        <p:spPr>
          <a:xfrm>
            <a:off x="826200" y="587880"/>
            <a:ext cx="5344560" cy="5422680"/>
          </a:xfrm>
          <a:prstGeom prst="rect">
            <a:avLst/>
          </a:prstGeom>
          <a:ln>
            <a:noFill/>
          </a:ln>
        </p:spPr>
      </p:pic>
      <p:pic>
        <p:nvPicPr>
          <p:cNvPr id="41" name="图片 1" descr=""/>
          <p:cNvPicPr/>
          <p:nvPr/>
        </p:nvPicPr>
        <p:blipFill>
          <a:blip r:embed="rId2"/>
          <a:stretch/>
        </p:blipFill>
        <p:spPr>
          <a:xfrm>
            <a:off x="6503760" y="721440"/>
            <a:ext cx="5548320" cy="5254920"/>
          </a:xfrm>
          <a:prstGeom prst="rect">
            <a:avLst/>
          </a:prstGeom>
          <a:ln w="9360">
            <a:noFill/>
          </a:ln>
        </p:spPr>
      </p:pic>
    </p:spTree>
  </p:cSld>
  <p:transition>
    <p:split dir="out" orient="vert"/>
  </p:transition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3" descr=""/>
          <p:cNvPicPr/>
          <p:nvPr/>
        </p:nvPicPr>
        <p:blipFill>
          <a:blip r:embed="rId1"/>
          <a:stretch/>
        </p:blipFill>
        <p:spPr>
          <a:xfrm>
            <a:off x="1109520" y="438840"/>
            <a:ext cx="3674520" cy="5655600"/>
          </a:xfrm>
          <a:prstGeom prst="rect">
            <a:avLst/>
          </a:prstGeom>
          <a:ln>
            <a:noFill/>
          </a:ln>
        </p:spPr>
      </p:pic>
      <p:pic>
        <p:nvPicPr>
          <p:cNvPr id="43" name="图片 4" descr=""/>
          <p:cNvPicPr/>
          <p:nvPr/>
        </p:nvPicPr>
        <p:blipFill>
          <a:blip r:embed="rId2"/>
          <a:stretch/>
        </p:blipFill>
        <p:spPr>
          <a:xfrm>
            <a:off x="5287680" y="320040"/>
            <a:ext cx="6255720" cy="5970240"/>
          </a:xfrm>
          <a:prstGeom prst="rect">
            <a:avLst/>
          </a:prstGeom>
          <a:ln>
            <a:noFill/>
          </a:ln>
        </p:spPr>
      </p:pic>
    </p:spTree>
  </p:cSld>
  <p:transition>
    <p:split dir="out" orient="vert"/>
  </p:transition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1" descr=""/>
          <p:cNvPicPr/>
          <p:nvPr/>
        </p:nvPicPr>
        <p:blipFill>
          <a:blip r:embed="rId1"/>
          <a:stretch/>
        </p:blipFill>
        <p:spPr>
          <a:xfrm>
            <a:off x="1546200" y="487800"/>
            <a:ext cx="8780760" cy="5402880"/>
          </a:xfrm>
          <a:prstGeom prst="rect">
            <a:avLst/>
          </a:prstGeom>
          <a:ln>
            <a:noFill/>
          </a:ln>
        </p:spPr>
      </p:pic>
      <p:sp>
        <p:nvSpPr>
          <p:cNvPr id="45" name="CustomShape 1"/>
          <p:cNvSpPr/>
          <p:nvPr/>
        </p:nvSpPr>
        <p:spPr>
          <a:xfrm>
            <a:off x="4262040" y="6098400"/>
            <a:ext cx="4343760" cy="36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X=72.8sigma         Y=1237.2sigma@0%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1" descr=""/>
          <p:cNvPicPr/>
          <p:nvPr/>
        </p:nvPicPr>
        <p:blipFill>
          <a:blip r:embed="rId1"/>
          <a:stretch/>
        </p:blipFill>
        <p:spPr>
          <a:xfrm>
            <a:off x="6197040" y="1602000"/>
            <a:ext cx="5909040" cy="3621240"/>
          </a:xfrm>
          <a:prstGeom prst="rect">
            <a:avLst/>
          </a:prstGeom>
          <a:ln>
            <a:noFill/>
          </a:ln>
        </p:spPr>
      </p:pic>
      <p:pic>
        <p:nvPicPr>
          <p:cNvPr id="47" name="图片 2" descr=""/>
          <p:cNvPicPr/>
          <p:nvPr/>
        </p:nvPicPr>
        <p:blipFill>
          <a:blip r:embed="rId2"/>
          <a:stretch/>
        </p:blipFill>
        <p:spPr>
          <a:xfrm>
            <a:off x="121320" y="1602000"/>
            <a:ext cx="6006960" cy="3620520"/>
          </a:xfrm>
          <a:prstGeom prst="rect">
            <a:avLst/>
          </a:prstGeom>
          <a:ln>
            <a:noFill/>
          </a:ln>
        </p:spPr>
      </p:pic>
      <p:sp>
        <p:nvSpPr>
          <p:cNvPr id="48" name="CustomShape 1"/>
          <p:cNvSpPr/>
          <p:nvPr/>
        </p:nvSpPr>
        <p:spPr>
          <a:xfrm>
            <a:off x="1346040" y="5504760"/>
            <a:ext cx="428724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X=48.6sigma         Y=824.8sigma@0.5%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CustomShape 2"/>
          <p:cNvSpPr/>
          <p:nvPr/>
        </p:nvSpPr>
        <p:spPr>
          <a:xfrm>
            <a:off x="7354080" y="5504760"/>
            <a:ext cx="359460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X=24.3sigma         Y=421.4sigma@1%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52" descr=""/>
          <p:cNvPicPr/>
          <p:nvPr/>
        </p:nvPicPr>
        <p:blipFill>
          <a:blip r:embed="rId1"/>
          <a:stretch/>
        </p:blipFill>
        <p:spPr>
          <a:xfrm>
            <a:off x="345600" y="346680"/>
            <a:ext cx="11356560" cy="6178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 descr=""/>
          <p:cNvPicPr/>
          <p:nvPr/>
        </p:nvPicPr>
        <p:blipFill>
          <a:blip r:embed="rId1"/>
          <a:stretch/>
        </p:blipFill>
        <p:spPr>
          <a:xfrm>
            <a:off x="762480" y="503280"/>
            <a:ext cx="10367280" cy="5831280"/>
          </a:xfrm>
          <a:prstGeom prst="rect">
            <a:avLst/>
          </a:prstGeom>
          <a:ln>
            <a:noFill/>
          </a:ln>
        </p:spPr>
      </p:pic>
      <p:sp>
        <p:nvSpPr>
          <p:cNvPr id="52" name="CustomShape 1"/>
          <p:cNvSpPr/>
          <p:nvPr/>
        </p:nvSpPr>
        <p:spPr>
          <a:xfrm>
            <a:off x="5256000" y="6349320"/>
            <a:ext cx="3161880" cy="3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 from my own code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2" descr=""/>
          <p:cNvPicPr/>
          <p:nvPr/>
        </p:nvPicPr>
        <p:blipFill>
          <a:blip r:embed="rId1"/>
          <a:stretch/>
        </p:blipFill>
        <p:spPr>
          <a:xfrm>
            <a:off x="523080" y="15120"/>
            <a:ext cx="11176200" cy="6286320"/>
          </a:xfrm>
          <a:prstGeom prst="rect">
            <a:avLst/>
          </a:prstGeom>
          <a:ln>
            <a:noFill/>
          </a:ln>
        </p:spPr>
      </p:pic>
      <p:sp>
        <p:nvSpPr>
          <p:cNvPr id="54" name="CustomShape 1"/>
          <p:cNvSpPr/>
          <p:nvPr/>
        </p:nvSpPr>
        <p:spPr>
          <a:xfrm>
            <a:off x="3998520" y="6349320"/>
            <a:ext cx="4628880" cy="3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Less than 6 min with 8 core@i7_6700Q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Application>LibreOffice/5.1.2.2$Linux_X86_64 LibreOffice_project/10m0$Build-2</Application>
  <Words>998</Words>
  <Paragraphs>33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2016-04-21T02:19:00Z</dcterms:created>
  <dc:creator>BIAN</dc:creator>
  <dc:description/>
  <dc:language>zh-CN</dc:language>
  <cp:lastModifiedBy/>
  <dcterms:modified xsi:type="dcterms:W3CDTF">2016-07-22T09:31:38Z</dcterms:modified>
  <cp:revision>42</cp:revision>
  <dc:subject/>
  <dc:title>PowerPoint 演示文稿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KSOProductBuildVer">
    <vt:lpwstr>2052-10.1.0.5850</vt:lpwstr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宽屏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19</vt:i4>
  </property>
</Properties>
</file>