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5" r:id="rId6"/>
    <p:sldId id="263" r:id="rId7"/>
    <p:sldId id="267" r:id="rId8"/>
    <p:sldId id="266" r:id="rId9"/>
    <p:sldId id="258" r:id="rId10"/>
    <p:sldId id="269" r:id="rId11"/>
    <p:sldId id="271" r:id="rId12"/>
    <p:sldId id="264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5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E58D-7FB7-4332-ACBE-056095DBA595}" type="datetimeFigureOut">
              <a:rPr lang="zh-CN" altLang="en-US" smtClean="0"/>
              <a:pPr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BFAF0-DFF8-46A8-BA5F-1CBA460C15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Dynamic aperture optimization of CEPC booster using MOGA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Y. Y. 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360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MAx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500042"/>
            <a:ext cx="6572296" cy="2786082"/>
          </a:xfrm>
        </p:spPr>
      </p:pic>
      <p:pic>
        <p:nvPicPr>
          <p:cNvPr id="6" name="内容占位符 5" descr="MAx-ori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7159" y="3357562"/>
            <a:ext cx="6643734" cy="2714644"/>
          </a:xfrm>
        </p:spPr>
      </p:pic>
      <p:sp>
        <p:nvSpPr>
          <p:cNvPr id="4" name="TextBox 3"/>
          <p:cNvSpPr txBox="1"/>
          <p:nvPr/>
        </p:nvSpPr>
        <p:spPr>
          <a:xfrm>
            <a:off x="6876256" y="112474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C00000"/>
                </a:solidFill>
              </a:rPr>
              <a:t>MA after using MOGA</a:t>
            </a:r>
            <a:endParaRPr lang="zh-CN" altLang="en-US" sz="2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76256" y="4149080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C00000"/>
                </a:solidFill>
              </a:rPr>
              <a:t>MA before using MOGA</a:t>
            </a:r>
            <a:endParaRPr lang="zh-CN" alt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" name="内容占位符 8" descr="MAy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57365"/>
            <a:ext cx="6615130" cy="2606442"/>
          </a:xfrm>
        </p:spPr>
      </p:pic>
      <p:pic>
        <p:nvPicPr>
          <p:cNvPr id="10" name="内容占位符 9" descr="MAy-ori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34" y="4357694"/>
            <a:ext cx="6424424" cy="1857388"/>
          </a:xfrm>
        </p:spPr>
      </p:pic>
      <p:sp>
        <p:nvSpPr>
          <p:cNvPr id="5" name="TextBox 4"/>
          <p:cNvSpPr txBox="1"/>
          <p:nvPr/>
        </p:nvSpPr>
        <p:spPr>
          <a:xfrm>
            <a:off x="7092280" y="256490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MA after using MOGA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5606" y="476437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MA before using MOGA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内容占位符 3"/>
          <p:cNvSpPr txBox="1">
            <a:spLocks/>
          </p:cNvSpPr>
          <p:nvPr/>
        </p:nvSpPr>
        <p:spPr bwMode="auto">
          <a:xfrm>
            <a:off x="680812" y="1556792"/>
            <a:ext cx="7742238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zh-CN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内容占位符 3"/>
          <p:cNvSpPr txBox="1">
            <a:spLocks/>
          </p:cNvSpPr>
          <p:nvPr/>
        </p:nvSpPr>
        <p:spPr bwMode="auto">
          <a:xfrm>
            <a:off x="833212" y="1702814"/>
            <a:ext cx="7742238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MOGA  now seems working for the dynamic aperture optimization of CEPC booster.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More generations need to be generated to obtain more optimal results.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zh-CN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81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6" name="内容占位符 3"/>
          <p:cNvSpPr txBox="1">
            <a:spLocks/>
          </p:cNvSpPr>
          <p:nvPr/>
        </p:nvSpPr>
        <p:spPr bwMode="auto">
          <a:xfrm>
            <a:off x="714348" y="928670"/>
            <a:ext cx="7742238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endParaRPr lang="en-US" altLang="zh-CN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Multiobjective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genetic algorithms (MOGA) were developed since 1970s.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Evolved further in the 1990s with the addition of genetic algorithms.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first application to accelerator physics was about 2005.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Allow to find globally optimal solutions when a large number of fit parameters is used. </a:t>
            </a:r>
          </a:p>
        </p:txBody>
      </p:sp>
    </p:spTree>
    <p:extLst>
      <p:ext uri="{BB962C8B-B14F-4D97-AF65-F5344CB8AC3E}">
        <p14:creationId xmlns:p14="http://schemas.microsoft.com/office/powerpoint/2010/main" val="927719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6" name="内容占位符 3"/>
          <p:cNvSpPr txBox="1">
            <a:spLocks/>
          </p:cNvSpPr>
          <p:nvPr/>
        </p:nvSpPr>
        <p:spPr bwMode="auto">
          <a:xfrm>
            <a:off x="539552" y="764705"/>
            <a:ext cx="774223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endParaRPr lang="en-US" altLang="zh-CN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Optimize certain objectives while fulfilling certain constraints.</a:t>
            </a:r>
          </a:p>
        </p:txBody>
      </p:sp>
      <p:sp>
        <p:nvSpPr>
          <p:cNvPr id="4" name="内容占位符 3"/>
          <p:cNvSpPr txBox="1">
            <a:spLocks/>
          </p:cNvSpPr>
          <p:nvPr/>
        </p:nvSpPr>
        <p:spPr bwMode="auto">
          <a:xfrm>
            <a:off x="0" y="2740212"/>
            <a:ext cx="7742238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1: Initialize population (first generation, random)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2: repeat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3:select parents to generate children </a:t>
            </a:r>
            <a:r>
              <a:rPr lang="en-US" altLang="zh-C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crossover)</a:t>
            </a:r>
            <a:endParaRPr lang="en-US" altLang="zh-CN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4: mutation (children)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5: evaluate (children)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6: merge (parents, children)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7: non-dominated sort (rank)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8: select half of (parents, children)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9: until reach a generation with the desired   convergence to the PO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05147" y="2146626"/>
                <a:ext cx="5760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0" dirty="0" smtClean="0"/>
                  <a:t>Min/Max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…,</m:t>
                            </m:r>
                            <m:r>
                              <a:rPr lang="en-US" altLang="zh-CN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zh-CN" dirty="0" smtClean="0"/>
                  <a:t>subject to x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  <a:ea typeface="Cambria Math"/>
                          </a:rPr>
                          <m:t>𝑔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 smtClean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147" y="2146626"/>
                <a:ext cx="576064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952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6" t="23413" r="50369" b="11475"/>
          <a:stretch/>
        </p:blipFill>
        <p:spPr bwMode="auto">
          <a:xfrm>
            <a:off x="4860033" y="2527201"/>
            <a:ext cx="4167854" cy="356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559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Application to CEPC booster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内容占位符 3"/>
          <p:cNvSpPr txBox="1">
            <a:spLocks/>
          </p:cNvSpPr>
          <p:nvPr/>
        </p:nvSpPr>
        <p:spPr bwMode="auto">
          <a:xfrm>
            <a:off x="680812" y="1556792"/>
            <a:ext cx="7742238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Linear lattice parameters are not varied.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     </a:t>
            </a:r>
            <a:r>
              <a:rPr lang="en-US" altLang="zh-CN" sz="2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L</a:t>
            </a:r>
            <a:r>
              <a:rPr lang="en-US" altLang="zh-CN" sz="2000" b="1" baseline="-25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cell</a:t>
            </a:r>
            <a:r>
              <a:rPr lang="en-US" altLang="zh-CN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=70.8 </a:t>
            </a:r>
            <a:r>
              <a:rPr lang="en-US" altLang="zh-CN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m , </a:t>
            </a:r>
            <a:r>
              <a:rPr lang="en-US" altLang="zh-CN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cs typeface="Times New Roman" panose="02020603050405020304" pitchFamily="18" charset="0"/>
              </a:rPr>
              <a:t>n</a:t>
            </a:r>
            <a:r>
              <a:rPr lang="en-US" altLang="zh-CN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x</a:t>
            </a:r>
            <a:r>
              <a:rPr lang="en-US" altLang="zh-CN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=128.2, </a:t>
            </a:r>
            <a:r>
              <a:rPr lang="en-US" altLang="zh-CN" sz="2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cs typeface="Times New Roman" panose="02020603050405020304" pitchFamily="18" charset="0"/>
              </a:rPr>
              <a:t>n</a:t>
            </a:r>
            <a:r>
              <a:rPr lang="en-US" altLang="zh-CN" sz="2000" b="1" i="1" baseline="-25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y</a:t>
            </a:r>
            <a:r>
              <a:rPr lang="en-US" altLang="zh-CN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=128.3, (60,60) </a:t>
            </a:r>
            <a:r>
              <a:rPr lang="en-US" altLang="zh-CN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Fodo</a:t>
            </a:r>
            <a:r>
              <a:rPr lang="en-US" altLang="zh-CN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Courier"/>
              </a:rPr>
              <a:t> cell,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For bypass lines </a:t>
            </a:r>
            <a:endParaRPr lang="en-US" altLang="zh-CN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 Families of 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sextupole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strengths are selected as variables (4 families of SF, 4 families of SD,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Non-interleaved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.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endParaRPr lang="en-US" altLang="zh-CN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zh-CN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zh-CN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objectives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f(1)= -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DA_nom_area_p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*MA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f(2)= 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DA_nom_area_n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*MA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800 populations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zh-CN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组合 3"/>
          <p:cNvGrpSpPr>
            <a:grpSpLocks noChangeAspect="1"/>
          </p:cNvGrpSpPr>
          <p:nvPr/>
        </p:nvGrpSpPr>
        <p:grpSpPr bwMode="auto">
          <a:xfrm>
            <a:off x="1582470" y="3672203"/>
            <a:ext cx="2370137" cy="564318"/>
            <a:chOff x="838200" y="2719391"/>
            <a:chExt cx="6197047" cy="1480722"/>
          </a:xfrm>
        </p:grpSpPr>
        <p:grpSp>
          <p:nvGrpSpPr>
            <p:cNvPr id="9" name="组合 4"/>
            <p:cNvGrpSpPr>
              <a:grpSpLocks/>
            </p:cNvGrpSpPr>
            <p:nvPr/>
          </p:nvGrpSpPr>
          <p:grpSpPr bwMode="auto">
            <a:xfrm>
              <a:off x="838200" y="2719391"/>
              <a:ext cx="3095445" cy="1473047"/>
              <a:chOff x="2734056" y="2779776"/>
              <a:chExt cx="6620256" cy="2532888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3353496" y="3081534"/>
                <a:ext cx="1472631" cy="843981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6853916" y="3081534"/>
                <a:ext cx="1472631" cy="843981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23" name="直接连接符 18"/>
              <p:cNvCxnSpPr>
                <a:cxnSpLocks noChangeShapeType="1"/>
              </p:cNvCxnSpPr>
              <p:nvPr/>
            </p:nvCxnSpPr>
            <p:spPr bwMode="auto">
              <a:xfrm>
                <a:off x="2734056" y="3529584"/>
                <a:ext cx="6620256" cy="914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sp>
            <p:nvSpPr>
              <p:cNvPr id="24" name="矩形 23"/>
              <p:cNvSpPr/>
              <p:nvPr/>
            </p:nvSpPr>
            <p:spPr>
              <a:xfrm>
                <a:off x="2751585" y="2779776"/>
                <a:ext cx="111034" cy="740252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9244022" y="2798636"/>
                <a:ext cx="111030" cy="740252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5702694" y="3529458"/>
                <a:ext cx="111030" cy="740249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5825411" y="3529458"/>
                <a:ext cx="105188" cy="740249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3119745" y="3081534"/>
                <a:ext cx="99342" cy="438494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29" name="直接连接符 24"/>
              <p:cNvCxnSpPr>
                <a:cxnSpLocks noChangeShapeType="1"/>
              </p:cNvCxnSpPr>
              <p:nvPr/>
            </p:nvCxnSpPr>
            <p:spPr bwMode="auto">
              <a:xfrm>
                <a:off x="2734056" y="4069080"/>
                <a:ext cx="0" cy="124358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cxnSp>
            <p:nvCxnSpPr>
              <p:cNvPr id="30" name="直接连接符 25"/>
              <p:cNvCxnSpPr>
                <a:cxnSpLocks noChangeShapeType="1"/>
              </p:cNvCxnSpPr>
              <p:nvPr/>
            </p:nvCxnSpPr>
            <p:spPr bwMode="auto">
              <a:xfrm>
                <a:off x="9354312" y="4069080"/>
                <a:ext cx="0" cy="124358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cxnSp>
            <p:nvCxnSpPr>
              <p:cNvPr id="31" name="直接箭头连接符 26"/>
              <p:cNvCxnSpPr>
                <a:cxnSpLocks noChangeShapeType="1"/>
              </p:cNvCxnSpPr>
              <p:nvPr/>
            </p:nvCxnSpPr>
            <p:spPr bwMode="auto">
              <a:xfrm flipV="1">
                <a:off x="2935224" y="5029200"/>
                <a:ext cx="6199632" cy="9144"/>
              </a:xfrm>
              <a:prstGeom prst="straightConnector1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10" name="组合 5"/>
            <p:cNvGrpSpPr>
              <a:grpSpLocks/>
            </p:cNvGrpSpPr>
            <p:nvPr/>
          </p:nvGrpSpPr>
          <p:grpSpPr bwMode="auto">
            <a:xfrm>
              <a:off x="3939802" y="2727066"/>
              <a:ext cx="3095445" cy="1473047"/>
              <a:chOff x="2734056" y="2779776"/>
              <a:chExt cx="6620256" cy="2532888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3352753" y="3082485"/>
                <a:ext cx="1472631" cy="843978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6853176" y="3082485"/>
                <a:ext cx="1472631" cy="843978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13" name="直接连接符 8"/>
              <p:cNvCxnSpPr>
                <a:cxnSpLocks noChangeShapeType="1"/>
              </p:cNvCxnSpPr>
              <p:nvPr/>
            </p:nvCxnSpPr>
            <p:spPr bwMode="auto">
              <a:xfrm>
                <a:off x="2734056" y="3529584"/>
                <a:ext cx="6620256" cy="914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sp>
            <p:nvSpPr>
              <p:cNvPr id="14" name="矩形 13"/>
              <p:cNvSpPr/>
              <p:nvPr/>
            </p:nvSpPr>
            <p:spPr>
              <a:xfrm>
                <a:off x="2750846" y="2780726"/>
                <a:ext cx="111030" cy="740249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9243278" y="2799586"/>
                <a:ext cx="111034" cy="740249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5701950" y="3530405"/>
                <a:ext cx="111034" cy="740252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824672" y="3530405"/>
                <a:ext cx="105188" cy="740252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18" name="直接连接符 13"/>
              <p:cNvCxnSpPr>
                <a:cxnSpLocks noChangeShapeType="1"/>
              </p:cNvCxnSpPr>
              <p:nvPr/>
            </p:nvCxnSpPr>
            <p:spPr bwMode="auto">
              <a:xfrm>
                <a:off x="2734056" y="4069080"/>
                <a:ext cx="0" cy="124358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cxnSp>
            <p:nvCxnSpPr>
              <p:cNvPr id="19" name="直接连接符 14"/>
              <p:cNvCxnSpPr>
                <a:cxnSpLocks noChangeShapeType="1"/>
              </p:cNvCxnSpPr>
              <p:nvPr/>
            </p:nvCxnSpPr>
            <p:spPr bwMode="auto">
              <a:xfrm>
                <a:off x="9354312" y="4069080"/>
                <a:ext cx="0" cy="124358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cxnSp>
            <p:nvCxnSpPr>
              <p:cNvPr id="20" name="直接箭头连接符 15"/>
              <p:cNvCxnSpPr>
                <a:cxnSpLocks noChangeShapeType="1"/>
              </p:cNvCxnSpPr>
              <p:nvPr/>
            </p:nvCxnSpPr>
            <p:spPr bwMode="auto">
              <a:xfrm flipV="1">
                <a:off x="2935224" y="5029200"/>
                <a:ext cx="6199632" cy="9144"/>
              </a:xfrm>
              <a:prstGeom prst="straightConnector1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 type="triangle" w="med" len="med"/>
                <a:tailEnd type="triangle" w="med" len="med"/>
              </a:ln>
            </p:spPr>
          </p:cxnSp>
        </p:grpSp>
      </p:grpSp>
      <p:grpSp>
        <p:nvGrpSpPr>
          <p:cNvPr id="32" name="组合 27"/>
          <p:cNvGrpSpPr>
            <a:grpSpLocks noChangeAspect="1"/>
          </p:cNvGrpSpPr>
          <p:nvPr/>
        </p:nvGrpSpPr>
        <p:grpSpPr bwMode="auto">
          <a:xfrm>
            <a:off x="3935748" y="3679940"/>
            <a:ext cx="2447844" cy="584157"/>
            <a:chOff x="838200" y="2719391"/>
            <a:chExt cx="6197047" cy="1480722"/>
          </a:xfrm>
        </p:grpSpPr>
        <p:grpSp>
          <p:nvGrpSpPr>
            <p:cNvPr id="33" name="组合 28"/>
            <p:cNvGrpSpPr>
              <a:grpSpLocks/>
            </p:cNvGrpSpPr>
            <p:nvPr/>
          </p:nvGrpSpPr>
          <p:grpSpPr bwMode="auto">
            <a:xfrm>
              <a:off x="838200" y="2719391"/>
              <a:ext cx="3095445" cy="1473047"/>
              <a:chOff x="2734056" y="2779776"/>
              <a:chExt cx="6620256" cy="2532888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3353769" y="3080977"/>
                <a:ext cx="1473281" cy="842419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6849889" y="3080977"/>
                <a:ext cx="1473281" cy="842419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49" name="直接连接符 44"/>
              <p:cNvCxnSpPr>
                <a:cxnSpLocks noChangeShapeType="1"/>
              </p:cNvCxnSpPr>
              <p:nvPr/>
            </p:nvCxnSpPr>
            <p:spPr bwMode="auto">
              <a:xfrm>
                <a:off x="2734056" y="3529584"/>
                <a:ext cx="6620256" cy="914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sp>
            <p:nvSpPr>
              <p:cNvPr id="50" name="矩形 49"/>
              <p:cNvSpPr/>
              <p:nvPr/>
            </p:nvSpPr>
            <p:spPr>
              <a:xfrm>
                <a:off x="2751593" y="2779776"/>
                <a:ext cx="111083" cy="738882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9241046" y="2798601"/>
                <a:ext cx="111083" cy="738882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5698155" y="3528070"/>
                <a:ext cx="111083" cy="743589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5820931" y="3528070"/>
                <a:ext cx="111079" cy="743589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54" name="直接连接符 49"/>
              <p:cNvCxnSpPr>
                <a:cxnSpLocks noChangeShapeType="1"/>
              </p:cNvCxnSpPr>
              <p:nvPr/>
            </p:nvCxnSpPr>
            <p:spPr bwMode="auto">
              <a:xfrm>
                <a:off x="2734056" y="4069080"/>
                <a:ext cx="0" cy="124358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cxnSp>
            <p:nvCxnSpPr>
              <p:cNvPr id="55" name="直接连接符 50"/>
              <p:cNvCxnSpPr>
                <a:cxnSpLocks noChangeShapeType="1"/>
              </p:cNvCxnSpPr>
              <p:nvPr/>
            </p:nvCxnSpPr>
            <p:spPr bwMode="auto">
              <a:xfrm>
                <a:off x="9354312" y="4069080"/>
                <a:ext cx="0" cy="124358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cxnSp>
            <p:nvCxnSpPr>
              <p:cNvPr id="56" name="直接箭头连接符 51"/>
              <p:cNvCxnSpPr>
                <a:cxnSpLocks noChangeShapeType="1"/>
              </p:cNvCxnSpPr>
              <p:nvPr/>
            </p:nvCxnSpPr>
            <p:spPr bwMode="auto">
              <a:xfrm flipV="1">
                <a:off x="2935224" y="5029200"/>
                <a:ext cx="6199632" cy="9144"/>
              </a:xfrm>
              <a:prstGeom prst="straightConnector1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34" name="组合 29"/>
            <p:cNvGrpSpPr>
              <a:grpSpLocks/>
            </p:cNvGrpSpPr>
            <p:nvPr/>
          </p:nvGrpSpPr>
          <p:grpSpPr bwMode="auto">
            <a:xfrm>
              <a:off x="3939802" y="2727066"/>
              <a:ext cx="3095445" cy="1473047"/>
              <a:chOff x="2734056" y="2779776"/>
              <a:chExt cx="6620256" cy="2532888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3355953" y="3081896"/>
                <a:ext cx="1473281" cy="842422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6852073" y="3081896"/>
                <a:ext cx="1473281" cy="842422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37" name="直接连接符 32"/>
              <p:cNvCxnSpPr>
                <a:cxnSpLocks noChangeShapeType="1"/>
              </p:cNvCxnSpPr>
              <p:nvPr/>
            </p:nvCxnSpPr>
            <p:spPr bwMode="auto">
              <a:xfrm>
                <a:off x="2734056" y="3529584"/>
                <a:ext cx="6620256" cy="914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sp>
            <p:nvSpPr>
              <p:cNvPr id="38" name="矩形 37"/>
              <p:cNvSpPr/>
              <p:nvPr/>
            </p:nvSpPr>
            <p:spPr>
              <a:xfrm>
                <a:off x="2753781" y="2780695"/>
                <a:ext cx="111079" cy="738885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9243233" y="2799520"/>
                <a:ext cx="111079" cy="738885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5700343" y="3528992"/>
                <a:ext cx="111079" cy="743589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5823115" y="3528992"/>
                <a:ext cx="111083" cy="743589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3122099" y="3081896"/>
                <a:ext cx="99390" cy="437684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6279130" y="3500755"/>
                <a:ext cx="99390" cy="442389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44" name="直接连接符 39"/>
              <p:cNvCxnSpPr>
                <a:cxnSpLocks noChangeShapeType="1"/>
              </p:cNvCxnSpPr>
              <p:nvPr/>
            </p:nvCxnSpPr>
            <p:spPr bwMode="auto">
              <a:xfrm>
                <a:off x="2734056" y="4069080"/>
                <a:ext cx="0" cy="124358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cxnSp>
            <p:nvCxnSpPr>
              <p:cNvPr id="45" name="直接连接符 40"/>
              <p:cNvCxnSpPr>
                <a:cxnSpLocks noChangeShapeType="1"/>
              </p:cNvCxnSpPr>
              <p:nvPr/>
            </p:nvCxnSpPr>
            <p:spPr bwMode="auto">
              <a:xfrm>
                <a:off x="9354312" y="4069080"/>
                <a:ext cx="0" cy="1243584"/>
              </a:xfrm>
              <a:prstGeom prst="line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/>
                <a:tailEnd/>
              </a:ln>
            </p:spPr>
          </p:cxnSp>
          <p:cxnSp>
            <p:nvCxnSpPr>
              <p:cNvPr id="46" name="直接箭头连接符 41"/>
              <p:cNvCxnSpPr>
                <a:cxnSpLocks noChangeShapeType="1"/>
              </p:cNvCxnSpPr>
              <p:nvPr/>
            </p:nvCxnSpPr>
            <p:spPr bwMode="auto">
              <a:xfrm flipV="1">
                <a:off x="2935224" y="5029200"/>
                <a:ext cx="6199632" cy="9144"/>
              </a:xfrm>
              <a:prstGeom prst="straightConnector1">
                <a:avLst/>
              </a:prstGeom>
              <a:noFill/>
              <a:ln w="6350" algn="ctr">
                <a:solidFill>
                  <a:srgbClr val="5B9BD5"/>
                </a:solidFill>
                <a:miter lim="800000"/>
                <a:headEnd type="triangle" w="med" len="med"/>
                <a:tailEnd type="triangle" w="med" len="med"/>
              </a:ln>
            </p:spPr>
          </p:cxnSp>
        </p:grpSp>
      </p:grpSp>
      <p:cxnSp>
        <p:nvCxnSpPr>
          <p:cNvPr id="57" name="直接箭头连接符 53"/>
          <p:cNvCxnSpPr>
            <a:cxnSpLocks noChangeShapeType="1"/>
          </p:cNvCxnSpPr>
          <p:nvPr/>
        </p:nvCxnSpPr>
        <p:spPr bwMode="auto">
          <a:xfrm flipV="1">
            <a:off x="1660324" y="3911241"/>
            <a:ext cx="0" cy="414336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59" name="直接箭头连接符 53"/>
          <p:cNvCxnSpPr>
            <a:cxnSpLocks noChangeShapeType="1"/>
          </p:cNvCxnSpPr>
          <p:nvPr/>
        </p:nvCxnSpPr>
        <p:spPr bwMode="auto">
          <a:xfrm flipV="1">
            <a:off x="5250911" y="3975749"/>
            <a:ext cx="0" cy="414336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60" name="直接箭头连接符 59"/>
          <p:cNvCxnSpPr/>
          <p:nvPr/>
        </p:nvCxnSpPr>
        <p:spPr>
          <a:xfrm flipH="1">
            <a:off x="1669207" y="4325577"/>
            <a:ext cx="12596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3776117" y="4325577"/>
            <a:ext cx="144072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本框 65"/>
          <p:cNvSpPr txBox="1">
            <a:spLocks noChangeArrowheads="1"/>
          </p:cNvSpPr>
          <p:nvPr/>
        </p:nvSpPr>
        <p:spPr bwMode="auto">
          <a:xfrm>
            <a:off x="3196737" y="4159252"/>
            <a:ext cx="324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latin typeface="Symbol" pitchFamily="18" charset="2"/>
                <a:cs typeface="Times New Roman" pitchFamily="18" charset="0"/>
              </a:rPr>
              <a:t>p</a:t>
            </a:r>
            <a:endParaRPr lang="zh-CN" altLang="en-US" sz="2400" b="1" dirty="0">
              <a:latin typeface="Symbol" pitchFamily="18" charset="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0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evolution of 36 generations</a:t>
            </a:r>
            <a:endParaRPr lang="zh-CN" altLang="en-US" dirty="0"/>
          </a:p>
        </p:txBody>
      </p:sp>
      <p:pic>
        <p:nvPicPr>
          <p:cNvPr id="4" name="内容占位符 3" descr="result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7" y="1052736"/>
            <a:ext cx="6552728" cy="49057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Result of 22th generation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内容占位符 3"/>
          <p:cNvSpPr txBox="1">
            <a:spLocks/>
          </p:cNvSpPr>
          <p:nvPr/>
        </p:nvSpPr>
        <p:spPr bwMode="auto">
          <a:xfrm>
            <a:off x="680812" y="1556792"/>
            <a:ext cx="7742238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zh-CN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内容占位符 3"/>
          <p:cNvSpPr txBox="1">
            <a:spLocks/>
          </p:cNvSpPr>
          <p:nvPr/>
        </p:nvSpPr>
        <p:spPr bwMode="auto">
          <a:xfrm>
            <a:off x="833212" y="1709192"/>
            <a:ext cx="7742238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family of SF, and 1family of SD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1% </a:t>
            </a:r>
            <a:r>
              <a:rPr lang="el-GR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p/p:   DA ̴ 49.8mm*23.1mm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-1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l-GR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p/p: 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̴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49.8mm*43.3mm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zh-CN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内容占位符 3"/>
          <p:cNvSpPr txBox="1">
            <a:spLocks/>
          </p:cNvSpPr>
          <p:nvPr/>
        </p:nvSpPr>
        <p:spPr bwMode="auto">
          <a:xfrm>
            <a:off x="833212" y="3202159"/>
            <a:ext cx="7742238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Blip>
                <a:blip r:embed="rId2"/>
              </a:buBlip>
            </a:pP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family of SF, and 5 family of SD (optimized using MOGA)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1% </a:t>
            </a:r>
            <a:r>
              <a:rPr lang="el-GR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p/p:    DA ̴ 62.6mm*36.6mm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-1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l-GR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p/p: 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̴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56.2mm*43.3mm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zh-CN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805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80920" cy="71095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FMA @1%</a:t>
            </a:r>
            <a:r>
              <a:rPr lang="el-GR" altLang="zh-C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zh-CN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p/p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 descr="offmp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596" y="928671"/>
            <a:ext cx="3833802" cy="2875352"/>
          </a:xfrm>
        </p:spPr>
      </p:pic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" name="内容占位符 7" descr="offmp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396591" y="980728"/>
            <a:ext cx="4041775" cy="3031331"/>
          </a:xfrm>
        </p:spPr>
      </p:pic>
      <p:pic>
        <p:nvPicPr>
          <p:cNvPr id="9" name="图片 8" descr="offmp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3714752"/>
            <a:ext cx="3619488" cy="2714616"/>
          </a:xfrm>
          <a:prstGeom prst="rect">
            <a:avLst/>
          </a:prstGeom>
        </p:spPr>
      </p:pic>
      <p:pic>
        <p:nvPicPr>
          <p:cNvPr id="10" name="图片 9" descr="offmp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3763956"/>
            <a:ext cx="3672978" cy="2754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" name="内容占位符 8" descr="offmn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6488" y="908721"/>
            <a:ext cx="3853464" cy="2890098"/>
          </a:xfrm>
        </p:spPr>
      </p:pic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" name="内容占位符 9" descr="offmn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62674" y="1043608"/>
            <a:ext cx="3765914" cy="2824435"/>
          </a:xfrm>
        </p:spPr>
      </p:pic>
      <p:pic>
        <p:nvPicPr>
          <p:cNvPr id="11" name="图片 10" descr="offmn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953" y="3645024"/>
            <a:ext cx="3905259" cy="2928944"/>
          </a:xfrm>
          <a:prstGeom prst="rect">
            <a:avLst/>
          </a:prstGeom>
        </p:spPr>
      </p:pic>
      <p:pic>
        <p:nvPicPr>
          <p:cNvPr id="12" name="图片 11" descr="offmn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4008" y="3675076"/>
            <a:ext cx="3672408" cy="2754306"/>
          </a:xfrm>
          <a:prstGeom prst="rect">
            <a:avLst/>
          </a:prstGeom>
        </p:spPr>
      </p:pic>
      <p:sp>
        <p:nvSpPr>
          <p:cNvPr id="13" name="标题 1"/>
          <p:cNvSpPr txBox="1">
            <a:spLocks/>
          </p:cNvSpPr>
          <p:nvPr/>
        </p:nvSpPr>
        <p:spPr>
          <a:xfrm>
            <a:off x="118752" y="260648"/>
            <a:ext cx="828092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FMA @-1%</a:t>
            </a:r>
            <a:r>
              <a:rPr lang="el-GR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zh-CN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p/p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cepc0617-1.jpg"/>
          <p:cNvPicPr>
            <a:picLocks noGrp="1" noChangeAspect="1"/>
          </p:cNvPicPr>
          <p:nvPr>
            <p:ph idx="1"/>
          </p:nvPr>
        </p:nvPicPr>
        <p:blipFill>
          <a:blip r:embed="rId2"/>
          <a:srcRect l="4018" t="5357" r="6249"/>
          <a:stretch>
            <a:fillRect/>
          </a:stretch>
        </p:blipFill>
        <p:spPr>
          <a:xfrm>
            <a:off x="0" y="500042"/>
            <a:ext cx="4214810" cy="3334100"/>
          </a:xfrm>
        </p:spPr>
      </p:pic>
      <p:pic>
        <p:nvPicPr>
          <p:cNvPr id="5" name="图片 4" descr="cepc0617-2.jpg"/>
          <p:cNvPicPr>
            <a:picLocks noChangeAspect="1"/>
          </p:cNvPicPr>
          <p:nvPr/>
        </p:nvPicPr>
        <p:blipFill>
          <a:blip r:embed="rId3"/>
          <a:srcRect l="446" r="5803"/>
          <a:stretch>
            <a:fillRect/>
          </a:stretch>
        </p:blipFill>
        <p:spPr>
          <a:xfrm>
            <a:off x="4429124" y="500042"/>
            <a:ext cx="3929090" cy="3143250"/>
          </a:xfrm>
          <a:prstGeom prst="rect">
            <a:avLst/>
          </a:prstGeom>
        </p:spPr>
      </p:pic>
      <p:pic>
        <p:nvPicPr>
          <p:cNvPr id="6" name="图片 5" descr="cepc0617-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714752"/>
            <a:ext cx="3952884" cy="2964663"/>
          </a:xfrm>
          <a:prstGeom prst="rect">
            <a:avLst/>
          </a:prstGeom>
        </p:spPr>
      </p:pic>
      <p:pic>
        <p:nvPicPr>
          <p:cNvPr id="7" name="图片 6" descr="cepc0617-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0497" y="3848105"/>
            <a:ext cx="4786346" cy="26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367</Words>
  <Application>Microsoft Office PowerPoint</Application>
  <PresentationFormat>全屏显示(4:3)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Dynamic aperture optimization of CEPC booster using MOGA</vt:lpstr>
      <vt:lpstr>Introduction</vt:lpstr>
      <vt:lpstr>Algorithm</vt:lpstr>
      <vt:lpstr>Application to CEPC booster</vt:lpstr>
      <vt:lpstr>The evolution of 36 generations</vt:lpstr>
      <vt:lpstr>Result of 22th generation</vt:lpstr>
      <vt:lpstr>FMA @1% Δp/p</vt:lpstr>
      <vt:lpstr>PowerPoint 演示文稿</vt:lpstr>
      <vt:lpstr>PowerPoint 演示文稿</vt:lpstr>
      <vt:lpstr>PowerPoint 演示文稿</vt:lpstr>
      <vt:lpstr>PowerPoint 演示文稿</vt:lpstr>
      <vt:lpstr>Summary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aperture optimization</dc:title>
  <dc:creator>weiyy</dc:creator>
  <cp:lastModifiedBy>Weiyy</cp:lastModifiedBy>
  <cp:revision>19</cp:revision>
  <dcterms:created xsi:type="dcterms:W3CDTF">2016-06-17T00:39:44Z</dcterms:created>
  <dcterms:modified xsi:type="dcterms:W3CDTF">2016-07-22T02:04:51Z</dcterms:modified>
</cp:coreProperties>
</file>