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70" r:id="rId7"/>
    <p:sldId id="261" r:id="rId8"/>
    <p:sldId id="262" r:id="rId9"/>
    <p:sldId id="263" r:id="rId10"/>
    <p:sldId id="264" r:id="rId11"/>
    <p:sldId id="266" r:id="rId12"/>
    <p:sldId id="271" r:id="rId13"/>
    <p:sldId id="278" r:id="rId14"/>
    <p:sldId id="279" r:id="rId15"/>
    <p:sldId id="280" r:id="rId16"/>
    <p:sldId id="281" r:id="rId17"/>
    <p:sldId id="282" r:id="rId18"/>
    <p:sldId id="272" r:id="rId19"/>
    <p:sldId id="283" r:id="rId20"/>
    <p:sldId id="268" r:id="rId21"/>
    <p:sldId id="273" r:id="rId22"/>
    <p:sldId id="269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67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76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35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8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2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33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16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5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53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93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8CFB-21F5-4F24-AF07-5EC349032298}" type="datetimeFigureOut">
              <a:rPr lang="zh-CN" altLang="en-US" smtClean="0"/>
              <a:t>2016/8/30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060E0-0AD8-4D3A-A15A-EB42F8F70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68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book/en/v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zhihu.com/?target=http://msysgit.github.io/" TargetMode="External"/><Relationship Id="rId2" Type="http://schemas.openxmlformats.org/officeDocument/2006/relationships/hyperlink" Target="http://git-scm.com/download/w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mazingzby/gitstudy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30991" y="1328108"/>
            <a:ext cx="9144000" cy="2649537"/>
          </a:xfrm>
        </p:spPr>
        <p:txBody>
          <a:bodyPr>
            <a:normAutofit/>
          </a:bodyPr>
          <a:lstStyle/>
          <a:p>
            <a:r>
              <a:rPr lang="en-US" altLang="zh-CN" sz="11500" b="1" dirty="0" smtClean="0">
                <a:solidFill>
                  <a:srgbClr val="FF0000"/>
                </a:solidFill>
              </a:rPr>
              <a:t>Git</a:t>
            </a:r>
            <a:r>
              <a:rPr lang="en-US" altLang="zh-CN" sz="11500" b="1" dirty="0">
                <a:solidFill>
                  <a:srgbClr val="FF0000"/>
                </a:solidFill>
              </a:rPr>
              <a:t> </a:t>
            </a:r>
            <a:r>
              <a:rPr lang="zh-CN" altLang="en-US" sz="11500" b="1" dirty="0" smtClean="0">
                <a:solidFill>
                  <a:srgbClr val="FF0000"/>
                </a:solidFill>
              </a:rPr>
              <a:t>简介 </a:t>
            </a:r>
            <a:endParaRPr lang="zh-CN" altLang="en-US" sz="115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999" y="4476466"/>
            <a:ext cx="8998425" cy="1364776"/>
          </a:xfrm>
        </p:spPr>
        <p:txBody>
          <a:bodyPr>
            <a:normAutofit fontScale="47500" lnSpcReduction="20000"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</a:rPr>
              <a:t>张冰洋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r>
              <a:rPr lang="en-US" altLang="zh-CN" sz="6000" dirty="0" err="1" smtClean="0">
                <a:solidFill>
                  <a:srgbClr val="FF0000"/>
                </a:solidFill>
              </a:rPr>
              <a:t>Github</a:t>
            </a:r>
            <a:r>
              <a:rPr lang="zh-CN" altLang="en-US" sz="6000" dirty="0" smtClean="0">
                <a:solidFill>
                  <a:srgbClr val="FF0000"/>
                </a:solidFill>
              </a:rPr>
              <a:t>：</a:t>
            </a:r>
            <a:r>
              <a:rPr lang="en-US" altLang="zh-CN" sz="6000" dirty="0" smtClean="0">
                <a:solidFill>
                  <a:srgbClr val="FF0000"/>
                </a:solidFill>
              </a:rPr>
              <a:t>https</a:t>
            </a:r>
            <a:r>
              <a:rPr lang="en-US" altLang="zh-CN" sz="6000" dirty="0">
                <a:solidFill>
                  <a:srgbClr val="FF0000"/>
                </a:solidFill>
              </a:rPr>
              <a:t>://github.com/amazingzby</a:t>
            </a:r>
          </a:p>
          <a:p>
            <a:r>
              <a:rPr lang="en-US" altLang="zh-CN" sz="6000" dirty="0" smtClean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4" name="AutoShape 2" descr="“git”的图片搜索结果"/>
          <p:cNvSpPr>
            <a:spLocks noChangeAspect="1" noChangeArrowheads="1"/>
          </p:cNvSpPr>
          <p:nvPr/>
        </p:nvSpPr>
        <p:spPr bwMode="auto">
          <a:xfrm>
            <a:off x="155574" y="-144463"/>
            <a:ext cx="1741805" cy="174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697" y="50799"/>
            <a:ext cx="2143125" cy="21431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2907"/>
            <a:ext cx="2780188" cy="164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1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4693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3200" dirty="0">
                <a:solidFill>
                  <a:srgbClr val="00B050"/>
                </a:solidFill>
              </a:rPr>
              <a:t>If the identity used for this commit is wrong, you can fix it with</a:t>
            </a:r>
            <a:r>
              <a:rPr lang="en-US" altLang="zh-CN" sz="3200" dirty="0" smtClean="0">
                <a:solidFill>
                  <a:srgbClr val="00B050"/>
                </a:solidFill>
              </a:rPr>
              <a:t>:</a:t>
            </a:r>
            <a:endParaRPr lang="en-US" altLang="zh-CN" sz="3200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altLang="zh-CN" sz="3200" dirty="0">
                <a:solidFill>
                  <a:srgbClr val="00B050"/>
                </a:solidFill>
              </a:rPr>
              <a:t>    git commit --amend --author='Your Name &lt;you@example.com&gt;'</a:t>
            </a:r>
          </a:p>
          <a:p>
            <a:pPr marL="0" lv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 </a:t>
            </a:r>
            <a:r>
              <a:rPr lang="en-US" altLang="zh-CN" sz="3200" dirty="0">
                <a:solidFill>
                  <a:srgbClr val="00B050"/>
                </a:solidFill>
              </a:rPr>
              <a:t>1 files changed, 1 insertions(+), 0 deletions(-)</a:t>
            </a:r>
          </a:p>
          <a:p>
            <a:pPr marL="0" lvl="0" indent="0">
              <a:buNone/>
            </a:pPr>
            <a:r>
              <a:rPr lang="en-US" altLang="zh-CN" sz="3200" dirty="0">
                <a:solidFill>
                  <a:srgbClr val="00B050"/>
                </a:solidFill>
              </a:rPr>
              <a:t> create mode 100644 </a:t>
            </a:r>
            <a:r>
              <a:rPr lang="en-US" altLang="zh-CN" sz="3200" dirty="0" err="1" smtClean="0">
                <a:solidFill>
                  <a:srgbClr val="00B050"/>
                </a:solidFill>
              </a:rPr>
              <a:t>byzhang</a:t>
            </a:r>
            <a:endParaRPr lang="en-US" altLang="zh-CN" sz="3200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zh-CN" altLang="en-US" b="1" dirty="0" smtClean="0"/>
              <a:t>继续查看当前状态：</a:t>
            </a:r>
            <a:endParaRPr lang="en-US" altLang="zh-CN" b="1" dirty="0" smtClean="0"/>
          </a:p>
          <a:p>
            <a:pPr marL="0" lvl="0" indent="0">
              <a:buNone/>
            </a:pPr>
            <a:r>
              <a:rPr lang="en-US" altLang="zh-CN" sz="4000" b="1" dirty="0" smtClean="0"/>
              <a:t>$ git status</a:t>
            </a:r>
            <a:endParaRPr lang="zh-CN" altLang="en-US" sz="4000" b="1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 On branch master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 Your branch is ahead of 'origin/master' by 1 commit.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nothing to commit (working directory clean)</a:t>
            </a:r>
          </a:p>
          <a:p>
            <a:pPr marL="0" indent="0">
              <a:buNone/>
            </a:pPr>
            <a:r>
              <a:rPr lang="zh-CN" altLang="en-US" b="1" dirty="0" smtClean="0"/>
              <a:t>现在</a:t>
            </a:r>
            <a:r>
              <a:rPr lang="zh-CN" altLang="en-US" b="1" dirty="0"/>
              <a:t>，</a:t>
            </a:r>
            <a:r>
              <a:rPr lang="zh-CN" altLang="en-US" b="1" dirty="0" smtClean="0"/>
              <a:t>提交已创建完成！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35441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9558" y="365126"/>
            <a:ext cx="6728346" cy="75399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提交至远程仓</a:t>
            </a:r>
            <a:r>
              <a:rPr lang="zh-CN" altLang="en-US" b="1" dirty="0" smtClean="0">
                <a:solidFill>
                  <a:srgbClr val="FF0000"/>
                </a:solidFill>
              </a:rPr>
              <a:t>库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9558" y="1119116"/>
            <a:ext cx="10794242" cy="5057847"/>
          </a:xfrm>
        </p:spPr>
        <p:txBody>
          <a:bodyPr/>
          <a:lstStyle/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600" dirty="0" smtClean="0"/>
              <a:t>提交操作：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$ </a:t>
            </a:r>
            <a:r>
              <a:rPr lang="en-US" altLang="zh-CN" sz="3600" dirty="0" smtClean="0">
                <a:solidFill>
                  <a:srgbClr val="333333"/>
                </a:solidFill>
                <a:latin typeface="Consolas" panose="020B0609020204030204" pitchFamily="49" charset="0"/>
              </a:rPr>
              <a:t>git push origin master</a:t>
            </a:r>
          </a:p>
          <a:p>
            <a:pPr marL="0" indent="0">
              <a:buNone/>
            </a:pPr>
            <a:endParaRPr lang="en-US" altLang="zh-CN" sz="3600" dirty="0">
              <a:solidFill>
                <a:srgbClr val="333333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CN" sz="3600" dirty="0" smtClean="0">
              <a:solidFill>
                <a:srgbClr val="333333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3754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773" y="365126"/>
            <a:ext cx="11190027" cy="699400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Git</a:t>
            </a:r>
            <a:r>
              <a:rPr lang="zh-CN" altLang="en-US" b="1" dirty="0" smtClean="0">
                <a:solidFill>
                  <a:srgbClr val="FF0000"/>
                </a:solidFill>
              </a:rPr>
              <a:t>的工作流程：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672" y="1064526"/>
            <a:ext cx="10876128" cy="56638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 smtClean="0">
              <a:latin typeface="+mj-ea"/>
              <a:ea typeface="+mj-ea"/>
            </a:endParaRPr>
          </a:p>
          <a:p>
            <a:r>
              <a:rPr lang="zh-CN" altLang="en-US" sz="4000" dirty="0" smtClean="0">
                <a:latin typeface="+mj-ea"/>
                <a:ea typeface="+mj-ea"/>
              </a:rPr>
              <a:t>工作区  </a:t>
            </a:r>
            <a:r>
              <a:rPr lang="en-US" altLang="zh-CN" sz="4000" dirty="0" err="1" smtClean="0">
                <a:latin typeface="+mj-ea"/>
                <a:ea typeface="+mj-ea"/>
              </a:rPr>
              <a:t>git</a:t>
            </a:r>
            <a:r>
              <a:rPr lang="en-US" altLang="zh-CN" sz="4000" dirty="0" smtClean="0">
                <a:latin typeface="+mj-ea"/>
                <a:ea typeface="+mj-ea"/>
              </a:rPr>
              <a:t> add</a:t>
            </a:r>
            <a:r>
              <a:rPr lang="zh-CN" altLang="en-US" sz="4000" dirty="0" smtClean="0">
                <a:latin typeface="+mj-ea"/>
                <a:ea typeface="+mj-ea"/>
              </a:rPr>
              <a:t>→</a:t>
            </a:r>
            <a:endParaRPr lang="en-US" altLang="zh-CN" sz="4000" dirty="0" smtClean="0">
              <a:latin typeface="+mj-ea"/>
              <a:ea typeface="+mj-ea"/>
            </a:endParaRPr>
          </a:p>
          <a:p>
            <a:endParaRPr lang="en-US" altLang="zh-CN" sz="4000" dirty="0" smtClean="0">
              <a:latin typeface="+mj-ea"/>
              <a:ea typeface="+mj-ea"/>
            </a:endParaRPr>
          </a:p>
          <a:p>
            <a:r>
              <a:rPr lang="zh-CN" altLang="en-US" sz="4000" dirty="0">
                <a:latin typeface="+mj-ea"/>
                <a:ea typeface="+mj-ea"/>
              </a:rPr>
              <a:t>暂存</a:t>
            </a:r>
            <a:r>
              <a:rPr lang="zh-CN" altLang="en-US" sz="4000" dirty="0" smtClean="0">
                <a:latin typeface="+mj-ea"/>
                <a:ea typeface="+mj-ea"/>
              </a:rPr>
              <a:t>区  </a:t>
            </a:r>
            <a:r>
              <a:rPr lang="en-US" altLang="zh-CN" sz="4000" dirty="0" err="1" smtClean="0">
                <a:latin typeface="+mj-ea"/>
                <a:ea typeface="+mj-ea"/>
              </a:rPr>
              <a:t>git</a:t>
            </a:r>
            <a:r>
              <a:rPr lang="en-US" altLang="zh-CN" sz="4000" dirty="0" smtClean="0">
                <a:latin typeface="+mj-ea"/>
                <a:ea typeface="+mj-ea"/>
              </a:rPr>
              <a:t> commit</a:t>
            </a:r>
            <a:r>
              <a:rPr lang="zh-CN" altLang="en-US" sz="4000" dirty="0" smtClean="0">
                <a:latin typeface="+mj-ea"/>
              </a:rPr>
              <a:t>→</a:t>
            </a:r>
            <a:endParaRPr lang="en-US" altLang="zh-CN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sz="4000" dirty="0" smtClean="0">
              <a:latin typeface="+mj-ea"/>
              <a:ea typeface="+mj-ea"/>
            </a:endParaRPr>
          </a:p>
          <a:p>
            <a:r>
              <a:rPr lang="zh-CN" altLang="en-US" sz="4000" dirty="0">
                <a:latin typeface="+mj-ea"/>
                <a:ea typeface="+mj-ea"/>
              </a:rPr>
              <a:t>历</a:t>
            </a:r>
            <a:r>
              <a:rPr lang="zh-CN" altLang="en-US" sz="4000" dirty="0" smtClean="0">
                <a:latin typeface="+mj-ea"/>
                <a:ea typeface="+mj-ea"/>
              </a:rPr>
              <a:t>史提交 </a:t>
            </a:r>
            <a:r>
              <a:rPr lang="en-US" altLang="zh-CN" sz="4000" dirty="0" err="1" smtClean="0">
                <a:solidFill>
                  <a:srgbClr val="333333"/>
                </a:solidFill>
                <a:latin typeface="Consolas" panose="020B0609020204030204" pitchFamily="49" charset="0"/>
              </a:rPr>
              <a:t>git</a:t>
            </a:r>
            <a:r>
              <a:rPr lang="en-US" altLang="zh-CN" sz="4000" dirty="0" smtClean="0">
                <a:solidFill>
                  <a:srgbClr val="333333"/>
                </a:solidFill>
                <a:latin typeface="Consolas" panose="020B0609020204030204" pitchFamily="49" charset="0"/>
              </a:rPr>
              <a:t> </a:t>
            </a:r>
            <a:r>
              <a:rPr lang="en-US" altLang="zh-CN" sz="4000" dirty="0">
                <a:solidFill>
                  <a:srgbClr val="333333"/>
                </a:solidFill>
                <a:latin typeface="Consolas" panose="020B0609020204030204" pitchFamily="49" charset="0"/>
              </a:rPr>
              <a:t>push origin </a:t>
            </a:r>
            <a:r>
              <a:rPr lang="en-US" altLang="zh-CN" sz="4000" dirty="0" smtClean="0">
                <a:solidFill>
                  <a:srgbClr val="333333"/>
                </a:solidFill>
                <a:latin typeface="Consolas" panose="020B0609020204030204" pitchFamily="49" charset="0"/>
              </a:rPr>
              <a:t>master</a:t>
            </a:r>
            <a:r>
              <a:rPr lang="zh-CN" altLang="en-US" sz="4000" dirty="0" smtClean="0">
                <a:solidFill>
                  <a:srgbClr val="333333"/>
                </a:solidFill>
                <a:latin typeface="Consolas" panose="020B0609020204030204" pitchFamily="49" charset="0"/>
              </a:rPr>
              <a:t>→</a:t>
            </a:r>
            <a:endParaRPr lang="en-US" altLang="zh-CN" sz="4000" dirty="0" smtClean="0">
              <a:solidFill>
                <a:srgbClr val="333333"/>
              </a:solidFill>
              <a:latin typeface="Consolas" panose="020B0609020204030204" pitchFamily="49" charset="0"/>
            </a:endParaRPr>
          </a:p>
          <a:p>
            <a:endParaRPr lang="en-US" altLang="zh-CN" sz="4000" dirty="0">
              <a:solidFill>
                <a:srgbClr val="333333"/>
              </a:solidFill>
              <a:latin typeface="Consolas" panose="020B0609020204030204" pitchFamily="49" charset="0"/>
              <a:ea typeface="+mj-ea"/>
            </a:endParaRPr>
          </a:p>
          <a:p>
            <a:r>
              <a:rPr lang="zh-CN" altLang="en-US" sz="4000" dirty="0" smtClean="0">
                <a:latin typeface="+mj-ea"/>
                <a:ea typeface="+mj-ea"/>
              </a:rPr>
              <a:t>远程仓库 </a:t>
            </a:r>
            <a:r>
              <a:rPr lang="en-US" altLang="zh-CN" sz="4000" dirty="0" err="1" smtClean="0">
                <a:latin typeface="+mj-ea"/>
                <a:ea typeface="+mj-ea"/>
              </a:rPr>
              <a:t>git</a:t>
            </a:r>
            <a:r>
              <a:rPr lang="en-US" altLang="zh-CN" sz="4000" dirty="0" smtClean="0">
                <a:latin typeface="+mj-ea"/>
                <a:ea typeface="+mj-ea"/>
              </a:rPr>
              <a:t> clone </a:t>
            </a:r>
            <a:r>
              <a:rPr lang="zh-CN" altLang="en-US" sz="4000" dirty="0" smtClean="0">
                <a:latin typeface="+mj-ea"/>
                <a:ea typeface="+mj-ea"/>
              </a:rPr>
              <a:t>→本地仓库</a:t>
            </a:r>
            <a:endParaRPr lang="zh-CN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3021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2956"/>
            <a:ext cx="10515600" cy="900752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Git</a:t>
            </a:r>
            <a:r>
              <a:rPr lang="zh-CN" altLang="en-US" b="1" dirty="0" smtClean="0">
                <a:solidFill>
                  <a:srgbClr val="FF0000"/>
                </a:solidFill>
              </a:rPr>
              <a:t>分支简介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73708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    </a:t>
            </a:r>
            <a:r>
              <a:rPr lang="en-US" altLang="zh-CN" sz="3200" dirty="0" smtClean="0"/>
              <a:t>    </a:t>
            </a:r>
            <a:r>
              <a:rPr lang="zh-CN" altLang="en-US" sz="3200" dirty="0" smtClean="0"/>
              <a:t>几</a:t>
            </a:r>
            <a:r>
              <a:rPr lang="zh-CN" altLang="en-US" sz="3200" dirty="0"/>
              <a:t>乎所有的版本控制系统都以某种形式支持分支。 使用分支意味着你可以把你的工作从开发主线上分离开来，以免影响开发主线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    有</a:t>
            </a:r>
            <a:r>
              <a:rPr lang="zh-CN" altLang="en-US" sz="3200" dirty="0"/>
              <a:t>人把 </a:t>
            </a:r>
            <a:r>
              <a:rPr lang="en-US" altLang="zh-CN" sz="3200" dirty="0" err="1"/>
              <a:t>Git</a:t>
            </a:r>
            <a:r>
              <a:rPr lang="en-US" altLang="zh-CN" sz="3200" dirty="0"/>
              <a:t> </a:t>
            </a:r>
            <a:r>
              <a:rPr lang="zh-CN" altLang="en-US" sz="3200" dirty="0"/>
              <a:t>的分支模型称为它的“必杀技特性”，也正因为这一特性，使得 </a:t>
            </a:r>
            <a:r>
              <a:rPr lang="en-US" altLang="zh-CN" sz="3200" dirty="0" err="1"/>
              <a:t>Git</a:t>
            </a:r>
            <a:r>
              <a:rPr lang="en-US" altLang="zh-CN" sz="3200" dirty="0"/>
              <a:t> </a:t>
            </a:r>
            <a:r>
              <a:rPr lang="zh-CN" altLang="en-US" sz="3200" dirty="0"/>
              <a:t>从众多版本控制系统中脱颖而出。 为何 </a:t>
            </a:r>
            <a:r>
              <a:rPr lang="en-US" altLang="zh-CN" sz="3200" dirty="0" err="1"/>
              <a:t>Git</a:t>
            </a:r>
            <a:r>
              <a:rPr lang="en-US" altLang="zh-CN" sz="3200" dirty="0"/>
              <a:t> </a:t>
            </a:r>
            <a:r>
              <a:rPr lang="zh-CN" altLang="en-US" sz="3200" dirty="0"/>
              <a:t>的分支模型如此出众呢？ </a:t>
            </a:r>
            <a:r>
              <a:rPr lang="en-US" altLang="zh-CN" sz="3200" dirty="0" err="1"/>
              <a:t>Git</a:t>
            </a:r>
            <a:r>
              <a:rPr lang="en-US" altLang="zh-CN" sz="3200" dirty="0"/>
              <a:t> </a:t>
            </a:r>
            <a:r>
              <a:rPr lang="zh-CN" altLang="en-US" sz="3200" dirty="0"/>
              <a:t>处理分支的方式可谓是难以置信的轻量，创建新分支这一操作几乎能在瞬间完成，并且在不同分支之间的切换操作也是一样便</a:t>
            </a:r>
            <a:r>
              <a:rPr lang="zh-CN" altLang="en-US" sz="3200" dirty="0" smtClean="0"/>
              <a:t>捷</a:t>
            </a:r>
            <a:r>
              <a:rPr lang="zh-CN" altLang="en-US" sz="3200" dirty="0"/>
              <a:t>。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987086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dirty="0" err="1" smtClean="0">
                <a:latin typeface="+mj-ea"/>
                <a:ea typeface="+mj-ea"/>
              </a:rPr>
              <a:t>Git</a:t>
            </a:r>
            <a:r>
              <a:rPr lang="zh-CN" altLang="en-US" sz="3200" b="1" dirty="0" smtClean="0">
                <a:latin typeface="+mj-ea"/>
                <a:ea typeface="+mj-ea"/>
              </a:rPr>
              <a:t>默认分支：</a:t>
            </a:r>
            <a:r>
              <a:rPr lang="en-US" altLang="zh-CN" sz="3200" b="1" dirty="0" smtClean="0">
                <a:latin typeface="+mj-ea"/>
                <a:ea typeface="+mj-ea"/>
              </a:rPr>
              <a:t>master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NOTE</a:t>
            </a:r>
            <a:r>
              <a:rPr lang="zh-CN" altLang="en-US" sz="3200" dirty="0" smtClean="0">
                <a:solidFill>
                  <a:srgbClr val="00B050"/>
                </a:solidFill>
              </a:rPr>
              <a:t>：</a:t>
            </a:r>
            <a:endParaRPr lang="en-US" altLang="zh-CN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3200" dirty="0" err="1"/>
              <a:t>Git</a:t>
            </a:r>
            <a:r>
              <a:rPr lang="en-US" altLang="zh-CN" sz="3200" dirty="0"/>
              <a:t> </a:t>
            </a:r>
            <a:r>
              <a:rPr lang="zh-CN" altLang="en-US" sz="3200" dirty="0"/>
              <a:t>的 “</a:t>
            </a:r>
            <a:r>
              <a:rPr lang="en-US" altLang="zh-CN" sz="3200" dirty="0"/>
              <a:t>master” </a:t>
            </a:r>
            <a:r>
              <a:rPr lang="zh-CN" altLang="en-US" sz="3200" dirty="0"/>
              <a:t>分支并不是一个特殊分支。 它就跟其它分支完全没有区别。 之所以几乎每一个仓库都有 </a:t>
            </a:r>
            <a:r>
              <a:rPr lang="en-US" altLang="zh-CN" sz="3200" dirty="0"/>
              <a:t>master </a:t>
            </a:r>
            <a:r>
              <a:rPr lang="zh-CN" altLang="en-US" sz="3200" dirty="0"/>
              <a:t>分支，是因为 </a:t>
            </a:r>
            <a:r>
              <a:rPr lang="en-US" altLang="zh-CN" sz="3200" dirty="0" err="1"/>
              <a:t>git</a:t>
            </a:r>
            <a:r>
              <a:rPr lang="en-US" altLang="zh-CN" sz="3200" dirty="0"/>
              <a:t> </a:t>
            </a:r>
            <a:r>
              <a:rPr lang="en-US" altLang="zh-CN" sz="3200" dirty="0" err="1"/>
              <a:t>init</a:t>
            </a:r>
            <a:r>
              <a:rPr lang="en-US" altLang="zh-CN" sz="3200" dirty="0"/>
              <a:t> </a:t>
            </a:r>
            <a:r>
              <a:rPr lang="zh-CN" altLang="en-US" sz="3200" dirty="0"/>
              <a:t>命令默认创建它，并且大多数人都懒得去改动它。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b="1" dirty="0"/>
              <a:t>分</a:t>
            </a:r>
            <a:r>
              <a:rPr lang="zh-CN" altLang="en-US" sz="3200" b="1" dirty="0" smtClean="0"/>
              <a:t>支创建</a:t>
            </a:r>
            <a:r>
              <a:rPr lang="en-US" altLang="zh-CN" sz="3200" b="1" dirty="0" err="1" smtClean="0"/>
              <a:t>git</a:t>
            </a:r>
            <a:r>
              <a:rPr lang="en-US" altLang="zh-CN" sz="3200" b="1" dirty="0" smtClean="0"/>
              <a:t> branch</a:t>
            </a:r>
            <a:r>
              <a:rPr lang="zh-CN" altLang="en-US" sz="3200" b="1" dirty="0" smtClean="0"/>
              <a:t>：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en-US" altLang="zh-CN" sz="3200" dirty="0" smtClean="0"/>
              <a:t>$ </a:t>
            </a:r>
            <a:r>
              <a:rPr lang="en-US" altLang="zh-CN" sz="3200" dirty="0" err="1"/>
              <a:t>git</a:t>
            </a:r>
            <a:r>
              <a:rPr lang="en-US" altLang="zh-CN" sz="3200" dirty="0"/>
              <a:t> branch </a:t>
            </a:r>
            <a:r>
              <a:rPr lang="en-US" altLang="zh-CN" sz="3200" dirty="0" smtClean="0"/>
              <a:t>testing</a:t>
            </a:r>
          </a:p>
          <a:p>
            <a:pPr marL="0" indent="0">
              <a:buNone/>
            </a:pPr>
            <a:r>
              <a:rPr lang="zh-CN" altLang="en-US" sz="3200" dirty="0"/>
              <a:t>此</a:t>
            </a:r>
            <a:r>
              <a:rPr lang="zh-CN" altLang="en-US" sz="3200" dirty="0" smtClean="0"/>
              <a:t>时，仍然在</a:t>
            </a:r>
            <a:r>
              <a:rPr lang="en-US" altLang="zh-CN" sz="3200" dirty="0" smtClean="0"/>
              <a:t>master</a:t>
            </a:r>
            <a:r>
              <a:rPr lang="zh-CN" altLang="en-US" sz="3200" dirty="0" smtClean="0"/>
              <a:t>分支上，因为</a:t>
            </a:r>
            <a:r>
              <a:rPr lang="en-US" altLang="zh-CN" sz="3200" dirty="0" err="1" smtClean="0"/>
              <a:t>git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branch</a:t>
            </a:r>
            <a:r>
              <a:rPr lang="zh-CN" altLang="en-US" sz="3200" dirty="0" smtClean="0"/>
              <a:t>命令仅仅创建一个新分支，并不会自动切换到新分支中去。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0602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80060" y="342900"/>
            <a:ext cx="11132820" cy="63093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latin typeface="+mn-ea"/>
              </a:rPr>
              <a:t>分支切换</a:t>
            </a:r>
            <a:r>
              <a:rPr lang="en-US" altLang="zh-CN" sz="3600" b="1" dirty="0" err="1" smtClean="0">
                <a:latin typeface="+mn-ea"/>
              </a:rPr>
              <a:t>git</a:t>
            </a:r>
            <a:r>
              <a:rPr lang="en-US" altLang="zh-CN" sz="3600" b="1" dirty="0" smtClean="0">
                <a:latin typeface="+mn-ea"/>
              </a:rPr>
              <a:t> checkout:</a:t>
            </a:r>
          </a:p>
          <a:p>
            <a:pPr marL="0" indent="0">
              <a:buNone/>
            </a:pPr>
            <a:r>
              <a:rPr lang="en-US" altLang="zh-CN" sz="3600" dirty="0" smtClean="0"/>
              <a:t>$ </a:t>
            </a:r>
            <a:r>
              <a:rPr lang="en-US" altLang="zh-CN" sz="3600" dirty="0" err="1" smtClean="0"/>
              <a:t>git</a:t>
            </a:r>
            <a:r>
              <a:rPr lang="en-US" altLang="zh-CN" sz="3600" dirty="0" smtClean="0"/>
              <a:t> checkout testing        </a:t>
            </a:r>
            <a:r>
              <a:rPr lang="zh-CN" altLang="en-US" sz="3600" dirty="0" smtClean="0"/>
              <a:t>此</a:t>
            </a:r>
            <a:r>
              <a:rPr lang="zh-CN" altLang="en-US" sz="3600" dirty="0"/>
              <a:t>时，已切换至</a:t>
            </a:r>
            <a:r>
              <a:rPr lang="en-US" altLang="zh-CN" sz="3600" dirty="0"/>
              <a:t>testing</a:t>
            </a:r>
            <a:r>
              <a:rPr lang="zh-CN" altLang="en-US" sz="3600" dirty="0"/>
              <a:t>分</a:t>
            </a:r>
            <a:r>
              <a:rPr lang="zh-CN" altLang="en-US" sz="3600" dirty="0" smtClean="0"/>
              <a:t>支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$ </a:t>
            </a:r>
            <a:r>
              <a:rPr lang="en-US" altLang="zh-CN" sz="3600" dirty="0" err="1" smtClean="0"/>
              <a:t>git</a:t>
            </a:r>
            <a:r>
              <a:rPr lang="en-US" altLang="zh-CN" sz="3600" dirty="0" smtClean="0"/>
              <a:t> checkout master        </a:t>
            </a:r>
            <a:r>
              <a:rPr lang="zh-CN" altLang="en-US" sz="3600" dirty="0" smtClean="0"/>
              <a:t>重新切换至</a:t>
            </a:r>
            <a:r>
              <a:rPr lang="en-US" altLang="zh-CN" sz="3600" dirty="0" smtClean="0"/>
              <a:t>master</a:t>
            </a:r>
            <a:r>
              <a:rPr lang="zh-CN" altLang="en-US" sz="3600" dirty="0" smtClean="0"/>
              <a:t>分支</a:t>
            </a:r>
            <a:endParaRPr lang="en-US" altLang="zh-CN" sz="3600" dirty="0" smtClean="0"/>
          </a:p>
          <a:p>
            <a:pPr marL="0" indent="0">
              <a:buNone/>
            </a:pP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分支合并</a:t>
            </a:r>
            <a:r>
              <a:rPr lang="en-US" altLang="zh-CN" sz="3600" dirty="0" err="1" smtClean="0"/>
              <a:t>git</a:t>
            </a:r>
            <a:r>
              <a:rPr lang="en-US" altLang="zh-CN" sz="3600" dirty="0" smtClean="0"/>
              <a:t> merge:</a:t>
            </a:r>
          </a:p>
          <a:p>
            <a:pPr marL="0" indent="0">
              <a:buNone/>
            </a:pPr>
            <a:r>
              <a:rPr lang="en-US" altLang="zh-CN" sz="3600" dirty="0" smtClean="0"/>
              <a:t>$ </a:t>
            </a:r>
            <a:r>
              <a:rPr lang="en-US" altLang="zh-CN" sz="3600" dirty="0" err="1" smtClean="0"/>
              <a:t>git</a:t>
            </a:r>
            <a:r>
              <a:rPr lang="en-US" altLang="zh-CN" sz="3600" dirty="0" smtClean="0"/>
              <a:t> merge testing    </a:t>
            </a:r>
            <a:r>
              <a:rPr lang="zh-CN" altLang="en-US" sz="3600" dirty="0" smtClean="0"/>
              <a:t>将</a:t>
            </a:r>
            <a:r>
              <a:rPr lang="en-US" altLang="zh-CN" sz="3600" dirty="0" smtClean="0"/>
              <a:t>testing</a:t>
            </a:r>
            <a:r>
              <a:rPr lang="zh-CN" altLang="en-US" sz="3600" dirty="0" smtClean="0"/>
              <a:t>分支合并至当前分支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$ </a:t>
            </a:r>
            <a:r>
              <a:rPr lang="en-US" altLang="zh-CN" sz="3600" dirty="0" err="1" smtClean="0"/>
              <a:t>git</a:t>
            </a:r>
            <a:r>
              <a:rPr lang="en-US" altLang="zh-CN" sz="3600" dirty="0" smtClean="0"/>
              <a:t> branch –d testing </a:t>
            </a:r>
            <a:r>
              <a:rPr lang="zh-CN" altLang="en-US" sz="3600" dirty="0" smtClean="0"/>
              <a:t>删除</a:t>
            </a:r>
            <a:r>
              <a:rPr lang="en-US" altLang="zh-CN" sz="3600" dirty="0" smtClean="0"/>
              <a:t>testing</a:t>
            </a:r>
            <a:r>
              <a:rPr lang="zh-CN" altLang="en-US" sz="3600" dirty="0" smtClean="0"/>
              <a:t>分支</a:t>
            </a:r>
            <a:endParaRPr lang="en-US" altLang="zh-CN" sz="3600" dirty="0" smtClean="0"/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 smtClean="0"/>
              <a:t>$</a:t>
            </a:r>
            <a:r>
              <a:rPr lang="en-US" altLang="zh-CN" sz="3600" dirty="0" err="1" smtClean="0"/>
              <a:t>git</a:t>
            </a:r>
            <a:r>
              <a:rPr lang="en-US" altLang="zh-CN" sz="3600" dirty="0" smtClean="0"/>
              <a:t> branch </a:t>
            </a:r>
            <a:r>
              <a:rPr lang="zh-CN" altLang="en-US" sz="3600" dirty="0" smtClean="0"/>
              <a:t>当前所有分支列表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51949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  <a:latin typeface="+mj-ea"/>
              </a:rPr>
              <a:t>Github</a:t>
            </a:r>
            <a:r>
              <a:rPr lang="zh-CN" altLang="en-US" b="1" dirty="0">
                <a:solidFill>
                  <a:srgbClr val="FF0000"/>
                </a:solidFill>
                <a:latin typeface="+mj-ea"/>
              </a:rPr>
              <a:t>简</a:t>
            </a:r>
            <a:r>
              <a:rPr lang="zh-CN" altLang="en-US" b="1" dirty="0" smtClean="0">
                <a:solidFill>
                  <a:srgbClr val="FF0000"/>
                </a:solidFill>
                <a:latin typeface="+mj-ea"/>
              </a:rPr>
              <a:t>介：</a:t>
            </a:r>
            <a:endParaRPr lang="zh-CN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登</a:t>
            </a:r>
            <a:r>
              <a:rPr lang="zh-CN" altLang="en-US" dirty="0" smtClean="0"/>
              <a:t>陆 </a:t>
            </a:r>
            <a:r>
              <a:rPr lang="en-US" altLang="zh-CN" dirty="0" smtClean="0">
                <a:hlinkClick r:id="rId2"/>
              </a:rPr>
              <a:t>www.github.com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新</a:t>
            </a:r>
            <a:r>
              <a:rPr lang="zh-CN" altLang="en-US" dirty="0" smtClean="0"/>
              <a:t>建仓库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41875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简单</a:t>
            </a:r>
            <a:r>
              <a:rPr lang="en-US" altLang="zh-CN" b="1" dirty="0" err="1" smtClean="0">
                <a:solidFill>
                  <a:srgbClr val="FF0000"/>
                </a:solidFill>
              </a:rPr>
              <a:t>git</a:t>
            </a:r>
            <a:r>
              <a:rPr lang="zh-CN" altLang="en-US" b="1" dirty="0" smtClean="0">
                <a:solidFill>
                  <a:srgbClr val="FF0000"/>
                </a:solidFill>
              </a:rPr>
              <a:t>服务器搭建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$ </a:t>
            </a:r>
            <a:r>
              <a:rPr lang="en-US" altLang="zh-CN" dirty="0" err="1" smtClean="0"/>
              <a:t>mkdir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git_server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$ cd </a:t>
            </a:r>
            <a:r>
              <a:rPr lang="en-US" altLang="zh-CN" dirty="0" err="1" smtClean="0"/>
              <a:t>git_server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$ cd .</a:t>
            </a:r>
            <a:r>
              <a:rPr lang="en-US" altLang="zh-CN" dirty="0" err="1" smtClean="0"/>
              <a:t>ssh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$ cd .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r>
              <a:rPr lang="en-US" altLang="zh-CN" dirty="0" smtClean="0"/>
              <a:t>$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init</a:t>
            </a:r>
            <a:r>
              <a:rPr lang="en-US" altLang="zh-CN" dirty="0"/>
              <a:t> </a:t>
            </a:r>
            <a:r>
              <a:rPr lang="en-US" altLang="zh-CN" dirty="0" smtClean="0"/>
              <a:t>--bare --shared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3242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i="1" dirty="0">
                <a:solidFill>
                  <a:srgbClr val="FF0000"/>
                </a:solidFill>
                <a:latin typeface="Consolas" panose="020B0609020204030204" pitchFamily="49" charset="0"/>
              </a:rPr>
              <a:t>Learn </a:t>
            </a:r>
            <a:r>
              <a:rPr lang="en-US" altLang="zh-CN" sz="4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more</a:t>
            </a:r>
            <a:r>
              <a:rPr lang="zh-CN" altLang="en-US" sz="4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：</a:t>
            </a:r>
            <a:endParaRPr lang="zh-CN" alt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i="1" dirty="0" smtClean="0">
                <a:solidFill>
                  <a:srgbClr val="0070C0"/>
                </a:solidFill>
                <a:latin typeface="Arial" panose="020B0604020202020204" pitchFamily="34" charset="0"/>
                <a:hlinkClick r:id="rId2"/>
              </a:rPr>
              <a:t>https</a:t>
            </a:r>
            <a:r>
              <a:rPr lang="en-US" altLang="zh-CN" i="1" dirty="0">
                <a:solidFill>
                  <a:srgbClr val="0070C0"/>
                </a:solidFill>
                <a:latin typeface="Arial" panose="020B0604020202020204" pitchFamily="34" charset="0"/>
                <a:hlinkClick r:id="rId2"/>
              </a:rPr>
              <a:t>://git-scm.com/book/en/v2</a:t>
            </a:r>
            <a:endParaRPr lang="en-US" altLang="zh-CN" i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i="1" dirty="0">
                <a:solidFill>
                  <a:srgbClr val="0070C0"/>
                </a:solidFill>
                <a:latin typeface="Arial" panose="020B0604020202020204" pitchFamily="34" charset="0"/>
              </a:rPr>
              <a:t>https://guides.github.com/activities/hello-world/</a:t>
            </a:r>
            <a:endParaRPr lang="zh-CN" altLang="zh-CN" i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3410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5093" y="518615"/>
            <a:ext cx="10698707" cy="5658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 smtClean="0">
                <a:solidFill>
                  <a:srgbClr val="FF0000"/>
                </a:solidFill>
              </a:rPr>
              <a:t>Summary</a:t>
            </a:r>
            <a:r>
              <a:rPr lang="zh-CN" altLang="en-US" sz="4400" dirty="0" smtClean="0">
                <a:solidFill>
                  <a:srgbClr val="FF0000"/>
                </a:solidFill>
              </a:rPr>
              <a:t>：</a:t>
            </a:r>
            <a:endParaRPr lang="en-US" altLang="zh-CN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800" dirty="0" smtClean="0"/>
              <a:t>	1.git</a:t>
            </a:r>
            <a:r>
              <a:rPr lang="zh-CN" altLang="en-US" sz="4800" dirty="0" smtClean="0"/>
              <a:t>基本操作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en-US" altLang="zh-CN" sz="4800" dirty="0" smtClean="0"/>
              <a:t>	2.git</a:t>
            </a:r>
            <a:r>
              <a:rPr lang="zh-CN" altLang="en-US" sz="4800" dirty="0" smtClean="0"/>
              <a:t>分支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en-US" altLang="zh-CN" sz="4800" dirty="0" smtClean="0"/>
              <a:t>	3.Github</a:t>
            </a:r>
            <a:r>
              <a:rPr lang="zh-CN" altLang="en-US" sz="4800" dirty="0" smtClean="0"/>
              <a:t>简介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en-US" altLang="zh-CN" sz="4800" dirty="0" smtClean="0"/>
              <a:t>	4.</a:t>
            </a:r>
            <a:r>
              <a:rPr lang="zh-CN" altLang="en-US" sz="4800" dirty="0" smtClean="0"/>
              <a:t>搭建</a:t>
            </a:r>
            <a:r>
              <a:rPr lang="en-US" altLang="zh-CN" sz="4800" dirty="0" err="1" smtClean="0"/>
              <a:t>git</a:t>
            </a:r>
            <a:r>
              <a:rPr lang="zh-CN" altLang="en-US" sz="4800" dirty="0" smtClean="0"/>
              <a:t>服务器</a:t>
            </a:r>
            <a:endParaRPr lang="en-US" altLang="zh-CN" sz="4800" dirty="0" smtClean="0"/>
          </a:p>
          <a:p>
            <a:pPr marL="0" indent="0">
              <a:buNone/>
            </a:pP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9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Git: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4524" y="1883391"/>
            <a:ext cx="10289275" cy="4831308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分布式版本控制软</a:t>
            </a:r>
            <a:r>
              <a:rPr lang="zh-CN" altLang="en-US" sz="3600" b="1" dirty="0" smtClean="0"/>
              <a:t>件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与</a:t>
            </a:r>
            <a:r>
              <a:rPr lang="en-US" altLang="zh-CN" sz="3600" b="1" dirty="0"/>
              <a:t>CVS</a:t>
            </a:r>
            <a:r>
              <a:rPr lang="zh-CN" altLang="en-US" sz="3600" b="1" dirty="0"/>
              <a:t>、</a:t>
            </a:r>
            <a:r>
              <a:rPr lang="en-US" altLang="zh-CN" sz="3600" b="1" dirty="0"/>
              <a:t>Subversion</a:t>
            </a:r>
            <a:r>
              <a:rPr lang="zh-CN" altLang="en-US" sz="3600" b="1" dirty="0"/>
              <a:t>一类的集中式版本控制工具不同，它采用了分布式版本库的作法，不需要服务器端软件，就可以运作版本控制，使得源代码的发布和交流极其方便。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速度快，这对于大项目来说非常重要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强大的合并，追踪功能（</a:t>
            </a:r>
            <a:r>
              <a:rPr lang="en-US" altLang="zh-CN" sz="3600" b="1" dirty="0" smtClean="0"/>
              <a:t>merge tracing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r>
              <a:rPr lang="zh-CN" altLang="en-US" sz="3600" b="1" dirty="0"/>
              <a:t>可</a:t>
            </a:r>
            <a:r>
              <a:rPr lang="zh-CN" altLang="en-US" sz="3600" b="1" dirty="0" smtClean="0"/>
              <a:t>以离线完成大部分工作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37875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Back up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30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>
                <a:latin typeface="+mj-ea"/>
                <a:ea typeface="+mj-ea"/>
              </a:rPr>
              <a:t>三</a:t>
            </a:r>
            <a:r>
              <a:rPr lang="zh-CN" altLang="en-US" sz="4800" b="1" dirty="0" smtClean="0">
                <a:latin typeface="+mj-ea"/>
                <a:ea typeface="+mj-ea"/>
              </a:rPr>
              <a:t>种方式可以获取帮助：</a:t>
            </a:r>
            <a:endParaRPr lang="en-US" altLang="zh-CN" sz="4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CN" sz="4800" dirty="0" smtClean="0">
                <a:latin typeface="+mn-ea"/>
              </a:rPr>
              <a:t>$ </a:t>
            </a:r>
            <a:r>
              <a:rPr lang="en-US" altLang="zh-CN" sz="4800" dirty="0" err="1" smtClean="0">
                <a:latin typeface="+mn-ea"/>
              </a:rPr>
              <a:t>git</a:t>
            </a:r>
            <a:r>
              <a:rPr lang="en-US" altLang="zh-CN" sz="4800" dirty="0" smtClean="0">
                <a:latin typeface="+mn-ea"/>
              </a:rPr>
              <a:t> help &lt;verb&gt;</a:t>
            </a:r>
          </a:p>
          <a:p>
            <a:pPr marL="0" indent="0">
              <a:buNone/>
            </a:pPr>
            <a:r>
              <a:rPr lang="en-US" altLang="zh-CN" sz="4800" dirty="0" smtClean="0">
                <a:latin typeface="+mn-ea"/>
              </a:rPr>
              <a:t>$ </a:t>
            </a:r>
            <a:r>
              <a:rPr lang="en-US" altLang="zh-CN" sz="4800" dirty="0" err="1" smtClean="0">
                <a:latin typeface="+mn-ea"/>
              </a:rPr>
              <a:t>git</a:t>
            </a:r>
            <a:r>
              <a:rPr lang="en-US" altLang="zh-CN" sz="4800" dirty="0" smtClean="0">
                <a:latin typeface="+mn-ea"/>
              </a:rPr>
              <a:t> &lt;verb&gt; --help</a:t>
            </a:r>
          </a:p>
          <a:p>
            <a:pPr marL="0" indent="0">
              <a:buNone/>
            </a:pPr>
            <a:r>
              <a:rPr lang="en-US" altLang="zh-CN" sz="4800" dirty="0" smtClean="0">
                <a:latin typeface="+mn-ea"/>
              </a:rPr>
              <a:t>$man </a:t>
            </a:r>
            <a:r>
              <a:rPr lang="en-US" altLang="zh-CN" sz="4800" dirty="0" err="1" smtClean="0">
                <a:latin typeface="+mn-ea"/>
              </a:rPr>
              <a:t>git</a:t>
            </a:r>
            <a:r>
              <a:rPr lang="en-US" altLang="zh-CN" sz="4800" dirty="0" smtClean="0">
                <a:latin typeface="+mn-ea"/>
              </a:rPr>
              <a:t> &lt;verb&gt;</a:t>
            </a:r>
          </a:p>
          <a:p>
            <a:pPr marL="0" indent="0">
              <a:buNone/>
            </a:pPr>
            <a:r>
              <a:rPr lang="zh-CN" altLang="en-US" sz="4800" dirty="0">
                <a:latin typeface="+mn-ea"/>
              </a:rPr>
              <a:t>例</a:t>
            </a:r>
            <a:r>
              <a:rPr lang="zh-CN" altLang="en-US" sz="4800" dirty="0" smtClean="0">
                <a:latin typeface="+mn-ea"/>
              </a:rPr>
              <a:t>如，想要获得</a:t>
            </a:r>
            <a:r>
              <a:rPr lang="en-US" altLang="zh-CN" sz="4800" dirty="0" err="1" smtClean="0">
                <a:latin typeface="+mn-ea"/>
              </a:rPr>
              <a:t>config</a:t>
            </a:r>
            <a:r>
              <a:rPr lang="zh-CN" altLang="en-US" sz="4800" dirty="0" smtClean="0">
                <a:latin typeface="+mn-ea"/>
              </a:rPr>
              <a:t>命令的手册：</a:t>
            </a:r>
            <a:endParaRPr lang="en-US" altLang="zh-CN" sz="4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4800" dirty="0" smtClean="0">
                <a:latin typeface="+mn-ea"/>
              </a:rPr>
              <a:t>$</a:t>
            </a:r>
            <a:r>
              <a:rPr lang="en-US" altLang="zh-CN" sz="4800" dirty="0" err="1" smtClean="0">
                <a:latin typeface="+mn-ea"/>
              </a:rPr>
              <a:t>git</a:t>
            </a:r>
            <a:r>
              <a:rPr lang="en-US" altLang="zh-CN" sz="4800" dirty="0" smtClean="0">
                <a:latin typeface="+mn-ea"/>
              </a:rPr>
              <a:t> help </a:t>
            </a:r>
            <a:r>
              <a:rPr lang="en-US" altLang="zh-CN" sz="4800" dirty="0" err="1" smtClean="0">
                <a:latin typeface="+mn-ea"/>
              </a:rPr>
              <a:t>config</a:t>
            </a:r>
            <a:endParaRPr lang="en-US" altLang="zh-CN" sz="4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3882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删</a:t>
            </a:r>
            <a:r>
              <a:rPr lang="zh-CN" altLang="en-US" dirty="0" smtClean="0"/>
              <a:t>除暂存区的文件：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$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rm</a:t>
            </a:r>
            <a:r>
              <a:rPr lang="en-US" altLang="zh-CN" dirty="0" smtClean="0"/>
              <a:t> &lt;filename&gt;</a:t>
            </a:r>
          </a:p>
          <a:p>
            <a:pPr marL="0" indent="0">
              <a:buNone/>
            </a:pPr>
            <a:r>
              <a:rPr lang="en-US" altLang="zh-CN" dirty="0" smtClean="0"/>
              <a:t>$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rm</a:t>
            </a:r>
            <a:r>
              <a:rPr lang="en-US" altLang="zh-CN" dirty="0" smtClean="0"/>
              <a:t> --cached &lt;filename&gt; </a:t>
            </a:r>
            <a:r>
              <a:rPr lang="zh-CN" altLang="en-US" dirty="0" smtClean="0"/>
              <a:t>只删除暂存区，不删除工作区文件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移动或重命名文件：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$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mv a c                 </a:t>
            </a:r>
          </a:p>
          <a:p>
            <a:pPr marL="0" indent="0">
              <a:buNone/>
            </a:pPr>
            <a:r>
              <a:rPr lang="zh-CN" altLang="en-US" dirty="0"/>
              <a:t>上</a:t>
            </a:r>
            <a:r>
              <a:rPr lang="zh-CN" altLang="en-US" dirty="0" smtClean="0"/>
              <a:t>述命令将</a:t>
            </a:r>
            <a:r>
              <a:rPr lang="en-US" altLang="zh-CN" dirty="0" smtClean="0"/>
              <a:t>a</a:t>
            </a:r>
            <a:r>
              <a:rPr lang="zh-CN" altLang="en-US" dirty="0" smtClean="0"/>
              <a:t>命令为</a:t>
            </a:r>
            <a:r>
              <a:rPr lang="en-US" altLang="zh-CN" dirty="0" smtClean="0"/>
              <a:t>c</a:t>
            </a:r>
            <a:r>
              <a:rPr lang="zh-CN" altLang="en-US" dirty="0" smtClean="0"/>
              <a:t>（实际上</a:t>
            </a:r>
            <a:r>
              <a:rPr lang="en-US" altLang="zh-CN" dirty="0" err="1" smtClean="0"/>
              <a:t>git</a:t>
            </a:r>
            <a:r>
              <a:rPr lang="zh-CN" altLang="en-US" dirty="0" smtClean="0"/>
              <a:t>操作为删除了</a:t>
            </a:r>
            <a:r>
              <a:rPr lang="en-US" altLang="zh-CN" dirty="0" smtClean="0"/>
              <a:t>a</a:t>
            </a:r>
            <a:r>
              <a:rPr lang="zh-CN" altLang="en-US" dirty="0" smtClean="0"/>
              <a:t>增加了</a:t>
            </a:r>
            <a:r>
              <a:rPr lang="en-US" altLang="zh-CN" dirty="0" smtClean="0"/>
              <a:t>c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939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09433"/>
            <a:ext cx="10515600" cy="57675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latin typeface="+mn-ea"/>
              </a:rPr>
              <a:t>忽略文件：</a:t>
            </a:r>
            <a:endParaRPr lang="en-US" altLang="zh-CN" b="1" dirty="0"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如果我们有无需纳入</a:t>
            </a:r>
            <a:r>
              <a:rPr lang="en-US" altLang="zh-CN" dirty="0" err="1">
                <a:latin typeface="+mn-ea"/>
              </a:rPr>
              <a:t>Git</a:t>
            </a:r>
            <a:r>
              <a:rPr lang="zh-CN" altLang="en-US" dirty="0">
                <a:latin typeface="+mn-ea"/>
              </a:rPr>
              <a:t>管理的文件，也不希望它们出现在未跟踪文件列表，则可以创建 </a:t>
            </a:r>
            <a:r>
              <a:rPr lang="en-US" altLang="zh-CN" dirty="0">
                <a:latin typeface="+mn-ea"/>
              </a:rPr>
              <a:t>.</a:t>
            </a:r>
            <a:r>
              <a:rPr lang="en-US" altLang="zh-CN" dirty="0" err="1">
                <a:latin typeface="+mn-ea"/>
              </a:rPr>
              <a:t>gitignore</a:t>
            </a:r>
            <a:r>
              <a:rPr lang="zh-CN" altLang="en-US" dirty="0">
                <a:latin typeface="+mn-ea"/>
              </a:rPr>
              <a:t>文件，列出要忽略的文件模式，例如：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$ cat .</a:t>
            </a:r>
            <a:r>
              <a:rPr lang="en-US" altLang="zh-CN" dirty="0" err="1">
                <a:latin typeface="+mn-ea"/>
              </a:rPr>
              <a:t>gitignore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*.[ab]</a:t>
            </a:r>
          </a:p>
          <a:p>
            <a:pPr marL="0" indent="0">
              <a:buNone/>
            </a:pPr>
            <a:r>
              <a:rPr lang="en-US" altLang="zh-CN" dirty="0">
                <a:latin typeface="+mn-ea"/>
              </a:rPr>
              <a:t>*~</a:t>
            </a: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第一行表示忽略所有以</a:t>
            </a:r>
            <a:r>
              <a:rPr lang="en-US" altLang="zh-CN" dirty="0">
                <a:latin typeface="+mn-ea"/>
              </a:rPr>
              <a:t>.a</a:t>
            </a:r>
            <a:r>
              <a:rPr lang="zh-CN" altLang="en-US" dirty="0">
                <a:latin typeface="+mn-ea"/>
              </a:rPr>
              <a:t>或者</a:t>
            </a:r>
            <a:r>
              <a:rPr lang="en-US" altLang="zh-CN" dirty="0">
                <a:latin typeface="+mn-ea"/>
              </a:rPr>
              <a:t>.b</a:t>
            </a:r>
            <a:r>
              <a:rPr lang="zh-CN" altLang="en-US" dirty="0">
                <a:latin typeface="+mn-ea"/>
              </a:rPr>
              <a:t>结尾的文件；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第二行表示忽略所有以</a:t>
            </a:r>
            <a:r>
              <a:rPr lang="en-US" altLang="zh-CN" dirty="0">
                <a:latin typeface="+mn-ea"/>
              </a:rPr>
              <a:t>~</a:t>
            </a:r>
            <a:r>
              <a:rPr lang="zh-CN" altLang="en-US" dirty="0">
                <a:latin typeface="+mn-ea"/>
              </a:rPr>
              <a:t>结尾的文件。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622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9558" y="368490"/>
            <a:ext cx="10794242" cy="736979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安装</a:t>
            </a:r>
            <a:r>
              <a:rPr lang="en-US" altLang="zh-CN" b="1" dirty="0" smtClean="0">
                <a:solidFill>
                  <a:srgbClr val="FF0000"/>
                </a:solidFill>
              </a:rPr>
              <a:t>git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Linux</a:t>
            </a:r>
            <a:r>
              <a:rPr lang="zh-CN" altLang="en-US" b="1" dirty="0" smtClean="0"/>
              <a:t>安装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Debian</a:t>
            </a:r>
            <a:r>
              <a:rPr lang="en-US" altLang="zh-CN" dirty="0" smtClean="0"/>
              <a:t> or Ubuntu</a:t>
            </a:r>
            <a:r>
              <a:rPr lang="zh-CN" altLang="en-US" dirty="0" smtClean="0"/>
              <a:t>系统</a:t>
            </a:r>
            <a:r>
              <a:rPr lang="en-US" altLang="zh-CN" dirty="0"/>
              <a:t> </a:t>
            </a:r>
            <a:r>
              <a:rPr lang="en-US" altLang="zh-CN" dirty="0" smtClean="0"/>
              <a:t>   $ </a:t>
            </a:r>
            <a:r>
              <a:rPr lang="en-US" altLang="zh-CN" dirty="0" err="1" smtClean="0"/>
              <a:t>sudo</a:t>
            </a:r>
            <a:r>
              <a:rPr lang="en-US" altLang="zh-CN" dirty="0" smtClean="0"/>
              <a:t> apt-get install git</a:t>
            </a:r>
          </a:p>
          <a:p>
            <a:pPr marL="0" indent="0">
              <a:buNone/>
            </a:pPr>
            <a:r>
              <a:rPr lang="en-US" altLang="zh-CN" dirty="0" smtClean="0"/>
              <a:t>	CentOS</a:t>
            </a:r>
            <a:r>
              <a:rPr lang="zh-CN" altLang="en-US" dirty="0" smtClean="0"/>
              <a:t>系统                       </a:t>
            </a:r>
            <a:r>
              <a:rPr lang="en-US" altLang="zh-CN" dirty="0" smtClean="0"/>
              <a:t>$</a:t>
            </a:r>
            <a:r>
              <a:rPr lang="en-US" altLang="zh-CN" dirty="0" err="1" smtClean="0"/>
              <a:t>sudo</a:t>
            </a:r>
            <a:r>
              <a:rPr lang="en-US" altLang="zh-CN" dirty="0" smtClean="0"/>
              <a:t> yum install git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b="1" dirty="0" smtClean="0"/>
              <a:t>windows</a:t>
            </a:r>
            <a:r>
              <a:rPr lang="zh-CN" altLang="en-US" b="1" dirty="0" smtClean="0"/>
              <a:t>系统安装</a:t>
            </a:r>
            <a:r>
              <a:rPr lang="zh-CN" altLang="en-US" dirty="0" smtClean="0"/>
              <a:t>：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登陆官网下载安装：</a:t>
            </a:r>
            <a:r>
              <a:rPr lang="en-US" altLang="zh-CN" i="1" dirty="0" smtClean="0">
                <a:hlinkClick r:id="rId2"/>
              </a:rPr>
              <a:t>http://git-scm.com/download/win</a:t>
            </a:r>
            <a:endParaRPr lang="en-US" altLang="zh-CN" i="1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访问</a:t>
            </a:r>
            <a:r>
              <a:rPr lang="en-US" altLang="zh-CN" i="1" dirty="0" smtClean="0">
                <a:hlinkClick r:id="rId3"/>
              </a:rPr>
              <a:t>http://msysgit.github.io/</a:t>
            </a:r>
            <a:r>
              <a:rPr lang="en-US" altLang="zh-CN" i="1" dirty="0" smtClean="0"/>
              <a:t> </a:t>
            </a:r>
            <a:r>
              <a:rPr lang="zh-CN" altLang="en-US" dirty="0" smtClean="0"/>
              <a:t>了解更多</a:t>
            </a:r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86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" y="160021"/>
            <a:ext cx="11170920" cy="1120139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  使用前配置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1120140"/>
            <a:ext cx="10850880" cy="505682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200" dirty="0" smtClean="0"/>
              <a:t>设置用户名：</a:t>
            </a:r>
          </a:p>
          <a:p>
            <a:pPr marL="0" indent="0">
              <a:buNone/>
            </a:pPr>
            <a:r>
              <a:rPr lang="en-US" altLang="zh-CN" sz="3200" dirty="0" smtClean="0"/>
              <a:t>	$ git </a:t>
            </a:r>
            <a:r>
              <a:rPr lang="en-US" altLang="zh-CN" sz="3200" dirty="0" err="1" smtClean="0"/>
              <a:t>config</a:t>
            </a:r>
            <a:r>
              <a:rPr lang="en-US" altLang="zh-CN" sz="3200" dirty="0" smtClean="0"/>
              <a:t> --global user.name </a:t>
            </a:r>
            <a:r>
              <a:rPr lang="en-US" altLang="zh-CN" sz="3200" dirty="0" err="1" smtClean="0"/>
              <a:t>yourname</a:t>
            </a:r>
            <a:endParaRPr lang="en-US" altLang="zh-CN" sz="3200" dirty="0" smtClean="0"/>
          </a:p>
          <a:p>
            <a:r>
              <a:rPr lang="zh-CN" altLang="en-US" sz="3200" dirty="0" smtClean="0"/>
              <a:t>设置邮箱：</a:t>
            </a:r>
          </a:p>
          <a:p>
            <a:pPr marL="0" indent="0">
              <a:buNone/>
            </a:pPr>
            <a:r>
              <a:rPr lang="en-US" altLang="zh-CN" sz="3200" dirty="0" smtClean="0"/>
              <a:t>	$ git </a:t>
            </a:r>
            <a:r>
              <a:rPr lang="en-US" altLang="zh-CN" sz="3200" dirty="0" err="1" smtClean="0"/>
              <a:t>config</a:t>
            </a:r>
            <a:r>
              <a:rPr lang="en-US" altLang="zh-CN" sz="3200" dirty="0" smtClean="0"/>
              <a:t> --global </a:t>
            </a:r>
            <a:r>
              <a:rPr lang="en-US" altLang="zh-CN" sz="3200" dirty="0" err="1" smtClean="0"/>
              <a:t>user.email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youremail</a:t>
            </a:r>
            <a:endParaRPr lang="en-US" altLang="zh-CN" sz="3200" dirty="0" smtClean="0"/>
          </a:p>
          <a:p>
            <a:r>
              <a:rPr lang="en-US" altLang="zh-CN" sz="3200" dirty="0" smtClean="0"/>
              <a:t>for example:</a:t>
            </a:r>
          </a:p>
          <a:p>
            <a:pPr marL="0" indent="0">
              <a:buNone/>
            </a:pPr>
            <a:r>
              <a:rPr lang="en-US" altLang="zh-CN" sz="3200" dirty="0" smtClean="0"/>
              <a:t>	$ git </a:t>
            </a:r>
            <a:r>
              <a:rPr lang="en-US" altLang="zh-CN" sz="3200" dirty="0" err="1" smtClean="0"/>
              <a:t>config</a:t>
            </a:r>
            <a:r>
              <a:rPr lang="en-US" altLang="zh-CN" sz="3200" dirty="0" smtClean="0"/>
              <a:t> --global user.name </a:t>
            </a:r>
            <a:r>
              <a:rPr lang="en-US" altLang="zh-CN" sz="3200" dirty="0" err="1" smtClean="0"/>
              <a:t>zby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	$ git </a:t>
            </a:r>
            <a:r>
              <a:rPr lang="en-US" altLang="zh-CN" sz="3200" dirty="0" err="1" smtClean="0"/>
              <a:t>config</a:t>
            </a:r>
            <a:r>
              <a:rPr lang="en-US" altLang="zh-CN" sz="3200" dirty="0" smtClean="0"/>
              <a:t> --global </a:t>
            </a:r>
            <a:r>
              <a:rPr lang="en-US" altLang="zh-CN" sz="3200" dirty="0" err="1" smtClean="0"/>
              <a:t>user.email</a:t>
            </a:r>
            <a:r>
              <a:rPr lang="en-US" altLang="zh-CN" sz="3200" dirty="0" smtClean="0"/>
              <a:t> 123456789@qq.com</a:t>
            </a:r>
          </a:p>
          <a:p>
            <a:r>
              <a:rPr lang="zh-CN" altLang="en-US" sz="3200" dirty="0"/>
              <a:t>检查配置信息：</a:t>
            </a:r>
          </a:p>
          <a:p>
            <a:pPr marL="0" indent="0">
              <a:buNone/>
            </a:pPr>
            <a:r>
              <a:rPr lang="en-US" altLang="zh-CN" sz="3200" dirty="0" smtClean="0"/>
              <a:t>	</a:t>
            </a:r>
            <a:r>
              <a:rPr lang="zh-CN" altLang="en-US" sz="3200" dirty="0" smtClean="0"/>
              <a:t>可以使</a:t>
            </a:r>
            <a:r>
              <a:rPr lang="zh-CN" altLang="en-US" sz="3200" dirty="0"/>
              <a:t>用</a:t>
            </a:r>
            <a:r>
              <a:rPr lang="en-US" altLang="zh-CN" sz="3200" dirty="0"/>
              <a:t>git </a:t>
            </a:r>
            <a:r>
              <a:rPr lang="en-US" altLang="zh-CN" sz="3200" dirty="0" err="1"/>
              <a:t>config</a:t>
            </a:r>
            <a:r>
              <a:rPr lang="en-US" altLang="zh-CN" sz="3200" dirty="0"/>
              <a:t> --list </a:t>
            </a:r>
            <a:r>
              <a:rPr lang="zh-CN" altLang="en-US" sz="3200" dirty="0"/>
              <a:t>列出所有</a:t>
            </a:r>
            <a:r>
              <a:rPr lang="en-US" altLang="zh-CN" sz="3200" dirty="0"/>
              <a:t>Git</a:t>
            </a:r>
            <a:r>
              <a:rPr lang="zh-CN" altLang="en-US" sz="3200" dirty="0"/>
              <a:t>当前能找得到的配</a:t>
            </a:r>
            <a:r>
              <a:rPr lang="zh-CN" altLang="en-US" sz="3200" dirty="0" smtClean="0"/>
              <a:t>置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802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899" y="204716"/>
            <a:ext cx="11039901" cy="668741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获取</a:t>
            </a:r>
            <a:r>
              <a:rPr lang="en-US" altLang="zh-CN" b="1" dirty="0" smtClean="0">
                <a:solidFill>
                  <a:srgbClr val="FF0000"/>
                </a:solidFill>
              </a:rPr>
              <a:t>Git</a:t>
            </a:r>
            <a:r>
              <a:rPr lang="zh-CN" altLang="en-US" b="1" dirty="0" smtClean="0">
                <a:solidFill>
                  <a:srgbClr val="FF0000"/>
                </a:solidFill>
              </a:rPr>
              <a:t>仓库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899" y="1132764"/>
            <a:ext cx="11550441" cy="556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获取</a:t>
            </a:r>
            <a:r>
              <a:rPr lang="en-US" altLang="zh-CN" dirty="0" smtClean="0"/>
              <a:t>git</a:t>
            </a:r>
            <a:r>
              <a:rPr lang="zh-CN" altLang="en-US" dirty="0" smtClean="0"/>
              <a:t>仓库的两种途径：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在现有目录中初始化仓库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sz="3200" dirty="0" smtClean="0"/>
              <a:t>$cd </a:t>
            </a:r>
            <a:r>
              <a:rPr lang="en-US" altLang="zh-CN" sz="3200" dirty="0" err="1" smtClean="0"/>
              <a:t>git_study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/>
              <a:t>	</a:t>
            </a:r>
            <a:r>
              <a:rPr lang="en-US" altLang="zh-CN" sz="3200" dirty="0" smtClean="0"/>
              <a:t>$git </a:t>
            </a:r>
            <a:r>
              <a:rPr lang="en-US" altLang="zh-CN" sz="3200" dirty="0" err="1" smtClean="0"/>
              <a:t>init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克隆现有的仓库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sz="3200" dirty="0" smtClean="0"/>
              <a:t>$git clone /</a:t>
            </a:r>
            <a:r>
              <a:rPr lang="en-US" altLang="zh-CN" sz="3200" dirty="0" err="1" smtClean="0"/>
              <a:t>besfs</a:t>
            </a:r>
            <a:r>
              <a:rPr lang="en-US" altLang="zh-CN" sz="3200" dirty="0" smtClean="0"/>
              <a:t>/groups/</a:t>
            </a:r>
            <a:r>
              <a:rPr lang="en-US" altLang="zh-CN" sz="3200" dirty="0" err="1" smtClean="0"/>
              <a:t>higgs</a:t>
            </a:r>
            <a:r>
              <a:rPr lang="en-US" altLang="zh-CN" sz="3200" dirty="0" smtClean="0"/>
              <a:t>/users/</a:t>
            </a:r>
            <a:r>
              <a:rPr lang="en-US" altLang="zh-CN" sz="3200" dirty="0" err="1" smtClean="0"/>
              <a:t>byzhang</a:t>
            </a:r>
            <a:r>
              <a:rPr lang="en-US" altLang="zh-CN" sz="3200" dirty="0" smtClean="0"/>
              <a:t>/</a:t>
            </a:r>
            <a:r>
              <a:rPr lang="en-US" altLang="zh-CN" sz="3200" dirty="0" err="1" smtClean="0"/>
              <a:t>git_study</a:t>
            </a:r>
            <a:r>
              <a:rPr lang="en-US" altLang="zh-CN" sz="3200" dirty="0" smtClean="0"/>
              <a:t>/gitstudy</a:t>
            </a:r>
          </a:p>
          <a:p>
            <a:pPr marL="0" indent="0">
              <a:buNone/>
            </a:pPr>
            <a:r>
              <a:rPr lang="en-US" altLang="zh-CN" sz="3200" dirty="0" smtClean="0"/>
              <a:t>$git clone </a:t>
            </a:r>
            <a:r>
              <a:rPr lang="en-US" altLang="zh-CN" sz="3200" dirty="0" smtClean="0">
                <a:hlinkClick r:id="rId2"/>
              </a:rPr>
              <a:t>https://github.com/amazingzby/gitstudy1</a:t>
            </a:r>
            <a:r>
              <a:rPr lang="en-US" altLang="zh-CN" sz="3200" dirty="0" smtClean="0"/>
              <a:t> gitstudy</a:t>
            </a:r>
          </a:p>
          <a:p>
            <a:pPr marL="0" indent="0">
              <a:buNone/>
            </a:pPr>
            <a:r>
              <a:rPr lang="en-US" altLang="zh-CN" sz="3200" dirty="0" smtClean="0"/>
              <a:t>$cd gitstudy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154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773" y="365126"/>
            <a:ext cx="11190027" cy="699400"/>
          </a:xfrm>
        </p:spPr>
        <p:txBody>
          <a:bodyPr/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Git</a:t>
            </a:r>
            <a:r>
              <a:rPr lang="zh-CN" altLang="en-US" b="1" dirty="0">
                <a:solidFill>
                  <a:srgbClr val="FF0000"/>
                </a:solidFill>
              </a:rPr>
              <a:t>仓</a:t>
            </a:r>
            <a:r>
              <a:rPr lang="zh-CN" altLang="en-US" b="1" dirty="0" smtClean="0">
                <a:solidFill>
                  <a:srgbClr val="FF0000"/>
                </a:solidFill>
              </a:rPr>
              <a:t>库的三个区域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672" y="1064526"/>
            <a:ext cx="10876128" cy="5112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 smtClean="0">
              <a:latin typeface="+mj-ea"/>
              <a:ea typeface="+mj-ea"/>
            </a:endParaRPr>
          </a:p>
          <a:p>
            <a:r>
              <a:rPr lang="zh-CN" altLang="en-US" sz="4000" dirty="0" smtClean="0">
                <a:latin typeface="+mj-ea"/>
                <a:ea typeface="+mj-ea"/>
              </a:rPr>
              <a:t>工作区（</a:t>
            </a:r>
            <a:r>
              <a:rPr lang="en-US" altLang="zh-CN" sz="4000" dirty="0" smtClean="0">
                <a:latin typeface="+mj-ea"/>
                <a:ea typeface="+mj-ea"/>
              </a:rPr>
              <a:t>working directory</a:t>
            </a:r>
            <a:r>
              <a:rPr lang="zh-CN" altLang="en-US" sz="4000" dirty="0" smtClean="0">
                <a:latin typeface="+mj-ea"/>
                <a:ea typeface="+mj-ea"/>
              </a:rPr>
              <a:t>）</a:t>
            </a:r>
            <a:endParaRPr lang="en-US" altLang="zh-CN" sz="4000" dirty="0" smtClean="0">
              <a:latin typeface="+mj-ea"/>
              <a:ea typeface="+mj-ea"/>
            </a:endParaRPr>
          </a:p>
          <a:p>
            <a:endParaRPr lang="en-US" altLang="zh-CN" sz="4000" dirty="0" smtClean="0">
              <a:latin typeface="+mj-ea"/>
              <a:ea typeface="+mj-ea"/>
            </a:endParaRPr>
          </a:p>
          <a:p>
            <a:r>
              <a:rPr lang="zh-CN" altLang="en-US" sz="4000" dirty="0">
                <a:latin typeface="+mj-ea"/>
                <a:ea typeface="+mj-ea"/>
              </a:rPr>
              <a:t>暂存</a:t>
            </a:r>
            <a:r>
              <a:rPr lang="zh-CN" altLang="en-US" sz="4000" dirty="0" smtClean="0">
                <a:latin typeface="+mj-ea"/>
                <a:ea typeface="+mj-ea"/>
              </a:rPr>
              <a:t>区（</a:t>
            </a:r>
            <a:r>
              <a:rPr lang="en-US" altLang="zh-CN" sz="4000" dirty="0" smtClean="0">
                <a:latin typeface="+mj-ea"/>
                <a:ea typeface="+mj-ea"/>
              </a:rPr>
              <a:t>staging area</a:t>
            </a:r>
            <a:r>
              <a:rPr lang="zh-CN" altLang="en-US" sz="4000" dirty="0" smtClean="0">
                <a:latin typeface="+mj-ea"/>
                <a:ea typeface="+mj-ea"/>
              </a:rPr>
              <a:t>）</a:t>
            </a:r>
            <a:endParaRPr lang="en-US" altLang="zh-CN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sz="4000" dirty="0" smtClean="0">
              <a:latin typeface="+mj-ea"/>
              <a:ea typeface="+mj-ea"/>
            </a:endParaRPr>
          </a:p>
          <a:p>
            <a:r>
              <a:rPr lang="zh-CN" altLang="en-US" sz="4000" dirty="0">
                <a:latin typeface="+mj-ea"/>
                <a:ea typeface="+mj-ea"/>
              </a:rPr>
              <a:t>历</a:t>
            </a:r>
            <a:r>
              <a:rPr lang="zh-CN" altLang="en-US" sz="4000" dirty="0" smtClean="0">
                <a:latin typeface="+mj-ea"/>
                <a:ea typeface="+mj-ea"/>
              </a:rPr>
              <a:t>史提交（</a:t>
            </a:r>
            <a:r>
              <a:rPr lang="en-US" altLang="zh-CN" sz="4000" dirty="0" smtClean="0">
                <a:latin typeface="+mj-ea"/>
                <a:ea typeface="+mj-ea"/>
              </a:rPr>
              <a:t>history repository</a:t>
            </a:r>
            <a:r>
              <a:rPr lang="zh-CN" altLang="en-US" sz="4000" dirty="0" smtClean="0">
                <a:latin typeface="+mj-ea"/>
                <a:ea typeface="+mj-ea"/>
              </a:rPr>
              <a:t>）</a:t>
            </a:r>
            <a:endParaRPr lang="zh-CN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9970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36728"/>
            <a:ext cx="10515600" cy="6318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检查当前状态：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$ git status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 On branch master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nothing to commit (working directory clean)</a:t>
            </a:r>
          </a:p>
          <a:p>
            <a:pPr marL="0" indent="0">
              <a:buNone/>
            </a:pPr>
            <a:r>
              <a:rPr lang="zh-CN" altLang="en-US" dirty="0" smtClean="0"/>
              <a:t>在仓库中添加一个新文件并检查状态：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$ echo 'Hello world!' &gt; </a:t>
            </a:r>
            <a:r>
              <a:rPr lang="en-US" altLang="zh-CN" dirty="0" err="1" smtClean="0"/>
              <a:t>byzhang</a:t>
            </a:r>
            <a:r>
              <a:rPr lang="en-US" altLang="zh-CN" dirty="0" smtClean="0"/>
              <a:t>    (Your own name!)</a:t>
            </a:r>
          </a:p>
          <a:p>
            <a:pPr marL="0" indent="0">
              <a:buNone/>
            </a:pPr>
            <a:r>
              <a:rPr lang="en-US" altLang="zh-CN" dirty="0" smtClean="0"/>
              <a:t>$ git status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 On branch master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 Untracked files: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   (use "git add &lt;file&gt;..." to include in what will be committed)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#	</a:t>
            </a:r>
            <a:r>
              <a:rPr lang="en-US" altLang="zh-CN" dirty="0" err="1" smtClean="0">
                <a:solidFill>
                  <a:srgbClr val="00B050"/>
                </a:solidFill>
              </a:rPr>
              <a:t>byzhang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0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1319" y="272956"/>
            <a:ext cx="10862481" cy="5904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使用</a:t>
            </a:r>
            <a:r>
              <a:rPr lang="en-US" altLang="zh-CN" sz="3200" dirty="0" smtClean="0"/>
              <a:t>git add</a:t>
            </a:r>
            <a:r>
              <a:rPr lang="zh-CN" altLang="en-US" sz="3200" dirty="0" smtClean="0"/>
              <a:t>跟踪文件：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600" b="1" dirty="0" smtClean="0"/>
              <a:t>$ git add </a:t>
            </a:r>
            <a:r>
              <a:rPr lang="en-US" altLang="zh-CN" sz="3600" b="1" dirty="0" err="1" smtClean="0"/>
              <a:t>byzhang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$ git status 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# On branch master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# Changes to be committed: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#   (use "git reset HEAD &lt;file&gt;..." to </a:t>
            </a:r>
            <a:r>
              <a:rPr lang="en-US" altLang="zh-CN" sz="3200" dirty="0" err="1" smtClean="0">
                <a:solidFill>
                  <a:srgbClr val="00B050"/>
                </a:solidFill>
              </a:rPr>
              <a:t>unstage</a:t>
            </a:r>
            <a:r>
              <a:rPr lang="en-US" altLang="zh-CN" sz="3200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#</a:t>
            </a: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#	new file:   </a:t>
            </a:r>
            <a:r>
              <a:rPr lang="en-US" altLang="zh-CN" sz="3200" dirty="0" err="1" smtClean="0">
                <a:solidFill>
                  <a:srgbClr val="00B050"/>
                </a:solidFill>
              </a:rPr>
              <a:t>byzhang</a:t>
            </a:r>
            <a:endParaRPr lang="en-US" altLang="zh-CN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00B050"/>
                </a:solidFill>
              </a:rPr>
              <a:t>#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7109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546"/>
            <a:ext cx="10515600" cy="5849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使用</a:t>
            </a:r>
            <a:r>
              <a:rPr lang="en-US" altLang="zh-CN" sz="3200" dirty="0"/>
              <a:t>git commit</a:t>
            </a:r>
            <a:r>
              <a:rPr lang="zh-CN" altLang="en-US" sz="3200" dirty="0" smtClean="0"/>
              <a:t>提交更新：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b="1" dirty="0" smtClean="0"/>
              <a:t>$git commit -m “add </a:t>
            </a:r>
            <a:r>
              <a:rPr lang="en-US" altLang="zh-CN" sz="3200" b="1" dirty="0" err="1" smtClean="0"/>
              <a:t>byzhang</a:t>
            </a:r>
            <a:r>
              <a:rPr lang="en-US" altLang="zh-CN" sz="3200" b="1" dirty="0" smtClean="0"/>
              <a:t>”</a:t>
            </a:r>
          </a:p>
          <a:p>
            <a:pPr marL="0" indent="0">
              <a:buNone/>
            </a:pPr>
            <a:r>
              <a:rPr lang="en-US" altLang="zh-CN" sz="3200" dirty="0" smtClean="0"/>
              <a:t>-m </a:t>
            </a:r>
            <a:r>
              <a:rPr lang="zh-CN" altLang="en-US" sz="3200" dirty="0" smtClean="0"/>
              <a:t>作用为将提交信息与命令放在同一行。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[master 7fafd3e] add </a:t>
            </a:r>
            <a:r>
              <a:rPr lang="en-US" altLang="zh-CN" dirty="0" err="1" smtClean="0">
                <a:solidFill>
                  <a:srgbClr val="00B050"/>
                </a:solidFill>
              </a:rPr>
              <a:t>byzhang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 Committer: </a:t>
            </a:r>
            <a:r>
              <a:rPr lang="en-US" altLang="zh-CN" dirty="0" err="1" smtClean="0">
                <a:solidFill>
                  <a:srgbClr val="00B050"/>
                </a:solidFill>
              </a:rPr>
              <a:t>zhangbingyang</a:t>
            </a:r>
            <a:r>
              <a:rPr lang="en-US" altLang="zh-CN" dirty="0" smtClean="0">
                <a:solidFill>
                  <a:srgbClr val="00B050"/>
                </a:solidFill>
              </a:rPr>
              <a:t> &lt;byzhang@lxslc611.ihep.ac.cn&gt;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Your name and email address were configured automatically based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on your username and hostname. Please check that they are accurate.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You can suppress this message by setting them explicitly:</a:t>
            </a:r>
          </a:p>
          <a:p>
            <a:pPr marL="0" indent="0">
              <a:buNone/>
            </a:pP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    git </a:t>
            </a:r>
            <a:r>
              <a:rPr lang="en-US" altLang="zh-CN" dirty="0" err="1" smtClean="0">
                <a:solidFill>
                  <a:srgbClr val="00B050"/>
                </a:solidFill>
              </a:rPr>
              <a:t>config</a:t>
            </a:r>
            <a:r>
              <a:rPr lang="en-US" altLang="zh-CN" dirty="0" smtClean="0">
                <a:solidFill>
                  <a:srgbClr val="00B050"/>
                </a:solidFill>
              </a:rPr>
              <a:t> --global user.name "Your Name"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    git </a:t>
            </a:r>
            <a:r>
              <a:rPr lang="en-US" altLang="zh-CN" dirty="0" err="1" smtClean="0">
                <a:solidFill>
                  <a:srgbClr val="00B050"/>
                </a:solidFill>
              </a:rPr>
              <a:t>config</a:t>
            </a:r>
            <a:r>
              <a:rPr lang="en-US" altLang="zh-CN" dirty="0" smtClean="0">
                <a:solidFill>
                  <a:srgbClr val="00B050"/>
                </a:solidFill>
              </a:rPr>
              <a:t> --global </a:t>
            </a:r>
            <a:r>
              <a:rPr lang="en-US" altLang="zh-CN" dirty="0" err="1" smtClean="0">
                <a:solidFill>
                  <a:srgbClr val="00B050"/>
                </a:solidFill>
              </a:rPr>
              <a:t>user.email</a:t>
            </a:r>
            <a:r>
              <a:rPr lang="en-US" altLang="zh-CN" dirty="0" smtClean="0">
                <a:solidFill>
                  <a:srgbClr val="00B050"/>
                </a:solidFill>
              </a:rPr>
              <a:t> you@example.com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3343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1268</Words>
  <Application>Microsoft Office PowerPoint</Application>
  <PresentationFormat>宽屏</PresentationFormat>
  <Paragraphs>166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Consolas</vt:lpstr>
      <vt:lpstr>Office 主题</vt:lpstr>
      <vt:lpstr>Git 简介 </vt:lpstr>
      <vt:lpstr>Git:</vt:lpstr>
      <vt:lpstr>安装git</vt:lpstr>
      <vt:lpstr>  使用前配置</vt:lpstr>
      <vt:lpstr>获取Git仓库</vt:lpstr>
      <vt:lpstr>Git仓库的三个区域</vt:lpstr>
      <vt:lpstr>PowerPoint 演示文稿</vt:lpstr>
      <vt:lpstr>PowerPoint 演示文稿</vt:lpstr>
      <vt:lpstr>PowerPoint 演示文稿</vt:lpstr>
      <vt:lpstr>PowerPoint 演示文稿</vt:lpstr>
      <vt:lpstr>提交至远程仓库</vt:lpstr>
      <vt:lpstr>Git的工作流程：</vt:lpstr>
      <vt:lpstr>Git分支简介</vt:lpstr>
      <vt:lpstr>PowerPoint 演示文稿</vt:lpstr>
      <vt:lpstr>PowerPoint 演示文稿</vt:lpstr>
      <vt:lpstr>Github简介：</vt:lpstr>
      <vt:lpstr>简单git服务器搭建</vt:lpstr>
      <vt:lpstr>Learn more：</vt:lpstr>
      <vt:lpstr>PowerPoint 演示文稿</vt:lpstr>
      <vt:lpstr>Back up：</vt:lpstr>
      <vt:lpstr>PowerPoint 演示文稿</vt:lpstr>
      <vt:lpstr>PowerPoint 演示文稿</vt:lpstr>
    </vt:vector>
  </TitlesOfParts>
  <Company>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简介 </dc:title>
  <dc:creator>张冰洋</dc:creator>
  <cp:lastModifiedBy>张冰洋</cp:lastModifiedBy>
  <cp:revision>47</cp:revision>
  <dcterms:created xsi:type="dcterms:W3CDTF">2016-08-28T05:47:04Z</dcterms:created>
  <dcterms:modified xsi:type="dcterms:W3CDTF">2016-08-30T05:27:52Z</dcterms:modified>
</cp:coreProperties>
</file>