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61" r:id="rId3"/>
    <p:sldId id="275" r:id="rId4"/>
    <p:sldId id="290" r:id="rId5"/>
    <p:sldId id="292" r:id="rId6"/>
    <p:sldId id="307" r:id="rId7"/>
    <p:sldId id="330" r:id="rId8"/>
    <p:sldId id="322" r:id="rId9"/>
    <p:sldId id="331" r:id="rId10"/>
    <p:sldId id="340" r:id="rId11"/>
    <p:sldId id="332" r:id="rId12"/>
    <p:sldId id="342" r:id="rId13"/>
    <p:sldId id="343" r:id="rId14"/>
    <p:sldId id="323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20" y="84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Lattice </a:t>
            </a:r>
            <a:r>
              <a:rPr lang="en-US" altLang="zh-CN" b="1" dirty="0">
                <a:solidFill>
                  <a:srgbClr val="0070C0"/>
                </a:solidFill>
              </a:rPr>
              <a:t>design for CEPC PDR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Feng Su,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 smtClean="0"/>
          </a:p>
          <a:p>
            <a:r>
              <a:rPr lang="en-US" altLang="zh-CN" sz="2400" dirty="0" smtClean="0"/>
              <a:t>29</a:t>
            </a:r>
            <a:r>
              <a:rPr lang="en-US" altLang="zh-CN" sz="2400" baseline="30000" dirty="0" smtClean="0"/>
              <a:t>th</a:t>
            </a:r>
            <a:r>
              <a:rPr lang="en-US" altLang="zh-CN" sz="2400" dirty="0" smtClean="0"/>
              <a:t> July 2016, CEPC AP meeting</a:t>
            </a:r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369532" y="766445"/>
            <a:ext cx="47744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SF1     =(L =.39999999999999997  K2 </a:t>
            </a:r>
            <a:r>
              <a:rPr lang="en-US" altLang="zh-CN" sz="1400" dirty="0"/>
              <a:t>=1.0872338850000658 )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=-2.1201424354323266 )</a:t>
            </a:r>
            <a:endParaRPr lang="zh-CN" altLang="en-US" sz="1400" dirty="0"/>
          </a:p>
        </p:txBody>
      </p:sp>
      <p:sp>
        <p:nvSpPr>
          <p:cNvPr id="8" name="矩形 7"/>
          <p:cNvSpPr/>
          <p:nvPr/>
        </p:nvSpPr>
        <p:spPr>
          <a:xfrm>
            <a:off x="4369532" y="2654906"/>
            <a:ext cx="47744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SFDF3   </a:t>
            </a:r>
            <a:r>
              <a:rPr lang="en-US" altLang="zh-CN" sz="1400" dirty="0"/>
              <a:t>=(L =.4   K2 =-.8493594692528305 )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SDDF3   </a:t>
            </a:r>
            <a:r>
              <a:rPr lang="en-US" altLang="zh-CN" sz="1400" dirty="0"/>
              <a:t>=(L =.4   K2 =.46031797364269955 )       </a:t>
            </a:r>
            <a:endParaRPr lang="en-US" altLang="zh-CN" sz="1400" dirty="0" smtClean="0"/>
          </a:p>
          <a:p>
            <a:r>
              <a:rPr lang="en-US" altLang="zh-CN" sz="1400" dirty="0" smtClean="0"/>
              <a:t>SF1     </a:t>
            </a:r>
            <a:r>
              <a:rPr lang="en-US" altLang="zh-CN" sz="1400" dirty="0"/>
              <a:t>=(L =.39999999999999997  K2 =1.0743425337555785 )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=-2.113250423331716 </a:t>
            </a:r>
            <a:r>
              <a:rPr lang="en-US" altLang="zh-CN" sz="1400" dirty="0" smtClean="0"/>
              <a:t>)</a:t>
            </a:r>
          </a:p>
        </p:txBody>
      </p:sp>
      <p:sp>
        <p:nvSpPr>
          <p:cNvPr id="9" name="矩形 8"/>
          <p:cNvSpPr/>
          <p:nvPr/>
        </p:nvSpPr>
        <p:spPr>
          <a:xfrm>
            <a:off x="4374232" y="4851157"/>
            <a:ext cx="4769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SFDF3   </a:t>
            </a:r>
            <a:r>
              <a:rPr lang="en-US" altLang="zh-CN" sz="1400" dirty="0"/>
              <a:t>=(L =.4   K2 =-1.0832247134826412 )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SDDF3   </a:t>
            </a:r>
            <a:r>
              <a:rPr lang="en-US" altLang="zh-CN" sz="1400" dirty="0"/>
              <a:t>=(L =.4   K2 =1.9944186434969469 ) </a:t>
            </a:r>
            <a:endParaRPr lang="en-US" altLang="zh-CN" sz="1400" dirty="0" smtClean="0"/>
          </a:p>
          <a:p>
            <a:r>
              <a:rPr lang="en-US" altLang="zh-CN" sz="1400" dirty="0" smtClean="0"/>
              <a:t>SF1     </a:t>
            </a:r>
            <a:r>
              <a:rPr lang="en-US" altLang="zh-CN" sz="1400" dirty="0"/>
              <a:t>=(L =.39999999999999997  K2 =1.061241648709442 )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=-2.1135607367295 )</a:t>
            </a:r>
            <a:endParaRPr lang="zh-CN" altLang="en-US" sz="14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69" y="4657418"/>
            <a:ext cx="4000440" cy="208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07526"/>
            <a:ext cx="3948477" cy="200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0634"/>
            <a:ext cx="3994327" cy="19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14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520280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The </a:t>
            </a:r>
            <a:r>
              <a:rPr lang="en-US" altLang="zh-CN" sz="2000" dirty="0" err="1"/>
              <a:t>sextupoles</a:t>
            </a:r>
            <a:r>
              <a:rPr lang="en-US" altLang="zh-CN" sz="2000" dirty="0"/>
              <a:t> in present PDR lattice don’t help much to the  1</a:t>
            </a:r>
            <a:r>
              <a:rPr lang="en-US" altLang="zh-CN" sz="2000" baseline="30000" dirty="0"/>
              <a:t>st</a:t>
            </a:r>
            <a:r>
              <a:rPr lang="en-US" altLang="zh-CN" sz="2000" dirty="0"/>
              <a:t> order chromaticity </a:t>
            </a:r>
            <a:r>
              <a:rPr lang="en-US" altLang="zh-CN" sz="2000" dirty="0" smtClean="0"/>
              <a:t>correction, i.e. can’t make local correction</a:t>
            </a:r>
            <a:endParaRPr lang="en-US" altLang="zh-CN" sz="2000" dirty="0"/>
          </a:p>
          <a:p>
            <a:pPr lvl="1">
              <a:buAutoNum type="arabicPeriod"/>
            </a:pPr>
            <a:r>
              <a:rPr lang="en-US" altLang="zh-CN" sz="2000" b="1" dirty="0"/>
              <a:t>Keep lattice; correct 1</a:t>
            </a:r>
            <a:r>
              <a:rPr lang="en-US" altLang="zh-CN" sz="2000" b="1" baseline="30000" dirty="0"/>
              <a:t>st</a:t>
            </a:r>
            <a:r>
              <a:rPr lang="en-US" altLang="zh-CN" sz="2000" b="1" dirty="0"/>
              <a:t> </a:t>
            </a:r>
            <a:r>
              <a:rPr lang="en-US" altLang="zh-CN" sz="2000" b="1" dirty="0" smtClean="0"/>
              <a:t>and high order </a:t>
            </a:r>
            <a:r>
              <a:rPr lang="en-US" altLang="zh-CN" sz="2000" b="1" dirty="0"/>
              <a:t>chromaticity with only ARC </a:t>
            </a:r>
            <a:r>
              <a:rPr lang="en-US" altLang="zh-CN" sz="2000" b="1" dirty="0" err="1"/>
              <a:t>sextupoles</a:t>
            </a:r>
            <a:r>
              <a:rPr lang="en-US" altLang="zh-CN" sz="2000" b="1" dirty="0"/>
              <a:t> ; correct high order chromaticity with help from PDR </a:t>
            </a:r>
            <a:r>
              <a:rPr lang="en-US" altLang="zh-CN" sz="2000" b="1" dirty="0" err="1"/>
              <a:t>sextupoles</a:t>
            </a:r>
            <a:r>
              <a:rPr lang="en-US" altLang="zh-CN" sz="2000" b="1" dirty="0"/>
              <a:t>. </a:t>
            </a:r>
            <a:endParaRPr lang="en-US" altLang="zh-CN" sz="2000" b="1" dirty="0" smtClean="0"/>
          </a:p>
          <a:p>
            <a:pPr lvl="1">
              <a:buAutoNum type="arabicPeriod"/>
            </a:pPr>
            <a:r>
              <a:rPr lang="en-US" altLang="zh-CN" sz="2000" b="1" dirty="0" smtClean="0"/>
              <a:t>More </a:t>
            </a:r>
            <a:r>
              <a:rPr lang="en-US" altLang="zh-CN" sz="2000" b="1" dirty="0" err="1" smtClean="0"/>
              <a:t>sextupoles</a:t>
            </a:r>
            <a:r>
              <a:rPr lang="en-US" altLang="zh-CN" sz="2000" b="1" dirty="0" smtClean="0"/>
              <a:t> in PDR</a:t>
            </a:r>
          </a:p>
          <a:p>
            <a:pPr lvl="1">
              <a:buAutoNum type="arabicPeriod"/>
            </a:pPr>
            <a:r>
              <a:rPr lang="en-US" altLang="zh-CN" sz="2000" dirty="0" smtClean="0"/>
              <a:t>Re-design PDR lattice</a:t>
            </a:r>
            <a:endParaRPr lang="zh-CN" alt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65" y="188640"/>
            <a:ext cx="8029575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03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zh-CN" dirty="0"/>
              <a:t>Optimize DA with ARC </a:t>
            </a:r>
            <a:r>
              <a:rPr lang="en-US" altLang="zh-CN" dirty="0" err="1"/>
              <a:t>sextupoles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5192" y="1052736"/>
            <a:ext cx="8507288" cy="1584176"/>
          </a:xfrm>
        </p:spPr>
        <p:txBody>
          <a:bodyPr>
            <a:normAutofit fontScale="92500"/>
          </a:bodyPr>
          <a:lstStyle/>
          <a:p>
            <a:r>
              <a:rPr lang="en-US" altLang="zh-CN" sz="2800" dirty="0"/>
              <a:t>Optimize DA </a:t>
            </a:r>
            <a:r>
              <a:rPr lang="en-US" altLang="zh-CN" sz="2800" dirty="0" smtClean="0"/>
              <a:t>directly (optimize chromaticity is undergoing)</a:t>
            </a:r>
            <a:endParaRPr lang="en-US" altLang="zh-CN" sz="2800" dirty="0"/>
          </a:p>
          <a:p>
            <a:pPr lvl="1"/>
            <a:r>
              <a:rPr lang="en-US" altLang="zh-CN" dirty="0"/>
              <a:t>2, 4, 8, 24 families of </a:t>
            </a:r>
            <a:r>
              <a:rPr lang="en-US" altLang="zh-CN" dirty="0" err="1"/>
              <a:t>sextupoles</a:t>
            </a:r>
            <a:r>
              <a:rPr lang="en-US" altLang="zh-CN" dirty="0"/>
              <a:t> </a:t>
            </a:r>
            <a:r>
              <a:rPr lang="en-US" altLang="zh-CN" dirty="0" smtClean="0"/>
              <a:t>tried</a:t>
            </a:r>
          </a:p>
          <a:p>
            <a:pPr lvl="1"/>
            <a:r>
              <a:rPr lang="en-US" altLang="zh-CN" dirty="0" err="1" smtClean="0"/>
              <a:t>DAx</a:t>
            </a:r>
            <a:r>
              <a:rPr lang="en-US" altLang="zh-CN" dirty="0" smtClean="0">
                <a:sym typeface="Symbol"/>
              </a:rPr>
              <a:t> however </a:t>
            </a:r>
            <a:r>
              <a:rPr lang="en-US" altLang="zh-CN" dirty="0" err="1" smtClean="0"/>
              <a:t>DAy</a:t>
            </a:r>
            <a:r>
              <a:rPr lang="en-US" altLang="zh-CN" dirty="0" smtClean="0">
                <a:sym typeface="Symbol" panose="05050102010706020507" pitchFamily="18" charset="2"/>
              </a:rPr>
              <a:t></a:t>
            </a:r>
            <a:r>
              <a:rPr lang="en-US" altLang="zh-CN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as we mainly optimize </a:t>
            </a:r>
            <a:r>
              <a:rPr lang="en-US" altLang="zh-CN" dirty="0" err="1" smtClean="0">
                <a:sym typeface="Symbol"/>
              </a:rPr>
              <a:t>DAx</a:t>
            </a:r>
            <a:r>
              <a:rPr lang="en-US" altLang="zh-CN" dirty="0" smtClean="0">
                <a:sym typeface="Symbol"/>
              </a:rPr>
              <a:t> vs </a:t>
            </a:r>
            <a:endParaRPr lang="zh-CN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022" y="2636912"/>
            <a:ext cx="3935170" cy="19391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644" y="4725144"/>
            <a:ext cx="3952548" cy="19629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89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Optimize DA with ARC </a:t>
            </a:r>
            <a:r>
              <a:rPr lang="en-US" altLang="zh-CN" dirty="0" err="1" smtClean="0"/>
              <a:t>sextupoles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180728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Optimize </a:t>
            </a:r>
            <a:r>
              <a:rPr lang="en-US" altLang="zh-CN" sz="2800" dirty="0" smtClean="0"/>
              <a:t>DA directly</a:t>
            </a:r>
          </a:p>
          <a:p>
            <a:pPr lvl="1"/>
            <a:r>
              <a:rPr lang="en-US" altLang="zh-CN" dirty="0" smtClean="0"/>
              <a:t>2, 4, 8, 24 families of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 tried</a:t>
            </a:r>
            <a:endParaRPr lang="zh-CN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65" y="2460874"/>
            <a:ext cx="3994327" cy="19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653136"/>
            <a:ext cx="3366337" cy="204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436" y="2492896"/>
            <a:ext cx="3315972" cy="198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59228"/>
            <a:ext cx="4104688" cy="203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2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Reserved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188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CEPC primary parameter 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20246"/>
              </p:ext>
            </p:extLst>
          </p:nvPr>
        </p:nvGraphicFramePr>
        <p:xfrm>
          <a:off x="251520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lumi.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5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Considerations on ARC </a:t>
            </a:r>
            <a:r>
              <a:rPr lang="en-US" altLang="zh-CN" sz="3600" b="1" dirty="0">
                <a:solidFill>
                  <a:srgbClr val="0070C0"/>
                </a:solidFill>
              </a:rPr>
              <a:t>lattice design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3"/>
            <a:ext cx="8579296" cy="223224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ym typeface="Symbol"/>
              </a:rPr>
              <a:t>FODO cell, </a:t>
            </a:r>
            <a:r>
              <a:rPr lang="en-US" altLang="zh-CN" sz="2400" dirty="0"/>
              <a:t>90</a:t>
            </a:r>
            <a:r>
              <a:rPr lang="en-US" altLang="zh-CN" sz="2400" dirty="0">
                <a:sym typeface="Symbol"/>
              </a:rPr>
              <a:t>  </a:t>
            </a:r>
            <a:r>
              <a:rPr lang="en-US" altLang="zh-CN" sz="2400" dirty="0"/>
              <a:t>/90</a:t>
            </a:r>
            <a:r>
              <a:rPr lang="en-US" altLang="zh-CN" sz="2400" dirty="0">
                <a:sym typeface="Symbol"/>
              </a:rPr>
              <a:t> </a:t>
            </a:r>
            <a:endParaRPr lang="zh-CN" altLang="en-US" sz="2400" dirty="0"/>
          </a:p>
          <a:p>
            <a:pPr lvl="1"/>
            <a:r>
              <a:rPr lang="en-US" altLang="zh-CN" sz="2400" dirty="0" smtClean="0">
                <a:sym typeface="Symbol"/>
              </a:rPr>
              <a:t>non-interleaved </a:t>
            </a:r>
            <a:r>
              <a:rPr lang="en-US" altLang="zh-CN" sz="2400" dirty="0" err="1">
                <a:sym typeface="Symbol"/>
              </a:rPr>
              <a:t>sextupole</a:t>
            </a:r>
            <a:r>
              <a:rPr lang="en-US" altLang="zh-CN" sz="2400" dirty="0">
                <a:sym typeface="Symbol"/>
              </a:rPr>
              <a:t> scheme 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400" dirty="0" smtClean="0">
                <a:sym typeface="Symbol"/>
              </a:rPr>
              <a:t>n=5</a:t>
            </a:r>
            <a:endParaRPr lang="en-US" altLang="zh-CN" sz="2400" dirty="0">
              <a:sym typeface="Symbol"/>
            </a:endParaRPr>
          </a:p>
          <a:p>
            <a:pPr lvl="1"/>
            <a:r>
              <a:rPr lang="en-US" altLang="zh-CN" sz="2400" dirty="0">
                <a:sym typeface="Symbol"/>
              </a:rPr>
              <a:t>All 3</a:t>
            </a:r>
            <a:r>
              <a:rPr lang="en-US" altLang="zh-CN" sz="2400" baseline="30000" dirty="0">
                <a:sym typeface="Symbol"/>
              </a:rPr>
              <a:t>rd</a:t>
            </a:r>
            <a:r>
              <a:rPr lang="en-US" altLang="zh-CN" sz="2400" dirty="0">
                <a:sym typeface="Symbol"/>
              </a:rPr>
              <a:t> and 4</a:t>
            </a:r>
            <a:r>
              <a:rPr lang="en-US" altLang="zh-CN" sz="2400" baseline="30000" dirty="0">
                <a:sym typeface="Symbol"/>
              </a:rPr>
              <a:t>th</a:t>
            </a:r>
            <a:r>
              <a:rPr lang="en-US" altLang="zh-CN" sz="2400" dirty="0">
                <a:sym typeface="Symbol"/>
              </a:rPr>
              <a:t> RDT due to </a:t>
            </a:r>
            <a:r>
              <a:rPr lang="en-US" altLang="zh-CN" sz="2400" dirty="0" err="1">
                <a:sym typeface="Symbol"/>
              </a:rPr>
              <a:t>sextupoles</a:t>
            </a:r>
            <a:r>
              <a:rPr lang="en-US" altLang="zh-CN" sz="2400" dirty="0">
                <a:sym typeface="Symbol"/>
              </a:rPr>
              <a:t> </a:t>
            </a:r>
            <a:r>
              <a:rPr lang="en-US" altLang="zh-CN" sz="2400" dirty="0" smtClean="0">
                <a:sym typeface="Symbol"/>
              </a:rPr>
              <a:t>cancelled</a:t>
            </a:r>
          </a:p>
          <a:p>
            <a:pPr lvl="1"/>
            <a:r>
              <a:rPr lang="en-US" altLang="zh-CN" sz="2400" dirty="0">
                <a:sym typeface="Symbol"/>
              </a:rPr>
              <a:t>Amplitude-dependent tune </a:t>
            </a:r>
            <a:r>
              <a:rPr lang="en-US" altLang="zh-CN" sz="2400" dirty="0" smtClean="0">
                <a:sym typeface="Symbol"/>
              </a:rPr>
              <a:t>shift is very small</a:t>
            </a:r>
            <a:endParaRPr lang="en-US" altLang="zh-CN" sz="2400" dirty="0">
              <a:sym typeface="Symbol"/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899592" y="3501008"/>
            <a:ext cx="2952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err="1" smtClean="0"/>
              <a:t>Ncell</a:t>
            </a:r>
            <a:r>
              <a:rPr lang="en-US" altLang="zh-CN" sz="1600" dirty="0"/>
              <a:t>= 120</a:t>
            </a:r>
          </a:p>
          <a:p>
            <a:r>
              <a:rPr lang="en-US" altLang="zh-CN" sz="1600" dirty="0"/>
              <a:t>LB= 19.96</a:t>
            </a:r>
          </a:p>
          <a:p>
            <a:r>
              <a:rPr lang="en-US" altLang="zh-CN" sz="1600" dirty="0" err="1"/>
              <a:t>Lcell</a:t>
            </a:r>
            <a:r>
              <a:rPr lang="en-US" altLang="zh-CN" sz="1600" dirty="0"/>
              <a:t>= 47.92</a:t>
            </a:r>
          </a:p>
          <a:p>
            <a:r>
              <a:rPr lang="en-US" altLang="zh-CN" sz="1600" dirty="0"/>
              <a:t>theta= .0032188449319567555</a:t>
            </a:r>
          </a:p>
          <a:p>
            <a:r>
              <a:rPr lang="en-US" altLang="zh-CN" sz="1600" dirty="0" err="1"/>
              <a:t>Lring</a:t>
            </a:r>
            <a:r>
              <a:rPr lang="en-US" altLang="zh-CN" sz="1600" dirty="0"/>
              <a:t>= 54820.479999999996</a:t>
            </a:r>
          </a:p>
          <a:p>
            <a:r>
              <a:rPr lang="en-US" altLang="zh-CN" sz="1600" dirty="0"/>
              <a:t>Nstr1= 18</a:t>
            </a:r>
          </a:p>
          <a:p>
            <a:r>
              <a:rPr lang="en-US" altLang="zh-CN" sz="1600" dirty="0"/>
              <a:t>Nstr2= 20</a:t>
            </a:r>
          </a:p>
          <a:p>
            <a:r>
              <a:rPr lang="en-US" altLang="zh-CN" sz="1600" dirty="0" err="1"/>
              <a:t>Vrfc</a:t>
            </a:r>
            <a:r>
              <a:rPr lang="en-US" altLang="zh-CN" sz="1600" dirty="0"/>
              <a:t>= 220625000</a:t>
            </a:r>
          </a:p>
          <a:p>
            <a:r>
              <a:rPr lang="en-US" altLang="zh-CN" sz="1600" dirty="0" err="1"/>
              <a:t>frf</a:t>
            </a:r>
            <a:r>
              <a:rPr lang="en-US" altLang="zh-CN" sz="1600" dirty="0"/>
              <a:t>= </a:t>
            </a:r>
            <a:r>
              <a:rPr lang="en-US" altLang="zh-CN" sz="1600" dirty="0" smtClean="0"/>
              <a:t>6.5e+08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6856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76672"/>
            <a:ext cx="1512168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/>
              <a:t>NIP=2</a:t>
            </a:r>
          </a:p>
          <a:p>
            <a:r>
              <a:rPr lang="en-US" altLang="zh-CN" sz="1200" b="1" dirty="0" err="1"/>
              <a:t>Eng</a:t>
            </a:r>
            <a:r>
              <a:rPr lang="en-US" altLang="zh-CN" sz="1200" b="1" dirty="0"/>
              <a:t>=120</a:t>
            </a:r>
          </a:p>
          <a:p>
            <a:r>
              <a:rPr lang="en-US" altLang="zh-CN" sz="1200" b="1" dirty="0" err="1"/>
              <a:t>Lring</a:t>
            </a:r>
            <a:r>
              <a:rPr lang="en-US" altLang="zh-CN" sz="1200" b="1" dirty="0"/>
              <a:t>=54820.48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U0=2.933</a:t>
            </a:r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 err="1" smtClean="0"/>
              <a:t>thetaP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/>
              <a:t>Ne=2.67</a:t>
            </a:r>
          </a:p>
          <a:p>
            <a:r>
              <a:rPr lang="en-US" altLang="zh-CN" sz="1200" b="1" dirty="0" err="1"/>
              <a:t>Nb</a:t>
            </a:r>
            <a:r>
              <a:rPr lang="en-US" altLang="zh-CN" sz="1200" b="1" dirty="0"/>
              <a:t>=44</a:t>
            </a:r>
          </a:p>
          <a:p>
            <a:r>
              <a:rPr lang="en-US" altLang="zh-CN" sz="1200" b="1" dirty="0" err="1"/>
              <a:t>Ib</a:t>
            </a:r>
            <a:r>
              <a:rPr lang="en-US" altLang="zh-CN" sz="1200" b="1" dirty="0"/>
              <a:t>=.0105</a:t>
            </a:r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=30.800</a:t>
            </a:r>
          </a:p>
          <a:p>
            <a:r>
              <a:rPr lang="en-US" altLang="zh-CN" sz="1200" b="1" dirty="0" err="1" smtClean="0"/>
              <a:t>rhoB</a:t>
            </a:r>
            <a:r>
              <a:rPr lang="en-US" altLang="zh-CN" sz="1200" b="1" dirty="0" smtClean="0"/>
              <a:t>=6200</a:t>
            </a:r>
            <a:endParaRPr lang="en-US" altLang="zh-CN" sz="1200" b="1" dirty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alfap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=-</a:t>
            </a:r>
            <a:endParaRPr lang="en-US" altLang="zh-CN" sz="1200" b="1" dirty="0">
              <a:solidFill>
                <a:srgbClr val="FF0000"/>
              </a:solidFill>
            </a:endParaRPr>
          </a:p>
          <a:p>
            <a:r>
              <a:rPr lang="en-US" altLang="zh-CN" sz="1200" b="1" dirty="0" err="1"/>
              <a:t>bxstar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bystar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smtClean="0"/>
              <a:t>ex=2.094e-09</a:t>
            </a:r>
            <a:endParaRPr lang="en-US" altLang="zh-CN" sz="1200" b="1" dirty="0"/>
          </a:p>
          <a:p>
            <a:r>
              <a:rPr lang="en-US" altLang="zh-CN" sz="1200" b="1" dirty="0" err="1"/>
              <a:t>ey</a:t>
            </a:r>
            <a:r>
              <a:rPr lang="en-US" altLang="zh-CN" sz="1200" b="1" dirty="0"/>
              <a:t>=0</a:t>
            </a:r>
          </a:p>
          <a:p>
            <a:r>
              <a:rPr lang="en-US" altLang="zh-CN" sz="1200" b="1" dirty="0" err="1"/>
              <a:t>sigxIP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sigyIP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ksix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ksiy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Vrf</a:t>
            </a:r>
            <a:r>
              <a:rPr lang="en-US" altLang="zh-CN" sz="1200" b="1" dirty="0"/>
              <a:t>=3.53e+09</a:t>
            </a:r>
          </a:p>
          <a:p>
            <a:r>
              <a:rPr lang="en-US" altLang="zh-CN" sz="1200" b="1" dirty="0" err="1" smtClean="0"/>
              <a:t>frf</a:t>
            </a:r>
            <a:r>
              <a:rPr lang="en-US" altLang="zh-CN" sz="1200" b="1" dirty="0" smtClean="0"/>
              <a:t>=6.5e+08</a:t>
            </a:r>
            <a:endParaRPr lang="en-US" altLang="zh-CN" sz="1200" b="1" dirty="0"/>
          </a:p>
          <a:p>
            <a:r>
              <a:rPr lang="en-US" altLang="zh-CN" sz="1200" b="1" dirty="0" err="1">
                <a:solidFill>
                  <a:srgbClr val="FF0000"/>
                </a:solidFill>
              </a:rPr>
              <a:t>sigmaz</a:t>
            </a:r>
            <a:r>
              <a:rPr lang="en-US" altLang="zh-CN" sz="1200" b="1" dirty="0">
                <a:solidFill>
                  <a:srgbClr val="FF0000"/>
                </a:solidFill>
              </a:rPr>
              <a:t>=.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00264</a:t>
            </a: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Phom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sigmae</a:t>
            </a:r>
            <a:r>
              <a:rPr lang="en-US" altLang="zh-CN" sz="1200" b="1" dirty="0"/>
              <a:t>=.</a:t>
            </a:r>
            <a:r>
              <a:rPr lang="en-US" altLang="zh-CN" sz="1200" b="1" dirty="0" smtClean="0"/>
              <a:t>00130</a:t>
            </a:r>
            <a:endParaRPr lang="en-US" altLang="zh-CN" sz="1200" b="1" dirty="0"/>
          </a:p>
          <a:p>
            <a:r>
              <a:rPr lang="en-US" altLang="zh-CN" sz="1200" b="1" dirty="0" err="1"/>
              <a:t>eapt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eaptrf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ngamma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tbs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Fhg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Lmax</a:t>
            </a:r>
            <a:r>
              <a:rPr lang="en-US" altLang="zh-CN" sz="1200" b="1" dirty="0"/>
              <a:t>=-</a:t>
            </a:r>
            <a:endParaRPr lang="zh-CN" altLang="en-US" sz="1200" b="1" dirty="0"/>
          </a:p>
        </p:txBody>
      </p:sp>
      <p:sp>
        <p:nvSpPr>
          <p:cNvPr id="3" name="矩形 2"/>
          <p:cNvSpPr/>
          <p:nvPr/>
        </p:nvSpPr>
        <p:spPr>
          <a:xfrm>
            <a:off x="1907704" y="476672"/>
            <a:ext cx="3744416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 smtClean="0"/>
              <a:t>NIP=2                    </a:t>
            </a:r>
            <a:r>
              <a:rPr lang="en-US" altLang="zh-CN" sz="1200" b="1" dirty="0"/>
              <a:t>! Number of IPs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Eng</a:t>
            </a:r>
            <a:r>
              <a:rPr lang="en-US" altLang="zh-CN" sz="1200" b="1" dirty="0" smtClean="0"/>
              <a:t>=120                  </a:t>
            </a:r>
            <a:r>
              <a:rPr lang="en-US" altLang="zh-CN" sz="1200" b="1" dirty="0"/>
              <a:t>! Energy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Lring</a:t>
            </a:r>
            <a:r>
              <a:rPr lang="en-US" altLang="zh-CN" sz="1200" b="1" dirty="0" smtClean="0"/>
              <a:t>=54*1E3             </a:t>
            </a:r>
            <a:r>
              <a:rPr lang="en-US" altLang="zh-CN" sz="1200" b="1" dirty="0"/>
              <a:t>! Circumference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U0=2.96                  </a:t>
            </a:r>
            <a:r>
              <a:rPr lang="en-US" altLang="zh-CN" sz="1200" b="1" dirty="0"/>
              <a:t>! SR loss/turn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=15                </a:t>
            </a:r>
            <a:r>
              <a:rPr lang="en-US" altLang="zh-CN" sz="1200" b="1" dirty="0"/>
              <a:t>! Half crossing angle [</a:t>
            </a:r>
            <a:r>
              <a:rPr lang="en-US" altLang="zh-CN" sz="1200" b="1" dirty="0" err="1"/>
              <a:t>mrad</a:t>
            </a:r>
            <a:r>
              <a:rPr lang="en-US" altLang="zh-CN" sz="1200" b="1" dirty="0"/>
              <a:t>]  </a:t>
            </a:r>
            <a:r>
              <a:rPr lang="en-US" altLang="zh-CN" sz="1200" b="1" dirty="0" err="1"/>
              <a:t>thetaP</a:t>
            </a:r>
            <a:r>
              <a:rPr lang="en-US" altLang="zh-CN" sz="1200" b="1" dirty="0"/>
              <a:t>=2.6               ! </a:t>
            </a:r>
            <a:r>
              <a:rPr lang="en-US" altLang="zh-CN" sz="1200" b="1" dirty="0" err="1"/>
              <a:t>Piwinski</a:t>
            </a:r>
            <a:r>
              <a:rPr lang="en-US" altLang="zh-CN" sz="1200" b="1" dirty="0"/>
              <a:t> angle [1]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Ne=2.67              </a:t>
            </a:r>
            <a:r>
              <a:rPr lang="en-US" altLang="zh-CN" sz="1200" b="1" dirty="0"/>
              <a:t>	   ! Ne/bunch [10^11]  </a:t>
            </a:r>
            <a:r>
              <a:rPr lang="en-US" altLang="zh-CN" sz="1200" b="1" dirty="0" err="1"/>
              <a:t>Nb</a:t>
            </a:r>
            <a:r>
              <a:rPr lang="en-US" altLang="zh-CN" sz="1200" b="1" dirty="0"/>
              <a:t>=44                    ! bunch number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Ib</a:t>
            </a:r>
            <a:r>
              <a:rPr lang="en-US" altLang="zh-CN" sz="1200" b="1" dirty="0" smtClean="0"/>
              <a:t>=10.5*1e-3             </a:t>
            </a:r>
            <a:r>
              <a:rPr lang="en-US" altLang="zh-CN" sz="1200" b="1" dirty="0"/>
              <a:t>! Beam current[A]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=31.2               </a:t>
            </a:r>
            <a:r>
              <a:rPr lang="en-US" altLang="zh-CN" sz="1200" b="1" dirty="0"/>
              <a:t>! SR power/beam [MW]  </a:t>
            </a:r>
            <a:r>
              <a:rPr lang="en-US" altLang="zh-CN" sz="1200" b="1" dirty="0" err="1"/>
              <a:t>rhoB</a:t>
            </a:r>
            <a:r>
              <a:rPr lang="en-US" altLang="zh-CN" sz="1200" b="1" dirty="0"/>
              <a:t>=6.2*1e3             ! Bending radius [m] </a:t>
            </a:r>
            <a:endParaRPr lang="en-US" altLang="zh-CN" sz="1200" b="1" dirty="0" smtClean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alfap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=2.2e-5             </a:t>
            </a:r>
            <a:r>
              <a:rPr lang="en-US" altLang="zh-CN" sz="1200" b="1" dirty="0">
                <a:solidFill>
                  <a:srgbClr val="FF0000"/>
                </a:solidFill>
              </a:rPr>
              <a:t>! Momentum compaction [1]  </a:t>
            </a:r>
            <a:r>
              <a:rPr lang="en-US" altLang="zh-CN" sz="1200" b="1" dirty="0" err="1"/>
              <a:t>bxstar</a:t>
            </a:r>
            <a:r>
              <a:rPr lang="en-US" altLang="zh-CN" sz="1200" b="1" dirty="0"/>
              <a:t>=0.268             ! beta x at IP [m]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bystar</a:t>
            </a:r>
            <a:r>
              <a:rPr lang="en-US" altLang="zh-CN" sz="1200" b="1" dirty="0" smtClean="0"/>
              <a:t>=0.00124           </a:t>
            </a:r>
            <a:r>
              <a:rPr lang="en-US" altLang="zh-CN" sz="1200" b="1" dirty="0"/>
              <a:t>! beta y at IP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ex=2.06*1e-9             </a:t>
            </a:r>
            <a:r>
              <a:rPr lang="en-US" altLang="zh-CN" sz="1200" b="1" dirty="0"/>
              <a:t>! emittance x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ey</a:t>
            </a:r>
            <a:r>
              <a:rPr lang="en-US" altLang="zh-CN" sz="1200" b="1" dirty="0" smtClean="0"/>
              <a:t>=0.0062*1e-9           </a:t>
            </a:r>
            <a:r>
              <a:rPr lang="en-US" altLang="zh-CN" sz="1200" b="1" dirty="0"/>
              <a:t>! emittance y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sigxIP</a:t>
            </a:r>
            <a:r>
              <a:rPr lang="en-US" altLang="zh-CN" sz="1200" b="1" dirty="0" smtClean="0"/>
              <a:t>=23.5*1e-6         </a:t>
            </a:r>
            <a:r>
              <a:rPr lang="en-US" altLang="zh-CN" sz="1200" b="1" dirty="0"/>
              <a:t>! beam size x at IP [m]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sigyIP</a:t>
            </a:r>
            <a:r>
              <a:rPr lang="en-US" altLang="zh-CN" sz="1200" b="1" dirty="0" smtClean="0"/>
              <a:t>=0.088*1e-6        </a:t>
            </a:r>
            <a:r>
              <a:rPr lang="en-US" altLang="zh-CN" sz="1200" b="1" dirty="0"/>
              <a:t>! beam size y at IP [m] 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=0.032               !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/IP [1]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ksiy</a:t>
            </a:r>
            <a:r>
              <a:rPr lang="en-US" altLang="zh-CN" sz="1200" b="1" dirty="0" smtClean="0"/>
              <a:t>=0.11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ksiy</a:t>
            </a:r>
            <a:r>
              <a:rPr lang="en-US" altLang="zh-CN" sz="1200" b="1" dirty="0"/>
              <a:t>/IP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Vrf</a:t>
            </a:r>
            <a:r>
              <a:rPr lang="en-US" altLang="zh-CN" sz="1200" b="1" dirty="0" smtClean="0"/>
              <a:t>=3.53*1e9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Vrf</a:t>
            </a:r>
            <a:r>
              <a:rPr lang="en-US" altLang="zh-CN" sz="1200" b="1" dirty="0"/>
              <a:t> [V]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=650*1e6              !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 [Hz]  </a:t>
            </a:r>
            <a:endParaRPr lang="en-US" altLang="zh-CN" sz="1200" b="1" dirty="0" smtClean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sigmaz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=3.0               </a:t>
            </a:r>
            <a:r>
              <a:rPr lang="en-US" altLang="zh-CN" sz="1200" b="1" dirty="0">
                <a:solidFill>
                  <a:srgbClr val="FF0000"/>
                </a:solidFill>
              </a:rPr>
              <a:t>! Nature </a:t>
            </a:r>
            <a:r>
              <a:rPr lang="en-US" altLang="zh-CN" sz="1200" b="1" dirty="0" err="1">
                <a:solidFill>
                  <a:srgbClr val="FF0000"/>
                </a:solidFill>
              </a:rPr>
              <a:t>sigmaz</a:t>
            </a:r>
            <a:r>
              <a:rPr lang="en-US" altLang="zh-CN" sz="1200" b="1" dirty="0">
                <a:solidFill>
                  <a:srgbClr val="FF0000"/>
                </a:solidFill>
              </a:rPr>
              <a:t> [mm]  </a:t>
            </a:r>
            <a:endParaRPr lang="en-US" altLang="zh-CN" sz="1200" b="1" dirty="0" smtClean="0">
              <a:solidFill>
                <a:srgbClr val="FF0000"/>
              </a:solidFill>
            </a:endParaRP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 smtClean="0"/>
              <a:t>=4.0              </a:t>
            </a:r>
            <a:r>
              <a:rPr lang="en-US" altLang="zh-CN" sz="1200" b="1" dirty="0"/>
              <a:t>! Total </a:t>
            </a:r>
            <a:r>
              <a:rPr lang="en-US" altLang="zh-CN" sz="1200" b="1" dirty="0" err="1"/>
              <a:t>sigmaz</a:t>
            </a:r>
            <a:r>
              <a:rPr lang="en-US" altLang="zh-CN" sz="1200" b="1" dirty="0"/>
              <a:t> [mm]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Phom</a:t>
            </a:r>
            <a:r>
              <a:rPr lang="en-US" altLang="zh-CN" sz="1200" b="1" dirty="0" smtClean="0"/>
              <a:t>=1.3                 </a:t>
            </a:r>
            <a:r>
              <a:rPr lang="en-US" altLang="zh-CN" sz="1200" b="1" dirty="0"/>
              <a:t>! HOM power/cavity [kw]  </a:t>
            </a:r>
            <a:r>
              <a:rPr lang="en-US" altLang="zh-CN" sz="1200" b="1" dirty="0" err="1"/>
              <a:t>sigmae</a:t>
            </a:r>
            <a:r>
              <a:rPr lang="en-US" altLang="zh-CN" sz="1200" b="1" dirty="0"/>
              <a:t>=0.13/100          ! Energy spread [1]  </a:t>
            </a:r>
            <a:r>
              <a:rPr lang="en-US" altLang="zh-CN" sz="1200" b="1" dirty="0" err="1"/>
              <a:t>eapt</a:t>
            </a:r>
            <a:r>
              <a:rPr lang="en-US" altLang="zh-CN" sz="1200" b="1" dirty="0"/>
              <a:t>=2/100               ! energy acceptance [1]  </a:t>
            </a:r>
            <a:r>
              <a:rPr lang="en-US" altLang="zh-CN" sz="1200" b="1" dirty="0" err="1"/>
              <a:t>eaptrf</a:t>
            </a:r>
            <a:r>
              <a:rPr lang="en-US" altLang="zh-CN" sz="1200" b="1" dirty="0"/>
              <a:t>=2.1/100           ! energy acceptance by RF [1]  </a:t>
            </a:r>
            <a:r>
              <a:rPr lang="en-US" altLang="zh-CN" sz="1200" b="1" dirty="0" err="1"/>
              <a:t>ngamma</a:t>
            </a:r>
            <a:r>
              <a:rPr lang="en-US" altLang="zh-CN" sz="1200" b="1" dirty="0"/>
              <a:t>=0.47              ! number of gamma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tbs</a:t>
            </a:r>
            <a:r>
              <a:rPr lang="en-US" altLang="zh-CN" sz="1200" b="1" dirty="0" smtClean="0"/>
              <a:t>=32                   </a:t>
            </a:r>
            <a:r>
              <a:rPr lang="en-US" altLang="zh-CN" sz="1200" b="1" dirty="0"/>
              <a:t>! life time due to </a:t>
            </a:r>
            <a:r>
              <a:rPr lang="en-US" altLang="zh-CN" sz="1200" b="1" dirty="0" err="1"/>
              <a:t>beamstrahlung</a:t>
            </a:r>
            <a:r>
              <a:rPr lang="en-US" altLang="zh-CN" sz="1200" b="1" dirty="0"/>
              <a:t> [min]  </a:t>
            </a:r>
            <a:r>
              <a:rPr lang="en-US" altLang="zh-CN" sz="1200" b="1" dirty="0" err="1"/>
              <a:t>Fhg</a:t>
            </a:r>
            <a:r>
              <a:rPr lang="en-US" altLang="zh-CN" sz="1200" b="1" dirty="0"/>
              <a:t>=0.81                 ! Factor of hour glass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Lmax</a:t>
            </a:r>
            <a:r>
              <a:rPr lang="en-US" altLang="zh-CN" sz="1200" b="1" dirty="0" smtClean="0"/>
              <a:t>=2.01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Lmax</a:t>
            </a:r>
            <a:r>
              <a:rPr lang="en-US" altLang="zh-CN" sz="1200" b="1" dirty="0"/>
              <a:t>/IP [10^34/cm^2/s]</a:t>
            </a:r>
            <a:endParaRPr lang="zh-CN" alt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66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</a:t>
            </a:r>
            <a:r>
              <a:rPr lang="en-US" altLang="zh-CN" b="1" dirty="0" smtClean="0"/>
              <a:t>his lattice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11663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kern="100" dirty="0">
                <a:cs typeface="Times New Roman"/>
              </a:rPr>
              <a:t>H-low </a:t>
            </a:r>
            <a:r>
              <a:rPr lang="en-US" altLang="zh-CN" b="1" kern="100" dirty="0" smtClean="0">
                <a:cs typeface="Times New Roman"/>
              </a:rPr>
              <a:t>power</a:t>
            </a:r>
            <a:r>
              <a:rPr lang="en-US" altLang="zh-CN" dirty="0" smtClean="0"/>
              <a:t> wangdou20160325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178" y="1700808"/>
            <a:ext cx="2523237" cy="7966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219" y="986675"/>
            <a:ext cx="2811269" cy="57011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3066" y="6474822"/>
            <a:ext cx="8175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Damping time 15ms, i.e. 82 turns; filling factor 72.2% 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570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lattice</a:t>
            </a:r>
            <a:endParaRPr lang="zh-CN" alt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53" y="980728"/>
            <a:ext cx="3876039" cy="266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964" y="980728"/>
            <a:ext cx="3751460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95736" y="6834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FODO cell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6926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Dispersion Suppressor</a:t>
            </a:r>
            <a:endParaRPr lang="zh-CN" alt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363573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Sextupole</a:t>
            </a:r>
            <a:r>
              <a:rPr lang="en-US" altLang="zh-CN" b="1" dirty="0" smtClean="0"/>
              <a:t> </a:t>
            </a:r>
            <a:r>
              <a:rPr lang="en-US" altLang="zh-CN" b="1" dirty="0"/>
              <a:t>configuration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21981"/>
            <a:ext cx="7848872" cy="264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9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lattice (cont.)</a:t>
            </a:r>
            <a:endParaRPr lang="zh-CN" altLang="en-US" sz="3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08" y="1350060"/>
            <a:ext cx="7734300" cy="5247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491880" y="9087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Whole ARC (</a:t>
            </a:r>
            <a:r>
              <a:rPr lang="en-US" altLang="zh-CN" b="1" dirty="0"/>
              <a:t>w/o </a:t>
            </a:r>
            <a:r>
              <a:rPr lang="en-US" altLang="zh-CN" b="1" dirty="0" smtClean="0"/>
              <a:t>FFS,PDR)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9841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ARC+PDR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412776"/>
            <a:ext cx="794385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060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Para of ARC+PDR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pic>
        <p:nvPicPr>
          <p:cNvPr id="3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00163"/>
            <a:ext cx="8631000" cy="4865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5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" y="620688"/>
            <a:ext cx="417842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26914"/>
            <a:ext cx="4046289" cy="185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76" y="4797152"/>
            <a:ext cx="4104456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4369532" y="910461"/>
            <a:ext cx="47744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SF1     =(L =.39999999999999997  K2 </a:t>
            </a:r>
            <a:r>
              <a:rPr lang="en-US" altLang="zh-CN" sz="1400" dirty="0"/>
              <a:t>=1.0872338850000658 )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=-2.1201424354323266 </a:t>
            </a:r>
            <a:r>
              <a:rPr lang="en-US" altLang="zh-CN" sz="1400" dirty="0" smtClean="0"/>
              <a:t>)</a:t>
            </a:r>
          </a:p>
          <a:p>
            <a:r>
              <a:rPr lang="en-US" altLang="zh-CN" sz="1400" dirty="0" err="1" smtClean="0"/>
              <a:t>Dp</a:t>
            </a:r>
            <a:r>
              <a:rPr lang="en-US" altLang="zh-CN" sz="1400" dirty="0" smtClean="0"/>
              <a:t>=0.0001</a:t>
            </a:r>
            <a:endParaRPr lang="zh-CN" altLang="en-US" sz="1400" dirty="0"/>
          </a:p>
        </p:txBody>
      </p:sp>
      <p:sp>
        <p:nvSpPr>
          <p:cNvPr id="8" name="矩形 7"/>
          <p:cNvSpPr/>
          <p:nvPr/>
        </p:nvSpPr>
        <p:spPr>
          <a:xfrm>
            <a:off x="4369532" y="2834933"/>
            <a:ext cx="47744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SFDF3   </a:t>
            </a:r>
            <a:r>
              <a:rPr lang="en-US" altLang="zh-CN" sz="1400" dirty="0"/>
              <a:t>=(L =.4   K2 =-.8493594692528305 )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SDDF3   </a:t>
            </a:r>
            <a:r>
              <a:rPr lang="en-US" altLang="zh-CN" sz="1400" dirty="0"/>
              <a:t>=(L =.4   K2 =.46031797364269955 )       </a:t>
            </a:r>
            <a:endParaRPr lang="en-US" altLang="zh-CN" sz="1400" dirty="0" smtClean="0"/>
          </a:p>
          <a:p>
            <a:r>
              <a:rPr lang="en-US" altLang="zh-CN" sz="1400" dirty="0" smtClean="0"/>
              <a:t>SF1     </a:t>
            </a:r>
            <a:r>
              <a:rPr lang="en-US" altLang="zh-CN" sz="1400" dirty="0"/>
              <a:t>=(L =.39999999999999997  K2 =1.0743425337555785 )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=-2.113250423331716 </a:t>
            </a:r>
            <a:r>
              <a:rPr lang="en-US" altLang="zh-CN" sz="1400" dirty="0" smtClean="0"/>
              <a:t>)</a:t>
            </a:r>
          </a:p>
          <a:p>
            <a:r>
              <a:rPr lang="en-US" altLang="zh-CN" sz="1400" dirty="0" err="1" smtClean="0"/>
              <a:t>Dp</a:t>
            </a:r>
            <a:r>
              <a:rPr lang="en-US" altLang="zh-CN" sz="1400" dirty="0" smtClean="0"/>
              <a:t>=0.01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4374232" y="4851157"/>
            <a:ext cx="47697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SFDF3   </a:t>
            </a:r>
            <a:r>
              <a:rPr lang="en-US" altLang="zh-CN" sz="1400" dirty="0"/>
              <a:t>=(L =.4   K2 =-1.0832247134826412 )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SDDF3   </a:t>
            </a:r>
            <a:r>
              <a:rPr lang="en-US" altLang="zh-CN" sz="1400" dirty="0"/>
              <a:t>=(L =.4   K2 =1.9944186434969469 ) </a:t>
            </a:r>
            <a:endParaRPr lang="en-US" altLang="zh-CN" sz="1400" dirty="0" smtClean="0"/>
          </a:p>
          <a:p>
            <a:r>
              <a:rPr lang="en-US" altLang="zh-CN" sz="1400" dirty="0" smtClean="0"/>
              <a:t>SF1     </a:t>
            </a:r>
            <a:r>
              <a:rPr lang="en-US" altLang="zh-CN" sz="1400" dirty="0"/>
              <a:t>=(L =.39999999999999997  K2 =1.061241648709442 )        </a:t>
            </a:r>
            <a:endParaRPr lang="en-US" altLang="zh-CN" sz="1400" dirty="0" smtClean="0"/>
          </a:p>
          <a:p>
            <a:r>
              <a:rPr lang="en-US" altLang="zh-CN" sz="1400" dirty="0" smtClean="0"/>
              <a:t>SD1     </a:t>
            </a:r>
            <a:r>
              <a:rPr lang="en-US" altLang="zh-CN" sz="1400" dirty="0"/>
              <a:t>=(L =.39999999999999997  K2 =-2.1135607367295 </a:t>
            </a:r>
            <a:r>
              <a:rPr lang="en-US" altLang="zh-CN" sz="1400" dirty="0" smtClean="0"/>
              <a:t>)</a:t>
            </a:r>
          </a:p>
          <a:p>
            <a:r>
              <a:rPr lang="en-US" altLang="zh-CN" sz="1400" dirty="0" err="1" smtClean="0"/>
              <a:t>Dp</a:t>
            </a:r>
            <a:r>
              <a:rPr lang="en-US" altLang="zh-CN" sz="1400" dirty="0" smtClean="0"/>
              <a:t>=0.02</a:t>
            </a:r>
            <a:endParaRPr lang="zh-CN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317304" y="116632"/>
            <a:ext cx="5423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Finite  bandwidth chromaticity correction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0364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18871</TotalTime>
  <Words>804</Words>
  <Application>Microsoft Office PowerPoint</Application>
  <PresentationFormat>全屏显示(4:3)</PresentationFormat>
  <Paragraphs>297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宋体</vt:lpstr>
      <vt:lpstr>Arial</vt:lpstr>
      <vt:lpstr>Calibri</vt:lpstr>
      <vt:lpstr>Symbol</vt:lpstr>
      <vt:lpstr>Times New Roman</vt:lpstr>
      <vt:lpstr>Office 主题</vt:lpstr>
      <vt:lpstr>Lattice design for CEPC PDR</vt:lpstr>
      <vt:lpstr>CEPC primary parameter （wangdou20160325）</vt:lpstr>
      <vt:lpstr>Considerations on ARC lattice design</vt:lpstr>
      <vt:lpstr>PowerPoint 演示文稿</vt:lpstr>
      <vt:lpstr>ARC lattice</vt:lpstr>
      <vt:lpstr>ARC lattice (cont.)</vt:lpstr>
      <vt:lpstr>ARC+PDR</vt:lpstr>
      <vt:lpstr>Para of ARC+PDR</vt:lpstr>
      <vt:lpstr>PowerPoint 演示文稿</vt:lpstr>
      <vt:lpstr>PowerPoint 演示文稿</vt:lpstr>
      <vt:lpstr>PowerPoint 演示文稿</vt:lpstr>
      <vt:lpstr>Optimize DA with ARC sextupoles</vt:lpstr>
      <vt:lpstr>Optimize DA with ARC sextupoles</vt:lpstr>
      <vt:lpstr>Reserved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baisha</cp:lastModifiedBy>
  <cp:revision>909</cp:revision>
  <dcterms:created xsi:type="dcterms:W3CDTF">2016-03-31T11:13:45Z</dcterms:created>
  <dcterms:modified xsi:type="dcterms:W3CDTF">2016-07-29T07:49:28Z</dcterms:modified>
</cp:coreProperties>
</file>