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9" r:id="rId2"/>
    <p:sldId id="371" r:id="rId3"/>
    <p:sldId id="373" r:id="rId4"/>
    <p:sldId id="374" r:id="rId5"/>
    <p:sldId id="372" r:id="rId6"/>
    <p:sldId id="364" r:id="rId7"/>
    <p:sldId id="347" r:id="rId8"/>
    <p:sldId id="357" r:id="rId9"/>
    <p:sldId id="355" r:id="rId10"/>
    <p:sldId id="366" r:id="rId11"/>
    <p:sldId id="367" r:id="rId12"/>
    <p:sldId id="368" r:id="rId13"/>
    <p:sldId id="369" r:id="rId14"/>
    <p:sldId id="370" r:id="rId15"/>
    <p:sldId id="380" r:id="rId16"/>
    <p:sldId id="382" r:id="rId17"/>
    <p:sldId id="383" r:id="rId18"/>
    <p:sldId id="384" r:id="rId19"/>
    <p:sldId id="385" r:id="rId20"/>
    <p:sldId id="386" r:id="rId21"/>
    <p:sldId id="387" r:id="rId22"/>
    <p:sldId id="388" r:id="rId23"/>
    <p:sldId id="381" r:id="rId24"/>
    <p:sldId id="389" r:id="rId25"/>
    <p:sldId id="390" r:id="rId26"/>
    <p:sldId id="391" r:id="rId27"/>
    <p:sldId id="392" r:id="rId28"/>
    <p:sldId id="393" r:id="rId29"/>
    <p:sldId id="394" r:id="rId30"/>
    <p:sldId id="282" r:id="rId3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A977C-B0AE-4BAE-9218-4BD1E37A6512}" type="datetimeFigureOut">
              <a:rPr lang="zh-CN" altLang="en-US" smtClean="0"/>
              <a:pPr/>
              <a:t>2016-7-28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2810E-903A-4E21-9062-E1369AD781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9717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1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885C7D-C34D-4E7A-BA1D-71825AD71D92}" type="slidenum">
              <a:rPr lang="zh-CN" altLang="en-US">
                <a:solidFill>
                  <a:srgbClr val="000000"/>
                </a:solidFill>
              </a:rPr>
              <a:pPr/>
              <a:t>3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4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2810E-903A-4E21-9062-E1369AD781CA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27799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2DACF-8DD1-45A0-861B-2059F9DAB295}" type="datetime1">
              <a:rPr lang="zh-CN" altLang="en-US" smtClean="0"/>
              <a:pPr/>
              <a:t>2016-7-28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8C3D-A964-4CA3-8972-1534D67FC17D}" type="datetime1">
              <a:rPr lang="zh-CN" altLang="en-US" smtClean="0"/>
              <a:pPr/>
              <a:t>2016-7-28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6E81-50B9-4A7D-95BF-BC836E402709}" type="datetime1">
              <a:rPr lang="zh-CN" altLang="en-US" smtClean="0"/>
              <a:pPr/>
              <a:t>2016-7-28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32-3B13-40F5-8A40-513629CC17CC}" type="datetime1">
              <a:rPr lang="zh-CN" altLang="en-US" smtClean="0"/>
              <a:pPr/>
              <a:t>2016-7-28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5CB06-91C6-446A-A150-D70CAC260553}" type="datetime1">
              <a:rPr lang="zh-CN" altLang="en-US" smtClean="0"/>
              <a:pPr/>
              <a:t>2016-7-28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E799-B14D-4E4D-B49E-57D84AAE1CB7}" type="datetime1">
              <a:rPr lang="zh-CN" altLang="en-US" smtClean="0"/>
              <a:pPr/>
              <a:t>2016-7-28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CC00-8AEF-4DD3-8A2A-C0533DAC07C5}" type="datetime1">
              <a:rPr lang="zh-CN" altLang="en-US" smtClean="0"/>
              <a:pPr/>
              <a:t>2016-7-28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F258-D417-4721-8AA4-7D7EF94A6917}" type="datetime1">
              <a:rPr lang="zh-CN" altLang="en-US" smtClean="0"/>
              <a:pPr/>
              <a:t>2016-7-28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E2B2-C29E-4677-AF94-0CB56C4BE2D1}" type="datetime1">
              <a:rPr lang="zh-CN" altLang="en-US" smtClean="0"/>
              <a:pPr/>
              <a:t>2016-7-28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9ED6-1F79-44CB-B162-EE2E940AB2EA}" type="datetime1">
              <a:rPr lang="zh-CN" altLang="en-US" smtClean="0"/>
              <a:pPr/>
              <a:t>2016-7-28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1AD35-E402-4B01-8A4A-9BCAE4F6769B}" type="datetime1">
              <a:rPr lang="zh-CN" altLang="en-US" smtClean="0"/>
              <a:pPr/>
              <a:t>2016-7-28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C5692-C79F-486C-9427-26BD1B45057B}" type="datetime1">
              <a:rPr lang="zh-CN" altLang="en-US" smtClean="0"/>
              <a:pPr/>
              <a:t>2016-7-28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656184"/>
          </a:xfrm>
        </p:spPr>
        <p:txBody>
          <a:bodyPr>
            <a:noAutofit/>
          </a:bodyPr>
          <a:lstStyle/>
          <a:p>
            <a:r>
              <a:rPr lang="en-US" altLang="zh-CN" sz="4800" dirty="0"/>
              <a:t>CEPC </a:t>
            </a:r>
            <a:r>
              <a:rPr lang="en-US" altLang="zh-CN" sz="4800" dirty="0" smtClean="0"/>
              <a:t>APDR and PDR scheme</a:t>
            </a:r>
            <a:endParaRPr lang="zh-CN" altLang="en-US" sz="4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00243" y="3933056"/>
            <a:ext cx="6840760" cy="1752600"/>
          </a:xfrm>
        </p:spPr>
        <p:txBody>
          <a:bodyPr>
            <a:noAutofit/>
          </a:bodyPr>
          <a:lstStyle/>
          <a:p>
            <a:r>
              <a:rPr lang="en-US" altLang="zh-CN" sz="2800" dirty="0" smtClean="0"/>
              <a:t>Dou Wang, </a:t>
            </a:r>
            <a:r>
              <a:rPr lang="en-US" altLang="zh-CN" sz="2800" dirty="0" err="1"/>
              <a:t>Jie</a:t>
            </a:r>
            <a:r>
              <a:rPr lang="en-US" altLang="zh-CN" sz="2800" dirty="0"/>
              <a:t> Gao, </a:t>
            </a:r>
            <a:r>
              <a:rPr lang="en-US" altLang="zh-CN" sz="2800" dirty="0" err="1" smtClean="0"/>
              <a:t>Zhenchao</a:t>
            </a:r>
            <a:r>
              <a:rPr lang="en-US" altLang="zh-CN" sz="2800" dirty="0" smtClean="0"/>
              <a:t> Liu</a:t>
            </a:r>
            <a:r>
              <a:rPr lang="en-US" altLang="zh-CN" sz="2800" dirty="0"/>
              <a:t>, </a:t>
            </a:r>
            <a:r>
              <a:rPr lang="en-US" altLang="zh-CN" sz="2800" dirty="0" err="1"/>
              <a:t>Yiwei</a:t>
            </a:r>
            <a:r>
              <a:rPr lang="en-US" altLang="zh-CN" sz="2800" dirty="0"/>
              <a:t> Wang, Feng </a:t>
            </a:r>
            <a:r>
              <a:rPr lang="en-US" altLang="zh-CN" sz="2800" dirty="0" smtClean="0"/>
              <a:t>Su, Yuan Zhang, Bai </a:t>
            </a:r>
            <a:r>
              <a:rPr lang="en-US" altLang="zh-CN" sz="2800" dirty="0" err="1" smtClean="0"/>
              <a:t>Sha</a:t>
            </a:r>
            <a:r>
              <a:rPr lang="en-US" altLang="zh-CN" sz="2800" dirty="0" smtClean="0"/>
              <a:t>, </a:t>
            </a:r>
            <a:r>
              <a:rPr lang="en-US" altLang="zh-CN" sz="2800" dirty="0" err="1" smtClean="0"/>
              <a:t>Huiping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Geng</a:t>
            </a:r>
            <a:r>
              <a:rPr lang="en-US" altLang="zh-CN" sz="2800" dirty="0" smtClean="0"/>
              <a:t>, </a:t>
            </a:r>
            <a:r>
              <a:rPr lang="en-US" altLang="zh-CN" sz="2800" dirty="0" err="1" smtClean="0"/>
              <a:t>Tianjian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Bian</a:t>
            </a:r>
            <a:r>
              <a:rPr lang="en-US" altLang="zh-CN" sz="2800" dirty="0" smtClean="0"/>
              <a:t>, Na Wang, </a:t>
            </a:r>
            <a:r>
              <a:rPr lang="en-US" altLang="zh-CN" sz="2800" dirty="0" err="1" smtClean="0"/>
              <a:t>Xiaohao</a:t>
            </a:r>
            <a:r>
              <a:rPr lang="en-US" altLang="zh-CN" sz="2800" dirty="0" smtClean="0"/>
              <a:t> Cui</a:t>
            </a:r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3059832" y="6345137"/>
            <a:ext cx="3121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i="1" dirty="0" smtClean="0">
                <a:solidFill>
                  <a:srgbClr val="002060"/>
                </a:solidFill>
              </a:rPr>
              <a:t>CEPC AP meeting, 2016.07.29</a:t>
            </a:r>
            <a:endParaRPr lang="zh-CN" altLang="en-US" i="1" dirty="0">
              <a:solidFill>
                <a:srgbClr val="00206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995"/>
            <a:ext cx="3995936" cy="63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61" y="29280"/>
            <a:ext cx="20478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9783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RF voltage error </a:t>
            </a:r>
            <a:r>
              <a:rPr lang="en-US" altLang="zh-CN" dirty="0"/>
              <a:t>with RF phase adjustment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259632" y="5989930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Error of </a:t>
            </a:r>
            <a:r>
              <a:rPr lang="en-US" altLang="zh-CN" dirty="0" smtClean="0"/>
              <a:t>V</a:t>
            </a:r>
            <a:r>
              <a:rPr lang="en-US" altLang="zh-CN" baseline="-25000" dirty="0" smtClean="0"/>
              <a:t>RF</a:t>
            </a:r>
            <a:r>
              <a:rPr lang="en-US" altLang="zh-CN" dirty="0" smtClean="0"/>
              <a:t>:  ~ 2.6% </a:t>
            </a:r>
            <a:r>
              <a:rPr lang="en-US" altLang="zh-CN" dirty="0"/>
              <a:t>(6 ring), </a:t>
            </a:r>
            <a:r>
              <a:rPr lang="en-US" altLang="zh-CN" dirty="0" smtClean="0"/>
              <a:t>~ 1.7% </a:t>
            </a:r>
            <a:r>
              <a:rPr lang="en-US" altLang="zh-CN" dirty="0"/>
              <a:t>(8 ring</a:t>
            </a:r>
            <a:r>
              <a:rPr lang="en-US" altLang="zh-CN" dirty="0" smtClean="0"/>
              <a:t>)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RF efficiency will be a little lower than 100%.</a:t>
            </a:r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7325" y="1772816"/>
            <a:ext cx="6552699" cy="393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750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Luminosity error </a:t>
            </a:r>
            <a:r>
              <a:rPr lang="en-US" altLang="zh-CN" dirty="0"/>
              <a:t>with RF phase adjustment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709936" y="6003994"/>
            <a:ext cx="603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Error of </a:t>
            </a:r>
            <a:r>
              <a:rPr lang="en-US" altLang="zh-CN" dirty="0" smtClean="0"/>
              <a:t>luminosity:  ~ 3.5% </a:t>
            </a:r>
            <a:r>
              <a:rPr lang="en-US" altLang="zh-CN" dirty="0"/>
              <a:t>(6 ring), </a:t>
            </a:r>
            <a:r>
              <a:rPr lang="en-US" altLang="zh-CN" dirty="0" smtClean="0"/>
              <a:t>~2.4% </a:t>
            </a:r>
            <a:r>
              <a:rPr lang="en-US" altLang="zh-CN" dirty="0"/>
              <a:t>(8 ring)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756846" cy="406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0799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RF acceptance error </a:t>
            </a:r>
            <a:r>
              <a:rPr lang="en-US" altLang="zh-CN" dirty="0"/>
              <a:t>with RF phase adjustment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547664" y="5949280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Error of </a:t>
            </a:r>
            <a:r>
              <a:rPr lang="en-US" altLang="zh-CN" dirty="0" smtClean="0"/>
              <a:t>RF acceptance:  ~ 10% </a:t>
            </a:r>
            <a:r>
              <a:rPr lang="en-US" altLang="zh-CN" dirty="0"/>
              <a:t>(6 ring), </a:t>
            </a:r>
            <a:r>
              <a:rPr lang="en-US" altLang="zh-CN" dirty="0" smtClean="0"/>
              <a:t>~ 7% </a:t>
            </a:r>
            <a:r>
              <a:rPr lang="en-US" altLang="zh-CN" dirty="0"/>
              <a:t>(8 ring)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252790" cy="375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6350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HOM power </a:t>
            </a:r>
            <a:r>
              <a:rPr lang="en-US" altLang="zh-CN" dirty="0"/>
              <a:t>with RF phase adjustment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637928" y="5949280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Error of </a:t>
            </a:r>
            <a:r>
              <a:rPr lang="en-US" altLang="zh-CN" dirty="0" smtClean="0"/>
              <a:t>HOM power:  ~ 2% </a:t>
            </a:r>
            <a:r>
              <a:rPr lang="en-US" altLang="zh-CN" dirty="0"/>
              <a:t>(6 ring), </a:t>
            </a:r>
            <a:r>
              <a:rPr lang="en-US" altLang="zh-CN" dirty="0" smtClean="0"/>
              <a:t>~ 1% </a:t>
            </a:r>
            <a:r>
              <a:rPr lang="en-US" altLang="zh-CN" dirty="0"/>
              <a:t>(8 ring)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245490" cy="375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1102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BS life time </a:t>
            </a:r>
            <a:r>
              <a:rPr lang="en-US" altLang="zh-CN" dirty="0"/>
              <a:t>with RF phase adjustment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763688" y="6061938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Error of </a:t>
            </a:r>
            <a:r>
              <a:rPr lang="en-US" altLang="zh-CN" dirty="0" smtClean="0"/>
              <a:t>BS life time:  ~-37% </a:t>
            </a:r>
            <a:r>
              <a:rPr lang="en-US" altLang="zh-CN" dirty="0"/>
              <a:t>(6 ring), </a:t>
            </a:r>
            <a:r>
              <a:rPr lang="en-US" altLang="zh-CN" dirty="0" smtClean="0"/>
              <a:t>~-30% </a:t>
            </a:r>
            <a:r>
              <a:rPr lang="en-US" altLang="zh-CN" dirty="0"/>
              <a:t>(8 ring</a:t>
            </a:r>
            <a:r>
              <a:rPr lang="en-US" altLang="zh-CN" dirty="0" smtClean="0"/>
              <a:t>)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BS life time will be lower than the requirement!!</a:t>
            </a:r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324798" cy="38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465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68952" cy="50405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 for CEPC partial double ring</a:t>
            </a:r>
            <a:br>
              <a:rPr lang="en-US" altLang="zh-CN" dirty="0" smtClean="0"/>
            </a:br>
            <a:r>
              <a:rPr lang="zh-CN" altLang="en-US" sz="2200" dirty="0" smtClean="0"/>
              <a:t>（</a:t>
            </a:r>
            <a:r>
              <a:rPr lang="en-US" altLang="zh-CN" sz="2200" dirty="0" smtClean="0"/>
              <a:t>wangdou20160325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43949334"/>
              </p:ext>
            </p:extLst>
          </p:nvPr>
        </p:nvGraphicFramePr>
        <p:xfrm>
          <a:off x="107504" y="836712"/>
          <a:ext cx="8208912" cy="5931338"/>
        </p:xfrm>
        <a:graphic>
          <a:graphicData uri="http://schemas.openxmlformats.org/drawingml/2006/table">
            <a:tbl>
              <a:tblPr firstRow="1" bandRow="1"/>
              <a:tblGrid>
                <a:gridCol w="2088232"/>
                <a:gridCol w="1296144"/>
                <a:gridCol w="1296144"/>
                <a:gridCol w="1296144"/>
                <a:gridCol w="1080120"/>
                <a:gridCol w="1152128"/>
              </a:tblGrid>
              <a:tr h="43521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2.85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2.67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0.74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0.46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44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1100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26.2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45.4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31.2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15.6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2.8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0.25/0.00136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0.268 /0.00124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2.45/0.0074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2.06 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1.02/0.003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0.62/0.0028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24.8/0.1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23.5/0.088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10.1/0.056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7.9/0.053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0.032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0.008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0.006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0.074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0.073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3.25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01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03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2.96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3.09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3.09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6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3545607" y="1212404"/>
            <a:ext cx="1224136" cy="56612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7268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Bunch length error with RF </a:t>
            </a:r>
            <a:r>
              <a:rPr lang="en-US" altLang="zh-CN" dirty="0"/>
              <a:t>phase </a:t>
            </a:r>
            <a:r>
              <a:rPr lang="en-US" altLang="zh-CN" dirty="0" smtClean="0"/>
              <a:t>adjustment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475656" y="6093296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Error of bunch length:   ~-3% (8 ring)</a:t>
            </a: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5518" y="1772816"/>
            <a:ext cx="6245490" cy="375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7223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 smtClean="0"/>
              <a:t>Piwinski</a:t>
            </a:r>
            <a:r>
              <a:rPr lang="en-US" altLang="zh-CN" dirty="0" smtClean="0"/>
              <a:t> error </a:t>
            </a:r>
            <a:r>
              <a:rPr lang="en-US" altLang="zh-CN" dirty="0"/>
              <a:t>with RF phase </a:t>
            </a:r>
            <a:r>
              <a:rPr lang="en-US" altLang="zh-CN" dirty="0" smtClean="0"/>
              <a:t>adjustment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907704" y="616530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Error of </a:t>
            </a:r>
            <a:r>
              <a:rPr lang="en-US" altLang="zh-CN" dirty="0" err="1" smtClean="0"/>
              <a:t>Piwinski</a:t>
            </a:r>
            <a:r>
              <a:rPr lang="en-US" altLang="zh-CN" dirty="0" smtClean="0"/>
              <a:t> angle:  ~-3</a:t>
            </a:r>
            <a:r>
              <a:rPr lang="en-US" altLang="zh-CN" dirty="0"/>
              <a:t>% (8 ring)</a:t>
            </a:r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365282" cy="382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4753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RF voltage error </a:t>
            </a:r>
            <a:r>
              <a:rPr lang="en-US" altLang="zh-CN" dirty="0"/>
              <a:t>with RF phase adjustment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259632" y="5989930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Error of </a:t>
            </a:r>
            <a:r>
              <a:rPr lang="en-US" altLang="zh-CN" dirty="0" smtClean="0"/>
              <a:t>V</a:t>
            </a:r>
            <a:r>
              <a:rPr lang="en-US" altLang="zh-CN" baseline="-25000" dirty="0" smtClean="0"/>
              <a:t>RF</a:t>
            </a:r>
            <a:r>
              <a:rPr lang="en-US" altLang="zh-CN" dirty="0" smtClean="0"/>
              <a:t>:  ~ 2.6% </a:t>
            </a:r>
            <a:r>
              <a:rPr lang="en-US" altLang="zh-CN" dirty="0"/>
              <a:t>(8 ring</a:t>
            </a:r>
            <a:r>
              <a:rPr lang="en-US" altLang="zh-CN" dirty="0" smtClean="0"/>
              <a:t>)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RF efficiency will be a little lower than 100</a:t>
            </a:r>
            <a:r>
              <a:rPr lang="en-US" altLang="zh-CN" dirty="0" smtClean="0">
                <a:solidFill>
                  <a:srgbClr val="FF0000"/>
                </a:solidFill>
              </a:rPr>
              <a:t>%.</a:t>
            </a:r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6005905" cy="361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4282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Luminosity error </a:t>
            </a:r>
            <a:r>
              <a:rPr lang="en-US" altLang="zh-CN" dirty="0"/>
              <a:t>with RF phase adjustment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709936" y="6003994"/>
            <a:ext cx="603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Error of </a:t>
            </a:r>
            <a:r>
              <a:rPr lang="en-US" altLang="zh-CN" dirty="0" smtClean="0"/>
              <a:t>luminosity:   ~</a:t>
            </a:r>
            <a:r>
              <a:rPr lang="en-US" altLang="zh-CN" dirty="0"/>
              <a:t>3</a:t>
            </a:r>
            <a:r>
              <a:rPr lang="en-US" altLang="zh-CN" dirty="0" smtClean="0"/>
              <a:t>% </a:t>
            </a:r>
            <a:r>
              <a:rPr lang="en-US" altLang="zh-CN" dirty="0"/>
              <a:t>(8 ring)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5886113" cy="353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6640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563" y="11113"/>
            <a:ext cx="8778875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9144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RF acceptance error </a:t>
            </a:r>
            <a:r>
              <a:rPr lang="en-US" altLang="zh-CN" dirty="0"/>
              <a:t>with RF phase adjustment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547664" y="5949280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Error of </a:t>
            </a:r>
            <a:r>
              <a:rPr lang="en-US" altLang="zh-CN" dirty="0" smtClean="0"/>
              <a:t>RF acceptance:  ~ 8% </a:t>
            </a:r>
            <a:r>
              <a:rPr lang="en-US" altLang="zh-CN" dirty="0"/>
              <a:t>(8 ring)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245490" cy="375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4073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HOM power </a:t>
            </a:r>
            <a:r>
              <a:rPr lang="en-US" altLang="zh-CN" dirty="0"/>
              <a:t>with RF phase adjustment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21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637928" y="5949280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Error of </a:t>
            </a:r>
            <a:r>
              <a:rPr lang="en-US" altLang="zh-CN" dirty="0" smtClean="0"/>
              <a:t>HOM power:  ~ 1.8% </a:t>
            </a:r>
            <a:r>
              <a:rPr lang="en-US" altLang="zh-CN" dirty="0"/>
              <a:t>(8 ring)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6167" y="1844824"/>
            <a:ext cx="6005905" cy="361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0123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BS life time </a:t>
            </a:r>
            <a:r>
              <a:rPr lang="en-US" altLang="zh-CN" dirty="0"/>
              <a:t>with RF phase adjustment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22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763688" y="6061938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Error of </a:t>
            </a:r>
            <a:r>
              <a:rPr lang="en-US" altLang="zh-CN" dirty="0" smtClean="0"/>
              <a:t>BS life time:  ~-36% </a:t>
            </a:r>
            <a:r>
              <a:rPr lang="en-US" altLang="zh-CN" dirty="0"/>
              <a:t>(8 ring</a:t>
            </a:r>
            <a:r>
              <a:rPr lang="en-US" altLang="zh-CN" dirty="0" smtClean="0"/>
              <a:t>)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BS life time will be lower than the requirement</a:t>
            </a:r>
            <a:r>
              <a:rPr lang="en-US" altLang="zh-CN" dirty="0" smtClean="0">
                <a:solidFill>
                  <a:srgbClr val="FF0000"/>
                </a:solidFill>
              </a:rPr>
              <a:t>!!</a:t>
            </a:r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6348981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8040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68952" cy="50405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 for CEPC partial double ring</a:t>
            </a:r>
            <a:br>
              <a:rPr lang="en-US" altLang="zh-CN" dirty="0" smtClean="0"/>
            </a:br>
            <a:r>
              <a:rPr lang="zh-CN" altLang="en-US" sz="2200" dirty="0" smtClean="0"/>
              <a:t>（</a:t>
            </a:r>
            <a:r>
              <a:rPr lang="en-US" altLang="zh-CN" sz="2200" dirty="0" smtClean="0"/>
              <a:t>wangdou20160325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43949334"/>
              </p:ext>
            </p:extLst>
          </p:nvPr>
        </p:nvGraphicFramePr>
        <p:xfrm>
          <a:off x="107504" y="836712"/>
          <a:ext cx="8208912" cy="5931338"/>
        </p:xfrm>
        <a:graphic>
          <a:graphicData uri="http://schemas.openxmlformats.org/drawingml/2006/table">
            <a:tbl>
              <a:tblPr firstRow="1" bandRow="1"/>
              <a:tblGrid>
                <a:gridCol w="2088232"/>
                <a:gridCol w="1296144"/>
                <a:gridCol w="1296144"/>
                <a:gridCol w="1296144"/>
                <a:gridCol w="1080120"/>
                <a:gridCol w="1152128"/>
              </a:tblGrid>
              <a:tr h="43521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2.85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2.67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0.74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0.46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44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1100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26.2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45.4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31.2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15.6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2.8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0.25/0.00136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0.268 /0.00124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2.45/0.0074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2.06 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1.02/0.003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0.62/0.0028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24.8/0.1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23.5/0.088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10.1/0.056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7.9/0.053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0.032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0.008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0.006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0.074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0.073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3.25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01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03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2.96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3.09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3.09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6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23</a:t>
            </a:fld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7092280" y="1196752"/>
            <a:ext cx="1224136" cy="56612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7268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Bunch length error with RF </a:t>
            </a:r>
            <a:r>
              <a:rPr lang="en-US" altLang="zh-CN" dirty="0"/>
              <a:t>phase </a:t>
            </a:r>
            <a:r>
              <a:rPr lang="en-US" altLang="zh-CN" dirty="0" smtClean="0"/>
              <a:t>adjustment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24</a:t>
            </a:fld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475656" y="6093296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Error of bunch length:  ~-1.5% (8 ring)</a:t>
            </a:r>
            <a:endParaRPr lang="zh-CN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6005905" cy="361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7223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 smtClean="0"/>
              <a:t>Piwinski</a:t>
            </a:r>
            <a:r>
              <a:rPr lang="en-US" altLang="zh-CN" dirty="0" smtClean="0"/>
              <a:t> error </a:t>
            </a:r>
            <a:r>
              <a:rPr lang="en-US" altLang="zh-CN" dirty="0"/>
              <a:t>with RF phase </a:t>
            </a:r>
            <a:r>
              <a:rPr lang="en-US" altLang="zh-CN" dirty="0" smtClean="0"/>
              <a:t>adjustment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25</a:t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907704" y="616530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Error of </a:t>
            </a:r>
            <a:r>
              <a:rPr lang="en-US" altLang="zh-CN" dirty="0" err="1" smtClean="0"/>
              <a:t>Piwinski</a:t>
            </a:r>
            <a:r>
              <a:rPr lang="en-US" altLang="zh-CN" dirty="0" smtClean="0"/>
              <a:t> angle:  ~-1.7% </a:t>
            </a:r>
            <a:r>
              <a:rPr lang="en-US" altLang="zh-CN" dirty="0"/>
              <a:t>(8 ring)</a:t>
            </a:r>
            <a:endParaRPr lang="zh-CN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6125698" cy="3682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4753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RF voltage error </a:t>
            </a:r>
            <a:r>
              <a:rPr lang="en-US" altLang="zh-CN" dirty="0"/>
              <a:t>with RF phase adjustment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26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259632" y="5989930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Error of </a:t>
            </a:r>
            <a:r>
              <a:rPr lang="en-US" altLang="zh-CN" dirty="0" smtClean="0"/>
              <a:t>V</a:t>
            </a:r>
            <a:r>
              <a:rPr lang="en-US" altLang="zh-CN" baseline="-25000" dirty="0" smtClean="0"/>
              <a:t>RF</a:t>
            </a:r>
            <a:r>
              <a:rPr lang="en-US" altLang="zh-CN" dirty="0" smtClean="0"/>
              <a:t>:  ~ 2.6% </a:t>
            </a:r>
            <a:r>
              <a:rPr lang="en-US" altLang="zh-CN" dirty="0"/>
              <a:t>(8 ring</a:t>
            </a:r>
            <a:r>
              <a:rPr lang="en-US" altLang="zh-CN" dirty="0" smtClean="0"/>
              <a:t>)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RF efficiency will be a little lower than 100</a:t>
            </a:r>
            <a:r>
              <a:rPr lang="en-US" altLang="zh-CN" dirty="0" smtClean="0">
                <a:solidFill>
                  <a:srgbClr val="FF0000"/>
                </a:solidFill>
              </a:rPr>
              <a:t>%.</a:t>
            </a:r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6005905" cy="361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4282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Luminosity error </a:t>
            </a:r>
            <a:r>
              <a:rPr lang="en-US" altLang="zh-CN" dirty="0"/>
              <a:t>with RF phase adjustment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27</a:t>
            </a:fld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709936" y="6003994"/>
            <a:ext cx="603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Error of </a:t>
            </a:r>
            <a:r>
              <a:rPr lang="en-US" altLang="zh-CN" dirty="0" smtClean="0"/>
              <a:t>luminosity:  ~1.7% </a:t>
            </a:r>
            <a:r>
              <a:rPr lang="en-US" altLang="zh-CN" dirty="0"/>
              <a:t>(8 ring)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6297" y="1802507"/>
            <a:ext cx="6165999" cy="3682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6640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RF acceptance error </a:t>
            </a:r>
            <a:r>
              <a:rPr lang="en-US" altLang="zh-CN" dirty="0"/>
              <a:t>with RF phase adjustment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28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547664" y="5949280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Error of </a:t>
            </a:r>
            <a:r>
              <a:rPr lang="en-US" altLang="zh-CN" dirty="0" smtClean="0"/>
              <a:t>RF acceptance:   ~ 3% </a:t>
            </a:r>
            <a:r>
              <a:rPr lang="en-US" altLang="zh-CN" dirty="0"/>
              <a:t>(8 ring)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2291" y="1772816"/>
            <a:ext cx="6242557" cy="389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4073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HOM power </a:t>
            </a:r>
            <a:r>
              <a:rPr lang="en-US" altLang="zh-CN" dirty="0"/>
              <a:t>with RF phase adjustment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29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637928" y="5949280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Error of </a:t>
            </a:r>
            <a:r>
              <a:rPr lang="en-US" altLang="zh-CN" dirty="0" smtClean="0"/>
              <a:t>HOM power:   ~ 0.9% </a:t>
            </a:r>
            <a:r>
              <a:rPr lang="en-US" altLang="zh-CN" dirty="0"/>
              <a:t>(8 ring)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7212" y="1700808"/>
            <a:ext cx="6363816" cy="389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0123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组合 1"/>
          <p:cNvGrpSpPr>
            <a:grpSpLocks/>
          </p:cNvGrpSpPr>
          <p:nvPr/>
        </p:nvGrpSpPr>
        <p:grpSpPr bwMode="auto">
          <a:xfrm>
            <a:off x="388938" y="212725"/>
            <a:ext cx="8294687" cy="6608763"/>
            <a:chOff x="40622" y="260648"/>
            <a:chExt cx="8294306" cy="6608002"/>
          </a:xfrm>
        </p:grpSpPr>
        <p:grpSp>
          <p:nvGrpSpPr>
            <p:cNvPr id="16386" name="组合 24"/>
            <p:cNvGrpSpPr>
              <a:grpSpLocks/>
            </p:cNvGrpSpPr>
            <p:nvPr/>
          </p:nvGrpSpPr>
          <p:grpSpPr bwMode="auto">
            <a:xfrm>
              <a:off x="40622" y="260648"/>
              <a:ext cx="8294306" cy="6608002"/>
              <a:chOff x="40622" y="260648"/>
              <a:chExt cx="8294306" cy="6608002"/>
            </a:xfrm>
          </p:grpSpPr>
          <p:grpSp>
            <p:nvGrpSpPr>
              <p:cNvPr id="16387" name="组合 28717"/>
              <p:cNvGrpSpPr>
                <a:grpSpLocks/>
              </p:cNvGrpSpPr>
              <p:nvPr/>
            </p:nvGrpSpPr>
            <p:grpSpPr bwMode="auto">
              <a:xfrm>
                <a:off x="40622" y="260648"/>
                <a:ext cx="8294306" cy="6608002"/>
                <a:chOff x="57528" y="232232"/>
                <a:chExt cx="8294306" cy="6608002"/>
              </a:xfrm>
            </p:grpSpPr>
            <p:sp>
              <p:nvSpPr>
                <p:cNvPr id="6" name="Rectangle 2"/>
                <p:cNvSpPr txBox="1">
                  <a:spLocks noChangeArrowheads="1"/>
                </p:cNvSpPr>
                <p:nvPr/>
              </p:nvSpPr>
              <p:spPr bwMode="auto">
                <a:xfrm>
                  <a:off x="782982" y="232232"/>
                  <a:ext cx="7164059" cy="563498"/>
                </a:xfrm>
                <a:prstGeom prst="rect">
                  <a:avLst/>
                </a:prstGeom>
              </p:spPr>
              <p:txBody>
                <a:bodyPr anchor="ctr">
                  <a:normAutofit fontScale="60000" lnSpcReduction="2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>
                    <a:buFontTx/>
                    <a:buNone/>
                    <a:defRPr/>
                  </a:pPr>
                  <a:r>
                    <a:rPr lang="en-US" altLang="zh-CN" b="1" dirty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rPr>
                    <a:t>CEPC Advanced Partial </a:t>
                  </a:r>
                  <a:r>
                    <a:rPr lang="en-US" altLang="zh-CN" b="1" dirty="0" smtClean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rPr>
                    <a:t>Double Ring Layout I</a:t>
                  </a:r>
                  <a:endParaRPr lang="en-US" altLang="zh-CN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389" name="TextBox 146"/>
                <p:cNvSpPr txBox="1">
                  <a:spLocks noChangeArrowheads="1"/>
                </p:cNvSpPr>
                <p:nvPr/>
              </p:nvSpPr>
              <p:spPr bwMode="auto">
                <a:xfrm>
                  <a:off x="7602911" y="5964994"/>
                  <a:ext cx="748923" cy="6001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SU Feng</a:t>
                  </a: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2016.5.23</a:t>
                  </a:r>
                  <a:endParaRPr lang="zh-CN" altLang="en-US" sz="11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Calibri" pitchFamily="34" charset="0"/>
                  </a:endParaRPr>
                </a:p>
              </p:txBody>
            </p:sp>
            <p:cxnSp>
              <p:nvCxnSpPr>
                <p:cNvPr id="72" name="直接连接符 71"/>
                <p:cNvCxnSpPr/>
                <p:nvPr/>
              </p:nvCxnSpPr>
              <p:spPr bwMode="auto">
                <a:xfrm>
                  <a:off x="4764249" y="1132241"/>
                  <a:ext cx="0" cy="5309576"/>
                </a:xfrm>
                <a:prstGeom prst="line">
                  <a:avLst/>
                </a:prstGeom>
                <a:ln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391" name="组合 74"/>
                <p:cNvGrpSpPr>
                  <a:grpSpLocks/>
                </p:cNvGrpSpPr>
                <p:nvPr/>
              </p:nvGrpSpPr>
              <p:grpSpPr bwMode="auto">
                <a:xfrm rot="10800000">
                  <a:off x="4003772" y="5656715"/>
                  <a:ext cx="1507731" cy="260993"/>
                  <a:chOff x="245000" y="3411438"/>
                  <a:chExt cx="7979351" cy="1282948"/>
                </a:xfrm>
              </p:grpSpPr>
              <p:grpSp>
                <p:nvGrpSpPr>
                  <p:cNvPr id="16392" name="组合 99"/>
                  <p:cNvGrpSpPr>
                    <a:grpSpLocks/>
                  </p:cNvGrpSpPr>
                  <p:nvPr/>
                </p:nvGrpSpPr>
                <p:grpSpPr bwMode="auto">
                  <a:xfrm>
                    <a:off x="692997" y="3429548"/>
                    <a:ext cx="7075758" cy="1264838"/>
                    <a:chOff x="513613" y="2448815"/>
                    <a:chExt cx="8142610" cy="1930589"/>
                  </a:xfrm>
                </p:grpSpPr>
                <p:cxnSp>
                  <p:nvCxnSpPr>
                    <p:cNvPr id="86" name="直接连接符 85"/>
                    <p:cNvCxnSpPr/>
                    <p:nvPr/>
                  </p:nvCxnSpPr>
                  <p:spPr>
                    <a:xfrm flipH="1" flipV="1">
                      <a:off x="7613719" y="2418964"/>
                      <a:ext cx="1082795" cy="1012318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直接连接符 86"/>
                    <p:cNvCxnSpPr/>
                    <p:nvPr/>
                  </p:nvCxnSpPr>
                  <p:spPr>
                    <a:xfrm rot="10800000">
                      <a:off x="5844513" y="2407051"/>
                      <a:ext cx="1798213" cy="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直接连接符 87"/>
                    <p:cNvCxnSpPr/>
                    <p:nvPr/>
                  </p:nvCxnSpPr>
                  <p:spPr>
                    <a:xfrm flipH="1">
                      <a:off x="4645705" y="2418964"/>
                      <a:ext cx="1247144" cy="1000412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直接连接符 88"/>
                    <p:cNvCxnSpPr/>
                    <p:nvPr/>
                  </p:nvCxnSpPr>
                  <p:spPr>
                    <a:xfrm flipH="1">
                      <a:off x="3504903" y="3407463"/>
                      <a:ext cx="1131131" cy="952773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直接连接符 89"/>
                    <p:cNvCxnSpPr/>
                    <p:nvPr/>
                  </p:nvCxnSpPr>
                  <p:spPr>
                    <a:xfrm rot="10800000">
                      <a:off x="1561671" y="4360236"/>
                      <a:ext cx="1943233" cy="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直接连接符 90"/>
                    <p:cNvCxnSpPr/>
                    <p:nvPr/>
                  </p:nvCxnSpPr>
                  <p:spPr>
                    <a:xfrm flipH="1" flipV="1">
                      <a:off x="546554" y="3407463"/>
                      <a:ext cx="1005452" cy="952773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77" name="直接连接符 76"/>
                  <p:cNvCxnSpPr/>
                  <p:nvPr/>
                </p:nvCxnSpPr>
                <p:spPr bwMode="auto">
                  <a:xfrm flipV="1">
                    <a:off x="259553" y="4088824"/>
                    <a:ext cx="453661" cy="7805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直接连接符 77"/>
                  <p:cNvCxnSpPr/>
                  <p:nvPr/>
                </p:nvCxnSpPr>
                <p:spPr bwMode="auto">
                  <a:xfrm flipV="1">
                    <a:off x="679609" y="3409993"/>
                    <a:ext cx="940926" cy="663226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直接连接符 78"/>
                  <p:cNvCxnSpPr/>
                  <p:nvPr/>
                </p:nvCxnSpPr>
                <p:spPr bwMode="auto">
                  <a:xfrm>
                    <a:off x="1637338" y="3394388"/>
                    <a:ext cx="1688629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直接连接符 79"/>
                  <p:cNvCxnSpPr>
                    <a:endCxn id="85" idx="4"/>
                  </p:cNvCxnSpPr>
                  <p:nvPr/>
                </p:nvCxnSpPr>
                <p:spPr bwMode="auto">
                  <a:xfrm>
                    <a:off x="3309165" y="3409993"/>
                    <a:ext cx="940926" cy="663226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直接连接符 80"/>
                  <p:cNvCxnSpPr>
                    <a:stCxn id="85" idx="4"/>
                  </p:cNvCxnSpPr>
                  <p:nvPr/>
                </p:nvCxnSpPr>
                <p:spPr bwMode="auto">
                  <a:xfrm>
                    <a:off x="4266893" y="4057613"/>
                    <a:ext cx="949325" cy="624215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直接连接符 81"/>
                  <p:cNvCxnSpPr/>
                  <p:nvPr/>
                </p:nvCxnSpPr>
                <p:spPr bwMode="auto">
                  <a:xfrm flipV="1">
                    <a:off x="5199416" y="4674028"/>
                    <a:ext cx="1764237" cy="23406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直接连接符 82"/>
                  <p:cNvCxnSpPr/>
                  <p:nvPr/>
                </p:nvCxnSpPr>
                <p:spPr bwMode="auto">
                  <a:xfrm flipV="1">
                    <a:off x="6963653" y="4073219"/>
                    <a:ext cx="873717" cy="600809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直接连接符 83"/>
                  <p:cNvCxnSpPr/>
                  <p:nvPr/>
                </p:nvCxnSpPr>
                <p:spPr bwMode="auto">
                  <a:xfrm>
                    <a:off x="7837370" y="4081024"/>
                    <a:ext cx="403254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5" name="椭圆 84"/>
                  <p:cNvSpPr/>
                  <p:nvPr/>
                </p:nvSpPr>
                <p:spPr bwMode="auto">
                  <a:xfrm>
                    <a:off x="4233289" y="4026403"/>
                    <a:ext cx="42003" cy="31211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0" hangingPunct="0">
                      <a:buFontTx/>
                      <a:buNone/>
                      <a:defRPr/>
                    </a:pPr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cxnSp>
              <p:nvCxnSpPr>
                <p:cNvPr id="93" name="直接连接符 92"/>
                <p:cNvCxnSpPr>
                  <a:stCxn id="114" idx="0"/>
                  <a:endCxn id="115" idx="2"/>
                </p:cNvCxnSpPr>
                <p:nvPr/>
              </p:nvCxnSpPr>
              <p:spPr bwMode="auto">
                <a:xfrm flipH="1">
                  <a:off x="2203729" y="2922735"/>
                  <a:ext cx="84133" cy="298416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接连接符 94"/>
                <p:cNvCxnSpPr>
                  <a:stCxn id="105" idx="2"/>
                  <a:endCxn id="110" idx="0"/>
                </p:cNvCxnSpPr>
                <p:nvPr/>
              </p:nvCxnSpPr>
              <p:spPr bwMode="auto">
                <a:xfrm>
                  <a:off x="7216824" y="2973529"/>
                  <a:ext cx="109532" cy="309526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接连接符 95"/>
                <p:cNvCxnSpPr>
                  <a:stCxn id="113" idx="0"/>
                  <a:endCxn id="114" idx="2"/>
                </p:cNvCxnSpPr>
                <p:nvPr/>
              </p:nvCxnSpPr>
              <p:spPr bwMode="auto">
                <a:xfrm flipH="1">
                  <a:off x="2603761" y="1825898"/>
                  <a:ext cx="376220" cy="373020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直接连接符 98"/>
                <p:cNvCxnSpPr>
                  <a:stCxn id="106" idx="2"/>
                  <a:endCxn id="107" idx="0"/>
                </p:cNvCxnSpPr>
                <p:nvPr/>
              </p:nvCxnSpPr>
              <p:spPr bwMode="auto">
                <a:xfrm flipH="1">
                  <a:off x="6654875" y="4903707"/>
                  <a:ext cx="260338" cy="338098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直接连接符 99"/>
                <p:cNvCxnSpPr>
                  <a:endCxn id="105" idx="0"/>
                </p:cNvCxnSpPr>
                <p:nvPr/>
              </p:nvCxnSpPr>
              <p:spPr bwMode="auto">
                <a:xfrm>
                  <a:off x="6518356" y="1802089"/>
                  <a:ext cx="285737" cy="363495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直接连接符 102"/>
                <p:cNvCxnSpPr/>
                <p:nvPr/>
              </p:nvCxnSpPr>
              <p:spPr bwMode="auto">
                <a:xfrm>
                  <a:off x="2525977" y="4825928"/>
                  <a:ext cx="301611" cy="398417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弧形 103"/>
                <p:cNvSpPr/>
                <p:nvPr/>
              </p:nvSpPr>
              <p:spPr bwMode="auto">
                <a:xfrm>
                  <a:off x="3118087" y="1306846"/>
                  <a:ext cx="4179695" cy="4506393"/>
                </a:xfrm>
                <a:prstGeom prst="arc">
                  <a:avLst>
                    <a:gd name="adj1" fmla="val 16866018"/>
                    <a:gd name="adj2" fmla="val 18437400"/>
                  </a:avLst>
                </a:prstGeom>
                <a:ln w="76200">
                  <a:solidFill>
                    <a:srgbClr val="3D09F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ln>
                      <a:solidFill>
                        <a:srgbClr val="3D09FD"/>
                      </a:solidFill>
                    </a:ln>
                    <a:solidFill>
                      <a:srgbClr val="300FF7"/>
                    </a:solidFill>
                  </a:endParaRPr>
                </a:p>
              </p:txBody>
            </p:sp>
            <p:sp>
              <p:nvSpPr>
                <p:cNvPr id="105" name="弧形 104"/>
                <p:cNvSpPr/>
                <p:nvPr/>
              </p:nvSpPr>
              <p:spPr bwMode="auto">
                <a:xfrm rot="2398003">
                  <a:off x="3033953" y="1408435"/>
                  <a:ext cx="4179696" cy="4506393"/>
                </a:xfrm>
                <a:prstGeom prst="arc">
                  <a:avLst>
                    <a:gd name="adj1" fmla="val 16701529"/>
                    <a:gd name="adj2" fmla="val 18109833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弧形 105"/>
                <p:cNvSpPr/>
                <p:nvPr/>
              </p:nvSpPr>
              <p:spPr bwMode="auto">
                <a:xfrm rot="4695820">
                  <a:off x="2945996" y="1556692"/>
                  <a:ext cx="4177819" cy="4506705"/>
                </a:xfrm>
                <a:prstGeom prst="arc">
                  <a:avLst>
                    <a:gd name="adj1" fmla="val 17180008"/>
                    <a:gd name="adj2" fmla="val 18714553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弧形 106"/>
                <p:cNvSpPr/>
                <p:nvPr/>
              </p:nvSpPr>
              <p:spPr bwMode="auto">
                <a:xfrm rot="7552111">
                  <a:off x="2953934" y="1417008"/>
                  <a:ext cx="4177819" cy="4509880"/>
                </a:xfrm>
                <a:prstGeom prst="arc">
                  <a:avLst>
                    <a:gd name="adj1" fmla="val 16701529"/>
                    <a:gd name="adj2" fmla="val 18446647"/>
                  </a:avLst>
                </a:prstGeom>
                <a:ln w="76200">
                  <a:solidFill>
                    <a:srgbClr val="3D09F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ln>
                      <a:solidFill>
                        <a:srgbClr val="3D09FD"/>
                      </a:solidFill>
                    </a:ln>
                    <a:solidFill>
                      <a:srgbClr val="300FF7"/>
                    </a:solidFill>
                  </a:endParaRPr>
                </a:p>
              </p:txBody>
            </p:sp>
            <p:sp>
              <p:nvSpPr>
                <p:cNvPr id="109" name="弧形 108"/>
                <p:cNvSpPr/>
                <p:nvPr/>
              </p:nvSpPr>
              <p:spPr bwMode="auto">
                <a:xfrm rot="10550204">
                  <a:off x="2127533" y="1306846"/>
                  <a:ext cx="4178108" cy="4506393"/>
                </a:xfrm>
                <a:prstGeom prst="arc">
                  <a:avLst>
                    <a:gd name="adj1" fmla="val 16996302"/>
                    <a:gd name="adj2" fmla="val 18935055"/>
                  </a:avLst>
                </a:prstGeom>
                <a:ln w="76200">
                  <a:solidFill>
                    <a:srgbClr val="3D09F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ln>
                      <a:solidFill>
                        <a:srgbClr val="3D09FD"/>
                      </a:solidFill>
                    </a:ln>
                    <a:solidFill>
                      <a:srgbClr val="300FF7"/>
                    </a:solidFill>
                  </a:endParaRPr>
                </a:p>
              </p:txBody>
            </p:sp>
            <p:sp>
              <p:nvSpPr>
                <p:cNvPr id="112" name="弧形 111"/>
                <p:cNvSpPr/>
                <p:nvPr/>
              </p:nvSpPr>
              <p:spPr bwMode="auto">
                <a:xfrm rot="13919276">
                  <a:off x="2341186" y="1385262"/>
                  <a:ext cx="4179407" cy="4508293"/>
                </a:xfrm>
                <a:prstGeom prst="arc">
                  <a:avLst>
                    <a:gd name="adj1" fmla="val 16565244"/>
                    <a:gd name="adj2" fmla="val 17941692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弧形 112"/>
                <p:cNvSpPr/>
                <p:nvPr/>
              </p:nvSpPr>
              <p:spPr bwMode="auto">
                <a:xfrm rot="18585938">
                  <a:off x="2372935" y="1251929"/>
                  <a:ext cx="4198454" cy="4476544"/>
                </a:xfrm>
                <a:prstGeom prst="arc">
                  <a:avLst>
                    <a:gd name="adj1" fmla="val 16701529"/>
                    <a:gd name="adj2" fmla="val 18256151"/>
                  </a:avLst>
                </a:prstGeom>
                <a:ln w="76200">
                  <a:solidFill>
                    <a:srgbClr val="300FF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ln>
                      <a:solidFill>
                        <a:srgbClr val="3D09FD"/>
                      </a:solidFill>
                    </a:ln>
                    <a:solidFill>
                      <a:srgbClr val="3D09FD"/>
                    </a:solidFill>
                  </a:endParaRPr>
                </a:p>
              </p:txBody>
            </p:sp>
            <p:sp>
              <p:nvSpPr>
                <p:cNvPr id="114" name="弧形 113"/>
                <p:cNvSpPr/>
                <p:nvPr/>
              </p:nvSpPr>
              <p:spPr bwMode="auto">
                <a:xfrm rot="15817787">
                  <a:off x="2377698" y="1083673"/>
                  <a:ext cx="4200041" cy="4474957"/>
                </a:xfrm>
                <a:prstGeom prst="arc">
                  <a:avLst>
                    <a:gd name="adj1" fmla="val 17201599"/>
                    <a:gd name="adj2" fmla="val 18437400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22" name="TextBox 119"/>
                <p:cNvSpPr txBox="1">
                  <a:spLocks noChangeArrowheads="1"/>
                </p:cNvSpPr>
                <p:nvPr/>
              </p:nvSpPr>
              <p:spPr bwMode="auto">
                <a:xfrm>
                  <a:off x="4316996" y="1772939"/>
                  <a:ext cx="1008342" cy="307777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1400" b="1">
                      <a:solidFill>
                        <a:srgbClr val="FF0000"/>
                      </a:solidFill>
                      <a:latin typeface="Arial" pitchFamily="34" charset="0"/>
                      <a:sym typeface="Calibri" pitchFamily="34" charset="0"/>
                    </a:rPr>
                    <a:t>IP1_ee</a:t>
                  </a:r>
                </a:p>
              </p:txBody>
            </p:sp>
            <p:sp>
              <p:nvSpPr>
                <p:cNvPr id="16423" name="TextBox 121"/>
                <p:cNvSpPr txBox="1">
                  <a:spLocks noChangeArrowheads="1"/>
                </p:cNvSpPr>
                <p:nvPr/>
              </p:nvSpPr>
              <p:spPr bwMode="auto">
                <a:xfrm>
                  <a:off x="4189173" y="5181039"/>
                  <a:ext cx="1156148" cy="307777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1400" b="1">
                      <a:solidFill>
                        <a:srgbClr val="FF0000"/>
                      </a:solidFill>
                      <a:latin typeface="Arial" pitchFamily="34" charset="0"/>
                      <a:sym typeface="Calibri" pitchFamily="34" charset="0"/>
                    </a:rPr>
                    <a:t>IP3_ee</a:t>
                  </a:r>
                </a:p>
              </p:txBody>
            </p:sp>
            <p:sp>
              <p:nvSpPr>
                <p:cNvPr id="16424" name="TextBox 123"/>
                <p:cNvSpPr txBox="1">
                  <a:spLocks noChangeArrowheads="1"/>
                </p:cNvSpPr>
                <p:nvPr/>
              </p:nvSpPr>
              <p:spPr bwMode="auto">
                <a:xfrm>
                  <a:off x="5820740" y="3333809"/>
                  <a:ext cx="1091879" cy="307777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1400" b="1">
                      <a:solidFill>
                        <a:srgbClr val="FF0000"/>
                      </a:solidFill>
                      <a:latin typeface="Arial" pitchFamily="34" charset="0"/>
                      <a:sym typeface="Calibri" pitchFamily="34" charset="0"/>
                    </a:rPr>
                    <a:t>IP2_pp</a:t>
                  </a:r>
                </a:p>
              </p:txBody>
            </p:sp>
            <p:sp>
              <p:nvSpPr>
                <p:cNvPr id="16425" name="TextBox 124"/>
                <p:cNvSpPr txBox="1">
                  <a:spLocks noChangeArrowheads="1"/>
                </p:cNvSpPr>
                <p:nvPr/>
              </p:nvSpPr>
              <p:spPr bwMode="auto">
                <a:xfrm>
                  <a:off x="2519727" y="3308831"/>
                  <a:ext cx="1056065" cy="307777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1400" b="1">
                      <a:solidFill>
                        <a:srgbClr val="FF0000"/>
                      </a:solidFill>
                      <a:latin typeface="Arial" pitchFamily="34" charset="0"/>
                      <a:sym typeface="Calibri" pitchFamily="34" charset="0"/>
                    </a:rPr>
                    <a:t>IP4_pp</a:t>
                  </a:r>
                </a:p>
              </p:txBody>
            </p:sp>
            <p:cxnSp>
              <p:nvCxnSpPr>
                <p:cNvPr id="127" name="直接连接符 126"/>
                <p:cNvCxnSpPr/>
                <p:nvPr/>
              </p:nvCxnSpPr>
              <p:spPr bwMode="auto">
                <a:xfrm>
                  <a:off x="3994347" y="1383037"/>
                  <a:ext cx="36510" cy="1038105"/>
                </a:xfrm>
                <a:prstGeom prst="line">
                  <a:avLst/>
                </a:prstGeom>
                <a:ln>
                  <a:prstDash val="lgDashDot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 bwMode="auto">
                <a:xfrm>
                  <a:off x="5484941" y="1378275"/>
                  <a:ext cx="15874" cy="1042868"/>
                </a:xfrm>
                <a:prstGeom prst="line">
                  <a:avLst/>
                </a:prstGeom>
                <a:ln>
                  <a:prstDash val="lgDashDot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箭头连接符 131"/>
                <p:cNvCxnSpPr/>
                <p:nvPr/>
              </p:nvCxnSpPr>
              <p:spPr bwMode="auto">
                <a:xfrm>
                  <a:off x="4057844" y="2348126"/>
                  <a:ext cx="1442971" cy="0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429" name="TextBox 133"/>
                <p:cNvSpPr txBox="1">
                  <a:spLocks noChangeArrowheads="1"/>
                </p:cNvSpPr>
                <p:nvPr/>
              </p:nvSpPr>
              <p:spPr bwMode="auto">
                <a:xfrm>
                  <a:off x="4472635" y="2401292"/>
                  <a:ext cx="516488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200" b="1">
                      <a:solidFill>
                        <a:srgbClr val="000000"/>
                      </a:solidFill>
                      <a:latin typeface="Arial" pitchFamily="34" charset="0"/>
                      <a:sym typeface="Calibri" pitchFamily="34" charset="0"/>
                    </a:rPr>
                    <a:t>3Km</a:t>
                  </a:r>
                  <a:endParaRPr lang="zh-CN" altLang="en-US" sz="1200" b="1">
                    <a:solidFill>
                      <a:srgbClr val="00000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0" name="TextBox 134"/>
                <p:cNvSpPr txBox="1">
                  <a:spLocks noChangeArrowheads="1"/>
                </p:cNvSpPr>
                <p:nvPr/>
              </p:nvSpPr>
              <p:spPr bwMode="auto">
                <a:xfrm>
                  <a:off x="6162916" y="2061466"/>
                  <a:ext cx="492418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1" name="TextBox 135"/>
                <p:cNvSpPr txBox="1">
                  <a:spLocks noChangeArrowheads="1"/>
                </p:cNvSpPr>
                <p:nvPr/>
              </p:nvSpPr>
              <p:spPr bwMode="auto">
                <a:xfrm>
                  <a:off x="1390901" y="2711249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1/2RF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2" name="TextBox 136"/>
                <p:cNvSpPr txBox="1">
                  <a:spLocks noChangeArrowheads="1"/>
                </p:cNvSpPr>
                <p:nvPr/>
              </p:nvSpPr>
              <p:spPr bwMode="auto">
                <a:xfrm>
                  <a:off x="7448129" y="2788460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1/2RF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3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7448129" y="3776495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1/2RF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4" name="TextBox 138"/>
                <p:cNvSpPr txBox="1">
                  <a:spLocks noChangeArrowheads="1"/>
                </p:cNvSpPr>
                <p:nvPr/>
              </p:nvSpPr>
              <p:spPr bwMode="auto">
                <a:xfrm>
                  <a:off x="2837303" y="2012305"/>
                  <a:ext cx="492418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5" name="TextBox 139"/>
                <p:cNvSpPr txBox="1">
                  <a:spLocks noChangeArrowheads="1"/>
                </p:cNvSpPr>
                <p:nvPr/>
              </p:nvSpPr>
              <p:spPr bwMode="auto">
                <a:xfrm>
                  <a:off x="2837303" y="4661986"/>
                  <a:ext cx="492418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6" name="TextBox 140"/>
                <p:cNvSpPr txBox="1">
                  <a:spLocks noChangeArrowheads="1"/>
                </p:cNvSpPr>
                <p:nvPr/>
              </p:nvSpPr>
              <p:spPr bwMode="auto">
                <a:xfrm>
                  <a:off x="6168383" y="4703352"/>
                  <a:ext cx="492418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7" name="TextBox 141"/>
                <p:cNvSpPr txBox="1">
                  <a:spLocks noChangeArrowheads="1"/>
                </p:cNvSpPr>
                <p:nvPr/>
              </p:nvSpPr>
              <p:spPr bwMode="auto">
                <a:xfrm>
                  <a:off x="1368249" y="3786981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1/2RF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8" name="TextBox 150"/>
                <p:cNvSpPr txBox="1">
                  <a:spLocks noChangeArrowheads="1"/>
                </p:cNvSpPr>
                <p:nvPr/>
              </p:nvSpPr>
              <p:spPr bwMode="auto">
                <a:xfrm>
                  <a:off x="57528" y="4208744"/>
                  <a:ext cx="2004075" cy="26314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IP1_ee/IP3_ee,  2.968Km</a:t>
                  </a:r>
                  <a:endParaRPr lang="zh-CN" altLang="en-US" sz="11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Calibri" pitchFamily="34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IP2_pp/IP4_pp, 1132.8m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APDR, 1052.87m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92D050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4 Short Straights, 141.6m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4 Medium Straights, 566.4m</a:t>
                  </a:r>
                  <a:endParaRPr lang="en-US" altLang="zh-CN" sz="1100" b="1">
                    <a:solidFill>
                      <a:srgbClr val="92D050"/>
                    </a:solidFill>
                    <a:latin typeface="Times New Roman" pitchFamily="18" charset="0"/>
                    <a:cs typeface="Times New Roman" pitchFamily="18" charset="0"/>
                    <a:sym typeface="Calibri" pitchFamily="34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77933C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4 Long Straights, 1132.8m</a:t>
                  </a:r>
                  <a:endParaRPr lang="en-US" altLang="zh-CN" sz="1100" b="1">
                    <a:solidFill>
                      <a:srgbClr val="92D050"/>
                    </a:solidFill>
                    <a:latin typeface="Times New Roman" pitchFamily="18" charset="0"/>
                    <a:cs typeface="Times New Roman" pitchFamily="18" charset="0"/>
                    <a:sym typeface="Calibri" pitchFamily="34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4 ARC1, 124*FODO, 5852.8m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4 ARC2, 24*FODO, 1132.8m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4 ARC3, 79*FODO, 3728.8m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2 ARC4, 24*FODO, 1132.8m</a:t>
                  </a:r>
                </a:p>
              </p:txBody>
            </p:sp>
            <p:grpSp>
              <p:nvGrpSpPr>
                <p:cNvPr id="16439" name="组合 159"/>
                <p:cNvGrpSpPr>
                  <a:grpSpLocks/>
                </p:cNvGrpSpPr>
                <p:nvPr/>
              </p:nvGrpSpPr>
              <p:grpSpPr bwMode="auto">
                <a:xfrm rot="10800000">
                  <a:off x="4010834" y="1244919"/>
                  <a:ext cx="1507731" cy="260993"/>
                  <a:chOff x="245000" y="3411438"/>
                  <a:chExt cx="7979351" cy="1282948"/>
                </a:xfrm>
              </p:grpSpPr>
              <p:grpSp>
                <p:nvGrpSpPr>
                  <p:cNvPr id="16440" name="组合 99"/>
                  <p:cNvGrpSpPr>
                    <a:grpSpLocks/>
                  </p:cNvGrpSpPr>
                  <p:nvPr/>
                </p:nvGrpSpPr>
                <p:grpSpPr bwMode="auto">
                  <a:xfrm>
                    <a:off x="692997" y="3429548"/>
                    <a:ext cx="7075758" cy="1264838"/>
                    <a:chOff x="513613" y="2448815"/>
                    <a:chExt cx="8142610" cy="1930589"/>
                  </a:xfrm>
                </p:grpSpPr>
                <p:cxnSp>
                  <p:nvCxnSpPr>
                    <p:cNvPr id="171" name="直接连接符 170"/>
                    <p:cNvCxnSpPr/>
                    <p:nvPr/>
                  </p:nvCxnSpPr>
                  <p:spPr>
                    <a:xfrm flipH="1" flipV="1">
                      <a:off x="7569726" y="2449880"/>
                      <a:ext cx="1082795" cy="1000412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2" name="直接连接符 171"/>
                    <p:cNvCxnSpPr/>
                    <p:nvPr/>
                  </p:nvCxnSpPr>
                  <p:spPr>
                    <a:xfrm rot="10800000">
                      <a:off x="5800513" y="2461786"/>
                      <a:ext cx="1807883" cy="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3" name="直接连接符 172"/>
                    <p:cNvCxnSpPr/>
                    <p:nvPr/>
                  </p:nvCxnSpPr>
                  <p:spPr>
                    <a:xfrm flipH="1">
                      <a:off x="4582369" y="2485606"/>
                      <a:ext cx="1237480" cy="988506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4" name="直接连接符 173"/>
                    <p:cNvCxnSpPr/>
                    <p:nvPr/>
                  </p:nvCxnSpPr>
                  <p:spPr>
                    <a:xfrm flipH="1">
                      <a:off x="3460903" y="3462198"/>
                      <a:ext cx="1131137" cy="952773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5" name="直接连接符 174"/>
                    <p:cNvCxnSpPr/>
                    <p:nvPr/>
                  </p:nvCxnSpPr>
                  <p:spPr>
                    <a:xfrm rot="10800000">
                      <a:off x="1517677" y="4414972"/>
                      <a:ext cx="1943227" cy="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6" name="直接连接符 175"/>
                    <p:cNvCxnSpPr/>
                    <p:nvPr/>
                  </p:nvCxnSpPr>
                  <p:spPr>
                    <a:xfrm flipH="1" flipV="1">
                      <a:off x="521889" y="3462198"/>
                      <a:ext cx="995787" cy="952773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62" name="直接连接符 161"/>
                  <p:cNvCxnSpPr/>
                  <p:nvPr/>
                </p:nvCxnSpPr>
                <p:spPr bwMode="auto">
                  <a:xfrm flipV="1">
                    <a:off x="254928" y="4109079"/>
                    <a:ext cx="445257" cy="7805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直接连接符 162"/>
                  <p:cNvCxnSpPr/>
                  <p:nvPr/>
                </p:nvCxnSpPr>
                <p:spPr bwMode="auto">
                  <a:xfrm flipV="1">
                    <a:off x="658182" y="3430248"/>
                    <a:ext cx="940926" cy="655425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直接连接符 163"/>
                  <p:cNvCxnSpPr/>
                  <p:nvPr/>
                </p:nvCxnSpPr>
                <p:spPr bwMode="auto">
                  <a:xfrm>
                    <a:off x="1615911" y="3422443"/>
                    <a:ext cx="1688624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直接连接符 164"/>
                  <p:cNvCxnSpPr>
                    <a:endCxn id="170" idx="4"/>
                  </p:cNvCxnSpPr>
                  <p:nvPr/>
                </p:nvCxnSpPr>
                <p:spPr bwMode="auto">
                  <a:xfrm>
                    <a:off x="3304534" y="3430248"/>
                    <a:ext cx="932528" cy="655425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直接连接符 165"/>
                  <p:cNvCxnSpPr>
                    <a:stCxn id="170" idx="4"/>
                  </p:cNvCxnSpPr>
                  <p:nvPr/>
                </p:nvCxnSpPr>
                <p:spPr bwMode="auto">
                  <a:xfrm>
                    <a:off x="4237062" y="4070068"/>
                    <a:ext cx="949325" cy="624215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直接连接符 166"/>
                  <p:cNvCxnSpPr/>
                  <p:nvPr/>
                </p:nvCxnSpPr>
                <p:spPr bwMode="auto">
                  <a:xfrm flipV="1">
                    <a:off x="5169585" y="4686478"/>
                    <a:ext cx="1764237" cy="23411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直接连接符 167"/>
                  <p:cNvCxnSpPr/>
                  <p:nvPr/>
                </p:nvCxnSpPr>
                <p:spPr bwMode="auto">
                  <a:xfrm flipV="1">
                    <a:off x="6933821" y="4077868"/>
                    <a:ext cx="873717" cy="600809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直接连接符 168"/>
                  <p:cNvCxnSpPr/>
                  <p:nvPr/>
                </p:nvCxnSpPr>
                <p:spPr bwMode="auto">
                  <a:xfrm>
                    <a:off x="7815942" y="4085673"/>
                    <a:ext cx="411653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0" name="椭圆 169"/>
                  <p:cNvSpPr/>
                  <p:nvPr/>
                </p:nvSpPr>
                <p:spPr bwMode="auto">
                  <a:xfrm>
                    <a:off x="4203458" y="4046658"/>
                    <a:ext cx="33605" cy="31211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0" hangingPunct="0">
                      <a:buFontTx/>
                      <a:buNone/>
                      <a:defRPr/>
                    </a:pPr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16456" name="TextBox 185"/>
                <p:cNvSpPr txBox="1">
                  <a:spLocks noChangeArrowheads="1"/>
                </p:cNvSpPr>
                <p:nvPr/>
              </p:nvSpPr>
              <p:spPr bwMode="auto">
                <a:xfrm>
                  <a:off x="4058108" y="4292654"/>
                  <a:ext cx="1653017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0000"/>
                      </a:solidFill>
                      <a:latin typeface="Arial" pitchFamily="34" charset="0"/>
                      <a:sym typeface="Calibri" pitchFamily="34" charset="0"/>
                    </a:rPr>
                    <a:t>C=62967.86m</a:t>
                  </a:r>
                  <a:endParaRPr lang="zh-CN" altLang="en-US" b="1">
                    <a:solidFill>
                      <a:srgbClr val="00000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cxnSp>
              <p:nvCxnSpPr>
                <p:cNvPr id="75" name="直接连接符 74"/>
                <p:cNvCxnSpPr>
                  <a:stCxn id="104" idx="0"/>
                </p:cNvCxnSpPr>
                <p:nvPr/>
              </p:nvCxnSpPr>
              <p:spPr bwMode="auto">
                <a:xfrm flipH="1">
                  <a:off x="5492878" y="1356053"/>
                  <a:ext cx="147630" cy="9524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直接连接符 91"/>
                <p:cNvCxnSpPr/>
                <p:nvPr/>
              </p:nvCxnSpPr>
              <p:spPr bwMode="auto">
                <a:xfrm flipH="1">
                  <a:off x="3857828" y="1375100"/>
                  <a:ext cx="147630" cy="9524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接连接符 93"/>
                <p:cNvCxnSpPr/>
                <p:nvPr/>
              </p:nvCxnSpPr>
              <p:spPr bwMode="auto">
                <a:xfrm flipH="1">
                  <a:off x="5492878" y="5768794"/>
                  <a:ext cx="193666" cy="11112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连接符 96"/>
                <p:cNvCxnSpPr>
                  <a:endCxn id="109" idx="0"/>
                </p:cNvCxnSpPr>
                <p:nvPr/>
              </p:nvCxnSpPr>
              <p:spPr bwMode="auto">
                <a:xfrm flipH="1">
                  <a:off x="3862590" y="5773557"/>
                  <a:ext cx="180967" cy="1587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461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3447092" y="5850732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1/2RF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62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5375586" y="5905955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1/2RF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63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3125106" y="947235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1/2RF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64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5357201" y="937209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1/2RF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10" name="弧形 109"/>
                <p:cNvSpPr/>
                <p:nvPr/>
              </p:nvSpPr>
              <p:spPr bwMode="auto">
                <a:xfrm rot="4488124">
                  <a:off x="3002349" y="1290817"/>
                  <a:ext cx="4179407" cy="4506705"/>
                </a:xfrm>
                <a:prstGeom prst="arc">
                  <a:avLst>
                    <a:gd name="adj1" fmla="val 16712364"/>
                    <a:gd name="adj2" fmla="val 17327919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11" name="直接连接符 110"/>
                <p:cNvCxnSpPr>
                  <a:stCxn id="110" idx="2"/>
                  <a:endCxn id="106" idx="0"/>
                </p:cNvCxnSpPr>
                <p:nvPr/>
              </p:nvCxnSpPr>
              <p:spPr bwMode="auto">
                <a:xfrm flipH="1">
                  <a:off x="7266034" y="3684647"/>
                  <a:ext cx="55560" cy="304765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5" name="弧形 114"/>
                <p:cNvSpPr/>
                <p:nvPr/>
              </p:nvSpPr>
              <p:spPr bwMode="auto">
                <a:xfrm rot="14148804">
                  <a:off x="2284833" y="1101928"/>
                  <a:ext cx="4200041" cy="4476544"/>
                </a:xfrm>
                <a:prstGeom prst="arc">
                  <a:avLst>
                    <a:gd name="adj1" fmla="val 17789081"/>
                    <a:gd name="adj2" fmla="val 18437400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16" name="直接连接符 115"/>
                <p:cNvCxnSpPr>
                  <a:stCxn id="115" idx="0"/>
                  <a:endCxn id="112" idx="2"/>
                </p:cNvCxnSpPr>
                <p:nvPr/>
              </p:nvCxnSpPr>
              <p:spPr bwMode="auto">
                <a:xfrm>
                  <a:off x="2197380" y="3635440"/>
                  <a:ext cx="49210" cy="349210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>
                  <a:off x="7216824" y="2983053"/>
                  <a:ext cx="25399" cy="98889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接连接符 116"/>
                <p:cNvCxnSpPr/>
                <p:nvPr/>
              </p:nvCxnSpPr>
              <p:spPr>
                <a:xfrm>
                  <a:off x="2275163" y="2924322"/>
                  <a:ext cx="0" cy="103651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471" name="TextBox 125"/>
                <p:cNvSpPr txBox="1">
                  <a:spLocks noChangeArrowheads="1"/>
                </p:cNvSpPr>
                <p:nvPr/>
              </p:nvSpPr>
              <p:spPr bwMode="auto">
                <a:xfrm>
                  <a:off x="715505" y="3132174"/>
                  <a:ext cx="995785" cy="523220"/>
                </a:xfrm>
                <a:prstGeom prst="rect">
                  <a:avLst/>
                </a:prstGeom>
                <a:noFill/>
                <a:ln w="9525">
                  <a:solidFill>
                    <a:srgbClr val="C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altLang="zh-CN" sz="1400" b="1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Bypass </a:t>
                  </a:r>
                </a:p>
                <a:p>
                  <a:pPr algn="ctr" eaLnBrk="0" hangingPunct="0"/>
                  <a:r>
                    <a:rPr lang="en-US" altLang="zh-CN" sz="1400" b="1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about 42m</a:t>
                  </a:r>
                  <a:endParaRPr lang="zh-CN" altLang="en-US" sz="14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28688" name="直接箭头连接符 28687"/>
                <p:cNvCxnSpPr>
                  <a:stCxn id="16424" idx="3"/>
                </p:cNvCxnSpPr>
                <p:nvPr/>
              </p:nvCxnSpPr>
              <p:spPr>
                <a:xfrm>
                  <a:off x="6912038" y="3487820"/>
                  <a:ext cx="317485" cy="1587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箭头连接符 135"/>
                <p:cNvCxnSpPr>
                  <a:stCxn id="16425" idx="1"/>
                </p:cNvCxnSpPr>
                <p:nvPr/>
              </p:nvCxnSpPr>
              <p:spPr>
                <a:xfrm flipH="1" flipV="1">
                  <a:off x="2243415" y="3440201"/>
                  <a:ext cx="276212" cy="22222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箭头连接符 138"/>
                <p:cNvCxnSpPr/>
                <p:nvPr/>
              </p:nvCxnSpPr>
              <p:spPr>
                <a:xfrm>
                  <a:off x="1830684" y="3435438"/>
                  <a:ext cx="373046" cy="9524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9" name="椭圆 118"/>
              <p:cNvSpPr/>
              <p:nvPr/>
            </p:nvSpPr>
            <p:spPr>
              <a:xfrm rot="19837040">
                <a:off x="6861796" y="2276541"/>
                <a:ext cx="182555" cy="3444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lang="zh-CN" altLang="en-US">
                  <a:ln w="76200">
                    <a:solidFill>
                      <a:prstClr val="black"/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20" name="椭圆 119"/>
              <p:cNvSpPr/>
              <p:nvPr/>
            </p:nvSpPr>
            <p:spPr>
              <a:xfrm rot="1388366">
                <a:off x="6945930" y="4528944"/>
                <a:ext cx="185728" cy="34762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1" name="椭圆 120"/>
              <p:cNvSpPr/>
              <p:nvPr/>
            </p:nvSpPr>
            <p:spPr>
              <a:xfrm rot="1449121">
                <a:off x="2353503" y="2338447"/>
                <a:ext cx="200016" cy="34286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2" name="椭圆 121"/>
              <p:cNvSpPr/>
              <p:nvPr/>
            </p:nvSpPr>
            <p:spPr>
              <a:xfrm rot="20336783">
                <a:off x="2280481" y="4421007"/>
                <a:ext cx="185729" cy="34762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3" name="直接连接符 122"/>
              <p:cNvCxnSpPr/>
              <p:nvPr/>
            </p:nvCxnSpPr>
            <p:spPr bwMode="auto">
              <a:xfrm flipH="1">
                <a:off x="4771155" y="2184476"/>
                <a:ext cx="2676402" cy="1279378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接连接符 123"/>
              <p:cNvCxnSpPr/>
              <p:nvPr/>
            </p:nvCxnSpPr>
            <p:spPr bwMode="auto">
              <a:xfrm flipH="1" flipV="1">
                <a:off x="4755280" y="3508299"/>
                <a:ext cx="2720850" cy="1426999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接连接符 124"/>
              <p:cNvCxnSpPr/>
              <p:nvPr/>
            </p:nvCxnSpPr>
            <p:spPr bwMode="auto">
              <a:xfrm flipV="1">
                <a:off x="1821715" y="3498775"/>
                <a:ext cx="2914516" cy="1317473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 bwMode="auto">
              <a:xfrm>
                <a:off x="1829652" y="2217811"/>
                <a:ext cx="2925629" cy="1290488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83" name="TextBox 16"/>
              <p:cNvSpPr txBox="1">
                <a:spLocks noChangeArrowheads="1"/>
              </p:cNvSpPr>
              <p:nvPr/>
            </p:nvSpPr>
            <p:spPr bwMode="auto">
              <a:xfrm>
                <a:off x="6056797" y="1330251"/>
                <a:ext cx="74567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400" b="1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ARC1</a:t>
                </a:r>
                <a:endParaRPr lang="zh-CN" altLang="en-US" sz="1400" b="1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84" name="TextBox 128"/>
              <p:cNvSpPr txBox="1">
                <a:spLocks noChangeArrowheads="1"/>
              </p:cNvSpPr>
              <p:nvPr/>
            </p:nvSpPr>
            <p:spPr bwMode="auto">
              <a:xfrm>
                <a:off x="7296739" y="4177228"/>
                <a:ext cx="74567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400" b="1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ARC3</a:t>
                </a:r>
                <a:endParaRPr lang="zh-CN" altLang="en-US" sz="1400" b="1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85" name="TextBox 130"/>
              <p:cNvSpPr txBox="1">
                <a:spLocks noChangeArrowheads="1"/>
              </p:cNvSpPr>
              <p:nvPr/>
            </p:nvSpPr>
            <p:spPr bwMode="auto">
              <a:xfrm>
                <a:off x="6895713" y="2031017"/>
                <a:ext cx="74567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400" b="1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ARC2</a:t>
                </a:r>
                <a:endParaRPr lang="zh-CN" altLang="en-US" sz="1400" b="1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86" name="TextBox 132"/>
              <p:cNvSpPr txBox="1">
                <a:spLocks noChangeArrowheads="1"/>
              </p:cNvSpPr>
              <p:nvPr/>
            </p:nvSpPr>
            <p:spPr bwMode="auto">
              <a:xfrm>
                <a:off x="7242025" y="2554913"/>
                <a:ext cx="74567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400" b="1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ARC3</a:t>
                </a:r>
                <a:endParaRPr lang="zh-CN" altLang="en-US" sz="1400" b="1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87" name="TextBox 133"/>
              <p:cNvSpPr txBox="1">
                <a:spLocks noChangeArrowheads="1"/>
              </p:cNvSpPr>
              <p:nvPr/>
            </p:nvSpPr>
            <p:spPr bwMode="auto">
              <a:xfrm>
                <a:off x="7116888" y="4820639"/>
                <a:ext cx="74567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400" b="1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ARC2</a:t>
                </a:r>
                <a:endParaRPr lang="zh-CN" altLang="en-US" sz="1400" b="1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88" name="TextBox 134"/>
              <p:cNvSpPr txBox="1">
                <a:spLocks noChangeArrowheads="1"/>
              </p:cNvSpPr>
              <p:nvPr/>
            </p:nvSpPr>
            <p:spPr bwMode="auto">
              <a:xfrm>
                <a:off x="7432183" y="3381870"/>
                <a:ext cx="74567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400" b="1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ARC4</a:t>
                </a:r>
                <a:endParaRPr lang="zh-CN" altLang="en-US" sz="1400" b="1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89" name="TextBox 136"/>
              <p:cNvSpPr txBox="1">
                <a:spLocks noChangeArrowheads="1"/>
              </p:cNvSpPr>
              <p:nvPr/>
            </p:nvSpPr>
            <p:spPr bwMode="auto">
              <a:xfrm>
                <a:off x="6177507" y="5641503"/>
                <a:ext cx="74567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400" b="1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ARC1</a:t>
                </a:r>
                <a:endParaRPr lang="zh-CN" altLang="en-US" sz="1400" b="1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6490" name="TextBox 117"/>
            <p:cNvSpPr txBox="1">
              <a:spLocks noChangeArrowheads="1"/>
            </p:cNvSpPr>
            <p:nvPr/>
          </p:nvSpPr>
          <p:spPr bwMode="auto">
            <a:xfrm>
              <a:off x="6280617" y="2490196"/>
              <a:ext cx="6046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400" b="1">
                  <a:solidFill>
                    <a:srgbClr val="FF0000"/>
                  </a:solidFill>
                  <a:latin typeface="Arial" pitchFamily="34" charset="0"/>
                </a:rPr>
                <a:t>APDR</a:t>
              </a:r>
              <a:endParaRPr lang="zh-CN" altLang="en-US" sz="1400" b="1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16491" name="TextBox 137"/>
            <p:cNvSpPr txBox="1">
              <a:spLocks noChangeArrowheads="1"/>
            </p:cNvSpPr>
            <p:nvPr/>
          </p:nvSpPr>
          <p:spPr bwMode="auto">
            <a:xfrm>
              <a:off x="6341568" y="4399607"/>
              <a:ext cx="6046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400" b="1">
                  <a:solidFill>
                    <a:srgbClr val="FF0000"/>
                  </a:solidFill>
                  <a:latin typeface="Arial" pitchFamily="34" charset="0"/>
                </a:rPr>
                <a:t>APDR</a:t>
              </a:r>
              <a:endParaRPr lang="zh-CN" altLang="en-US" sz="1400" b="1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16492" name="TextBox 139"/>
            <p:cNvSpPr txBox="1">
              <a:spLocks noChangeArrowheads="1"/>
            </p:cNvSpPr>
            <p:nvPr/>
          </p:nvSpPr>
          <p:spPr bwMode="auto">
            <a:xfrm>
              <a:off x="2580836" y="2459187"/>
              <a:ext cx="6046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400" b="1">
                  <a:solidFill>
                    <a:srgbClr val="FF0000"/>
                  </a:solidFill>
                  <a:latin typeface="Arial" pitchFamily="34" charset="0"/>
                </a:rPr>
                <a:t>APDR</a:t>
              </a:r>
              <a:endParaRPr lang="zh-CN" altLang="en-US" sz="1400" b="1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16493" name="TextBox 140"/>
            <p:cNvSpPr txBox="1">
              <a:spLocks noChangeArrowheads="1"/>
            </p:cNvSpPr>
            <p:nvPr/>
          </p:nvSpPr>
          <p:spPr bwMode="auto">
            <a:xfrm>
              <a:off x="2497176" y="4382625"/>
              <a:ext cx="6046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400" b="1">
                  <a:solidFill>
                    <a:srgbClr val="FF0000"/>
                  </a:solidFill>
                  <a:latin typeface="Arial" pitchFamily="34" charset="0"/>
                </a:rPr>
                <a:t>APDR</a:t>
              </a:r>
              <a:endParaRPr lang="zh-CN" altLang="en-US" sz="1400" b="1">
                <a:solidFill>
                  <a:srgbClr val="FF00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6186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43808" y="2636912"/>
            <a:ext cx="391504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altLang="zh-CN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Thanks</a:t>
            </a:r>
            <a:r>
              <a:rPr lang="zh-CN" altLang="en-US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！</a:t>
            </a:r>
            <a:endParaRPr lang="zh-CN" altLang="en-US" sz="6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8842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组合 286"/>
          <p:cNvGrpSpPr/>
          <p:nvPr/>
        </p:nvGrpSpPr>
        <p:grpSpPr>
          <a:xfrm>
            <a:off x="117496" y="242235"/>
            <a:ext cx="8396192" cy="6516064"/>
            <a:chOff x="117495" y="242235"/>
            <a:chExt cx="8396192" cy="6516064"/>
          </a:xfrm>
        </p:grpSpPr>
        <p:sp>
          <p:nvSpPr>
            <p:cNvPr id="119" name="椭圆 118"/>
            <p:cNvSpPr/>
            <p:nvPr/>
          </p:nvSpPr>
          <p:spPr>
            <a:xfrm rot="19013126">
              <a:off x="6698241" y="1906847"/>
              <a:ext cx="94426" cy="34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76200"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 rot="1919955">
              <a:off x="6713594" y="4884026"/>
              <a:ext cx="92917" cy="34795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2" name="椭圆 121"/>
            <p:cNvSpPr/>
            <p:nvPr/>
          </p:nvSpPr>
          <p:spPr>
            <a:xfrm rot="19454082">
              <a:off x="2528015" y="4803663"/>
              <a:ext cx="77312" cy="34795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123" name="直接连接符 122"/>
            <p:cNvCxnSpPr/>
            <p:nvPr/>
          </p:nvCxnSpPr>
          <p:spPr bwMode="auto">
            <a:xfrm flipH="1">
              <a:off x="4729162" y="1782942"/>
              <a:ext cx="2435127" cy="1716602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 bwMode="auto">
            <a:xfrm flipH="1" flipV="1">
              <a:off x="4722017" y="3507148"/>
              <a:ext cx="2420046" cy="1826230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 bwMode="auto">
            <a:xfrm flipV="1">
              <a:off x="2081064" y="3499544"/>
              <a:ext cx="2654448" cy="1819837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/>
            <p:cNvSpPr txBox="1"/>
            <p:nvPr/>
          </p:nvSpPr>
          <p:spPr>
            <a:xfrm>
              <a:off x="6052840" y="1254989"/>
              <a:ext cx="7456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rPr>
                <a:t>ARC</a:t>
              </a:r>
              <a:endParaRPr lang="zh-CN" altLang="en-US" sz="1400" b="1" dirty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8" name="直接连接符 137"/>
            <p:cNvCxnSpPr>
              <a:stCxn id="106" idx="2"/>
              <a:endCxn id="120" idx="0"/>
            </p:cNvCxnSpPr>
            <p:nvPr/>
          </p:nvCxnSpPr>
          <p:spPr bwMode="auto">
            <a:xfrm flipH="1">
              <a:off x="6852246" y="4775328"/>
              <a:ext cx="93432" cy="135133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>
              <a:stCxn id="120" idx="4"/>
              <a:endCxn id="107" idx="0"/>
            </p:cNvCxnSpPr>
            <p:nvPr/>
          </p:nvCxnSpPr>
          <p:spPr bwMode="auto">
            <a:xfrm flipH="1">
              <a:off x="6556913" y="5205548"/>
              <a:ext cx="110947" cy="105487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>
              <a:stCxn id="104" idx="2"/>
              <a:endCxn id="119" idx="0"/>
            </p:cNvCxnSpPr>
            <p:nvPr/>
          </p:nvCxnSpPr>
          <p:spPr bwMode="auto">
            <a:xfrm>
              <a:off x="6499008" y="1828653"/>
              <a:ext cx="129636" cy="12434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/>
            <p:cNvCxnSpPr/>
            <p:nvPr/>
          </p:nvCxnSpPr>
          <p:spPr bwMode="auto">
            <a:xfrm>
              <a:off x="6869367" y="2208779"/>
              <a:ext cx="131396" cy="149137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接连接符 156"/>
            <p:cNvCxnSpPr/>
            <p:nvPr/>
          </p:nvCxnSpPr>
          <p:spPr bwMode="auto">
            <a:xfrm>
              <a:off x="5472111" y="1359551"/>
              <a:ext cx="149218" cy="2897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/>
            <p:nvPr/>
          </p:nvCxnSpPr>
          <p:spPr bwMode="auto">
            <a:xfrm flipV="1">
              <a:off x="3816600" y="1340768"/>
              <a:ext cx="161674" cy="11113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椭圆 176"/>
            <p:cNvSpPr/>
            <p:nvPr/>
          </p:nvSpPr>
          <p:spPr>
            <a:xfrm rot="2504401">
              <a:off x="2646336" y="1856920"/>
              <a:ext cx="76263" cy="34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76200"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cxnSp>
          <p:nvCxnSpPr>
            <p:cNvPr id="178" name="直接连接符 177"/>
            <p:cNvCxnSpPr>
              <a:stCxn id="113" idx="0"/>
              <a:endCxn id="177" idx="0"/>
            </p:cNvCxnSpPr>
            <p:nvPr/>
          </p:nvCxnSpPr>
          <p:spPr bwMode="auto">
            <a:xfrm flipH="1">
              <a:off x="2798252" y="1806416"/>
              <a:ext cx="118833" cy="9388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连接符 178"/>
            <p:cNvCxnSpPr>
              <a:stCxn id="177" idx="4"/>
              <a:endCxn id="114" idx="2"/>
            </p:cNvCxnSpPr>
            <p:nvPr/>
          </p:nvCxnSpPr>
          <p:spPr bwMode="auto">
            <a:xfrm flipH="1">
              <a:off x="2470980" y="2155360"/>
              <a:ext cx="99704" cy="1457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/>
            <p:nvPr/>
          </p:nvCxnSpPr>
          <p:spPr bwMode="auto">
            <a:xfrm>
              <a:off x="2378645" y="4701665"/>
              <a:ext cx="92129" cy="13440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22" idx="4"/>
              <a:endCxn id="109" idx="2"/>
            </p:cNvCxnSpPr>
            <p:nvPr/>
          </p:nvCxnSpPr>
          <p:spPr bwMode="auto">
            <a:xfrm>
              <a:off x="2668356" y="5118811"/>
              <a:ext cx="81446" cy="7461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2"/>
            <p:cNvSpPr txBox="1">
              <a:spLocks noChangeArrowheads="1"/>
            </p:cNvSpPr>
            <p:nvPr/>
          </p:nvSpPr>
          <p:spPr bwMode="auto">
            <a:xfrm>
              <a:off x="748798" y="242235"/>
              <a:ext cx="7162800" cy="563563"/>
            </a:xfrm>
            <a:prstGeom prst="rect">
              <a:avLst/>
            </a:prstGeom>
          </p:spPr>
          <p:txBody>
            <a:bodyPr anchor="ctr">
              <a:normAutofit fontScale="6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altLang="zh-CN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CEPC Advanced Partial </a:t>
              </a:r>
              <a:r>
                <a:rPr lang="en-US" altLang="zh-CN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Double Ring Layout II</a:t>
              </a:r>
              <a:endPara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 bwMode="auto">
            <a:xfrm>
              <a:off x="371400" y="3476069"/>
              <a:ext cx="8142287" cy="46951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77" name="TextBox 146"/>
            <p:cNvSpPr txBox="1">
              <a:spLocks noChangeArrowheads="1"/>
            </p:cNvSpPr>
            <p:nvPr/>
          </p:nvSpPr>
          <p:spPr bwMode="auto">
            <a:xfrm>
              <a:off x="7592831" y="5974997"/>
              <a:ext cx="699230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SU Feng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2016.6.2</a:t>
              </a:r>
              <a:endParaRPr lang="zh-CN" altLang="en-US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2" name="直接连接符 71"/>
            <p:cNvCxnSpPr/>
            <p:nvPr/>
          </p:nvCxnSpPr>
          <p:spPr bwMode="auto">
            <a:xfrm>
              <a:off x="4729162" y="1141891"/>
              <a:ext cx="0" cy="5310187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679" name="组合 74"/>
            <p:cNvGrpSpPr>
              <a:grpSpLocks/>
            </p:cNvGrpSpPr>
            <p:nvPr/>
          </p:nvGrpSpPr>
          <p:grpSpPr bwMode="auto">
            <a:xfrm rot="10800000">
              <a:off x="3968846" y="5666718"/>
              <a:ext cx="1507731" cy="260993"/>
              <a:chOff x="245000" y="3411438"/>
              <a:chExt cx="7979351" cy="1282948"/>
            </a:xfrm>
          </p:grpSpPr>
          <p:grpSp>
            <p:nvGrpSpPr>
              <p:cNvPr id="28729" name="组合 99"/>
              <p:cNvGrpSpPr>
                <a:grpSpLocks/>
              </p:cNvGrpSpPr>
              <p:nvPr/>
            </p:nvGrpSpPr>
            <p:grpSpPr bwMode="auto">
              <a:xfrm>
                <a:off x="692997" y="3429548"/>
                <a:ext cx="7075758" cy="1264838"/>
                <a:chOff x="513613" y="2448815"/>
                <a:chExt cx="8142610" cy="1930589"/>
              </a:xfrm>
            </p:grpSpPr>
            <p:cxnSp>
              <p:nvCxnSpPr>
                <p:cNvPr id="86" name="直接连接符 85"/>
                <p:cNvCxnSpPr/>
                <p:nvPr/>
              </p:nvCxnSpPr>
              <p:spPr>
                <a:xfrm flipH="1" flipV="1">
                  <a:off x="7595510" y="2429390"/>
                  <a:ext cx="1082845" cy="10005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接连接符 86"/>
                <p:cNvCxnSpPr/>
                <p:nvPr/>
              </p:nvCxnSpPr>
              <p:spPr>
                <a:xfrm rot="10800000">
                  <a:off x="5826216" y="2429390"/>
                  <a:ext cx="1798296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接连接符 87"/>
                <p:cNvCxnSpPr/>
                <p:nvPr/>
              </p:nvCxnSpPr>
              <p:spPr>
                <a:xfrm flipH="1">
                  <a:off x="4617687" y="2441304"/>
                  <a:ext cx="1247202" cy="98861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接连接符 88"/>
                <p:cNvCxnSpPr/>
                <p:nvPr/>
              </p:nvCxnSpPr>
              <p:spPr>
                <a:xfrm flipH="1">
                  <a:off x="3476832" y="3418007"/>
                  <a:ext cx="1131183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直接连接符 89"/>
                <p:cNvCxnSpPr/>
                <p:nvPr/>
              </p:nvCxnSpPr>
              <p:spPr>
                <a:xfrm rot="10800000">
                  <a:off x="1533509" y="4370888"/>
                  <a:ext cx="1943323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直接连接符 90"/>
                <p:cNvCxnSpPr/>
                <p:nvPr/>
              </p:nvCxnSpPr>
              <p:spPr>
                <a:xfrm flipH="1" flipV="1">
                  <a:off x="537682" y="3418007"/>
                  <a:ext cx="995828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7" name="直接连接符 76"/>
              <p:cNvCxnSpPr/>
              <p:nvPr/>
            </p:nvCxnSpPr>
            <p:spPr bwMode="auto">
              <a:xfrm flipV="1">
                <a:off x="251827" y="4087929"/>
                <a:ext cx="453682" cy="780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 bwMode="auto">
              <a:xfrm flipV="1">
                <a:off x="671903" y="3409020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 bwMode="auto">
              <a:xfrm>
                <a:off x="1621276" y="3401213"/>
                <a:ext cx="1688701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>
                <a:endCxn id="85" idx="4"/>
              </p:cNvCxnSpPr>
              <p:nvPr/>
            </p:nvCxnSpPr>
            <p:spPr bwMode="auto">
              <a:xfrm>
                <a:off x="3301578" y="3409020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>
                <a:stCxn id="85" idx="4"/>
              </p:cNvCxnSpPr>
              <p:nvPr/>
            </p:nvCxnSpPr>
            <p:spPr bwMode="auto">
              <a:xfrm>
                <a:off x="4250947" y="4064520"/>
                <a:ext cx="949373" cy="62428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 bwMode="auto">
              <a:xfrm flipV="1">
                <a:off x="5191916" y="4673200"/>
                <a:ext cx="1764317" cy="2340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 bwMode="auto">
              <a:xfrm flipV="1">
                <a:off x="6956233" y="4072321"/>
                <a:ext cx="873757" cy="60087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/>
              <p:cNvCxnSpPr/>
              <p:nvPr/>
            </p:nvCxnSpPr>
            <p:spPr bwMode="auto">
              <a:xfrm>
                <a:off x="7829991" y="4087929"/>
                <a:ext cx="40327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椭圆 84"/>
              <p:cNvSpPr/>
              <p:nvPr/>
            </p:nvSpPr>
            <p:spPr bwMode="auto">
              <a:xfrm>
                <a:off x="4217341" y="4033306"/>
                <a:ext cx="42010" cy="3121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93" name="直接连接符 92"/>
            <p:cNvCxnSpPr/>
            <p:nvPr/>
          </p:nvCxnSpPr>
          <p:spPr bwMode="auto">
            <a:xfrm flipH="1">
              <a:off x="2120884" y="2905099"/>
              <a:ext cx="97317" cy="20007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 bwMode="auto">
            <a:xfrm>
              <a:off x="7266163" y="2974630"/>
              <a:ext cx="91074" cy="21940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弧形 103"/>
            <p:cNvSpPr/>
            <p:nvPr/>
          </p:nvSpPr>
          <p:spPr bwMode="auto">
            <a:xfrm>
              <a:off x="3083809" y="1316516"/>
              <a:ext cx="4178300" cy="4506912"/>
            </a:xfrm>
            <a:prstGeom prst="arc">
              <a:avLst>
                <a:gd name="adj1" fmla="val 16866018"/>
                <a:gd name="adj2" fmla="val 18437400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05" name="弧形 104"/>
            <p:cNvSpPr/>
            <p:nvPr/>
          </p:nvSpPr>
          <p:spPr bwMode="auto">
            <a:xfrm rot="2780938">
              <a:off x="3064485" y="1396192"/>
              <a:ext cx="4178300" cy="4506912"/>
            </a:xfrm>
            <a:prstGeom prst="arc">
              <a:avLst>
                <a:gd name="adj1" fmla="val 16701529"/>
                <a:gd name="adj2" fmla="val 17798518"/>
              </a:avLst>
            </a:prstGeom>
            <a:ln w="76200">
              <a:solidFill>
                <a:srgbClr val="0536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弧形 105"/>
            <p:cNvSpPr/>
            <p:nvPr/>
          </p:nvSpPr>
          <p:spPr bwMode="auto">
            <a:xfrm rot="4695820">
              <a:off x="2975768" y="1428435"/>
              <a:ext cx="4178300" cy="4506913"/>
            </a:xfrm>
            <a:prstGeom prst="arc">
              <a:avLst>
                <a:gd name="adj1" fmla="val 17430799"/>
                <a:gd name="adj2" fmla="val 18714553"/>
              </a:avLst>
            </a:prstGeom>
            <a:ln w="76200">
              <a:solidFill>
                <a:srgbClr val="0536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弧形 106"/>
            <p:cNvSpPr/>
            <p:nvPr/>
          </p:nvSpPr>
          <p:spPr bwMode="auto">
            <a:xfrm rot="7552111">
              <a:off x="2918709" y="1427641"/>
              <a:ext cx="4178300" cy="4508500"/>
            </a:xfrm>
            <a:prstGeom prst="arc">
              <a:avLst>
                <a:gd name="adj1" fmla="val 16834500"/>
                <a:gd name="adj2" fmla="val 18446647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09" name="弧形 108"/>
            <p:cNvSpPr/>
            <p:nvPr/>
          </p:nvSpPr>
          <p:spPr bwMode="auto">
            <a:xfrm rot="10550204">
              <a:off x="2092971" y="1316516"/>
              <a:ext cx="4178300" cy="4506912"/>
            </a:xfrm>
            <a:prstGeom prst="arc">
              <a:avLst>
                <a:gd name="adj1" fmla="val 16996302"/>
                <a:gd name="adj2" fmla="val 18935055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12" name="弧形 111"/>
            <p:cNvSpPr/>
            <p:nvPr/>
          </p:nvSpPr>
          <p:spPr bwMode="auto">
            <a:xfrm rot="13919276">
              <a:off x="2254050" y="1325951"/>
              <a:ext cx="4178300" cy="4508500"/>
            </a:xfrm>
            <a:prstGeom prst="arc">
              <a:avLst>
                <a:gd name="adj1" fmla="val 16698694"/>
                <a:gd name="adj2" fmla="val 17790235"/>
              </a:avLst>
            </a:prstGeom>
            <a:ln w="76200">
              <a:solidFill>
                <a:srgbClr val="0536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弧形 112"/>
            <p:cNvSpPr/>
            <p:nvPr/>
          </p:nvSpPr>
          <p:spPr bwMode="auto">
            <a:xfrm rot="18585938">
              <a:off x="2319995" y="1223314"/>
              <a:ext cx="4198938" cy="4476750"/>
            </a:xfrm>
            <a:prstGeom prst="arc">
              <a:avLst>
                <a:gd name="adj1" fmla="val 16680387"/>
                <a:gd name="adj2" fmla="val 18256151"/>
              </a:avLst>
            </a:prstGeom>
            <a:ln w="76200">
              <a:solidFill>
                <a:srgbClr val="300F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D09FD"/>
                </a:solidFill>
              </a:endParaRPr>
            </a:p>
          </p:txBody>
        </p:sp>
        <p:sp>
          <p:nvSpPr>
            <p:cNvPr id="114" name="弧形 113"/>
            <p:cNvSpPr/>
            <p:nvPr/>
          </p:nvSpPr>
          <p:spPr bwMode="auto">
            <a:xfrm rot="15456854">
              <a:off x="2289173" y="1091035"/>
              <a:ext cx="4200525" cy="4475162"/>
            </a:xfrm>
            <a:prstGeom prst="arc">
              <a:avLst>
                <a:gd name="adj1" fmla="val 17595967"/>
                <a:gd name="adj2" fmla="val 18633600"/>
              </a:avLst>
            </a:prstGeom>
            <a:ln w="76200">
              <a:solidFill>
                <a:srgbClr val="0536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694" name="TextBox 119"/>
            <p:cNvSpPr txBox="1">
              <a:spLocks noChangeArrowheads="1"/>
            </p:cNvSpPr>
            <p:nvPr/>
          </p:nvSpPr>
          <p:spPr bwMode="auto">
            <a:xfrm>
              <a:off x="4282070" y="1782942"/>
              <a:ext cx="1008342" cy="30777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400" b="1">
                  <a:solidFill>
                    <a:srgbClr val="FF0000"/>
                  </a:solidFill>
                </a:rPr>
                <a:t>IP1_ee</a:t>
              </a:r>
            </a:p>
          </p:txBody>
        </p:sp>
        <p:sp>
          <p:nvSpPr>
            <p:cNvPr id="28695" name="TextBox 121"/>
            <p:cNvSpPr txBox="1">
              <a:spLocks noChangeArrowheads="1"/>
            </p:cNvSpPr>
            <p:nvPr/>
          </p:nvSpPr>
          <p:spPr bwMode="auto">
            <a:xfrm>
              <a:off x="4154247" y="5191042"/>
              <a:ext cx="1156148" cy="30777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400" b="1">
                  <a:solidFill>
                    <a:srgbClr val="FF0000"/>
                  </a:solidFill>
                </a:rPr>
                <a:t>IP3_ee</a:t>
              </a:r>
            </a:p>
          </p:txBody>
        </p:sp>
        <p:cxnSp>
          <p:nvCxnSpPr>
            <p:cNvPr id="127" name="直接连接符 126"/>
            <p:cNvCxnSpPr/>
            <p:nvPr/>
          </p:nvCxnSpPr>
          <p:spPr bwMode="auto">
            <a:xfrm>
              <a:off x="3960018" y="1392716"/>
              <a:ext cx="36512" cy="1038225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 bwMode="auto">
            <a:xfrm>
              <a:off x="5449887" y="1387953"/>
              <a:ext cx="15875" cy="1042988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箭头连接符 131"/>
            <p:cNvCxnSpPr/>
            <p:nvPr/>
          </p:nvCxnSpPr>
          <p:spPr bwMode="auto">
            <a:xfrm>
              <a:off x="4022724" y="2357916"/>
              <a:ext cx="144303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01" name="TextBox 133"/>
            <p:cNvSpPr txBox="1">
              <a:spLocks noChangeArrowheads="1"/>
            </p:cNvSpPr>
            <p:nvPr/>
          </p:nvSpPr>
          <p:spPr bwMode="auto">
            <a:xfrm>
              <a:off x="4437709" y="2411295"/>
              <a:ext cx="5164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200" b="1" dirty="0" smtClean="0">
                  <a:solidFill>
                    <a:prstClr val="black"/>
                  </a:solidFill>
                </a:rPr>
                <a:t>3Km</a:t>
              </a:r>
              <a:endParaRPr lang="zh-CN" altLang="en-US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28703" name="TextBox 135"/>
            <p:cNvSpPr txBox="1">
              <a:spLocks noChangeArrowheads="1"/>
            </p:cNvSpPr>
            <p:nvPr/>
          </p:nvSpPr>
          <p:spPr bwMode="auto">
            <a:xfrm>
              <a:off x="1333067" y="2886254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704" name="TextBox 136"/>
            <p:cNvSpPr txBox="1">
              <a:spLocks noChangeArrowheads="1"/>
            </p:cNvSpPr>
            <p:nvPr/>
          </p:nvSpPr>
          <p:spPr bwMode="auto">
            <a:xfrm>
              <a:off x="7424551" y="2914370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705" name="TextBox 137"/>
            <p:cNvSpPr txBox="1">
              <a:spLocks noChangeArrowheads="1"/>
            </p:cNvSpPr>
            <p:nvPr/>
          </p:nvSpPr>
          <p:spPr bwMode="auto">
            <a:xfrm>
              <a:off x="7399482" y="3689611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709" name="TextBox 141"/>
            <p:cNvSpPr txBox="1">
              <a:spLocks noChangeArrowheads="1"/>
            </p:cNvSpPr>
            <p:nvPr/>
          </p:nvSpPr>
          <p:spPr bwMode="auto">
            <a:xfrm>
              <a:off x="1380089" y="3599315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710" name="TextBox 150"/>
            <p:cNvSpPr txBox="1">
              <a:spLocks noChangeArrowheads="1"/>
            </p:cNvSpPr>
            <p:nvPr/>
          </p:nvSpPr>
          <p:spPr bwMode="auto">
            <a:xfrm>
              <a:off x="117495" y="4634641"/>
              <a:ext cx="2476960" cy="2123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IP1_ee/IP3_ee,  </a:t>
              </a:r>
              <a:r>
                <a:rPr lang="en-US" altLang="zh-CN" sz="11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2.968Km</a:t>
              </a:r>
              <a:endParaRPr lang="zh-CN" altLang="en-US" sz="1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IP2_pp/IP4_pp, </a:t>
              </a:r>
              <a:r>
                <a:rPr lang="en-US" altLang="zh-CN" sz="11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1132.8m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APDR,  1052.87m</a:t>
              </a:r>
              <a:endParaRPr lang="en-US" altLang="zh-CN" sz="1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4 Short Straights</a:t>
              </a:r>
              <a:r>
                <a:rPr lang="en-US" altLang="zh-CN" sz="1100" b="1" dirty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zh-CN" sz="1100" b="1" dirty="0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94.4m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12 Long </a:t>
              </a:r>
              <a:r>
                <a:rPr lang="en-US" altLang="zh-CN" sz="11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Straights, </a:t>
              </a:r>
              <a:r>
                <a:rPr lang="en-US" altLang="zh-CN" sz="11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566.4m</a:t>
              </a:r>
              <a:endParaRPr lang="en-US" altLang="zh-CN" sz="11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4 Long ARC, 124*FODO</a:t>
              </a:r>
              <a:r>
                <a:rPr lang="en-US" altLang="zh-CN" sz="1100" b="1" dirty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zh-CN" sz="11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5852.8m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srgbClr val="053685"/>
                  </a:solidFill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altLang="zh-CN" sz="1100" b="1" dirty="0" smtClean="0">
                  <a:solidFill>
                    <a:srgbClr val="053685"/>
                  </a:solidFill>
                  <a:latin typeface="Times New Roman" pitchFamily="18" charset="0"/>
                  <a:cs typeface="Times New Roman" pitchFamily="18" charset="0"/>
                </a:rPr>
                <a:t>Medium </a:t>
              </a:r>
              <a:r>
                <a:rPr lang="en-US" altLang="zh-CN" sz="1100" b="1" dirty="0">
                  <a:solidFill>
                    <a:srgbClr val="053685"/>
                  </a:solidFill>
                  <a:latin typeface="Times New Roman" pitchFamily="18" charset="0"/>
                  <a:cs typeface="Times New Roman" pitchFamily="18" charset="0"/>
                </a:rPr>
                <a:t>ARC, </a:t>
              </a:r>
              <a:r>
                <a:rPr lang="en-US" altLang="zh-CN" sz="1100" b="1" dirty="0" smtClean="0">
                  <a:solidFill>
                    <a:srgbClr val="053685"/>
                  </a:solidFill>
                  <a:latin typeface="Times New Roman" pitchFamily="18" charset="0"/>
                  <a:cs typeface="Times New Roman" pitchFamily="18" charset="0"/>
                </a:rPr>
                <a:t>104*FODO</a:t>
              </a:r>
              <a:r>
                <a:rPr lang="en-US" altLang="zh-CN" sz="1100" b="1" dirty="0">
                  <a:solidFill>
                    <a:srgbClr val="053685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zh-CN" sz="1100" b="1" dirty="0" smtClean="0">
                  <a:solidFill>
                    <a:srgbClr val="053685"/>
                  </a:solidFill>
                  <a:latin typeface="Times New Roman" pitchFamily="18" charset="0"/>
                  <a:cs typeface="Times New Roman" pitchFamily="18" charset="0"/>
                </a:rPr>
                <a:t>4908.8m</a:t>
              </a:r>
              <a:endParaRPr lang="en-US" altLang="zh-CN" sz="1100" b="1" dirty="0">
                <a:solidFill>
                  <a:srgbClr val="053685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altLang="zh-CN" sz="11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Short </a:t>
              </a:r>
              <a:r>
                <a:rPr lang="en-US" altLang="zh-CN" sz="1100" b="1" dirty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ARC, </a:t>
              </a:r>
              <a:r>
                <a:rPr lang="en-US" altLang="zh-CN" sz="11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14*FODO</a:t>
              </a:r>
              <a:r>
                <a:rPr lang="en-US" altLang="zh-CN" sz="1100" b="1" dirty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zh-CN" sz="11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660.8m</a:t>
              </a:r>
              <a:endParaRPr lang="en-US" altLang="zh-CN" sz="1100" b="1" dirty="0">
                <a:solidFill>
                  <a:srgbClr val="3D09F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8711" name="组合 159"/>
            <p:cNvGrpSpPr>
              <a:grpSpLocks/>
            </p:cNvGrpSpPr>
            <p:nvPr/>
          </p:nvGrpSpPr>
          <p:grpSpPr bwMode="auto">
            <a:xfrm rot="10800000">
              <a:off x="3978274" y="1221260"/>
              <a:ext cx="1493837" cy="273229"/>
              <a:chOff x="306009" y="3516765"/>
              <a:chExt cx="7905821" cy="1343097"/>
            </a:xfrm>
          </p:grpSpPr>
          <p:grpSp>
            <p:nvGrpSpPr>
              <p:cNvPr id="28713" name="组合 99"/>
              <p:cNvGrpSpPr>
                <a:grpSpLocks/>
              </p:cNvGrpSpPr>
              <p:nvPr/>
            </p:nvGrpSpPr>
            <p:grpSpPr bwMode="auto">
              <a:xfrm>
                <a:off x="692473" y="3580075"/>
                <a:ext cx="7065676" cy="1279787"/>
                <a:chOff x="513010" y="2678572"/>
                <a:chExt cx="8131008" cy="1953406"/>
              </a:xfrm>
            </p:grpSpPr>
            <p:cxnSp>
              <p:nvCxnSpPr>
                <p:cNvPr id="171" name="直接连接符 170"/>
                <p:cNvCxnSpPr/>
                <p:nvPr/>
              </p:nvCxnSpPr>
              <p:spPr>
                <a:xfrm flipH="1" flipV="1">
                  <a:off x="7561173" y="2678572"/>
                  <a:ext cx="1082845" cy="10005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 rot="10800000">
                  <a:off x="5762877" y="2722630"/>
                  <a:ext cx="1798296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 flipH="1">
                  <a:off x="4583350" y="2702394"/>
                  <a:ext cx="1237537" cy="98861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直接连接符 173"/>
                <p:cNvCxnSpPr/>
                <p:nvPr/>
              </p:nvCxnSpPr>
              <p:spPr>
                <a:xfrm flipH="1">
                  <a:off x="3452160" y="3679097"/>
                  <a:ext cx="1131189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直接连接符 174"/>
                <p:cNvCxnSpPr/>
                <p:nvPr/>
              </p:nvCxnSpPr>
              <p:spPr>
                <a:xfrm rot="10800000">
                  <a:off x="1508844" y="4631978"/>
                  <a:ext cx="1943317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直接连接符 175"/>
                <p:cNvCxnSpPr/>
                <p:nvPr/>
              </p:nvCxnSpPr>
              <p:spPr>
                <a:xfrm flipH="1" flipV="1">
                  <a:off x="513010" y="3679097"/>
                  <a:ext cx="995834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2" name="直接连接符 161"/>
              <p:cNvCxnSpPr/>
              <p:nvPr/>
            </p:nvCxnSpPr>
            <p:spPr bwMode="auto">
              <a:xfrm flipV="1">
                <a:off x="306009" y="4217648"/>
                <a:ext cx="445278" cy="780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/>
              <p:nvPr/>
            </p:nvCxnSpPr>
            <p:spPr bwMode="auto">
              <a:xfrm flipV="1">
                <a:off x="751287" y="3516765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 bwMode="auto">
              <a:xfrm>
                <a:off x="1608241" y="3564467"/>
                <a:ext cx="1688701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/>
              <p:nvPr/>
            </p:nvCxnSpPr>
            <p:spPr bwMode="auto">
              <a:xfrm>
                <a:off x="3296942" y="3572273"/>
                <a:ext cx="932571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/>
            </p:nvCxnSpPr>
            <p:spPr bwMode="auto">
              <a:xfrm>
                <a:off x="4229513" y="4227774"/>
                <a:ext cx="949368" cy="62428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/>
              <p:cNvCxnSpPr/>
              <p:nvPr/>
            </p:nvCxnSpPr>
            <p:spPr bwMode="auto">
              <a:xfrm flipV="1">
                <a:off x="5170482" y="4836453"/>
                <a:ext cx="1764318" cy="2340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/>
              <p:cNvCxnSpPr/>
              <p:nvPr/>
            </p:nvCxnSpPr>
            <p:spPr bwMode="auto">
              <a:xfrm flipV="1">
                <a:off x="6934800" y="4227773"/>
                <a:ext cx="873757" cy="600873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 bwMode="auto">
              <a:xfrm>
                <a:off x="7808557" y="4243381"/>
                <a:ext cx="40327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椭圆 169"/>
              <p:cNvSpPr/>
              <p:nvPr/>
            </p:nvSpPr>
            <p:spPr bwMode="auto">
              <a:xfrm>
                <a:off x="4204306" y="4040453"/>
                <a:ext cx="33606" cy="3121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712" name="TextBox 185"/>
            <p:cNvSpPr txBox="1">
              <a:spLocks noChangeArrowheads="1"/>
            </p:cNvSpPr>
            <p:nvPr/>
          </p:nvSpPr>
          <p:spPr bwMode="auto">
            <a:xfrm>
              <a:off x="4023182" y="4302657"/>
              <a:ext cx="15247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 smtClean="0">
                  <a:solidFill>
                    <a:prstClr val="black"/>
                  </a:solidFill>
                </a:rPr>
                <a:t>C=65640.2m</a:t>
              </a:r>
              <a:endParaRPr lang="zh-CN" altLang="en-US" b="1" dirty="0">
                <a:solidFill>
                  <a:prstClr val="black"/>
                </a:solidFill>
              </a:endParaRPr>
            </a:p>
          </p:txBody>
        </p:sp>
        <p:cxnSp>
          <p:nvCxnSpPr>
            <p:cNvPr id="94" name="直接连接符 93"/>
            <p:cNvCxnSpPr/>
            <p:nvPr/>
          </p:nvCxnSpPr>
          <p:spPr bwMode="auto">
            <a:xfrm flipH="1">
              <a:off x="5457824" y="5778373"/>
              <a:ext cx="193235" cy="11719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>
              <a:endCxn id="109" idx="0"/>
            </p:cNvCxnSpPr>
            <p:nvPr/>
          </p:nvCxnSpPr>
          <p:spPr bwMode="auto">
            <a:xfrm flipH="1">
              <a:off x="3826919" y="5784231"/>
              <a:ext cx="181371" cy="1259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137"/>
            <p:cNvSpPr txBox="1">
              <a:spLocks noChangeArrowheads="1"/>
            </p:cNvSpPr>
            <p:nvPr/>
          </p:nvSpPr>
          <p:spPr bwMode="auto">
            <a:xfrm>
              <a:off x="3581614" y="5943227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01" name="TextBox 137"/>
            <p:cNvSpPr txBox="1">
              <a:spLocks noChangeArrowheads="1"/>
            </p:cNvSpPr>
            <p:nvPr/>
          </p:nvSpPr>
          <p:spPr bwMode="auto">
            <a:xfrm>
              <a:off x="5313565" y="5956765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02" name="TextBox 137"/>
            <p:cNvSpPr txBox="1">
              <a:spLocks noChangeArrowheads="1"/>
            </p:cNvSpPr>
            <p:nvPr/>
          </p:nvSpPr>
          <p:spPr bwMode="auto">
            <a:xfrm>
              <a:off x="3256688" y="919833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08" name="TextBox 137"/>
            <p:cNvSpPr txBox="1">
              <a:spLocks noChangeArrowheads="1"/>
            </p:cNvSpPr>
            <p:nvPr/>
          </p:nvSpPr>
          <p:spPr bwMode="auto">
            <a:xfrm>
              <a:off x="5322275" y="947212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111" name="直接连接符 110"/>
            <p:cNvCxnSpPr/>
            <p:nvPr/>
          </p:nvCxnSpPr>
          <p:spPr bwMode="auto">
            <a:xfrm flipH="1">
              <a:off x="7268071" y="3835081"/>
              <a:ext cx="109218" cy="201107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>
              <a:stCxn id="181" idx="0"/>
              <a:endCxn id="112" idx="2"/>
            </p:cNvCxnSpPr>
            <p:nvPr/>
          </p:nvCxnSpPr>
          <p:spPr bwMode="auto">
            <a:xfrm>
              <a:off x="2101237" y="3861305"/>
              <a:ext cx="68306" cy="161453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/>
            <p:cNvCxnSpPr/>
            <p:nvPr/>
          </p:nvCxnSpPr>
          <p:spPr bwMode="auto">
            <a:xfrm>
              <a:off x="2187383" y="1628800"/>
              <a:ext cx="2532254" cy="1870744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TextBox 136"/>
            <p:cNvSpPr txBox="1">
              <a:spLocks noChangeArrowheads="1"/>
            </p:cNvSpPr>
            <p:nvPr/>
          </p:nvSpPr>
          <p:spPr bwMode="auto">
            <a:xfrm>
              <a:off x="7105635" y="4675267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07" name="TextBox 136"/>
            <p:cNvSpPr txBox="1">
              <a:spLocks noChangeArrowheads="1"/>
            </p:cNvSpPr>
            <p:nvPr/>
          </p:nvSpPr>
          <p:spPr bwMode="auto">
            <a:xfrm>
              <a:off x="6660232" y="5314166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08" name="TextBox 137"/>
            <p:cNvSpPr txBox="1">
              <a:spLocks noChangeArrowheads="1"/>
            </p:cNvSpPr>
            <p:nvPr/>
          </p:nvSpPr>
          <p:spPr bwMode="auto">
            <a:xfrm>
              <a:off x="7140481" y="2075468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09" name="TextBox 137"/>
            <p:cNvSpPr txBox="1">
              <a:spLocks noChangeArrowheads="1"/>
            </p:cNvSpPr>
            <p:nvPr/>
          </p:nvSpPr>
          <p:spPr bwMode="auto">
            <a:xfrm>
              <a:off x="6735580" y="1508880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3" name="TextBox 136"/>
            <p:cNvSpPr txBox="1">
              <a:spLocks noChangeArrowheads="1"/>
            </p:cNvSpPr>
            <p:nvPr/>
          </p:nvSpPr>
          <p:spPr bwMode="auto">
            <a:xfrm>
              <a:off x="1619148" y="4724505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4" name="TextBox 136"/>
            <p:cNvSpPr txBox="1">
              <a:spLocks noChangeArrowheads="1"/>
            </p:cNvSpPr>
            <p:nvPr/>
          </p:nvSpPr>
          <p:spPr bwMode="auto">
            <a:xfrm>
              <a:off x="2047771" y="5288841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5" name="TextBox 137"/>
            <p:cNvSpPr txBox="1">
              <a:spLocks noChangeArrowheads="1"/>
            </p:cNvSpPr>
            <p:nvPr/>
          </p:nvSpPr>
          <p:spPr bwMode="auto">
            <a:xfrm>
              <a:off x="1670283" y="1988611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6" name="TextBox 137"/>
            <p:cNvSpPr txBox="1">
              <a:spLocks noChangeArrowheads="1"/>
            </p:cNvSpPr>
            <p:nvPr/>
          </p:nvSpPr>
          <p:spPr bwMode="auto">
            <a:xfrm>
              <a:off x="2171829" y="1384779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6058011" y="2112876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5" name="TextBox 294"/>
            <p:cNvSpPr txBox="1"/>
            <p:nvPr/>
          </p:nvSpPr>
          <p:spPr>
            <a:xfrm>
              <a:off x="2331537" y="3322180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6" name="TextBox 295"/>
            <p:cNvSpPr txBox="1"/>
            <p:nvPr/>
          </p:nvSpPr>
          <p:spPr>
            <a:xfrm>
              <a:off x="2808513" y="4750227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7" name="TextBox 296"/>
            <p:cNvSpPr txBox="1"/>
            <p:nvPr/>
          </p:nvSpPr>
          <p:spPr>
            <a:xfrm>
              <a:off x="5979212" y="4750227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8" name="TextBox 297"/>
            <p:cNvSpPr txBox="1"/>
            <p:nvPr/>
          </p:nvSpPr>
          <p:spPr>
            <a:xfrm>
              <a:off x="6535828" y="3434015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9" name="TextBox 298"/>
            <p:cNvSpPr txBox="1"/>
            <p:nvPr/>
          </p:nvSpPr>
          <p:spPr>
            <a:xfrm>
              <a:off x="2826704" y="2054890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9" name="椭圆 128"/>
          <p:cNvSpPr/>
          <p:nvPr/>
        </p:nvSpPr>
        <p:spPr>
          <a:xfrm>
            <a:off x="2061837" y="3305159"/>
            <a:ext cx="83174" cy="34182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76200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cxnSp>
        <p:nvCxnSpPr>
          <p:cNvPr id="139" name="直接连接符 138"/>
          <p:cNvCxnSpPr/>
          <p:nvPr/>
        </p:nvCxnSpPr>
        <p:spPr bwMode="auto">
          <a:xfrm flipV="1">
            <a:off x="2201321" y="2925752"/>
            <a:ext cx="0" cy="1071636"/>
          </a:xfrm>
          <a:prstGeom prst="line">
            <a:avLst/>
          </a:prstGeom>
          <a:ln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/>
          <p:cNvCxnSpPr/>
          <p:nvPr/>
        </p:nvCxnSpPr>
        <p:spPr bwMode="auto">
          <a:xfrm flipH="1" flipV="1">
            <a:off x="7277275" y="3120647"/>
            <a:ext cx="10446" cy="757794"/>
          </a:xfrm>
          <a:prstGeom prst="line">
            <a:avLst/>
          </a:prstGeom>
          <a:ln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弧形 179"/>
          <p:cNvSpPr/>
          <p:nvPr/>
        </p:nvSpPr>
        <p:spPr bwMode="auto">
          <a:xfrm rot="14417438">
            <a:off x="2217927" y="926403"/>
            <a:ext cx="4200525" cy="4475162"/>
          </a:xfrm>
          <a:prstGeom prst="arc">
            <a:avLst>
              <a:gd name="adj1" fmla="val 17770564"/>
              <a:gd name="adj2" fmla="val 18097016"/>
            </a:avLst>
          </a:prstGeom>
          <a:ln w="76200">
            <a:solidFill>
              <a:srgbClr val="2116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1" name="弧形 180"/>
          <p:cNvSpPr/>
          <p:nvPr/>
        </p:nvSpPr>
        <p:spPr bwMode="auto">
          <a:xfrm rot="14417438">
            <a:off x="2205467" y="1482205"/>
            <a:ext cx="4200525" cy="4475162"/>
          </a:xfrm>
          <a:prstGeom prst="arc">
            <a:avLst>
              <a:gd name="adj1" fmla="val 17762175"/>
              <a:gd name="adj2" fmla="val 18063590"/>
            </a:avLst>
          </a:prstGeom>
          <a:ln w="76200">
            <a:solidFill>
              <a:srgbClr val="2116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0" name="弧形 189"/>
          <p:cNvSpPr/>
          <p:nvPr/>
        </p:nvSpPr>
        <p:spPr bwMode="auto">
          <a:xfrm rot="4891702">
            <a:off x="3043336" y="1409712"/>
            <a:ext cx="4178300" cy="4506913"/>
          </a:xfrm>
          <a:prstGeom prst="arc">
            <a:avLst>
              <a:gd name="adj1" fmla="val 16712364"/>
              <a:gd name="adj2" fmla="val 16988882"/>
            </a:avLst>
          </a:prstGeom>
          <a:ln w="76200">
            <a:solidFill>
              <a:srgbClr val="2116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1" name="弧形 190"/>
          <p:cNvSpPr/>
          <p:nvPr/>
        </p:nvSpPr>
        <p:spPr bwMode="auto">
          <a:xfrm rot="4237222">
            <a:off x="3061398" y="1377331"/>
            <a:ext cx="4178300" cy="4506913"/>
          </a:xfrm>
          <a:prstGeom prst="arc">
            <a:avLst>
              <a:gd name="adj1" fmla="val 16685276"/>
              <a:gd name="adj2" fmla="val 16945153"/>
            </a:avLst>
          </a:prstGeom>
          <a:ln w="76200">
            <a:solidFill>
              <a:srgbClr val="2116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3" name="椭圆 192"/>
          <p:cNvSpPr/>
          <p:nvPr/>
        </p:nvSpPr>
        <p:spPr>
          <a:xfrm>
            <a:off x="7345803" y="3353395"/>
            <a:ext cx="83174" cy="34182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76200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956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65808"/>
            <a:ext cx="8229600" cy="886928"/>
          </a:xfrm>
        </p:spPr>
        <p:txBody>
          <a:bodyPr/>
          <a:lstStyle/>
          <a:p>
            <a:r>
              <a:rPr lang="en-US" altLang="zh-CN" dirty="0"/>
              <a:t>CEPC APDR SRF considerations</a:t>
            </a:r>
            <a:endParaRPr lang="zh-CN" alt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254875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791" y="3140968"/>
            <a:ext cx="7974013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709864" y="2722494"/>
            <a:ext cx="7920880" cy="400725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400" dirty="0">
                <a:solidFill>
                  <a:prstClr val="black"/>
                </a:solidFill>
              </a:rPr>
              <a:t>The 8-double ring and 6-double ring seem available when using the same parameter as PDR(V</a:t>
            </a:r>
            <a:r>
              <a:rPr lang="en-US" altLang="zh-CN" sz="2400" baseline="-25000" dirty="0">
                <a:solidFill>
                  <a:prstClr val="black"/>
                </a:solidFill>
              </a:rPr>
              <a:t>RF</a:t>
            </a:r>
            <a:r>
              <a:rPr lang="en-US" altLang="zh-CN" sz="2400" dirty="0">
                <a:solidFill>
                  <a:prstClr val="black"/>
                </a:solidFill>
              </a:rPr>
              <a:t>=3.62GV) for HL. The 8-double ring has a lower phase variation than the 6-double ring 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400" dirty="0">
                <a:solidFill>
                  <a:prstClr val="black"/>
                </a:solidFill>
              </a:rPr>
              <a:t>The phase region is from 35.2-33 degree for bunches  in a bunch train for the 8-double ring HL mode. The phase region is from 35.2-32.3 degree for the 6-double ring HL mode.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400" dirty="0">
                <a:solidFill>
                  <a:prstClr val="black"/>
                </a:solidFill>
              </a:rPr>
              <a:t>The bunch energy gain in each cavity is constant.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400" dirty="0">
                <a:solidFill>
                  <a:prstClr val="black"/>
                </a:solidFill>
              </a:rPr>
              <a:t>The RF to beam efficiency is ~100%.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259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6453335"/>
            <a:ext cx="5781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Assume </a:t>
            </a:r>
            <a:r>
              <a:rPr lang="en-US" altLang="zh-CN" sz="1200" dirty="0" err="1" smtClean="0"/>
              <a:t>V</a:t>
            </a:r>
            <a:r>
              <a:rPr lang="en-US" altLang="zh-CN" sz="1200" baseline="-25000" dirty="0" err="1" smtClean="0"/>
              <a:t>rf</a:t>
            </a:r>
            <a:r>
              <a:rPr lang="en-US" altLang="zh-CN" sz="1200" dirty="0" smtClean="0"/>
              <a:t> is constant at the first bunch of bunch trains and the change of </a:t>
            </a:r>
            <a:r>
              <a:rPr lang="en-US" altLang="zh-CN" sz="1200" dirty="0" err="1" smtClean="0"/>
              <a:t>V</a:t>
            </a:r>
            <a:r>
              <a:rPr lang="en-US" altLang="zh-CN" sz="1200" baseline="-25000" dirty="0" err="1" smtClean="0"/>
              <a:t>b</a:t>
            </a:r>
            <a:r>
              <a:rPr lang="en-US" altLang="zh-CN" sz="1200" dirty="0" smtClean="0"/>
              <a:t> is negligible.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53806" y="128221"/>
            <a:ext cx="288032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By </a:t>
            </a:r>
            <a:r>
              <a:rPr lang="en-US" altLang="zh-CN" dirty="0" err="1" smtClean="0"/>
              <a:t>Zhenchao</a:t>
            </a:r>
            <a:r>
              <a:rPr lang="en-US" altLang="zh-CN" dirty="0" smtClean="0"/>
              <a:t> Liu</a:t>
            </a:r>
            <a:endParaRPr lang="zh-CN" alt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84692884"/>
              </p:ext>
            </p:extLst>
          </p:nvPr>
        </p:nvGraphicFramePr>
        <p:xfrm>
          <a:off x="611560" y="692696"/>
          <a:ext cx="7848871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759"/>
                <a:gridCol w="504838"/>
                <a:gridCol w="591252"/>
                <a:gridCol w="517346"/>
                <a:gridCol w="801602"/>
                <a:gridCol w="603759"/>
                <a:gridCol w="516208"/>
                <a:gridCol w="591252"/>
                <a:gridCol w="665159"/>
                <a:gridCol w="642418"/>
                <a:gridCol w="603759"/>
                <a:gridCol w="631456"/>
                <a:gridCol w="576063"/>
              </a:tblGrid>
              <a:tr h="160324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Bunch No.</a:t>
                      </a:r>
                      <a:endParaRPr lang="zh-CN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sz="1200" dirty="0" smtClean="0"/>
                        <a:t>Pre CDR (CW, P</a:t>
                      </a:r>
                      <a:r>
                        <a:rPr lang="en-US" altLang="zh-CN" sz="1200" baseline="-25000" dirty="0" smtClean="0"/>
                        <a:t>g</a:t>
                      </a:r>
                      <a:r>
                        <a:rPr lang="en-US" altLang="zh-CN" sz="1200" dirty="0" smtClean="0"/>
                        <a:t>=</a:t>
                      </a:r>
                      <a:r>
                        <a:rPr lang="en-US" altLang="zh-CN" sz="1200" dirty="0" err="1" smtClean="0"/>
                        <a:t>P</a:t>
                      </a:r>
                      <a:r>
                        <a:rPr lang="en-US" altLang="zh-CN" sz="1200" baseline="-25000" dirty="0" err="1" smtClean="0"/>
                        <a:t>avg</a:t>
                      </a:r>
                      <a:r>
                        <a:rPr lang="en-US" altLang="zh-CN" sz="1200" dirty="0" smtClean="0"/>
                        <a:t>)</a:t>
                      </a:r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sz="1200" dirty="0" smtClean="0"/>
                        <a:t>PDR  (CW, P</a:t>
                      </a:r>
                      <a:r>
                        <a:rPr lang="en-US" altLang="zh-CN" sz="1200" baseline="-25000" dirty="0" smtClean="0"/>
                        <a:t>g</a:t>
                      </a:r>
                      <a:r>
                        <a:rPr lang="en-US" altLang="zh-CN" sz="1200" dirty="0" smtClean="0"/>
                        <a:t>=</a:t>
                      </a:r>
                      <a:r>
                        <a:rPr lang="en-US" altLang="zh-CN" sz="1200" dirty="0" err="1" smtClean="0"/>
                        <a:t>P</a:t>
                      </a:r>
                      <a:r>
                        <a:rPr lang="en-US" altLang="zh-CN" sz="1200" baseline="-25000" dirty="0" err="1" smtClean="0"/>
                        <a:t>pulse</a:t>
                      </a:r>
                      <a:r>
                        <a:rPr lang="en-US" altLang="zh-CN" sz="1200" dirty="0" smtClean="0"/>
                        <a:t>, </a:t>
                      </a:r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very low RF efficiency</a:t>
                      </a:r>
                      <a:r>
                        <a:rPr lang="en-US" altLang="zh-CN" sz="1200" dirty="0" smtClean="0"/>
                        <a:t>)</a:t>
                      </a:r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APDR 6 ring (H-low</a:t>
                      </a:r>
                      <a:r>
                        <a:rPr lang="en-US" altLang="zh-CN" sz="1200" baseline="0" dirty="0" smtClean="0"/>
                        <a:t> power, </a:t>
                      </a:r>
                      <a:r>
                        <a:rPr lang="en-US" altLang="zh-CN" sz="1200" dirty="0" smtClean="0"/>
                        <a:t>CW, P</a:t>
                      </a:r>
                      <a:r>
                        <a:rPr lang="en-US" altLang="zh-CN" sz="1200" baseline="-25000" dirty="0" smtClean="0"/>
                        <a:t>g</a:t>
                      </a:r>
                      <a:r>
                        <a:rPr lang="en-US" altLang="zh-CN" sz="1200" dirty="0" smtClean="0"/>
                        <a:t>=</a:t>
                      </a:r>
                      <a:r>
                        <a:rPr lang="en-US" altLang="zh-CN" sz="1200" dirty="0" err="1" smtClean="0"/>
                        <a:t>P</a:t>
                      </a:r>
                      <a:r>
                        <a:rPr lang="en-US" altLang="zh-CN" sz="1200" baseline="-25000" dirty="0" err="1" smtClean="0"/>
                        <a:t>avg</a:t>
                      </a:r>
                      <a:r>
                        <a:rPr lang="en-US" altLang="zh-CN" sz="1200" dirty="0" smtClean="0"/>
                        <a:t>)</a:t>
                      </a:r>
                      <a:endParaRPr lang="zh-CN" altLang="en-US" sz="1200" dirty="0" smtClean="0"/>
                    </a:p>
                    <a:p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APDR  8 ring (HL</a:t>
                      </a:r>
                      <a:r>
                        <a:rPr lang="en-US" altLang="zh-CN" sz="1200" baseline="0" dirty="0" smtClean="0"/>
                        <a:t>, </a:t>
                      </a:r>
                      <a:r>
                        <a:rPr lang="en-US" altLang="zh-CN" sz="1200" dirty="0" smtClean="0"/>
                        <a:t>CW, P</a:t>
                      </a:r>
                      <a:r>
                        <a:rPr lang="en-US" altLang="zh-CN" sz="1200" baseline="-25000" dirty="0" smtClean="0"/>
                        <a:t>g</a:t>
                      </a:r>
                      <a:r>
                        <a:rPr lang="en-US" altLang="zh-CN" sz="1200" dirty="0" smtClean="0"/>
                        <a:t>=</a:t>
                      </a:r>
                      <a:r>
                        <a:rPr lang="en-US" altLang="zh-CN" sz="1200" dirty="0" err="1" smtClean="0"/>
                        <a:t>P</a:t>
                      </a:r>
                      <a:r>
                        <a:rPr lang="en-US" altLang="zh-CN" sz="1200" baseline="-25000" dirty="0" err="1" smtClean="0"/>
                        <a:t>avg</a:t>
                      </a:r>
                      <a:r>
                        <a:rPr lang="en-US" altLang="zh-CN" sz="1200" dirty="0" smtClean="0"/>
                        <a:t>)</a:t>
                      </a:r>
                      <a:endParaRPr lang="zh-CN" altLang="en-US" sz="1200" dirty="0" smtClean="0"/>
                    </a:p>
                    <a:p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APDR  8 ring (H-low</a:t>
                      </a:r>
                      <a:r>
                        <a:rPr lang="en-US" altLang="zh-CN" sz="1200" baseline="0" dirty="0" smtClean="0"/>
                        <a:t> power, </a:t>
                      </a:r>
                      <a:r>
                        <a:rPr lang="en-US" altLang="zh-CN" sz="1200" dirty="0" smtClean="0"/>
                        <a:t>CW, P</a:t>
                      </a:r>
                      <a:r>
                        <a:rPr lang="en-US" altLang="zh-CN" sz="1200" baseline="-25000" dirty="0" smtClean="0"/>
                        <a:t>g</a:t>
                      </a:r>
                      <a:r>
                        <a:rPr lang="en-US" altLang="zh-CN" sz="1200" dirty="0" smtClean="0"/>
                        <a:t>=</a:t>
                      </a:r>
                      <a:r>
                        <a:rPr lang="en-US" altLang="zh-CN" sz="1200" dirty="0" err="1" smtClean="0"/>
                        <a:t>P</a:t>
                      </a:r>
                      <a:r>
                        <a:rPr lang="en-US" altLang="zh-CN" sz="1200" baseline="-25000" dirty="0" err="1" smtClean="0"/>
                        <a:t>avg</a:t>
                      </a:r>
                      <a:r>
                        <a:rPr lang="en-US" altLang="zh-CN" sz="1200" dirty="0" smtClean="0"/>
                        <a:t>)</a:t>
                      </a:r>
                      <a:endParaRPr lang="zh-CN" altLang="en-US" sz="12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APDR  8 ring (Z, P</a:t>
                      </a:r>
                      <a:r>
                        <a:rPr lang="en-US" altLang="zh-CN" sz="1200" baseline="-25000" dirty="0" smtClean="0"/>
                        <a:t>g</a:t>
                      </a:r>
                      <a:r>
                        <a:rPr lang="en-US" altLang="zh-CN" sz="1200" dirty="0" smtClean="0"/>
                        <a:t>=</a:t>
                      </a:r>
                      <a:r>
                        <a:rPr lang="en-US" altLang="zh-CN" sz="1200" dirty="0" err="1" smtClean="0"/>
                        <a:t>P</a:t>
                      </a:r>
                      <a:r>
                        <a:rPr lang="en-US" altLang="zh-CN" sz="1200" baseline="-25000" dirty="0" err="1" smtClean="0"/>
                        <a:t>avg</a:t>
                      </a:r>
                      <a:r>
                        <a:rPr lang="en-US" altLang="zh-CN" sz="1200" dirty="0" smtClean="0"/>
                        <a:t>)</a:t>
                      </a:r>
                      <a:endParaRPr lang="zh-CN" altLang="en-US" sz="12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dirty="0" smtClean="0"/>
                    </a:p>
                  </a:txBody>
                  <a:tcPr/>
                </a:tc>
              </a:tr>
              <a:tr h="160324">
                <a:tc>
                  <a:txBody>
                    <a:bodyPr/>
                    <a:lstStyle/>
                    <a:p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 smtClean="0"/>
                        <a:t>Vrf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Phase shift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 smtClean="0"/>
                        <a:t>Vrf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Phase shift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 smtClean="0"/>
                        <a:t>Vrf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Phase shift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 smtClean="0"/>
                        <a:t>Vrf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Phase shift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 smtClean="0"/>
                        <a:t>Vrf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Phase shift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 smtClean="0"/>
                        <a:t>Vrf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Phase shift</a:t>
                      </a:r>
                      <a:endParaRPr lang="zh-CN" altLang="en-US" sz="1200" dirty="0"/>
                    </a:p>
                  </a:txBody>
                  <a:tcPr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2.20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1 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1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1.40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1 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2.0000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2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2.04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0.9984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1.88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1.26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0.9998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1.9927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3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1.89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0.9969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1.75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1.12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0.9996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1.9855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4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1.73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0.9953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1.63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0.9994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1.9782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5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1.57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0.9938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1.50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0.84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0.9992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1.9709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6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1.41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0.9922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1.38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0.70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0.9990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1.9636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7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1.26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0.9906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1.25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0.56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0.9988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1.9564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8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0.9888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1.10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0.9891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1.13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0.9888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0.42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0.9987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1.9491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9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0.9872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0.9875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0.9872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0.28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0.9985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1.9418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0.9856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0.79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0.9859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0.88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0.9856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0.14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0.9983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1.9345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0.63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0.9844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0.75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0 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0.9981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1.9273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15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0.9776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0 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0.9781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0.25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0.9973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1.8982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17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0.9750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0.9969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1.8836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50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0.9906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1.6436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67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0.9873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1.5200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275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100" b="0" i="0" u="none" strike="noStrike" kern="1200" dirty="0" smtClean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0.0947</a:t>
                      </a:r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latin typeface="宋体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100" b="0" i="0" u="none" strike="noStrike" kern="1200" dirty="0" smtClean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0</a:t>
                      </a:r>
                      <a:endParaRPr lang="en-US" altLang="zh-CN" sz="1100" b="0" i="0" u="none" strike="noStrike" kern="1200" dirty="0">
                        <a:solidFill>
                          <a:srgbClr val="000000"/>
                        </a:solidFill>
                        <a:latin typeface="宋体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4795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68952" cy="50405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 for CEPC partial double ring</a:t>
            </a:r>
            <a:br>
              <a:rPr lang="en-US" altLang="zh-CN" dirty="0" smtClean="0"/>
            </a:br>
            <a:r>
              <a:rPr lang="zh-CN" altLang="en-US" sz="2200" dirty="0" smtClean="0"/>
              <a:t>（</a:t>
            </a:r>
            <a:r>
              <a:rPr lang="en-US" altLang="zh-CN" sz="2200" dirty="0" smtClean="0"/>
              <a:t>wangdou20160325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18641745"/>
              </p:ext>
            </p:extLst>
          </p:nvPr>
        </p:nvGraphicFramePr>
        <p:xfrm>
          <a:off x="107504" y="836712"/>
          <a:ext cx="8208912" cy="5931338"/>
        </p:xfrm>
        <a:graphic>
          <a:graphicData uri="http://schemas.openxmlformats.org/drawingml/2006/table">
            <a:tbl>
              <a:tblPr firstRow="1" bandRow="1"/>
              <a:tblGrid>
                <a:gridCol w="2088232"/>
                <a:gridCol w="1296144"/>
                <a:gridCol w="1296144"/>
                <a:gridCol w="1296144"/>
                <a:gridCol w="1080120"/>
                <a:gridCol w="1152128"/>
              </a:tblGrid>
              <a:tr h="43521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2.85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2.67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0.74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0.46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44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1100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26.2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45.4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31.2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15.6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2.8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0.25/0.00136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0.268 /0.00124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2.45/0.0074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2.06 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1.02/0.003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0.62/0.0028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24.8/0.1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23.5/0.088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10.1/0.056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7.9/0.053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0.032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0.008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0.006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0.074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0.073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3.25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01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03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2.96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3.09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3.09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6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4788024" y="1196752"/>
            <a:ext cx="1224136" cy="56612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589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Bunch length error with RF </a:t>
            </a:r>
            <a:r>
              <a:rPr lang="en-US" altLang="zh-CN" dirty="0"/>
              <a:t>phase </a:t>
            </a:r>
            <a:r>
              <a:rPr lang="en-US" altLang="zh-CN" dirty="0" smtClean="0"/>
              <a:t>adjustment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475656" y="6093296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Error of bunch length:  ~-4% (6 ring), ~-3% (8 ring)</a:t>
            </a: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5514" y="1750690"/>
            <a:ext cx="6900862" cy="414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3435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 smtClean="0"/>
              <a:t>Piwinski</a:t>
            </a:r>
            <a:r>
              <a:rPr lang="en-US" altLang="zh-CN" dirty="0" smtClean="0"/>
              <a:t> error </a:t>
            </a:r>
            <a:r>
              <a:rPr lang="en-US" altLang="zh-CN" dirty="0"/>
              <a:t>with RF phase </a:t>
            </a:r>
            <a:r>
              <a:rPr lang="en-US" altLang="zh-CN" dirty="0" smtClean="0"/>
              <a:t>adjustment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907704" y="616530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Error of </a:t>
            </a:r>
            <a:r>
              <a:rPr lang="en-US" altLang="zh-CN" dirty="0" err="1" smtClean="0"/>
              <a:t>Piwinski</a:t>
            </a:r>
            <a:r>
              <a:rPr lang="en-US" altLang="zh-CN" dirty="0" smtClean="0"/>
              <a:t> angle:  ~-4</a:t>
            </a:r>
            <a:r>
              <a:rPr lang="en-US" altLang="zh-CN" dirty="0"/>
              <a:t>% (6 ring), </a:t>
            </a:r>
            <a:r>
              <a:rPr lang="en-US" altLang="zh-CN" dirty="0" smtClean="0"/>
              <a:t>~-3</a:t>
            </a:r>
            <a:r>
              <a:rPr lang="en-US" altLang="zh-CN" dirty="0"/>
              <a:t>% (8 ring)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604866" cy="397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6928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13079</TotalTime>
  <Words>1937</Words>
  <Application>Microsoft Office PowerPoint</Application>
  <PresentationFormat>全屏显示(4:3)</PresentationFormat>
  <Paragraphs>894</Paragraphs>
  <Slides>30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1" baseType="lpstr">
      <vt:lpstr>Office 主题</vt:lpstr>
      <vt:lpstr>CEPC APDR and PDR scheme</vt:lpstr>
      <vt:lpstr>幻灯片 2</vt:lpstr>
      <vt:lpstr>幻灯片 3</vt:lpstr>
      <vt:lpstr>幻灯片 4</vt:lpstr>
      <vt:lpstr>CEPC APDR SRF considerations</vt:lpstr>
      <vt:lpstr>幻灯片 6</vt:lpstr>
      <vt:lpstr>parameter for CEPC partial double ring （wangdou20160325）</vt:lpstr>
      <vt:lpstr>Bunch length error with RF phase adjustment</vt:lpstr>
      <vt:lpstr>Piwinski error with RF phase adjustment</vt:lpstr>
      <vt:lpstr>RF voltage error with RF phase adjustment</vt:lpstr>
      <vt:lpstr>Luminosity error with RF phase adjustment</vt:lpstr>
      <vt:lpstr>RF acceptance error with RF phase adjustment</vt:lpstr>
      <vt:lpstr>HOM power with RF phase adjustment</vt:lpstr>
      <vt:lpstr>BS life time with RF phase adjustment</vt:lpstr>
      <vt:lpstr>parameter for CEPC partial double ring （wangdou20160325）</vt:lpstr>
      <vt:lpstr>Bunch length error with RF phase adjustment</vt:lpstr>
      <vt:lpstr>Piwinski error with RF phase adjustment</vt:lpstr>
      <vt:lpstr>RF voltage error with RF phase adjustment</vt:lpstr>
      <vt:lpstr>Luminosity error with RF phase adjustment</vt:lpstr>
      <vt:lpstr>RF acceptance error with RF phase adjustment</vt:lpstr>
      <vt:lpstr>HOM power with RF phase adjustment</vt:lpstr>
      <vt:lpstr>BS life time with RF phase adjustment</vt:lpstr>
      <vt:lpstr>parameter for CEPC partial double ring （wangdou20160325）</vt:lpstr>
      <vt:lpstr>Bunch length error with RF phase adjustment</vt:lpstr>
      <vt:lpstr>Piwinski error with RF phase adjustment</vt:lpstr>
      <vt:lpstr>RF voltage error with RF phase adjustment</vt:lpstr>
      <vt:lpstr>Luminosity error with RF phase adjustment</vt:lpstr>
      <vt:lpstr>RF acceptance error with RF phase adjustment</vt:lpstr>
      <vt:lpstr>HOM power with RF phase adjustment</vt:lpstr>
      <vt:lpstr>幻灯片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parameter design</dc:title>
  <dc:creator>Dou</dc:creator>
  <cp:lastModifiedBy>unknown</cp:lastModifiedBy>
  <cp:revision>289</cp:revision>
  <dcterms:created xsi:type="dcterms:W3CDTF">2015-12-30T07:06:21Z</dcterms:created>
  <dcterms:modified xsi:type="dcterms:W3CDTF">2016-07-28T08:37:08Z</dcterms:modified>
</cp:coreProperties>
</file>