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5" r:id="rId17"/>
    <p:sldId id="26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6BBE2-BDBA-43A1-95DB-3C85952886C7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0F5BF-CA25-47D5-A462-4E1E03F5A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65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67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25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43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20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0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2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96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6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08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6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7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5D4B-D244-4A91-B5C4-7CD01B3EE7E5}" type="datetimeFigureOut">
              <a:rPr lang="zh-CN" altLang="en-US" smtClean="0"/>
              <a:t>2016-7-29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03B1-5751-4B74-BA2A-2712176D24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77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MODE Development &amp;</a:t>
            </a:r>
            <a:br>
              <a:rPr lang="en-US" altLang="zh-CN" dirty="0" smtClean="0"/>
            </a:br>
            <a:r>
              <a:rPr lang="en-US" altLang="zh-CN" dirty="0" smtClean="0"/>
              <a:t>Some Try Based on 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 Yuan, LIU </a:t>
            </a:r>
            <a:r>
              <a:rPr lang="en-US" altLang="zh-CN" dirty="0" err="1" smtClean="0"/>
              <a:t>Weibin</a:t>
            </a:r>
            <a:r>
              <a:rPr lang="en-US" altLang="zh-CN" dirty="0" smtClean="0"/>
              <a:t>, WANG Dou, WANG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, GENG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July 29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, 2016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34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Gradient of Q1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3" cy="4351338"/>
          </a:xfrm>
        </p:spPr>
      </p:pic>
    </p:spTree>
    <p:extLst>
      <p:ext uri="{BB962C8B-B14F-4D97-AF65-F5344CB8AC3E}">
        <p14:creationId xmlns:p14="http://schemas.microsoft.com/office/powerpoint/2010/main" val="117270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K1 of Q1 – Length of Telescope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3" cy="4351338"/>
          </a:xfrm>
        </p:spPr>
      </p:pic>
    </p:spTree>
    <p:extLst>
      <p:ext uri="{BB962C8B-B14F-4D97-AF65-F5344CB8AC3E}">
        <p14:creationId xmlns:p14="http://schemas.microsoft.com/office/powerpoint/2010/main" val="43672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1" y="1883499"/>
            <a:ext cx="4745825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871" y="1883499"/>
            <a:ext cx="5335929" cy="42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4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Constraint L &lt; 60m, </a:t>
            </a:r>
            <a:r>
              <a:rPr lang="en-US" altLang="zh-CN" dirty="0" err="1" smtClean="0"/>
              <a:t>Mx</a:t>
            </a:r>
            <a:r>
              <a:rPr lang="en-US" altLang="zh-CN" dirty="0" smtClean="0"/>
              <a:t>/My=10/25, Q1 &lt; 200T/m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Seems not convergent, no solution</a:t>
            </a:r>
          </a:p>
          <a:p>
            <a:r>
              <a:rPr lang="en-US" altLang="zh-CN" dirty="0" smtClean="0"/>
              <a:t>It seems limited by Q1 gradient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156" y="1444226"/>
            <a:ext cx="6095238" cy="457142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42" y="2887883"/>
            <a:ext cx="4803113" cy="36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55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Constraint L &lt; </a:t>
            </a:r>
            <a:r>
              <a:rPr lang="en-US" altLang="zh-CN" dirty="0" smtClean="0"/>
              <a:t>70m</a:t>
            </a:r>
            <a:r>
              <a:rPr lang="en-US" altLang="zh-CN" dirty="0"/>
              <a:t>, </a:t>
            </a:r>
            <a:r>
              <a:rPr lang="en-US" altLang="zh-CN" dirty="0" err="1"/>
              <a:t>Mx</a:t>
            </a:r>
            <a:r>
              <a:rPr lang="en-US" altLang="zh-CN" dirty="0"/>
              <a:t>/My=10/25, Q1 &lt; </a:t>
            </a:r>
            <a:r>
              <a:rPr lang="en-US" altLang="zh-CN" dirty="0" smtClean="0"/>
              <a:t>200T/m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5111" y="1690688"/>
            <a:ext cx="4988689" cy="4351338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7458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99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- Length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3" cy="4351338"/>
          </a:xfrm>
        </p:spPr>
      </p:pic>
    </p:spTree>
    <p:extLst>
      <p:ext uri="{BB962C8B-B14F-4D97-AF65-F5344CB8AC3E}">
        <p14:creationId xmlns:p14="http://schemas.microsoft.com/office/powerpoint/2010/main" val="758735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CCY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62583"/>
            <a:ext cx="6225142" cy="4649104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4039566" y="5578997"/>
            <a:ext cx="1736202" cy="4166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063342" y="3034677"/>
            <a:ext cx="3897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/>
              <a:t>Uc</a:t>
            </a:r>
            <a:r>
              <a:rPr lang="en-US" altLang="zh-CN" sz="2000" b="1" dirty="0" smtClean="0"/>
              <a:t> [</a:t>
            </a:r>
            <a:r>
              <a:rPr lang="en-US" altLang="zh-CN" sz="2000" b="1" dirty="0" err="1" smtClean="0"/>
              <a:t>keV</a:t>
            </a:r>
            <a:r>
              <a:rPr lang="en-US" altLang="zh-CN" sz="2000" b="1" dirty="0" smtClean="0"/>
              <a:t>] = 0.665 E^2 [GeV] * B[T]</a:t>
            </a:r>
          </a:p>
          <a:p>
            <a:r>
              <a:rPr lang="en-US" altLang="zh-CN" sz="2000" b="1" dirty="0" err="1" smtClean="0"/>
              <a:t>Uc</a:t>
            </a:r>
            <a:r>
              <a:rPr lang="en-US" altLang="zh-CN" sz="2000" b="1" dirty="0" smtClean="0"/>
              <a:t> &lt; 100keV, =&gt; B &lt; 0.01 T</a:t>
            </a:r>
          </a:p>
          <a:p>
            <a:endParaRPr lang="en-US" altLang="zh-CN" sz="2000" b="1" dirty="0"/>
          </a:p>
          <a:p>
            <a:r>
              <a:rPr lang="en-US" altLang="zh-CN" sz="2000" b="1" dirty="0" err="1" smtClean="0"/>
              <a:t>Cai</a:t>
            </a:r>
            <a:r>
              <a:rPr lang="en-US" altLang="zh-CN" sz="2000" b="1" dirty="0" smtClean="0"/>
              <a:t>: B = 0.084 T?! </a:t>
            </a:r>
            <a:r>
              <a:rPr lang="en-US" altLang="zh-CN" sz="2000" b="1" dirty="0" err="1" smtClean="0"/>
              <a:t>Uc</a:t>
            </a:r>
            <a:r>
              <a:rPr lang="en-US" altLang="zh-CN" sz="2000" b="1" dirty="0" smtClean="0"/>
              <a:t> = 800keV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33315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High parallel MODE is implemented</a:t>
            </a:r>
          </a:p>
          <a:p>
            <a:r>
              <a:rPr lang="en-US" altLang="zh-CN" dirty="0" smtClean="0"/>
              <a:t>We begin to use MODE to do some matching, parameter scan or optimization.</a:t>
            </a:r>
          </a:p>
        </p:txBody>
      </p:sp>
    </p:spTree>
    <p:extLst>
      <p:ext uri="{BB962C8B-B14F-4D97-AF65-F5344CB8AC3E}">
        <p14:creationId xmlns:p14="http://schemas.microsoft.com/office/powerpoint/2010/main" val="105554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MODE: Scalable Enough at 1000-nodes farm?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 rotWithShape="1">
          <a:blip r:embed="rId2"/>
          <a:srcRect t="1615"/>
          <a:stretch/>
        </p:blipFill>
        <p:spPr>
          <a:xfrm>
            <a:off x="2360341" y="1371601"/>
            <a:ext cx="7471317" cy="528567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631335" y="1248179"/>
            <a:ext cx="4159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Yongjun</a:t>
            </a:r>
            <a:r>
              <a:rPr lang="en-US" altLang="zh-CN" dirty="0" smtClean="0"/>
              <a:t> Li, “Multi-objective Dynamic Aperture Optimization for NSLS-II Ring”,  </a:t>
            </a:r>
            <a:r>
              <a:rPr lang="en-US" altLang="zh-CN" dirty="0"/>
              <a:t>IAS program on HEP Conference 2016, Hong Kong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4710" y="371191"/>
            <a:ext cx="7409771" cy="6176963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New </a:t>
            </a:r>
            <a:r>
              <a:rPr lang="en-US" altLang="zh-CN" dirty="0"/>
              <a:t>Parallel </a:t>
            </a:r>
            <a:r>
              <a:rPr lang="en-US" altLang="zh-CN" dirty="0" smtClean="0"/>
              <a:t>Paradigm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00407" y="2391135"/>
            <a:ext cx="491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Even the time taken by different task is different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Even some node is very busy</a:t>
            </a:r>
            <a:endParaRPr lang="zh-CN" altLang="en-US" sz="2400" dirty="0"/>
          </a:p>
        </p:txBody>
      </p:sp>
      <p:sp>
        <p:nvSpPr>
          <p:cNvPr id="2" name="矩形 1"/>
          <p:cNvSpPr/>
          <p:nvPr/>
        </p:nvSpPr>
        <p:spPr>
          <a:xfrm>
            <a:off x="920262" y="1775754"/>
            <a:ext cx="4732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</a:rPr>
              <a:t>High </a:t>
            </a:r>
            <a:r>
              <a:rPr lang="en-US" altLang="zh-CN" sz="2800" b="1" i="1" dirty="0">
                <a:solidFill>
                  <a:srgbClr val="FF0000"/>
                </a:solidFill>
              </a:rPr>
              <a:t>Parallel 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+ High Scalability</a:t>
            </a:r>
            <a:endParaRPr lang="en-US" altLang="zh-CN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5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Telescope optimization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7421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Ref: </a:t>
            </a:r>
            <a:r>
              <a:rPr lang="en-US" altLang="zh-CN" sz="2000" dirty="0" err="1" smtClean="0"/>
              <a:t>Yunhai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Cai</a:t>
            </a:r>
            <a:r>
              <a:rPr lang="en-US" altLang="zh-CN" sz="2000" dirty="0" smtClean="0"/>
              <a:t>, “An Accelerator Design of Circular Higgs Factory”, Jan, 2016, IAS Program on High Energy Physics, HKUST</a:t>
            </a:r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642" y="2090218"/>
            <a:ext cx="5992715" cy="44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Variables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L* = 2m fixed</a:t>
            </a:r>
          </a:p>
          <a:p>
            <a:r>
              <a:rPr lang="en-US" altLang="zh-CN" dirty="0" smtClean="0"/>
              <a:t>All other drift may be  varied, &gt; 0.5m</a:t>
            </a:r>
          </a:p>
          <a:p>
            <a:r>
              <a:rPr lang="en-US" altLang="zh-CN" dirty="0" smtClean="0"/>
              <a:t>Q1-4 strength may be varied, </a:t>
            </a:r>
          </a:p>
          <a:p>
            <a:r>
              <a:rPr lang="en-US" altLang="zh-CN" dirty="0" smtClean="0"/>
              <a:t>L of Q1-4 may be varied, in (0.5, 2.5)</a:t>
            </a:r>
          </a:p>
          <a:p>
            <a:pPr marL="0" indent="0">
              <a:buNone/>
            </a:pPr>
            <a:r>
              <a:rPr lang="en-US" altLang="zh-CN" dirty="0" smtClean="0"/>
              <a:t>Totally 12 </a:t>
            </a:r>
            <a:r>
              <a:rPr lang="en-US" altLang="zh-CN" dirty="0" smtClean="0"/>
              <a:t>variables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4409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 Mismatch Parameters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2604" y="2692161"/>
            <a:ext cx="5135855" cy="438288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6598"/>
            <a:ext cx="10086975" cy="18002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451413" y="4097438"/>
                <a:ext cx="6491191" cy="98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/>
                  <a:t>Design Objective:</a:t>
                </a:r>
              </a:p>
              <a:p>
                <a:r>
                  <a:rPr lang="en-US" altLang="zh-CN" sz="2800" smtClean="0"/>
                  <a:t>Minimize </a:t>
                </a:r>
                <a:r>
                  <a:rPr lang="en-US" altLang="zh-CN" sz="2800" dirty="0" smtClean="0"/>
                  <a:t>the Mismatch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800" dirty="0" smtClean="0"/>
                  <a:t>?</a:t>
                </a:r>
                <a:endParaRPr lang="zh-CN" altLang="en-US" sz="2800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" y="4097438"/>
                <a:ext cx="6491191" cy="988091"/>
              </a:xfrm>
              <a:prstGeom prst="rect">
                <a:avLst/>
              </a:prstGeom>
              <a:blipFill rotWithShape="0">
                <a:blip r:embed="rId4"/>
                <a:stretch>
                  <a:fillRect l="-1878" t="-5556" b="-135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32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017" y="1929797"/>
            <a:ext cx="5801783" cy="4351338"/>
          </a:xfrm>
        </p:spPr>
      </p:pic>
      <p:sp>
        <p:nvSpPr>
          <p:cNvPr id="5" name="文本框 4"/>
          <p:cNvSpPr txBox="1"/>
          <p:nvPr/>
        </p:nvSpPr>
        <p:spPr>
          <a:xfrm>
            <a:off x="1138795" y="3472670"/>
            <a:ext cx="43405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Case Q1: No Extra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Case Q1&lt;200T/m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Case Q1&lt;200T/m, </a:t>
            </a:r>
            <a:r>
              <a:rPr lang="en-US" altLang="zh-CN" dirty="0" err="1" smtClean="0"/>
              <a:t>Mx</a:t>
            </a:r>
            <a:r>
              <a:rPr lang="en-US" altLang="zh-CN" dirty="0" smtClean="0"/>
              <a:t>=10, My=25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Case 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 (thin lens model)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138795" y="2212347"/>
                <a:ext cx="34059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sz="2400" dirty="0" smtClean="0"/>
                  <a:t>MismatchY = Sum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altLang="zh-CN" sz="2400" dirty="0" smtClean="0"/>
                  <a:t>, </a:t>
                </a:r>
              </a:p>
              <a:p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  for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CN" sz="2400" dirty="0" smtClean="0"/>
                  <a:t> = -0.11:0.02:0.11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95" y="2212347"/>
                <a:ext cx="3405932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5546" t="-13223" r="-4293" b="-239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34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 – Length of Telescope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3" cy="4351338"/>
          </a:xfrm>
        </p:spPr>
      </p:pic>
    </p:spTree>
    <p:extLst>
      <p:ext uri="{BB962C8B-B14F-4D97-AF65-F5344CB8AC3E}">
        <p14:creationId xmlns:p14="http://schemas.microsoft.com/office/powerpoint/2010/main" val="263117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My-</a:t>
            </a:r>
            <a:r>
              <a:rPr lang="en-US" altLang="zh-CN" dirty="0" err="1" smtClean="0"/>
              <a:t>Mx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3" cy="4351338"/>
          </a:xfrm>
        </p:spPr>
      </p:pic>
    </p:spTree>
    <p:extLst>
      <p:ext uri="{BB962C8B-B14F-4D97-AF65-F5344CB8AC3E}">
        <p14:creationId xmlns:p14="http://schemas.microsoft.com/office/powerpoint/2010/main" val="29629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281</Words>
  <Application>Microsoft Office PowerPoint</Application>
  <PresentationFormat>宽屏</PresentationFormat>
  <Paragraphs>44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Cambria Math</vt:lpstr>
      <vt:lpstr>Office 主题</vt:lpstr>
      <vt:lpstr>MODE Development &amp; Some Try Based on It</vt:lpstr>
      <vt:lpstr>MODE: Scalable Enough at 1000-nodes farm?</vt:lpstr>
      <vt:lpstr>New Parallel Paradigm</vt:lpstr>
      <vt:lpstr>Final Telescope optimization </vt:lpstr>
      <vt:lpstr>Variables</vt:lpstr>
      <vt:lpstr>Chromatic Mismatch Parameters</vt:lpstr>
      <vt:lpstr>PowerPoint 演示文稿</vt:lpstr>
      <vt:lpstr>My – Length of Telescope</vt:lpstr>
      <vt:lpstr>My-Mx</vt:lpstr>
      <vt:lpstr>Gradient of Q1</vt:lpstr>
      <vt:lpstr>K1 of Q1 – Length of Telescope</vt:lpstr>
      <vt:lpstr>Optics</vt:lpstr>
      <vt:lpstr>Constraint L &lt; 60m, Mx/My=10/25, Q1 &lt; 200T/m</vt:lpstr>
      <vt:lpstr>Constraint L &lt; 70m, Mx/My=10/25, Q1 &lt; 200T/m</vt:lpstr>
      <vt:lpstr>Mismatch - Length</vt:lpstr>
      <vt:lpstr>CCY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Direct DA Optimization</dc:title>
  <dc:creator>Yuan Zhang</dc:creator>
  <cp:lastModifiedBy>Yuan Zhang</cp:lastModifiedBy>
  <cp:revision>43</cp:revision>
  <dcterms:created xsi:type="dcterms:W3CDTF">2016-06-30T06:29:32Z</dcterms:created>
  <dcterms:modified xsi:type="dcterms:W3CDTF">2016-07-29T01:16:02Z</dcterms:modified>
</cp:coreProperties>
</file>