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62" r:id="rId3"/>
    <p:sldId id="263" r:id="rId4"/>
    <p:sldId id="264" r:id="rId5"/>
    <p:sldId id="265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6" r:id="rId15"/>
    <p:sldId id="277" r:id="rId16"/>
    <p:sldId id="275" r:id="rId17"/>
    <p:sldId id="266" r:id="rId1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5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86BBE2-BDBA-43A1-95DB-3C85952886C7}" type="datetimeFigureOut">
              <a:rPr lang="zh-CN" altLang="en-US" smtClean="0"/>
              <a:t>2016-7-29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90F5BF-CA25-47D5-A462-4E1E03F5AA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16521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95D4B-D244-4A91-B5C4-7CD01B3EE7E5}" type="datetimeFigureOut">
              <a:rPr lang="zh-CN" altLang="en-US" smtClean="0"/>
              <a:t>2016-7-29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603B1-5751-4B74-BA2A-2712176D245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43673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95D4B-D244-4A91-B5C4-7CD01B3EE7E5}" type="datetimeFigureOut">
              <a:rPr lang="zh-CN" altLang="en-US" smtClean="0"/>
              <a:t>2016-7-29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603B1-5751-4B74-BA2A-2712176D245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19254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95D4B-D244-4A91-B5C4-7CD01B3EE7E5}" type="datetimeFigureOut">
              <a:rPr lang="zh-CN" altLang="en-US" smtClean="0"/>
              <a:t>2016-7-29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603B1-5751-4B74-BA2A-2712176D245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0438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95D4B-D244-4A91-B5C4-7CD01B3EE7E5}" type="datetimeFigureOut">
              <a:rPr lang="zh-CN" altLang="en-US" smtClean="0"/>
              <a:t>2016-7-29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603B1-5751-4B74-BA2A-2712176D245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2200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95D4B-D244-4A91-B5C4-7CD01B3EE7E5}" type="datetimeFigureOut">
              <a:rPr lang="zh-CN" altLang="en-US" smtClean="0"/>
              <a:t>2016-7-29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603B1-5751-4B74-BA2A-2712176D245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3028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95D4B-D244-4A91-B5C4-7CD01B3EE7E5}" type="datetimeFigureOut">
              <a:rPr lang="zh-CN" altLang="en-US" smtClean="0"/>
              <a:t>2016-7-29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603B1-5751-4B74-BA2A-2712176D245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54210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95D4B-D244-4A91-B5C4-7CD01B3EE7E5}" type="datetimeFigureOut">
              <a:rPr lang="zh-CN" altLang="en-US" smtClean="0"/>
              <a:t>2016-7-29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603B1-5751-4B74-BA2A-2712176D245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5966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95D4B-D244-4A91-B5C4-7CD01B3EE7E5}" type="datetimeFigureOut">
              <a:rPr lang="zh-CN" altLang="en-US" smtClean="0"/>
              <a:t>2016-7-29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603B1-5751-4B74-BA2A-2712176D245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260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95D4B-D244-4A91-B5C4-7CD01B3EE7E5}" type="datetimeFigureOut">
              <a:rPr lang="zh-CN" altLang="en-US" smtClean="0"/>
              <a:t>2016-7-29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603B1-5751-4B74-BA2A-2712176D245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2085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95D4B-D244-4A91-B5C4-7CD01B3EE7E5}" type="datetimeFigureOut">
              <a:rPr lang="zh-CN" altLang="en-US" smtClean="0"/>
              <a:t>2016-7-29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603B1-5751-4B74-BA2A-2712176D245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3366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95D4B-D244-4A91-B5C4-7CD01B3EE7E5}" type="datetimeFigureOut">
              <a:rPr lang="zh-CN" altLang="en-US" smtClean="0"/>
              <a:t>2016-7-29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603B1-5751-4B74-BA2A-2712176D245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4796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C95D4B-D244-4A91-B5C4-7CD01B3EE7E5}" type="datetimeFigureOut">
              <a:rPr lang="zh-CN" altLang="en-US" smtClean="0"/>
              <a:t>2016-7-29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0603B1-5751-4B74-BA2A-2712176D245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5777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MODE Development &amp;</a:t>
            </a:r>
            <a:br>
              <a:rPr lang="en-US" altLang="zh-CN" dirty="0" smtClean="0"/>
            </a:br>
            <a:r>
              <a:rPr lang="en-US" altLang="zh-CN" dirty="0" smtClean="0"/>
              <a:t>Some Try Based on It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ZHANG Yuan, LIU </a:t>
            </a:r>
            <a:r>
              <a:rPr lang="en-US" altLang="zh-CN" dirty="0" err="1" smtClean="0"/>
              <a:t>Weibin</a:t>
            </a:r>
            <a:r>
              <a:rPr lang="en-US" altLang="zh-CN" dirty="0" smtClean="0"/>
              <a:t>, WANG Dou, WANG </a:t>
            </a:r>
            <a:r>
              <a:rPr lang="en-US" altLang="zh-CN" dirty="0" err="1" smtClean="0"/>
              <a:t>Yiwei</a:t>
            </a:r>
            <a:r>
              <a:rPr lang="en-US" altLang="zh-CN" dirty="0" smtClean="0"/>
              <a:t>, GENG </a:t>
            </a:r>
            <a:r>
              <a:rPr lang="en-US" altLang="zh-CN" dirty="0" err="1" smtClean="0"/>
              <a:t>Huiping</a:t>
            </a:r>
            <a:r>
              <a:rPr lang="en-US" altLang="zh-CN" dirty="0" smtClean="0"/>
              <a:t> </a:t>
            </a:r>
          </a:p>
          <a:p>
            <a:r>
              <a:rPr lang="en-US" altLang="zh-CN" dirty="0" smtClean="0"/>
              <a:t>July 29</a:t>
            </a:r>
            <a:r>
              <a:rPr lang="en-US" altLang="zh-CN" baseline="30000" dirty="0" smtClean="0"/>
              <a:t>th</a:t>
            </a:r>
            <a:r>
              <a:rPr lang="en-US" altLang="zh-CN" dirty="0" smtClean="0"/>
              <a:t> , 2016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813428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Gradient of Q1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5108" y="1825625"/>
            <a:ext cx="5801783" cy="4351338"/>
          </a:xfrm>
        </p:spPr>
      </p:pic>
    </p:spTree>
    <p:extLst>
      <p:ext uri="{BB962C8B-B14F-4D97-AF65-F5344CB8AC3E}">
        <p14:creationId xmlns:p14="http://schemas.microsoft.com/office/powerpoint/2010/main" val="11727080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K1 of Q1 – Length of Telescope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5108" y="1825625"/>
            <a:ext cx="5801783" cy="4351338"/>
          </a:xfrm>
        </p:spPr>
      </p:pic>
    </p:spTree>
    <p:extLst>
      <p:ext uri="{BB962C8B-B14F-4D97-AF65-F5344CB8AC3E}">
        <p14:creationId xmlns:p14="http://schemas.microsoft.com/office/powerpoint/2010/main" val="4367258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Optics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881" y="1883499"/>
            <a:ext cx="4745825" cy="4351338"/>
          </a:xfr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7871" y="1883499"/>
            <a:ext cx="5335929" cy="428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4453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Constraint L &lt; 60m, </a:t>
            </a:r>
            <a:r>
              <a:rPr lang="en-US" altLang="zh-CN" dirty="0" err="1" smtClean="0"/>
              <a:t>Mx</a:t>
            </a:r>
            <a:r>
              <a:rPr lang="en-US" altLang="zh-CN" dirty="0" smtClean="0"/>
              <a:t>/My=10/25, Q1 &lt; 200T/m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Seems not convergent, no solution</a:t>
            </a:r>
          </a:p>
          <a:p>
            <a:r>
              <a:rPr lang="en-US" altLang="zh-CN" dirty="0" smtClean="0"/>
              <a:t>It seems limited by Q1 gradient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3156" y="1444226"/>
            <a:ext cx="6095238" cy="4571429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042" y="2887883"/>
            <a:ext cx="4803113" cy="3602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69553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Constraint L &lt; </a:t>
            </a:r>
            <a:r>
              <a:rPr lang="en-US" altLang="zh-CN" dirty="0" smtClean="0"/>
              <a:t>70m</a:t>
            </a:r>
            <a:r>
              <a:rPr lang="en-US" altLang="zh-CN" dirty="0"/>
              <a:t>, </a:t>
            </a:r>
            <a:r>
              <a:rPr lang="en-US" altLang="zh-CN" dirty="0" err="1"/>
              <a:t>Mx</a:t>
            </a:r>
            <a:r>
              <a:rPr lang="en-US" altLang="zh-CN" dirty="0"/>
              <a:t>/My=10/25, Q1 &lt; </a:t>
            </a:r>
            <a:r>
              <a:rPr lang="en-US" altLang="zh-CN" dirty="0" smtClean="0"/>
              <a:t>200T/m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365111" y="1690688"/>
            <a:ext cx="4988689" cy="4351338"/>
          </a:xfrm>
          <a:prstGeom prst="rect">
            <a:avLst/>
          </a:prstGeom>
        </p:spPr>
      </p:pic>
      <p:pic>
        <p:nvPicPr>
          <p:cNvPr id="5" name="内容占位符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90688"/>
            <a:ext cx="4745825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75997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Mismatch - Length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5108" y="1825625"/>
            <a:ext cx="5801783" cy="4351338"/>
          </a:xfrm>
        </p:spPr>
      </p:pic>
    </p:spTree>
    <p:extLst>
      <p:ext uri="{BB962C8B-B14F-4D97-AF65-F5344CB8AC3E}">
        <p14:creationId xmlns:p14="http://schemas.microsoft.com/office/powerpoint/2010/main" val="7587350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CCY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562583"/>
            <a:ext cx="6225142" cy="4649104"/>
          </a:xfrm>
          <a:prstGeom prst="rect">
            <a:avLst/>
          </a:prstGeom>
        </p:spPr>
      </p:pic>
      <p:sp>
        <p:nvSpPr>
          <p:cNvPr id="5" name="椭圆 4"/>
          <p:cNvSpPr/>
          <p:nvPr/>
        </p:nvSpPr>
        <p:spPr>
          <a:xfrm>
            <a:off x="4039566" y="5578997"/>
            <a:ext cx="1736202" cy="41668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7063342" y="3034677"/>
            <a:ext cx="389788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err="1" smtClean="0"/>
              <a:t>Uc</a:t>
            </a:r>
            <a:r>
              <a:rPr lang="en-US" altLang="zh-CN" sz="2000" b="1" dirty="0" smtClean="0"/>
              <a:t> [</a:t>
            </a:r>
            <a:r>
              <a:rPr lang="en-US" altLang="zh-CN" sz="2000" b="1" dirty="0" err="1" smtClean="0"/>
              <a:t>keV</a:t>
            </a:r>
            <a:r>
              <a:rPr lang="en-US" altLang="zh-CN" sz="2000" b="1" dirty="0" smtClean="0"/>
              <a:t>] = 0.665 E^2 [GeV] * B[T]</a:t>
            </a:r>
          </a:p>
          <a:p>
            <a:r>
              <a:rPr lang="en-US" altLang="zh-CN" sz="2000" b="1" dirty="0" err="1" smtClean="0"/>
              <a:t>Uc</a:t>
            </a:r>
            <a:r>
              <a:rPr lang="en-US" altLang="zh-CN" sz="2000" b="1" dirty="0" smtClean="0"/>
              <a:t> &lt; 100keV, =&gt; B &lt; 0.01 T</a:t>
            </a:r>
          </a:p>
          <a:p>
            <a:endParaRPr lang="en-US" altLang="zh-CN" sz="2000" b="1" dirty="0"/>
          </a:p>
          <a:p>
            <a:r>
              <a:rPr lang="en-US" altLang="zh-CN" sz="2000" b="1" dirty="0" err="1" smtClean="0"/>
              <a:t>Cai</a:t>
            </a:r>
            <a:r>
              <a:rPr lang="en-US" altLang="zh-CN" sz="2000" b="1" dirty="0" smtClean="0"/>
              <a:t>: B = 0.084 T?! </a:t>
            </a:r>
            <a:r>
              <a:rPr lang="en-US" altLang="zh-CN" sz="2000" b="1" dirty="0" err="1" smtClean="0"/>
              <a:t>Uc</a:t>
            </a:r>
            <a:r>
              <a:rPr lang="en-US" altLang="zh-CN" sz="2000" b="1" dirty="0" smtClean="0"/>
              <a:t> = 800keV</a:t>
            </a:r>
            <a:endParaRPr lang="zh-CN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1333157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High parallel MODE is implemented</a:t>
            </a:r>
          </a:p>
          <a:p>
            <a:r>
              <a:rPr lang="en-US" altLang="zh-CN" dirty="0" smtClean="0"/>
              <a:t>We begin to use MODE to do some matching, parameter scan or optimization.</a:t>
            </a:r>
          </a:p>
        </p:txBody>
      </p:sp>
    </p:spTree>
    <p:extLst>
      <p:ext uri="{BB962C8B-B14F-4D97-AF65-F5344CB8AC3E}">
        <p14:creationId xmlns:p14="http://schemas.microsoft.com/office/powerpoint/2010/main" val="1055543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MODE: Scalable Enough at 1000-nodes farm?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4" name="内容占位符 3"/>
          <p:cNvPicPr>
            <a:picLocks noChangeAspect="1"/>
          </p:cNvPicPr>
          <p:nvPr/>
        </p:nvPicPr>
        <p:blipFill rotWithShape="1">
          <a:blip r:embed="rId2"/>
          <a:srcRect t="1615"/>
          <a:stretch/>
        </p:blipFill>
        <p:spPr>
          <a:xfrm>
            <a:off x="2360341" y="1371601"/>
            <a:ext cx="7471317" cy="5285678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7631335" y="1248179"/>
            <a:ext cx="41596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/>
              <a:t>Yongjun</a:t>
            </a:r>
            <a:r>
              <a:rPr lang="en-US" altLang="zh-CN" dirty="0" smtClean="0"/>
              <a:t> Li, “Multi-objective Dynamic Aperture Optimization for NSLS-II Ring”,  </a:t>
            </a:r>
            <a:r>
              <a:rPr lang="en-US" altLang="zh-CN" dirty="0"/>
              <a:t>IAS program on HEP Conference 2016, Hong Kong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746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94710" y="371191"/>
            <a:ext cx="7409771" cy="6176963"/>
          </a:xfrm>
          <a:prstGeom prst="rect">
            <a:avLst/>
          </a:prstGeom>
        </p:spPr>
      </p:pic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altLang="zh-CN" dirty="0" smtClean="0"/>
              <a:t>New </a:t>
            </a:r>
            <a:r>
              <a:rPr lang="en-US" altLang="zh-CN" dirty="0"/>
              <a:t>Parallel </a:t>
            </a:r>
            <a:r>
              <a:rPr lang="en-US" altLang="zh-CN" dirty="0" smtClean="0"/>
              <a:t>Paradigm</a:t>
            </a:r>
            <a:endParaRPr lang="zh-CN" altLang="en-US" dirty="0"/>
          </a:p>
        </p:txBody>
      </p:sp>
      <p:sp>
        <p:nvSpPr>
          <p:cNvPr id="7" name="文本框 6"/>
          <p:cNvSpPr txBox="1"/>
          <p:nvPr/>
        </p:nvSpPr>
        <p:spPr>
          <a:xfrm>
            <a:off x="900407" y="2391135"/>
            <a:ext cx="49107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Even the time taken by different task is different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Even some node is very busy</a:t>
            </a:r>
            <a:endParaRPr lang="zh-CN" altLang="en-US" sz="2400" dirty="0"/>
          </a:p>
        </p:txBody>
      </p:sp>
      <p:sp>
        <p:nvSpPr>
          <p:cNvPr id="2" name="矩形 1"/>
          <p:cNvSpPr/>
          <p:nvPr/>
        </p:nvSpPr>
        <p:spPr>
          <a:xfrm>
            <a:off x="920262" y="1775754"/>
            <a:ext cx="47328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i="1" dirty="0" smtClean="0">
                <a:solidFill>
                  <a:srgbClr val="FF0000"/>
                </a:solidFill>
              </a:rPr>
              <a:t>High </a:t>
            </a:r>
            <a:r>
              <a:rPr lang="en-US" altLang="zh-CN" sz="2800" b="1" i="1" dirty="0">
                <a:solidFill>
                  <a:srgbClr val="FF0000"/>
                </a:solidFill>
              </a:rPr>
              <a:t>Parallel </a:t>
            </a:r>
            <a:r>
              <a:rPr lang="en-US" altLang="zh-CN" sz="2800" b="1" i="1" dirty="0" smtClean="0">
                <a:solidFill>
                  <a:srgbClr val="FF0000"/>
                </a:solidFill>
              </a:rPr>
              <a:t>+ High Scalability</a:t>
            </a:r>
            <a:endParaRPr lang="en-US" altLang="zh-CN" sz="28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0751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Final Telescope optimization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374213"/>
            <a:ext cx="10515600" cy="4351338"/>
          </a:xfrm>
        </p:spPr>
        <p:txBody>
          <a:bodyPr>
            <a:normAutofit/>
          </a:bodyPr>
          <a:lstStyle/>
          <a:p>
            <a:r>
              <a:rPr lang="en-US" altLang="zh-CN" sz="2000" dirty="0" smtClean="0"/>
              <a:t>Ref: </a:t>
            </a:r>
            <a:r>
              <a:rPr lang="en-US" altLang="zh-CN" sz="2000" dirty="0" err="1" smtClean="0"/>
              <a:t>Yunhai</a:t>
            </a:r>
            <a:r>
              <a:rPr lang="en-US" altLang="zh-CN" sz="2000" dirty="0" smtClean="0"/>
              <a:t> </a:t>
            </a:r>
            <a:r>
              <a:rPr lang="en-US" altLang="zh-CN" sz="2000" dirty="0" err="1" smtClean="0"/>
              <a:t>Cai</a:t>
            </a:r>
            <a:r>
              <a:rPr lang="en-US" altLang="zh-CN" sz="2000" dirty="0" smtClean="0"/>
              <a:t>, “An Accelerator Design of Circular Higgs Factory”, Jan, 2016, IAS Program on High Energy Physics, HKUST</a:t>
            </a:r>
            <a:endParaRPr lang="zh-CN" altLang="en-US" sz="2000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9642" y="2090218"/>
            <a:ext cx="5992715" cy="4475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4124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Variables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L* = 2m fixed</a:t>
            </a:r>
          </a:p>
          <a:p>
            <a:r>
              <a:rPr lang="en-US" altLang="zh-CN" dirty="0" smtClean="0"/>
              <a:t>All other drift may be  varied, &gt; 0.5m</a:t>
            </a:r>
          </a:p>
          <a:p>
            <a:r>
              <a:rPr lang="en-US" altLang="zh-CN" dirty="0" smtClean="0"/>
              <a:t>Q1-4 strength may be varied, </a:t>
            </a:r>
          </a:p>
          <a:p>
            <a:r>
              <a:rPr lang="en-US" altLang="zh-CN" dirty="0" smtClean="0"/>
              <a:t>L of Q1-4 may be varied, in (0.5, 2.5)</a:t>
            </a:r>
          </a:p>
          <a:p>
            <a:pPr marL="0" indent="0">
              <a:buNone/>
            </a:pPr>
            <a:r>
              <a:rPr lang="en-US" altLang="zh-CN" dirty="0" smtClean="0"/>
              <a:t>Totally 12 </a:t>
            </a:r>
            <a:r>
              <a:rPr lang="en-US" altLang="zh-CN" dirty="0" smtClean="0"/>
              <a:t>variables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3744093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Chromatic Mismatch Parameters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942604" y="2692161"/>
            <a:ext cx="5135855" cy="4382887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366598"/>
            <a:ext cx="10086975" cy="180022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文本框 5"/>
              <p:cNvSpPr txBox="1"/>
              <p:nvPr/>
            </p:nvSpPr>
            <p:spPr>
              <a:xfrm>
                <a:off x="451413" y="4097438"/>
                <a:ext cx="6491191" cy="9880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800" dirty="0" smtClean="0"/>
                  <a:t>Design Objective:</a:t>
                </a:r>
              </a:p>
              <a:p>
                <a:r>
                  <a:rPr lang="en-US" altLang="zh-CN" sz="2800" smtClean="0"/>
                  <a:t>Minimize </a:t>
                </a:r>
                <a:r>
                  <a:rPr lang="en-US" altLang="zh-CN" sz="2800" dirty="0" smtClean="0"/>
                  <a:t>the Mismatch Parameter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sz="2800" b="0" i="0" smtClean="0">
                            <a:latin typeface="Cambria Math" panose="02040503050406030204" pitchFamily="18" charset="0"/>
                          </a:rPr>
                          <m:t>Ω</m:t>
                        </m:r>
                      </m:e>
                      <m:sub>
                        <m:r>
                          <a:rPr lang="en-US" altLang="zh-CN" sz="28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altLang="zh-CN" sz="28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zh-CN" sz="2800" dirty="0" smtClean="0"/>
                  <a:t>?</a:t>
                </a:r>
                <a:endParaRPr lang="zh-CN" altLang="en-US" sz="2800" dirty="0"/>
              </a:p>
            </p:txBody>
          </p:sp>
        </mc:Choice>
        <mc:Fallback>
          <p:sp>
            <p:nvSpPr>
              <p:cNvPr id="6" name="文本框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413" y="4097438"/>
                <a:ext cx="6491191" cy="988091"/>
              </a:xfrm>
              <a:prstGeom prst="rect">
                <a:avLst/>
              </a:prstGeom>
              <a:blipFill rotWithShape="0">
                <a:blip r:embed="rId4"/>
                <a:stretch>
                  <a:fillRect l="-1878" t="-5556" b="-1358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123225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2017" y="1929797"/>
            <a:ext cx="5801783" cy="4351338"/>
          </a:xfrm>
        </p:spPr>
      </p:pic>
      <p:sp>
        <p:nvSpPr>
          <p:cNvPr id="5" name="文本框 4"/>
          <p:cNvSpPr txBox="1"/>
          <p:nvPr/>
        </p:nvSpPr>
        <p:spPr>
          <a:xfrm>
            <a:off x="1138795" y="3472670"/>
            <a:ext cx="434050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Case Q1: No Extra Constraints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Case Q1&lt;200T/m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Case Q1&lt;200T/m, </a:t>
            </a:r>
            <a:r>
              <a:rPr lang="en-US" altLang="zh-CN" dirty="0" err="1" smtClean="0"/>
              <a:t>Mx</a:t>
            </a:r>
            <a:r>
              <a:rPr lang="en-US" altLang="zh-CN" dirty="0" smtClean="0"/>
              <a:t>=10, My=25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Case </a:t>
            </a:r>
            <a:r>
              <a:rPr lang="en-US" altLang="zh-CN" dirty="0" err="1" smtClean="0"/>
              <a:t>Cai</a:t>
            </a:r>
            <a:r>
              <a:rPr lang="en-US" altLang="zh-CN" dirty="0" smtClean="0"/>
              <a:t> (thin lens model)</a:t>
            </a:r>
            <a:endParaRPr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文本框 5"/>
              <p:cNvSpPr txBox="1"/>
              <p:nvPr/>
            </p:nvSpPr>
            <p:spPr>
              <a:xfrm>
                <a:off x="1138795" y="2212347"/>
                <a:ext cx="3405932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altLang="zh-CN" sz="2400" dirty="0" smtClean="0"/>
                  <a:t>MismatchY = Sum of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sz="2400" b="0" i="0" smtClean="0">
                        <a:latin typeface="Cambria Math" panose="02040503050406030204" pitchFamily="18" charset="0"/>
                      </a:rPr>
                      <m:t>Ω</m:t>
                    </m:r>
                    <m:d>
                      <m:d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𝛿</m:t>
                        </m:r>
                      </m:e>
                    </m:d>
                  </m:oMath>
                </a14:m>
                <a:r>
                  <a:rPr lang="en-US" altLang="zh-CN" sz="2400" dirty="0" smtClean="0"/>
                  <a:t>, </a:t>
                </a:r>
              </a:p>
              <a:p>
                <a:r>
                  <a:rPr lang="en-US" altLang="zh-CN" sz="2400" dirty="0"/>
                  <a:t> </a:t>
                </a:r>
                <a:r>
                  <a:rPr lang="en-US" altLang="zh-CN" sz="2400" dirty="0" smtClean="0"/>
                  <a:t>  for </a:t>
                </a:r>
                <a14:m>
                  <m:oMath xmlns:m="http://schemas.openxmlformats.org/officeDocument/2006/math"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𝛿</m:t>
                    </m:r>
                  </m:oMath>
                </a14:m>
                <a:r>
                  <a:rPr lang="en-US" altLang="zh-CN" sz="2400" dirty="0" smtClean="0"/>
                  <a:t> = -0.11:0.02:0.11</a:t>
                </a:r>
                <a:endParaRPr lang="zh-CN" altLang="en-US" sz="2400" dirty="0"/>
              </a:p>
            </p:txBody>
          </p:sp>
        </mc:Choice>
        <mc:Fallback xmlns="">
          <p:sp>
            <p:nvSpPr>
              <p:cNvPr id="6" name="文本框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8795" y="2212347"/>
                <a:ext cx="3405932" cy="738664"/>
              </a:xfrm>
              <a:prstGeom prst="rect">
                <a:avLst/>
              </a:prstGeom>
              <a:blipFill rotWithShape="0">
                <a:blip r:embed="rId3"/>
                <a:stretch>
                  <a:fillRect l="-5546" t="-13223" r="-4293" b="-2396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853449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My – Length of Telescope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5108" y="1825625"/>
            <a:ext cx="5801783" cy="4351338"/>
          </a:xfrm>
        </p:spPr>
      </p:pic>
    </p:spTree>
    <p:extLst>
      <p:ext uri="{BB962C8B-B14F-4D97-AF65-F5344CB8AC3E}">
        <p14:creationId xmlns:p14="http://schemas.microsoft.com/office/powerpoint/2010/main" val="26311755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My-</a:t>
            </a:r>
            <a:r>
              <a:rPr lang="en-US" altLang="zh-CN" dirty="0" err="1" smtClean="0"/>
              <a:t>Mx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5108" y="1825625"/>
            <a:ext cx="5801783" cy="4351338"/>
          </a:xfrm>
        </p:spPr>
      </p:pic>
    </p:spTree>
    <p:extLst>
      <p:ext uri="{BB962C8B-B14F-4D97-AF65-F5344CB8AC3E}">
        <p14:creationId xmlns:p14="http://schemas.microsoft.com/office/powerpoint/2010/main" val="2962936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1618</TotalTime>
  <Words>281</Words>
  <Application>Microsoft Office PowerPoint</Application>
  <PresentationFormat>宽屏</PresentationFormat>
  <Paragraphs>44</Paragraphs>
  <Slides>17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3" baseType="lpstr">
      <vt:lpstr>宋体</vt:lpstr>
      <vt:lpstr>Arial</vt:lpstr>
      <vt:lpstr>Calibri</vt:lpstr>
      <vt:lpstr>Calibri Light</vt:lpstr>
      <vt:lpstr>Cambria Math</vt:lpstr>
      <vt:lpstr>Office 主题</vt:lpstr>
      <vt:lpstr>MODE Development &amp; Some Try Based on It</vt:lpstr>
      <vt:lpstr>MODE: Scalable Enough at 1000-nodes farm?</vt:lpstr>
      <vt:lpstr>New Parallel Paradigm</vt:lpstr>
      <vt:lpstr>Final Telescope optimization </vt:lpstr>
      <vt:lpstr>Variables</vt:lpstr>
      <vt:lpstr>Chromatic Mismatch Parameters</vt:lpstr>
      <vt:lpstr>PowerPoint 演示文稿</vt:lpstr>
      <vt:lpstr>My – Length of Telescope</vt:lpstr>
      <vt:lpstr>My-Mx</vt:lpstr>
      <vt:lpstr>Gradient of Q1</vt:lpstr>
      <vt:lpstr>K1 of Q1 – Length of Telescope</vt:lpstr>
      <vt:lpstr>Optics</vt:lpstr>
      <vt:lpstr>Constraint L &lt; 60m, Mx/My=10/25, Q1 &lt; 200T/m</vt:lpstr>
      <vt:lpstr>Constraint L &lt; 70m, Mx/My=10/25, Q1 &lt; 200T/m</vt:lpstr>
      <vt:lpstr>Mismatch - Length</vt:lpstr>
      <vt:lpstr>CCY</vt:lpstr>
      <vt:lpstr>Summary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Problems in Direct DA Optimization</dc:title>
  <dc:creator>Yuan Zhang</dc:creator>
  <cp:lastModifiedBy>Yuan Zhang</cp:lastModifiedBy>
  <cp:revision>43</cp:revision>
  <dcterms:created xsi:type="dcterms:W3CDTF">2016-06-30T06:29:32Z</dcterms:created>
  <dcterms:modified xsi:type="dcterms:W3CDTF">2016-07-29T01:16:02Z</dcterms:modified>
</cp:coreProperties>
</file>