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34" name="图片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单击鼠标编辑标题文字格式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p>
            <a:pPr marL="431800" indent="-32385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单击鼠标编辑大纲文字格式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864235" lvl="1" indent="-32385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第二个大纲级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296035" lvl="2" indent="-28829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第三大纲级别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727835" lvl="3" indent="-215900"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第四大纲级别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160270" lvl="4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第五大纲级别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592070" lvl="5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第六大纲级别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3023870" lvl="6" indent="-215900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</a:rPr>
              <a:t>第七大纲级别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711520" y="54000"/>
            <a:ext cx="64782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/>
                <a:ea typeface="DejaVu Sans"/>
              </a:rPr>
              <a:t>Mainring prograss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1981080" y="1025640"/>
            <a:ext cx="8505720" cy="5283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6 fold     emit：2.3nm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Analytical results are agree with numeric results.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8 sextupole families and two tune shift variables, and we got the result showed in the plot.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This is the best solution in that condition(8 sextupole families and two tune shift variables).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2rd chrom:270   3th chrom: 199.   Pro.Cai say it is not bad, but expect more knobs to have better result.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DejaVu Sans"/>
              </a:rPr>
              <a:t>If we want better result, more sextupole families and more tune shift variables are expected.(but he formulae are so long that Mathematica in my labtop will breakdown, maybe the code need optimization)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-3240" y="895320"/>
            <a:ext cx="6807600" cy="4621320"/>
          </a:xfrm>
          <a:prstGeom prst="rect">
            <a:avLst/>
          </a:prstGeom>
          <a:ln>
            <a:noFill/>
          </a:ln>
        </p:spPr>
      </p:pic>
      <p:pic>
        <p:nvPicPr>
          <p:cNvPr id="56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66840" y="894600"/>
            <a:ext cx="5493240" cy="479088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530600" y="5967720"/>
            <a:ext cx="312984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256 turns in 109 seconds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530600" y="5967720"/>
            <a:ext cx="312984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512 turns in 219 seconds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59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8800" y="656640"/>
            <a:ext cx="6437520" cy="4527360"/>
          </a:xfrm>
          <a:prstGeom prst="rect">
            <a:avLst/>
          </a:prstGeom>
          <a:ln>
            <a:noFill/>
          </a:ln>
        </p:spPr>
      </p:pic>
      <p:pic>
        <p:nvPicPr>
          <p:cNvPr id="60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44120" y="547920"/>
            <a:ext cx="5972040" cy="519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896000" y="6476400"/>
            <a:ext cx="312984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Phase space plot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6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-23400"/>
            <a:ext cx="3939480" cy="2466720"/>
          </a:xfrm>
          <a:prstGeom prst="rect">
            <a:avLst/>
          </a:prstGeom>
          <a:ln>
            <a:noFill/>
          </a:ln>
        </p:spPr>
      </p:pic>
      <p:pic>
        <p:nvPicPr>
          <p:cNvPr id="6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480" y="62280"/>
            <a:ext cx="3834000" cy="2380680"/>
          </a:xfrm>
          <a:prstGeom prst="rect">
            <a:avLst/>
          </a:prstGeom>
          <a:ln>
            <a:noFill/>
          </a:ln>
        </p:spPr>
      </p:pic>
      <p:pic>
        <p:nvPicPr>
          <p:cNvPr id="6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26560" y="62280"/>
            <a:ext cx="3850560" cy="2381760"/>
          </a:xfrm>
          <a:prstGeom prst="rect">
            <a:avLst/>
          </a:prstGeom>
          <a:ln>
            <a:noFill/>
          </a:ln>
        </p:spPr>
      </p:pic>
      <p:pic>
        <p:nvPicPr>
          <p:cNvPr id="6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06000" y="2605320"/>
            <a:ext cx="3938760" cy="1821240"/>
          </a:xfrm>
          <a:prstGeom prst="rect">
            <a:avLst/>
          </a:prstGeom>
          <a:ln>
            <a:noFill/>
          </a:ln>
        </p:spPr>
      </p:pic>
      <p:pic>
        <p:nvPicPr>
          <p:cNvPr id="6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76080" y="2605320"/>
            <a:ext cx="3537360" cy="1774800"/>
          </a:xfrm>
          <a:prstGeom prst="rect">
            <a:avLst/>
          </a:prstGeom>
          <a:ln>
            <a:noFill/>
          </a:ln>
        </p:spPr>
      </p:pic>
      <p:pic>
        <p:nvPicPr>
          <p:cNvPr id="6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8026560" y="2605320"/>
            <a:ext cx="3599640" cy="1826640"/>
          </a:xfrm>
          <a:prstGeom prst="rect">
            <a:avLst/>
          </a:prstGeom>
          <a:ln>
            <a:noFill/>
          </a:ln>
        </p:spPr>
      </p:pic>
      <p:pic>
        <p:nvPicPr>
          <p:cNvPr id="6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360720" y="4680000"/>
            <a:ext cx="3830400" cy="2021040"/>
          </a:xfrm>
          <a:prstGeom prst="rect">
            <a:avLst/>
          </a:prstGeom>
          <a:ln>
            <a:noFill/>
          </a:ln>
        </p:spPr>
      </p:pic>
      <p:pic>
        <p:nvPicPr>
          <p:cNvPr id="6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4245480" y="4680000"/>
            <a:ext cx="3780000" cy="1783080"/>
          </a:xfrm>
          <a:prstGeom prst="rect">
            <a:avLst/>
          </a:prstGeom>
          <a:ln>
            <a:noFill/>
          </a:ln>
        </p:spPr>
      </p:pic>
      <p:pic>
        <p:nvPicPr>
          <p:cNvPr id="70" name="图片 9"/>
          <p:cNvPicPr/>
          <p:nvPr/>
        </p:nvPicPr>
        <p:blipFill>
          <a:blip r:embed="rId9"/>
          <a:stretch>
            <a:fillRect/>
          </a:stretch>
        </p:blipFill>
        <p:spPr>
          <a:xfrm>
            <a:off x="8208000" y="4670640"/>
            <a:ext cx="3638520" cy="181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419120" y="186120"/>
            <a:ext cx="9295560" cy="65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24440" y="62280"/>
            <a:ext cx="9542160" cy="673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405080" y="85680"/>
            <a:ext cx="9380160" cy="668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711520" y="54000"/>
            <a:ext cx="64782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/>
                <a:ea typeface="DejaVu Sans"/>
              </a:rPr>
              <a:t>Difficulties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981080" y="1025640"/>
            <a:ext cx="8872920" cy="555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At begining, we want to use my own element simulator and link to Zlib to obtain the one-turn-map.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Zlib is the most suitable to this situation, with high efficiency and convenient.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The picture below shows the idea how to obtain one-turn-map using Zlib.(From Yan Yitong’s reprot)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pic>
        <p:nvPicPr>
          <p:cNvPr id="76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84000" y="3240000"/>
            <a:ext cx="5469120" cy="313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711520" y="54000"/>
            <a:ext cx="647820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/>
                <a:ea typeface="DejaVu Sans"/>
              </a:rPr>
              <a:t>Difficulties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981080" y="1025640"/>
            <a:ext cx="8872920" cy="555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When we check the results from Zlib carefully, we find that Zlib always lose the first order in some Tps operation(such as ‘*’ and ‘/’).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I read Yan’s papers and try to understand this result. Maybe it is because his tracking scheme.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We know the core idea of Zlib, and I can also write a library like Zlib. But it is little far from accelerator physics.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Now I am try to change his code. A little difficult, without handbook and comment.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228600" indent="-226695">
              <a:lnSpc>
                <a:spcPct val="15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Solutions: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296035" lvl="5" indent="-215900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change the simulator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296035" lvl="5" indent="-215900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Use some symbol libraries.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  <a:p>
            <a:pPr marL="1296035" lvl="5" indent="-215900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All of these will lose efficiency.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216000"/>
            <a:ext cx="11520000" cy="64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144360"/>
            <a:ext cx="11664000" cy="656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919160" y="1196280"/>
            <a:ext cx="4614480" cy="4370040"/>
          </a:xfrm>
          <a:prstGeom prst="rect">
            <a:avLst/>
          </a:prstGeom>
          <a:ln w="9360">
            <a:noFill/>
          </a:ln>
        </p:spPr>
      </p:pic>
      <p:pic>
        <p:nvPicPr>
          <p:cNvPr id="39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99160" y="1268280"/>
            <a:ext cx="3751200" cy="3922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/>
          <p:nvPr/>
        </p:nvPicPr>
        <p:blipFill>
          <a:blip r:embed="rId1"/>
          <a:stretch>
            <a:fillRect/>
          </a:stretch>
        </p:blipFill>
        <p:spPr>
          <a:xfrm>
            <a:off x="193775" y="144000"/>
            <a:ext cx="11880000" cy="668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0925"/>
            <a:ext cx="6426200" cy="5062220"/>
          </a:xfrm>
          <a:prstGeom prst="rect">
            <a:avLst/>
          </a:prstGeom>
        </p:spPr>
      </p:pic>
      <p:pic>
        <p:nvPicPr>
          <p:cNvPr id="81" name="图片 80"/>
          <p:cNvPicPr/>
          <p:nvPr/>
        </p:nvPicPr>
        <p:blipFill>
          <a:blip r:embed="rId2"/>
          <a:stretch>
            <a:fillRect/>
          </a:stretch>
        </p:blipFill>
        <p:spPr>
          <a:xfrm>
            <a:off x="6426300" y="87485"/>
            <a:ext cx="11880000" cy="668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826200" y="587880"/>
            <a:ext cx="5344200" cy="5422320"/>
          </a:xfrm>
          <a:prstGeom prst="rect">
            <a:avLst/>
          </a:prstGeom>
          <a:ln>
            <a:noFill/>
          </a:ln>
        </p:spPr>
      </p:pic>
      <p:pic>
        <p:nvPicPr>
          <p:cNvPr id="41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03760" y="721440"/>
            <a:ext cx="5547960" cy="5254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09520" y="438840"/>
            <a:ext cx="3674160" cy="5655240"/>
          </a:xfrm>
          <a:prstGeom prst="rect">
            <a:avLst/>
          </a:prstGeom>
          <a:ln>
            <a:noFill/>
          </a:ln>
        </p:spPr>
      </p:pic>
      <p:pic>
        <p:nvPicPr>
          <p:cNvPr id="43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87680" y="320040"/>
            <a:ext cx="6255360" cy="596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46200" y="487800"/>
            <a:ext cx="8780400" cy="540252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262040" y="6098400"/>
            <a:ext cx="43434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X=72.8sigma         Y=1237.2sigma@0%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97040" y="1602000"/>
            <a:ext cx="5908680" cy="3620880"/>
          </a:xfrm>
          <a:prstGeom prst="rect">
            <a:avLst/>
          </a:prstGeom>
          <a:ln>
            <a:noFill/>
          </a:ln>
        </p:spPr>
      </p:pic>
      <p:pic>
        <p:nvPicPr>
          <p:cNvPr id="47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320" y="1602000"/>
            <a:ext cx="6006600" cy="36201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346040" y="5504760"/>
            <a:ext cx="428688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X=48.6sigma         Y=824.8sigma@0.5%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7354080" y="5504760"/>
            <a:ext cx="35942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/>
                <a:ea typeface="DejaVu Sans"/>
              </a:rPr>
              <a:t>X=24.3sigma         Y=421.4sigma@1%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52"/>
          <p:cNvPicPr/>
          <p:nvPr/>
        </p:nvPicPr>
        <p:blipFill>
          <a:blip r:embed="rId1"/>
          <a:stretch>
            <a:fillRect/>
          </a:stretch>
        </p:blipFill>
        <p:spPr>
          <a:xfrm>
            <a:off x="345600" y="346680"/>
            <a:ext cx="11356200" cy="617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/>
          <p:nvPr/>
        </p:nvPicPr>
        <p:blipFill>
          <a:blip r:embed="rId1"/>
          <a:stretch>
            <a:fillRect/>
          </a:stretch>
        </p:blipFill>
        <p:spPr>
          <a:xfrm>
            <a:off x="762480" y="503280"/>
            <a:ext cx="10366920" cy="583092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256000" y="6349320"/>
            <a:ext cx="31615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DA from my own code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/>
          <p:nvPr/>
        </p:nvPicPr>
        <p:blipFill>
          <a:blip r:embed="rId1"/>
          <a:stretch>
            <a:fillRect/>
          </a:stretch>
        </p:blipFill>
        <p:spPr>
          <a:xfrm>
            <a:off x="523080" y="15120"/>
            <a:ext cx="11175840" cy="628596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998520" y="6349320"/>
            <a:ext cx="462852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/>
                <a:ea typeface="DejaVu Sans"/>
              </a:rPr>
              <a:t>Less than 6 min with 8 core@i7_6700Q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WPS 演示</Application>
  <PresentationFormat/>
  <Paragraphs>45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Arial</vt:lpstr>
      <vt:lpstr>Symbol</vt:lpstr>
      <vt:lpstr>Calibri Light</vt:lpstr>
      <vt:lpstr>DejaVu Sans</vt:lpstr>
      <vt:lpstr>Times New Roman</vt:lpstr>
      <vt:lpstr>Calibri</vt:lpstr>
      <vt:lpstr>Segoe Print</vt:lpstr>
      <vt:lpstr>微软雅黑</vt:lpstr>
      <vt:lpstr>Calibri</vt:lpstr>
      <vt:lpstr>Arial Unicode MS</vt:lpstr>
      <vt:lpstr>DejaVu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BIAN</dc:creator>
  <cp:lastModifiedBy>BTJ</cp:lastModifiedBy>
  <cp:revision>48</cp:revision>
  <dcterms:created xsi:type="dcterms:W3CDTF">2016-04-21T02:19:00Z</dcterms:created>
  <dcterms:modified xsi:type="dcterms:W3CDTF">2016-07-29T00:59:59Z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2052-10.1.0.5850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