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1" r:id="rId2"/>
    <p:sldId id="257" r:id="rId3"/>
    <p:sldId id="262" r:id="rId4"/>
    <p:sldId id="265" r:id="rId5"/>
    <p:sldId id="273" r:id="rId6"/>
    <p:sldId id="267" r:id="rId7"/>
    <p:sldId id="270" r:id="rId8"/>
    <p:sldId id="271" r:id="rId9"/>
    <p:sldId id="268" r:id="rId10"/>
    <p:sldId id="275" r:id="rId11"/>
    <p:sldId id="276" r:id="rId12"/>
    <p:sldId id="279" r:id="rId13"/>
    <p:sldId id="280" r:id="rId14"/>
    <p:sldId id="282" r:id="rId15"/>
    <p:sldId id="274" r:id="rId16"/>
    <p:sldId id="277" r:id="rId17"/>
    <p:sldId id="27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83063" autoAdjust="0"/>
  </p:normalViewPr>
  <p:slideViewPr>
    <p:cSldViewPr snapToGrid="0">
      <p:cViewPr varScale="1">
        <p:scale>
          <a:sx n="74" d="100"/>
          <a:sy n="74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84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9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905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5906-9B8A-4A08-85C1-FB0C12907D07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87588" y="2240868"/>
            <a:ext cx="7772400" cy="15481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400" dirty="0"/>
              <a:t>CEPC injector beam dynamics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59696" y="4689140"/>
            <a:ext cx="6076764" cy="1116124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Guoxi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 , Xiaoping Li,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Shilun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PEI, Jingru Zhang, Cai MENG,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Xiangjian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46076"/>
            <a:ext cx="10515600" cy="4351338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FF0066"/>
                </a:solidFill>
                <a:sym typeface="Symbol"/>
              </a:rPr>
              <a:t>Yokoya's</a:t>
            </a:r>
            <a:r>
              <a:rPr lang="en-US" altLang="zh-CN" b="1" dirty="0">
                <a:solidFill>
                  <a:srgbClr val="FF0066"/>
                </a:solidFill>
                <a:sym typeface="Symbol"/>
              </a:rPr>
              <a:t> </a:t>
            </a:r>
            <a:r>
              <a:rPr lang="en-US" altLang="zh-CN" b="1" dirty="0" err="1">
                <a:solidFill>
                  <a:srgbClr val="FF0066"/>
                </a:solidFill>
                <a:sym typeface="Symbol"/>
              </a:rPr>
              <a:t>wakefield</a:t>
            </a:r>
            <a:r>
              <a:rPr lang="en-US" altLang="zh-CN" b="1" dirty="0">
                <a:solidFill>
                  <a:srgbClr val="FF0066"/>
                </a:solidFill>
                <a:sym typeface="Symbol"/>
              </a:rPr>
              <a:t> model for periodic linac structure: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Longitudinal Short-Range Wakefield</a:t>
            </a:r>
            <a:endParaRPr lang="zh-CN" altLang="en-US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817" y="1692500"/>
            <a:ext cx="3740851" cy="287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473299" y="1915732"/>
            <a:ext cx="7094220" cy="3302957"/>
            <a:chOff x="476518" y="1941490"/>
            <a:chExt cx="7094220" cy="330295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518" y="1941490"/>
              <a:ext cx="5362575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组合 8"/>
            <p:cNvGrpSpPr/>
            <p:nvPr/>
          </p:nvGrpSpPr>
          <p:grpSpPr>
            <a:xfrm>
              <a:off x="476518" y="3421745"/>
              <a:ext cx="7094220" cy="1822702"/>
              <a:chOff x="476518" y="3421745"/>
              <a:chExt cx="7094220" cy="1822702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6518" y="3421745"/>
                <a:ext cx="7094220" cy="1729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7676" y="4491972"/>
                <a:ext cx="1000125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534" y="5653052"/>
            <a:ext cx="3632188" cy="9561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192" y="5425730"/>
            <a:ext cx="3637818" cy="14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Longitudinal Short-Range Wakefield</a:t>
            </a:r>
            <a:endParaRPr lang="zh-CN" altLang="en-US" sz="3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8508" r="8586"/>
          <a:stretch/>
        </p:blipFill>
        <p:spPr>
          <a:xfrm>
            <a:off x="1498242" y="1009935"/>
            <a:ext cx="9195516" cy="3425625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110903" y="4498628"/>
          <a:ext cx="11789890" cy="235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270"/>
                <a:gridCol w="1684270"/>
                <a:gridCol w="1684270"/>
                <a:gridCol w="1684270"/>
                <a:gridCol w="1684270"/>
                <a:gridCol w="1684270"/>
                <a:gridCol w="1684270"/>
              </a:tblGrid>
              <a:tr h="589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Type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Freq.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2a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2b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t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L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Mode</a:t>
                      </a:r>
                      <a:endParaRPr lang="zh-CN" altLang="en-US" sz="2800" dirty="0"/>
                    </a:p>
                  </a:txBody>
                  <a:tcPr/>
                </a:tc>
              </a:tr>
              <a:tr h="589843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MHz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</a:tr>
              <a:tr h="589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S-band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2856.75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22.6568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82.6276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5.842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34.9803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</a:t>
                      </a:r>
                      <a:r>
                        <a:rPr lang="el-GR" altLang="zh-CN" sz="2400" dirty="0" smtClean="0"/>
                        <a:t>π</a:t>
                      </a:r>
                      <a:r>
                        <a:rPr lang="en-US" altLang="zh-CN" sz="2400" dirty="0" smtClean="0"/>
                        <a:t>/3</a:t>
                      </a:r>
                      <a:endParaRPr lang="zh-CN" altLang="en-US" sz="2400" dirty="0"/>
                    </a:p>
                  </a:txBody>
                  <a:tcPr/>
                </a:tc>
              </a:tr>
              <a:tr h="589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C-band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5713.5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14.2293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45.606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19.6764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</a:t>
                      </a:r>
                      <a:r>
                        <a:rPr lang="el-GR" altLang="zh-CN" sz="2400" dirty="0" smtClean="0"/>
                        <a:t>π</a:t>
                      </a:r>
                      <a:r>
                        <a:rPr lang="en-US" altLang="zh-CN" sz="2400" dirty="0" smtClean="0"/>
                        <a:t>/4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S-band simulation</a:t>
            </a:r>
            <a:endParaRPr lang="zh-CN" altLang="en-US" sz="3600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048" y="825789"/>
            <a:ext cx="10515600" cy="32477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7733" y="3889420"/>
            <a:ext cx="6944075" cy="2968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264" y="3986529"/>
            <a:ext cx="6328800" cy="28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S-band simulation</a:t>
            </a:r>
            <a:endParaRPr lang="zh-CN" altLang="en-US" sz="3600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0" y="1009935"/>
            <a:ext cx="12139960" cy="58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C-band simulation</a:t>
            </a:r>
            <a:endParaRPr lang="zh-CN" altLang="en-US" sz="3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049" y="1009935"/>
            <a:ext cx="9889901" cy="30545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951" y="3823658"/>
            <a:ext cx="7826449" cy="30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0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1047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&amp;</a:t>
            </a:r>
            <a:r>
              <a:rPr lang="en-US" altLang="zh-CN" dirty="0" err="1"/>
              <a:t>bunched_beam</a:t>
            </a:r>
            <a:endParaRPr lang="en-US" altLang="zh-CN" dirty="0"/>
          </a:p>
          <a:p>
            <a:r>
              <a:rPr lang="en-US" altLang="zh-CN" dirty="0"/>
              <a:t>    bunch=%</a:t>
            </a:r>
            <a:r>
              <a:rPr lang="en-US" altLang="zh-CN" dirty="0" err="1"/>
              <a:t>s.bun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US" altLang="zh-CN" dirty="0" err="1"/>
              <a:t>n_particles_per_bunch</a:t>
            </a:r>
            <a:r>
              <a:rPr lang="en-US" altLang="zh-CN" dirty="0"/>
              <a:t> = 5000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emit_nx</a:t>
            </a:r>
            <a:r>
              <a:rPr lang="en-US" altLang="zh-CN" dirty="0"/>
              <a:t>=0.003</a:t>
            </a:r>
          </a:p>
          <a:p>
            <a:r>
              <a:rPr lang="en-US" altLang="zh-CN" dirty="0"/>
              <a:t>	</a:t>
            </a:r>
            <a:r>
              <a:rPr lang="en-US" altLang="zh-CN" dirty="0" err="1" smtClean="0"/>
              <a:t>emit_ny</a:t>
            </a:r>
            <a:r>
              <a:rPr lang="en-US" altLang="zh-CN" dirty="0" smtClean="0"/>
              <a:t>=0.003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US" altLang="zh-CN" dirty="0" err="1"/>
              <a:t>sigma_dp</a:t>
            </a:r>
            <a:r>
              <a:rPr lang="en-US" altLang="zh-CN" dirty="0"/>
              <a:t>=0.005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sigma_s</a:t>
            </a:r>
            <a:r>
              <a:rPr lang="en-US" altLang="zh-CN" dirty="0"/>
              <a:t>=0.0008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use_twiss_command_values</a:t>
            </a:r>
            <a:r>
              <a:rPr lang="en-US" altLang="zh-CN" dirty="0"/>
              <a:t>=1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one_random_bunch</a:t>
            </a:r>
            <a:r>
              <a:rPr lang="en-US" altLang="zh-CN" dirty="0"/>
              <a:t> =1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distribution_cutoff</a:t>
            </a:r>
            <a:r>
              <a:rPr lang="en-US" altLang="zh-CN" dirty="0"/>
              <a:t>[0] =3,3,3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distribution_type</a:t>
            </a:r>
            <a:r>
              <a:rPr lang="en-US" altLang="zh-CN" dirty="0"/>
              <a:t>[0] =</a:t>
            </a:r>
            <a:r>
              <a:rPr lang="en-US" altLang="zh-CN" dirty="0" err="1"/>
              <a:t>gaussian,gaussian,gaussian</a:t>
            </a:r>
            <a:r>
              <a:rPr lang="en-US" altLang="zh-CN" dirty="0"/>
              <a:t>   !for </a:t>
            </a:r>
            <a:r>
              <a:rPr lang="en-US" altLang="zh-CN" dirty="0" err="1"/>
              <a:t>guass</a:t>
            </a:r>
            <a:r>
              <a:rPr lang="en-US" altLang="zh-CN" dirty="0"/>
              <a:t> distribution</a:t>
            </a:r>
          </a:p>
          <a:p>
            <a:r>
              <a:rPr lang="en-US" altLang="zh-CN" dirty="0"/>
              <a:t>&amp;end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Input condition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45" y="1151603"/>
            <a:ext cx="7541055" cy="36326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18254" y="52417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82.3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2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91" y="1468191"/>
            <a:ext cx="8575427" cy="41309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Input condition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3374265" y="627201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85.7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3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Input condition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3374265" y="627201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85.9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9" y="1045888"/>
            <a:ext cx="11124002" cy="53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2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22876"/>
              </p:ext>
            </p:extLst>
          </p:nvPr>
        </p:nvGraphicFramePr>
        <p:xfrm>
          <a:off x="852409" y="1442716"/>
          <a:ext cx="9604051" cy="44516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64988"/>
                <a:gridCol w="1744990"/>
                <a:gridCol w="1122520"/>
                <a:gridCol w="2071553"/>
              </a:tblGrid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Parameter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Symbol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Unit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Value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sz="2400" kern="100" baseline="30000" dirty="0" smtClean="0">
                          <a:effectLst/>
                        </a:rPr>
                        <a:t>-</a:t>
                      </a:r>
                      <a:r>
                        <a:rPr lang="en-US" sz="2400" kern="100" dirty="0" smtClean="0">
                          <a:effectLst/>
                        </a:rPr>
                        <a:t> /</a:t>
                      </a: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beam </a:t>
                      </a:r>
                      <a:r>
                        <a:rPr lang="en-US" sz="2400" kern="100" dirty="0">
                          <a:effectLst/>
                        </a:rPr>
                        <a:t>energy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dirty="0" err="1" smtClean="0">
                          <a:effectLst/>
                        </a:rPr>
                        <a:t>E</a:t>
                      </a:r>
                      <a:r>
                        <a:rPr lang="en-US" sz="2400" i="1" kern="100" baseline="-25000" dirty="0" err="1" smtClean="0">
                          <a:effectLst/>
                        </a:rPr>
                        <a:t>e</a:t>
                      </a:r>
                      <a:r>
                        <a:rPr lang="en-US" sz="2400" kern="100" baseline="-25000" dirty="0" smtClean="0">
                          <a:effectLst/>
                        </a:rPr>
                        <a:t>-</a:t>
                      </a:r>
                      <a:r>
                        <a:rPr lang="en-US" sz="2400" kern="100" baseline="0" dirty="0" smtClean="0">
                          <a:effectLst/>
                        </a:rPr>
                        <a:t>/</a:t>
                      </a:r>
                      <a:r>
                        <a:rPr lang="en-US" altLang="zh-CN" sz="2400" i="1" kern="100" dirty="0" err="1" smtClean="0">
                          <a:effectLst/>
                        </a:rPr>
                        <a:t>E</a:t>
                      </a:r>
                      <a:r>
                        <a:rPr lang="en-US" altLang="zh-CN" sz="2400" i="1" kern="100" baseline="-25000" dirty="0" err="1" smtClean="0">
                          <a:effectLst/>
                        </a:rPr>
                        <a:t>e</a:t>
                      </a:r>
                      <a:r>
                        <a:rPr lang="en-US" altLang="zh-CN" sz="2400" i="1" kern="100" baseline="-25000" dirty="0" smtClean="0">
                          <a:effectLst/>
                        </a:rPr>
                        <a:t>+</a:t>
                      </a:r>
                      <a:endParaRPr lang="zh-CN" altLang="zh-CN" sz="2000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GeV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Repetition rate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 err="1">
                          <a:effectLst/>
                        </a:rPr>
                        <a:t>f</a:t>
                      </a:r>
                      <a:r>
                        <a:rPr lang="en-US" sz="2400" i="1" kern="100" baseline="-25000" dirty="0" err="1">
                          <a:effectLst/>
                        </a:rPr>
                        <a:t>rep</a:t>
                      </a:r>
                      <a:endParaRPr lang="zh-CN" sz="2400" i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Hz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>
                          <a:effectLst/>
                        </a:rPr>
                        <a:t>bunch </a:t>
                      </a:r>
                      <a:r>
                        <a:rPr lang="en-US" sz="2400" kern="100" dirty="0" smtClean="0">
                          <a:effectLst/>
                        </a:rPr>
                        <a:t>population @ 6 </a:t>
                      </a:r>
                      <a:r>
                        <a:rPr lang="en-US" sz="2400" kern="100" dirty="0" err="1" smtClean="0">
                          <a:effectLst/>
                        </a:rPr>
                        <a:t>GeV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baseline="0" dirty="0" smtClean="0">
                          <a:effectLst/>
                        </a:rPr>
                        <a:t>Ne-/</a:t>
                      </a:r>
                      <a:r>
                        <a:rPr lang="en-US" altLang="zh-CN" sz="2400" i="1" kern="100" baseline="0" dirty="0" smtClean="0">
                          <a:effectLst/>
                        </a:rPr>
                        <a:t>Ne</a:t>
                      </a:r>
                      <a:r>
                        <a:rPr lang="en-US" altLang="zh-CN" sz="2400" i="1" kern="100" baseline="-25000" dirty="0" smtClean="0">
                          <a:effectLst/>
                        </a:rPr>
                        <a:t>+</a:t>
                      </a:r>
                      <a:endParaRPr lang="zh-CN" altLang="zh-CN" sz="2000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2×10</a:t>
                      </a:r>
                      <a:r>
                        <a:rPr lang="en-US" sz="2400" kern="100" baseline="30000" dirty="0" smtClean="0">
                          <a:effectLst/>
                        </a:rPr>
                        <a:t>10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Energy spread </a:t>
                      </a: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 err="1">
                          <a:effectLst/>
                        </a:rPr>
                        <a:t>σ</a:t>
                      </a:r>
                      <a:r>
                        <a:rPr lang="en-US" sz="2400" i="1" kern="100" baseline="-25000" dirty="0" err="1">
                          <a:effectLst/>
                        </a:rPr>
                        <a:t>E</a:t>
                      </a:r>
                      <a:endParaRPr lang="zh-CN" sz="2400" i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&lt;1×10</a:t>
                      </a:r>
                      <a:r>
                        <a:rPr lang="en-US" sz="2400" kern="100" baseline="30000" dirty="0">
                          <a:effectLst/>
                        </a:rPr>
                        <a:t>-3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Emitance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69850"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 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beam</a:t>
                      </a:r>
                      <a:r>
                        <a:rPr lang="en-US" altLang="zh-CN" sz="2400" kern="100" baseline="0" dirty="0" smtClean="0">
                          <a:effectLst/>
                        </a:rPr>
                        <a:t> energy on Target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bunch</a:t>
                      </a:r>
                      <a:r>
                        <a:rPr lang="en-US" altLang="zh-CN" sz="2400" kern="100" baseline="0" dirty="0" smtClean="0">
                          <a:effectLst/>
                        </a:rPr>
                        <a:t> charge on Target</a:t>
                      </a:r>
                      <a:endParaRPr lang="zh-CN" altLang="zh-CN" sz="24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Main parameters of Injector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2853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50" y="1009935"/>
            <a:ext cx="9334500" cy="3467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Layout of Injector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21409" y="4477035"/>
            <a:ext cx="9176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Injection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Accelerating gradient@ different section: different accelerating tube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SLED (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200 MeV-1.1GeV without SLED, Gradient?</a:t>
            </a:r>
            <a:r>
              <a:rPr lang="en-US" altLang="zh-CN" sz="2400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1.1 </a:t>
            </a:r>
            <a:r>
              <a:rPr lang="en-US" altLang="zh-CN" sz="2400" b="1" dirty="0" err="1" smtClean="0"/>
              <a:t>GeV</a:t>
            </a:r>
            <a:r>
              <a:rPr lang="en-US" altLang="zh-CN" sz="2400" b="1" dirty="0" smtClean="0"/>
              <a:t> damping ring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065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1036858"/>
            <a:ext cx="5157787" cy="823912"/>
          </a:xfrm>
        </p:spPr>
        <p:txBody>
          <a:bodyPr/>
          <a:lstStyle/>
          <a:p>
            <a:r>
              <a:rPr lang="en-US" altLang="zh-CN" dirty="0" smtClean="0"/>
              <a:t>SuperKEKB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32957" y="1077488"/>
            <a:ext cx="5183188" cy="823912"/>
          </a:xfrm>
        </p:spPr>
        <p:txBody>
          <a:bodyPr/>
          <a:lstStyle/>
          <a:p>
            <a:r>
              <a:rPr lang="en-US" altLang="zh-CN" dirty="0" smtClean="0"/>
              <a:t>CEPC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smtClean="0"/>
              <a:t>Capture RF system of positron </a:t>
            </a:r>
            <a:endParaRPr lang="zh-CN" altLang="en-US" sz="3600" dirty="0"/>
          </a:p>
        </p:txBody>
      </p:sp>
      <p:pic>
        <p:nvPicPr>
          <p:cNvPr id="8" name="内容占位符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887693"/>
            <a:ext cx="5882455" cy="22464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2474" y="434736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40 MW</a:t>
            </a:r>
            <a:endParaRPr lang="zh-CN" altLang="en-US" sz="2400" b="1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6172200" y="1968953"/>
            <a:ext cx="5183188" cy="4220710"/>
          </a:xfrm>
        </p:spPr>
        <p:txBody>
          <a:bodyPr/>
          <a:lstStyle/>
          <a:p>
            <a:r>
              <a:rPr lang="en-US" altLang="zh-CN" dirty="0" smtClean="0"/>
              <a:t>80 MW</a:t>
            </a:r>
          </a:p>
          <a:p>
            <a:r>
              <a:rPr lang="zh-CN" altLang="en-US" dirty="0" smtClean="0"/>
              <a:t>可以用到多高的梯度？</a:t>
            </a:r>
            <a:endParaRPr lang="en-US" altLang="zh-CN" dirty="0" smtClean="0"/>
          </a:p>
          <a:p>
            <a:r>
              <a:rPr lang="zh-CN" altLang="en-US" dirty="0" smtClean="0"/>
              <a:t>按照</a:t>
            </a:r>
            <a:r>
              <a:rPr lang="en-US" altLang="zh-CN" dirty="0" smtClean="0"/>
              <a:t>scale</a:t>
            </a:r>
            <a:r>
              <a:rPr lang="zh-CN" altLang="en-US" dirty="0" smtClean="0"/>
              <a:t>，可以用到</a:t>
            </a:r>
            <a:r>
              <a:rPr lang="en-US" altLang="zh-CN" dirty="0" smtClean="0"/>
              <a:t>20 MV/m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944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Positron capture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3760" y="4953261"/>
            <a:ext cx="247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/>
              <a:t>r=15 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/>
              <a:t>18 MV/m</a:t>
            </a:r>
          </a:p>
          <a:p>
            <a:endParaRPr lang="zh-CN" altLang="en-US" sz="32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67242" cy="26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3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 aperture accelerating tube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41" y="2021074"/>
            <a:ext cx="5760000" cy="3700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41" y="2021074"/>
            <a:ext cx="5760000" cy="37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4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envelope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7618"/>
            <a:ext cx="5867239" cy="34592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0933"/>
            <a:ext cx="5666626" cy="33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8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Emittance &amp; Energy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82087"/>
            <a:ext cx="5994596" cy="3474795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6" y="2182086"/>
            <a:ext cx="5955120" cy="34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4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loss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82" r="7196"/>
          <a:stretch/>
        </p:blipFill>
        <p:spPr>
          <a:xfrm>
            <a:off x="1759039" y="1349105"/>
            <a:ext cx="9594761" cy="53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244</Words>
  <Application>Microsoft Office PowerPoint</Application>
  <PresentationFormat>宽屏</PresentationFormat>
  <Paragraphs>106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华文中宋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CEPC injector beam dynamics</vt:lpstr>
      <vt:lpstr>PowerPoint 演示文稿</vt:lpstr>
      <vt:lpstr>PowerPoint 演示文稿</vt:lpstr>
      <vt:lpstr>PowerPoint 演示文稿</vt:lpstr>
      <vt:lpstr>Positron capture</vt:lpstr>
      <vt:lpstr>Large aperture accelerating tube</vt:lpstr>
      <vt:lpstr>Beam envelope</vt:lpstr>
      <vt:lpstr>Emittance &amp; Energy</vt:lpstr>
      <vt:lpstr>Beam loss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孟才</cp:lastModifiedBy>
  <cp:revision>49</cp:revision>
  <dcterms:created xsi:type="dcterms:W3CDTF">2016-06-16T12:03:06Z</dcterms:created>
  <dcterms:modified xsi:type="dcterms:W3CDTF">2016-07-29T01:19:28Z</dcterms:modified>
</cp:coreProperties>
</file>