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8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AAEF8-260E-4111-B1ED-EFFDE7D4F40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CABCB5-0F34-42A2-A157-86DBC25B926A}">
      <dgm:prSet phldrT="[文本]"/>
      <dgm:spPr/>
      <dgm:t>
        <a:bodyPr/>
        <a:lstStyle/>
        <a:p>
          <a:r>
            <a:rPr lang="en-US" altLang="zh-CN" dirty="0" smtClean="0"/>
            <a:t>Bend multipole errors (whole ring including FFS)</a:t>
          </a:r>
          <a:endParaRPr lang="zh-CN" altLang="en-US" dirty="0"/>
        </a:p>
      </dgm:t>
    </dgm:pt>
    <dgm:pt modelId="{88DA31A9-3B66-4C95-ACB5-8F51F5496E35}" type="par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E7B9F3C4-FFF2-48F8-BAE0-60634D7A2FAC}" type="sibTrans" cxnId="{4DC001B9-7651-45D3-9140-CF22287A00AA}">
      <dgm:prSet/>
      <dgm:spPr/>
      <dgm:t>
        <a:bodyPr/>
        <a:lstStyle/>
        <a:p>
          <a:endParaRPr lang="zh-CN" altLang="en-US"/>
        </a:p>
      </dgm:t>
    </dgm:pt>
    <dgm:pt modelId="{142C6356-8A01-4396-A9D4-743ABBA85FB2}">
      <dgm:prSet phldrT="[文本]"/>
      <dgm:spPr/>
      <dgm:t>
        <a:bodyPr/>
        <a:lstStyle/>
        <a:p>
          <a:r>
            <a:rPr lang="en-US" altLang="zh-CN" dirty="0" smtClean="0"/>
            <a:t>Quad multipole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5B815278-0369-4C04-BB48-EAC5B1E5FD01}" type="par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EA350F5F-C20B-4192-999A-67959638F7DE}" type="sibTrans" cxnId="{1CD6A426-9311-4168-8AD6-2AE7F02474D1}">
      <dgm:prSet/>
      <dgm:spPr/>
      <dgm:t>
        <a:bodyPr/>
        <a:lstStyle/>
        <a:p>
          <a:endParaRPr lang="zh-CN" altLang="en-US"/>
        </a:p>
      </dgm:t>
    </dgm:pt>
    <dgm:pt modelId="{08DC0776-202A-41BE-9719-33410301A070}">
      <dgm:prSet phldrT="[文本]"/>
      <dgm:spPr/>
      <dgm:t>
        <a:bodyPr/>
        <a:lstStyle/>
        <a:p>
          <a:r>
            <a:rPr lang="en-US" altLang="zh-CN" dirty="0" err="1" smtClean="0"/>
            <a:t>Sextupole</a:t>
          </a:r>
          <a:r>
            <a:rPr lang="en-US" altLang="zh-CN" dirty="0" smtClean="0"/>
            <a:t> multipole errors(whole ring including FFS)</a:t>
          </a:r>
          <a:endParaRPr lang="zh-CN" altLang="en-US" dirty="0"/>
        </a:p>
      </dgm:t>
    </dgm:pt>
    <dgm:pt modelId="{9AB97C09-8C83-47ED-8FC1-4D33337FE134}" type="par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9EDEE7A2-F0BE-4424-ACC1-2265929F56EB}" type="sibTrans" cxnId="{C61A6E96-9853-4402-944A-391F72E868BA}">
      <dgm:prSet/>
      <dgm:spPr/>
      <dgm:t>
        <a:bodyPr/>
        <a:lstStyle/>
        <a:p>
          <a:endParaRPr lang="zh-CN" altLang="en-US"/>
        </a:p>
      </dgm:t>
    </dgm:pt>
    <dgm:pt modelId="{C834048A-F1CC-4E9F-A1C0-56B0777C6C05}">
      <dgm:prSet phldrT="[文本]"/>
      <dgm:spPr/>
      <dgm:t>
        <a:bodyPr/>
        <a:lstStyle/>
        <a:p>
          <a:r>
            <a:rPr lang="en-US" altLang="zh-CN" dirty="0" smtClean="0"/>
            <a:t>(B,Q,S)multiple errors</a:t>
          </a:r>
        </a:p>
        <a:p>
          <a:r>
            <a:rPr lang="en-US" altLang="zh-CN" dirty="0" smtClean="0"/>
            <a:t>(whole ring including FFS)</a:t>
          </a:r>
          <a:endParaRPr lang="zh-CN" altLang="en-US" dirty="0"/>
        </a:p>
      </dgm:t>
    </dgm:pt>
    <dgm:pt modelId="{A9B2ACA5-832D-4C42-94EE-4CB803A24138}" type="par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D8026BE1-DE59-4127-9880-CFBD89125549}" type="sibTrans" cxnId="{59351F79-FC09-4A46-92E7-00673A05C3D9}">
      <dgm:prSet/>
      <dgm:spPr/>
      <dgm:t>
        <a:bodyPr/>
        <a:lstStyle/>
        <a:p>
          <a:endParaRPr lang="zh-CN" altLang="en-US"/>
        </a:p>
      </dgm:t>
    </dgm:pt>
    <dgm:pt modelId="{F93FEA50-6DC0-44AF-9117-76D417760401}" type="pres">
      <dgm:prSet presAssocID="{2CEAAEF8-260E-4111-B1ED-EFFDE7D4F4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A51F22-6362-4BD9-8923-24A9E198E447}" type="pres">
      <dgm:prSet presAssocID="{BDCABCB5-0F34-42A2-A157-86DBC25B926A}" presName="compNode" presStyleCnt="0"/>
      <dgm:spPr/>
    </dgm:pt>
    <dgm:pt modelId="{39968D9A-E28F-42DB-A053-32A6750C3EE7}" type="pres">
      <dgm:prSet presAssocID="{BDCABCB5-0F34-42A2-A157-86DBC25B926A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1FE38BB-BC93-4EEF-B219-F28D84A4109A}" type="pres">
      <dgm:prSet presAssocID="{BDCABCB5-0F34-42A2-A157-86DBC25B926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F15045-A063-4EF2-A66B-8060647A77D0}" type="pres">
      <dgm:prSet presAssocID="{E7B9F3C4-FFF2-48F8-BAE0-60634D7A2FAC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8A84356D-B6F7-4515-BC5B-9F485FF6F0F3}" type="pres">
      <dgm:prSet presAssocID="{142C6356-8A01-4396-A9D4-743ABBA85FB2}" presName="compNode" presStyleCnt="0"/>
      <dgm:spPr/>
    </dgm:pt>
    <dgm:pt modelId="{AFD0B5C5-9CF9-4D6D-95BC-7DC754321789}" type="pres">
      <dgm:prSet presAssocID="{142C6356-8A01-4396-A9D4-743ABBA85FB2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56F377-C16C-41D2-8DBB-F1BC0710AEC9}" type="pres">
      <dgm:prSet presAssocID="{142C6356-8A01-4396-A9D4-743ABBA85FB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A62E11-A697-4A4C-AEE3-B07C1E094E82}" type="pres">
      <dgm:prSet presAssocID="{EA350F5F-C20B-4192-999A-67959638F7DE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A9D0BABF-031B-4CB5-9376-B57B6E09E8BA}" type="pres">
      <dgm:prSet presAssocID="{08DC0776-202A-41BE-9719-33410301A070}" presName="compNode" presStyleCnt="0"/>
      <dgm:spPr/>
    </dgm:pt>
    <dgm:pt modelId="{2802570E-7981-49BE-9275-C1C03865864F}" type="pres">
      <dgm:prSet presAssocID="{08DC0776-202A-41BE-9719-33410301A070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F016DF9-0434-46D2-94FD-56BBEF505003}" type="pres">
      <dgm:prSet presAssocID="{08DC0776-202A-41BE-9719-33410301A070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63D24F-F8FC-4CE6-AA95-62B3DDB3F9C7}" type="pres">
      <dgm:prSet presAssocID="{9EDEE7A2-F0BE-4424-ACC1-2265929F56EB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F32555B4-FF99-4A01-9590-DB6273C27FBF}" type="pres">
      <dgm:prSet presAssocID="{C834048A-F1CC-4E9F-A1C0-56B0777C6C05}" presName="compNode" presStyleCnt="0"/>
      <dgm:spPr/>
    </dgm:pt>
    <dgm:pt modelId="{73FC1C75-FF8B-4573-948D-4063C6F8411F}" type="pres">
      <dgm:prSet presAssocID="{C834048A-F1CC-4E9F-A1C0-56B0777C6C05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C8C8B1F-86E1-4420-8F08-9215C0BB069D}" type="pres">
      <dgm:prSet presAssocID="{C834048A-F1CC-4E9F-A1C0-56B0777C6C05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7A1346-F6B4-4115-9044-728DDA8DA2DB}" type="presOf" srcId="{2CEAAEF8-260E-4111-B1ED-EFFDE7D4F406}" destId="{F93FEA50-6DC0-44AF-9117-76D417760401}" srcOrd="0" destOrd="0" presId="urn:microsoft.com/office/officeart/2005/8/layout/pList1"/>
    <dgm:cxn modelId="{77F5DBF1-CCA9-486C-AF1F-1DF86F1140B0}" type="presOf" srcId="{9EDEE7A2-F0BE-4424-ACC1-2265929F56EB}" destId="{8563D24F-F8FC-4CE6-AA95-62B3DDB3F9C7}" srcOrd="0" destOrd="0" presId="urn:microsoft.com/office/officeart/2005/8/layout/pList1"/>
    <dgm:cxn modelId="{A30261A5-8EF5-4F7C-A747-EF5DD5580C90}" type="presOf" srcId="{08DC0776-202A-41BE-9719-33410301A070}" destId="{BF016DF9-0434-46D2-94FD-56BBEF505003}" srcOrd="0" destOrd="0" presId="urn:microsoft.com/office/officeart/2005/8/layout/pList1"/>
    <dgm:cxn modelId="{7EDDBE31-52A9-4D99-841D-7165F6DB1476}" type="presOf" srcId="{142C6356-8A01-4396-A9D4-743ABBA85FB2}" destId="{EA56F377-C16C-41D2-8DBB-F1BC0710AEC9}" srcOrd="0" destOrd="0" presId="urn:microsoft.com/office/officeart/2005/8/layout/pList1"/>
    <dgm:cxn modelId="{B4EEFAE9-6CB1-4768-91F9-FE07E07A40C4}" type="presOf" srcId="{BDCABCB5-0F34-42A2-A157-86DBC25B926A}" destId="{81FE38BB-BC93-4EEF-B219-F28D84A4109A}" srcOrd="0" destOrd="0" presId="urn:microsoft.com/office/officeart/2005/8/layout/pList1"/>
    <dgm:cxn modelId="{0472EB44-0DCB-4060-8514-0EF6EE91D8B6}" type="presOf" srcId="{C834048A-F1CC-4E9F-A1C0-56B0777C6C05}" destId="{CC8C8B1F-86E1-4420-8F08-9215C0BB069D}" srcOrd="0" destOrd="0" presId="urn:microsoft.com/office/officeart/2005/8/layout/pList1"/>
    <dgm:cxn modelId="{59351F79-FC09-4A46-92E7-00673A05C3D9}" srcId="{2CEAAEF8-260E-4111-B1ED-EFFDE7D4F406}" destId="{C834048A-F1CC-4E9F-A1C0-56B0777C6C05}" srcOrd="3" destOrd="0" parTransId="{A9B2ACA5-832D-4C42-94EE-4CB803A24138}" sibTransId="{D8026BE1-DE59-4127-9880-CFBD89125549}"/>
    <dgm:cxn modelId="{4B1AF778-77C8-4F3D-9549-FF6B1355398A}" type="presOf" srcId="{EA350F5F-C20B-4192-999A-67959638F7DE}" destId="{73A62E11-A697-4A4C-AEE3-B07C1E094E82}" srcOrd="0" destOrd="0" presId="urn:microsoft.com/office/officeart/2005/8/layout/pList1"/>
    <dgm:cxn modelId="{4DC001B9-7651-45D3-9140-CF22287A00AA}" srcId="{2CEAAEF8-260E-4111-B1ED-EFFDE7D4F406}" destId="{BDCABCB5-0F34-42A2-A157-86DBC25B926A}" srcOrd="0" destOrd="0" parTransId="{88DA31A9-3B66-4C95-ACB5-8F51F5496E35}" sibTransId="{E7B9F3C4-FFF2-48F8-BAE0-60634D7A2FAC}"/>
    <dgm:cxn modelId="{F5A0D3E6-5795-43E4-A722-48E9243F8B8F}" type="presOf" srcId="{E7B9F3C4-FFF2-48F8-BAE0-60634D7A2FAC}" destId="{74F15045-A063-4EF2-A66B-8060647A77D0}" srcOrd="0" destOrd="0" presId="urn:microsoft.com/office/officeart/2005/8/layout/pList1"/>
    <dgm:cxn modelId="{C61A6E96-9853-4402-944A-391F72E868BA}" srcId="{2CEAAEF8-260E-4111-B1ED-EFFDE7D4F406}" destId="{08DC0776-202A-41BE-9719-33410301A070}" srcOrd="2" destOrd="0" parTransId="{9AB97C09-8C83-47ED-8FC1-4D33337FE134}" sibTransId="{9EDEE7A2-F0BE-4424-ACC1-2265929F56EB}"/>
    <dgm:cxn modelId="{1CD6A426-9311-4168-8AD6-2AE7F02474D1}" srcId="{2CEAAEF8-260E-4111-B1ED-EFFDE7D4F406}" destId="{142C6356-8A01-4396-A9D4-743ABBA85FB2}" srcOrd="1" destOrd="0" parTransId="{5B815278-0369-4C04-BB48-EAC5B1E5FD01}" sibTransId="{EA350F5F-C20B-4192-999A-67959638F7DE}"/>
    <dgm:cxn modelId="{3017139E-60D6-4865-8D8B-82D6F9A6A237}" type="presParOf" srcId="{F93FEA50-6DC0-44AF-9117-76D417760401}" destId="{A1A51F22-6362-4BD9-8923-24A9E198E447}" srcOrd="0" destOrd="0" presId="urn:microsoft.com/office/officeart/2005/8/layout/pList1"/>
    <dgm:cxn modelId="{0534A754-670A-4BF9-84B0-402758C2C822}" type="presParOf" srcId="{A1A51F22-6362-4BD9-8923-24A9E198E447}" destId="{39968D9A-E28F-42DB-A053-32A6750C3EE7}" srcOrd="0" destOrd="0" presId="urn:microsoft.com/office/officeart/2005/8/layout/pList1"/>
    <dgm:cxn modelId="{CDD397EA-7819-411D-BF58-B41EEF970BA0}" type="presParOf" srcId="{A1A51F22-6362-4BD9-8923-24A9E198E447}" destId="{81FE38BB-BC93-4EEF-B219-F28D84A4109A}" srcOrd="1" destOrd="0" presId="urn:microsoft.com/office/officeart/2005/8/layout/pList1"/>
    <dgm:cxn modelId="{4F702DE3-8F6B-44C9-A758-73E949A73D67}" type="presParOf" srcId="{F93FEA50-6DC0-44AF-9117-76D417760401}" destId="{74F15045-A063-4EF2-A66B-8060647A77D0}" srcOrd="1" destOrd="0" presId="urn:microsoft.com/office/officeart/2005/8/layout/pList1"/>
    <dgm:cxn modelId="{16B686FC-78D4-4E45-8B08-6C92E0270CE6}" type="presParOf" srcId="{F93FEA50-6DC0-44AF-9117-76D417760401}" destId="{8A84356D-B6F7-4515-BC5B-9F485FF6F0F3}" srcOrd="2" destOrd="0" presId="urn:microsoft.com/office/officeart/2005/8/layout/pList1"/>
    <dgm:cxn modelId="{CA6B4A70-2C1D-4CAD-9854-F99D465F5CD7}" type="presParOf" srcId="{8A84356D-B6F7-4515-BC5B-9F485FF6F0F3}" destId="{AFD0B5C5-9CF9-4D6D-95BC-7DC754321789}" srcOrd="0" destOrd="0" presId="urn:microsoft.com/office/officeart/2005/8/layout/pList1"/>
    <dgm:cxn modelId="{3C85C90B-7FC7-46A3-A41D-3140D012EE99}" type="presParOf" srcId="{8A84356D-B6F7-4515-BC5B-9F485FF6F0F3}" destId="{EA56F377-C16C-41D2-8DBB-F1BC0710AEC9}" srcOrd="1" destOrd="0" presId="urn:microsoft.com/office/officeart/2005/8/layout/pList1"/>
    <dgm:cxn modelId="{D892A789-3B13-4B79-842F-F8FDDC12D263}" type="presParOf" srcId="{F93FEA50-6DC0-44AF-9117-76D417760401}" destId="{73A62E11-A697-4A4C-AEE3-B07C1E094E82}" srcOrd="3" destOrd="0" presId="urn:microsoft.com/office/officeart/2005/8/layout/pList1"/>
    <dgm:cxn modelId="{ECCBFD2F-21CB-4DF7-B7BF-128B4D4F4155}" type="presParOf" srcId="{F93FEA50-6DC0-44AF-9117-76D417760401}" destId="{A9D0BABF-031B-4CB5-9376-B57B6E09E8BA}" srcOrd="4" destOrd="0" presId="urn:microsoft.com/office/officeart/2005/8/layout/pList1"/>
    <dgm:cxn modelId="{45E7662B-A6F7-4BD9-B6A3-942E82A3476E}" type="presParOf" srcId="{A9D0BABF-031B-4CB5-9376-B57B6E09E8BA}" destId="{2802570E-7981-49BE-9275-C1C03865864F}" srcOrd="0" destOrd="0" presId="urn:microsoft.com/office/officeart/2005/8/layout/pList1"/>
    <dgm:cxn modelId="{198883E4-BB46-407B-8E63-B535167146E6}" type="presParOf" srcId="{A9D0BABF-031B-4CB5-9376-B57B6E09E8BA}" destId="{BF016DF9-0434-46D2-94FD-56BBEF505003}" srcOrd="1" destOrd="0" presId="urn:microsoft.com/office/officeart/2005/8/layout/pList1"/>
    <dgm:cxn modelId="{2CC956AF-2059-44BC-99A7-4157BADDFDBB}" type="presParOf" srcId="{F93FEA50-6DC0-44AF-9117-76D417760401}" destId="{8563D24F-F8FC-4CE6-AA95-62B3DDB3F9C7}" srcOrd="5" destOrd="0" presId="urn:microsoft.com/office/officeart/2005/8/layout/pList1"/>
    <dgm:cxn modelId="{A4BC67D1-BCAF-4D57-8358-EC2DFE7D85E8}" type="presParOf" srcId="{F93FEA50-6DC0-44AF-9117-76D417760401}" destId="{F32555B4-FF99-4A01-9590-DB6273C27FBF}" srcOrd="6" destOrd="0" presId="urn:microsoft.com/office/officeart/2005/8/layout/pList1"/>
    <dgm:cxn modelId="{25BA65AD-EF05-4D11-9528-2A8B60EB0E78}" type="presParOf" srcId="{F32555B4-FF99-4A01-9590-DB6273C27FBF}" destId="{73FC1C75-FF8B-4573-948D-4063C6F8411F}" srcOrd="0" destOrd="0" presId="urn:microsoft.com/office/officeart/2005/8/layout/pList1"/>
    <dgm:cxn modelId="{510F0717-08CD-40BA-AC94-52287641B3BB}" type="presParOf" srcId="{F32555B4-FF99-4A01-9590-DB6273C27FBF}" destId="{CC8C8B1F-86E1-4420-8F08-9215C0BB069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A2DF8-52B2-451C-AA13-D3AC5A5F56D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245960B-BD16-423B-81F2-9EDBEE149544}">
      <dgm:prSet phldrT="[文本]"/>
      <dgm:spPr/>
      <dgm:t>
        <a:bodyPr/>
        <a:lstStyle/>
        <a:p>
          <a:r>
            <a:rPr lang="en-US" altLang="zh-CN" dirty="0" smtClean="0"/>
            <a:t>With bend B*L error</a:t>
          </a:r>
        </a:p>
        <a:p>
          <a:r>
            <a:rPr lang="en-US" altLang="zh-CN" dirty="0" smtClean="0"/>
            <a:t> (whole ring including FFS)</a:t>
          </a:r>
        </a:p>
        <a:p>
          <a:r>
            <a:rPr lang="en-US" altLang="zh-CN" dirty="0" err="1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err="1" smtClean="0">
              <a:solidFill>
                <a:srgbClr val="FF0000"/>
              </a:solidFill>
              <a:latin typeface="Calibri" panose="020F0502020204030204" pitchFamily="34" charset="0"/>
            </a:rPr>
            <a:t>x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           </a:t>
          </a:r>
          <a:r>
            <a:rPr lang="el-GR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μ</a:t>
          </a:r>
          <a:r>
            <a:rPr lang="en-US" altLang="zh-CN" baseline="-25000" dirty="0" smtClean="0">
              <a:solidFill>
                <a:srgbClr val="FF0000"/>
              </a:solidFill>
              <a:latin typeface="Calibri" panose="020F0502020204030204" pitchFamily="34" charset="0"/>
            </a:rPr>
            <a:t>y</a:t>
          </a:r>
          <a:r>
            <a:rPr lang="en-US" altLang="zh-CN" dirty="0" smtClean="0">
              <a:solidFill>
                <a:srgbClr val="FF0000"/>
              </a:solidFill>
              <a:latin typeface="Calibri" panose="020F0502020204030204" pitchFamily="34" charset="0"/>
            </a:rPr>
            <a:t>= </a:t>
          </a:r>
          <a:r>
            <a:rPr lang="en-US" dirty="0" smtClean="0">
              <a:solidFill>
                <a:srgbClr val="FF0000"/>
              </a:solidFill>
            </a:rPr>
            <a:t>0</a:t>
          </a:r>
          <a:endParaRPr lang="zh-CN" altLang="en-US" dirty="0">
            <a:solidFill>
              <a:srgbClr val="FF0000"/>
            </a:solidFill>
          </a:endParaRPr>
        </a:p>
      </dgm:t>
    </dgm:pt>
    <dgm:pt modelId="{2C0C5B2A-B191-4E3E-8BC6-60F85EF96DEF}" type="par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9D08DC87-783E-4F02-AD56-F504DD8C4344}" type="sibTrans" cxnId="{56AE3003-76FE-4D73-BAB1-05268C1A63F3}">
      <dgm:prSet/>
      <dgm:spPr/>
      <dgm:t>
        <a:bodyPr/>
        <a:lstStyle/>
        <a:p>
          <a:endParaRPr lang="zh-CN" altLang="en-US"/>
        </a:p>
      </dgm:t>
    </dgm:pt>
    <dgm:pt modelId="{6A604E59-615D-47A4-B235-A04FA319759C}">
      <dgm:prSet phldrT="[文本]" custT="1"/>
      <dgm:spPr/>
      <dgm:t>
        <a:bodyPr/>
        <a:lstStyle/>
        <a:p>
          <a:r>
            <a:rPr lang="en-US" altLang="zh-CN" sz="1600" dirty="0" smtClean="0"/>
            <a:t>Orbit in X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 (whole ring including FFS)</a:t>
          </a:r>
        </a:p>
      </dgm:t>
    </dgm:pt>
    <dgm:pt modelId="{826620CE-188F-4990-A1C8-319CCE718D03}" type="par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0DAC8E79-87D7-4107-BA22-9DE0B82D14B4}" type="sibTrans" cxnId="{1A8C7297-2BA0-451A-A50C-D86019E16B6D}">
      <dgm:prSet/>
      <dgm:spPr/>
      <dgm:t>
        <a:bodyPr/>
        <a:lstStyle/>
        <a:p>
          <a:endParaRPr lang="zh-CN" altLang="en-US"/>
        </a:p>
      </dgm:t>
    </dgm:pt>
    <dgm:pt modelId="{E927D607-E96E-4DBC-BD2A-31F23165CEC2}">
      <dgm:prSet phldrT="[文本]" custT="1"/>
      <dgm:spPr/>
      <dgm:t>
        <a:bodyPr/>
        <a:lstStyle/>
        <a:p>
          <a:r>
            <a:rPr lang="en-US" altLang="zh-CN" sz="1600" dirty="0" smtClean="0"/>
            <a:t>Orbit in Y</a:t>
          </a:r>
        </a:p>
        <a:p>
          <a:r>
            <a:rPr lang="en-US" altLang="zh-CN" sz="1600" dirty="0" smtClean="0"/>
            <a:t>With bend B*L error</a:t>
          </a:r>
        </a:p>
        <a:p>
          <a:r>
            <a:rPr lang="en-US" altLang="zh-CN" sz="1600" dirty="0" smtClean="0"/>
            <a:t>(whole ring including FFS)</a:t>
          </a:r>
          <a:endParaRPr lang="zh-CN" altLang="en-US" sz="1600" dirty="0">
            <a:solidFill>
              <a:srgbClr val="FF0000"/>
            </a:solidFill>
          </a:endParaRPr>
        </a:p>
      </dgm:t>
    </dgm:pt>
    <dgm:pt modelId="{7799EB90-0A44-4130-ABCA-98BE380D9DFF}" type="par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2D1B17CE-2875-4767-B3A0-1410337F0600}" type="sibTrans" cxnId="{8A037EBF-28C8-4D50-8CED-B49E4CC3EAA0}">
      <dgm:prSet/>
      <dgm:spPr/>
      <dgm:t>
        <a:bodyPr/>
        <a:lstStyle/>
        <a:p>
          <a:endParaRPr lang="zh-CN" altLang="en-US"/>
        </a:p>
      </dgm:t>
    </dgm:pt>
    <dgm:pt modelId="{59E62106-3ADA-4CE0-9CEC-823F75D07E6B}" type="pres">
      <dgm:prSet presAssocID="{45DA2DF8-52B2-451C-AA13-D3AC5A5F56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547ED65-26F5-4EA1-BDB4-7AE4C265792C}" type="pres">
      <dgm:prSet presAssocID="{3245960B-BD16-423B-81F2-9EDBEE149544}" presName="compNode" presStyleCnt="0"/>
      <dgm:spPr/>
    </dgm:pt>
    <dgm:pt modelId="{9AE4EDAC-C3DE-494A-BB52-DC204FCA2F51}" type="pres">
      <dgm:prSet presAssocID="{3245960B-BD16-423B-81F2-9EDBEE149544}" presName="pictRect" presStyleLbl="node1" presStyleIdx="0" presStyleCnt="3" custScaleX="100084" custScaleY="75707" custLinFactNeighborX="15086" custLinFactNeighborY="283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42AC1BD8-65B5-46A8-8FAF-F452F0450A33}" type="pres">
      <dgm:prSet presAssocID="{3245960B-BD16-423B-81F2-9EDBEE149544}" presName="textRect" presStyleLbl="revTx" presStyleIdx="0" presStyleCnt="3" custLinFactNeighborX="12341" custLinFactNeighborY="272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873290-2FAE-4D0B-9BFE-B8D70C14E471}" type="pres">
      <dgm:prSet presAssocID="{9D08DC87-783E-4F02-AD56-F504DD8C434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CDB9FEBE-EBC7-4A18-90A9-53939C574388}" type="pres">
      <dgm:prSet presAssocID="{6A604E59-615D-47A4-B235-A04FA319759C}" presName="compNode" presStyleCnt="0"/>
      <dgm:spPr/>
    </dgm:pt>
    <dgm:pt modelId="{C0298E72-0C0C-49E8-959C-DCE55A4B4F1E}" type="pres">
      <dgm:prSet presAssocID="{6A604E59-615D-47A4-B235-A04FA319759C}" presName="pict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85F4934E-3C5B-441E-A395-168EB3127B90}" type="pres">
      <dgm:prSet presAssocID="{6A604E59-615D-47A4-B235-A04FA319759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910DC96-D9A4-4A9A-87EB-49592492F386}" type="pres">
      <dgm:prSet presAssocID="{0DAC8E79-87D7-4107-BA22-9DE0B82D14B4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D770840-A265-4509-A6E8-6D9A475A635B}" type="pres">
      <dgm:prSet presAssocID="{E927D607-E96E-4DBC-BD2A-31F23165CEC2}" presName="compNode" presStyleCnt="0"/>
      <dgm:spPr/>
    </dgm:pt>
    <dgm:pt modelId="{00131FFC-0380-4F3A-98C3-57EC98970DEF}" type="pres">
      <dgm:prSet presAssocID="{E927D607-E96E-4DBC-BD2A-31F23165CEC2}" presName="pictRect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5A42D57F-7E05-4D3F-AC9C-E1D0F95BD98A}" type="pres">
      <dgm:prSet presAssocID="{E927D607-E96E-4DBC-BD2A-31F23165CEC2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6AE3003-76FE-4D73-BAB1-05268C1A63F3}" srcId="{45DA2DF8-52B2-451C-AA13-D3AC5A5F56D6}" destId="{3245960B-BD16-423B-81F2-9EDBEE149544}" srcOrd="0" destOrd="0" parTransId="{2C0C5B2A-B191-4E3E-8BC6-60F85EF96DEF}" sibTransId="{9D08DC87-783E-4F02-AD56-F504DD8C4344}"/>
    <dgm:cxn modelId="{8A037EBF-28C8-4D50-8CED-B49E4CC3EAA0}" srcId="{45DA2DF8-52B2-451C-AA13-D3AC5A5F56D6}" destId="{E927D607-E96E-4DBC-BD2A-31F23165CEC2}" srcOrd="2" destOrd="0" parTransId="{7799EB90-0A44-4130-ABCA-98BE380D9DFF}" sibTransId="{2D1B17CE-2875-4767-B3A0-1410337F0600}"/>
    <dgm:cxn modelId="{97218C26-E598-4D04-B038-0FEABCDCEB50}" type="presOf" srcId="{0DAC8E79-87D7-4107-BA22-9DE0B82D14B4}" destId="{3910DC96-D9A4-4A9A-87EB-49592492F386}" srcOrd="0" destOrd="0" presId="urn:microsoft.com/office/officeart/2005/8/layout/pList1"/>
    <dgm:cxn modelId="{8735C015-495C-4D50-B885-447F4D46CD72}" type="presOf" srcId="{45DA2DF8-52B2-451C-AA13-D3AC5A5F56D6}" destId="{59E62106-3ADA-4CE0-9CEC-823F75D07E6B}" srcOrd="0" destOrd="0" presId="urn:microsoft.com/office/officeart/2005/8/layout/pList1"/>
    <dgm:cxn modelId="{4DD369AA-D055-4361-B5FA-1CD99A19DC03}" type="presOf" srcId="{9D08DC87-783E-4F02-AD56-F504DD8C4344}" destId="{88873290-2FAE-4D0B-9BFE-B8D70C14E471}" srcOrd="0" destOrd="0" presId="urn:microsoft.com/office/officeart/2005/8/layout/pList1"/>
    <dgm:cxn modelId="{1A8C7297-2BA0-451A-A50C-D86019E16B6D}" srcId="{45DA2DF8-52B2-451C-AA13-D3AC5A5F56D6}" destId="{6A604E59-615D-47A4-B235-A04FA319759C}" srcOrd="1" destOrd="0" parTransId="{826620CE-188F-4990-A1C8-319CCE718D03}" sibTransId="{0DAC8E79-87D7-4107-BA22-9DE0B82D14B4}"/>
    <dgm:cxn modelId="{5BB78D2C-DFDE-4286-B6D6-FC5722FC2734}" type="presOf" srcId="{3245960B-BD16-423B-81F2-9EDBEE149544}" destId="{42AC1BD8-65B5-46A8-8FAF-F452F0450A33}" srcOrd="0" destOrd="0" presId="urn:microsoft.com/office/officeart/2005/8/layout/pList1"/>
    <dgm:cxn modelId="{D0A2B2EE-BB93-4560-9414-22E2763FAF95}" type="presOf" srcId="{E927D607-E96E-4DBC-BD2A-31F23165CEC2}" destId="{5A42D57F-7E05-4D3F-AC9C-E1D0F95BD98A}" srcOrd="0" destOrd="0" presId="urn:microsoft.com/office/officeart/2005/8/layout/pList1"/>
    <dgm:cxn modelId="{1749958D-B9B6-4C97-820C-3BF98843BFB3}" type="presOf" srcId="{6A604E59-615D-47A4-B235-A04FA319759C}" destId="{85F4934E-3C5B-441E-A395-168EB3127B90}" srcOrd="0" destOrd="0" presId="urn:microsoft.com/office/officeart/2005/8/layout/pList1"/>
    <dgm:cxn modelId="{D2BAA054-34A5-4AB5-9783-89C7EE9F5ECD}" type="presParOf" srcId="{59E62106-3ADA-4CE0-9CEC-823F75D07E6B}" destId="{D547ED65-26F5-4EA1-BDB4-7AE4C265792C}" srcOrd="0" destOrd="0" presId="urn:microsoft.com/office/officeart/2005/8/layout/pList1"/>
    <dgm:cxn modelId="{A2472DDF-3FDA-4671-80FA-145496E3673E}" type="presParOf" srcId="{D547ED65-26F5-4EA1-BDB4-7AE4C265792C}" destId="{9AE4EDAC-C3DE-494A-BB52-DC204FCA2F51}" srcOrd="0" destOrd="0" presId="urn:microsoft.com/office/officeart/2005/8/layout/pList1"/>
    <dgm:cxn modelId="{7EC84908-177D-4077-B3BE-EF3A171197E9}" type="presParOf" srcId="{D547ED65-26F5-4EA1-BDB4-7AE4C265792C}" destId="{42AC1BD8-65B5-46A8-8FAF-F452F0450A33}" srcOrd="1" destOrd="0" presId="urn:microsoft.com/office/officeart/2005/8/layout/pList1"/>
    <dgm:cxn modelId="{0E5230CB-FBA9-4232-95D0-1C71CF5C1FE3}" type="presParOf" srcId="{59E62106-3ADA-4CE0-9CEC-823F75D07E6B}" destId="{88873290-2FAE-4D0B-9BFE-B8D70C14E471}" srcOrd="1" destOrd="0" presId="urn:microsoft.com/office/officeart/2005/8/layout/pList1"/>
    <dgm:cxn modelId="{4C7C0DC4-15D5-4BB0-A74B-72905EAD20F5}" type="presParOf" srcId="{59E62106-3ADA-4CE0-9CEC-823F75D07E6B}" destId="{CDB9FEBE-EBC7-4A18-90A9-53939C574388}" srcOrd="2" destOrd="0" presId="urn:microsoft.com/office/officeart/2005/8/layout/pList1"/>
    <dgm:cxn modelId="{09ADAF6B-143C-46E6-832C-C6FB2866836D}" type="presParOf" srcId="{CDB9FEBE-EBC7-4A18-90A9-53939C574388}" destId="{C0298E72-0C0C-49E8-959C-DCE55A4B4F1E}" srcOrd="0" destOrd="0" presId="urn:microsoft.com/office/officeart/2005/8/layout/pList1"/>
    <dgm:cxn modelId="{54380F13-CCB1-454B-BDCD-D18209494A08}" type="presParOf" srcId="{CDB9FEBE-EBC7-4A18-90A9-53939C574388}" destId="{85F4934E-3C5B-441E-A395-168EB3127B90}" srcOrd="1" destOrd="0" presId="urn:microsoft.com/office/officeart/2005/8/layout/pList1"/>
    <dgm:cxn modelId="{74B18B3E-E6DF-453A-9F40-A78E0D43ED85}" type="presParOf" srcId="{59E62106-3ADA-4CE0-9CEC-823F75D07E6B}" destId="{3910DC96-D9A4-4A9A-87EB-49592492F386}" srcOrd="3" destOrd="0" presId="urn:microsoft.com/office/officeart/2005/8/layout/pList1"/>
    <dgm:cxn modelId="{F25776EC-BF69-4BAB-B4BD-9FC9320E49BF}" type="presParOf" srcId="{59E62106-3ADA-4CE0-9CEC-823F75D07E6B}" destId="{BD770840-A265-4509-A6E8-6D9A475A635B}" srcOrd="4" destOrd="0" presId="urn:microsoft.com/office/officeart/2005/8/layout/pList1"/>
    <dgm:cxn modelId="{BDCD6B71-7B03-42E5-86A6-803CBB2E7903}" type="presParOf" srcId="{BD770840-A265-4509-A6E8-6D9A475A635B}" destId="{00131FFC-0380-4F3A-98C3-57EC98970DEF}" srcOrd="0" destOrd="0" presId="urn:microsoft.com/office/officeart/2005/8/layout/pList1"/>
    <dgm:cxn modelId="{6633DE2C-A227-4C6F-BFA4-BA0FDBA26BCA}" type="presParOf" srcId="{BD770840-A265-4509-A6E8-6D9A475A635B}" destId="{5A42D57F-7E05-4D3F-AC9C-E1D0F95BD98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A7A141-0E61-4D98-884A-66670433DBD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E7232D2-34D2-40DF-A1D9-1EA0495D648D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all magnets</a:t>
          </a:r>
          <a:endParaRPr lang="zh-CN" altLang="en-US" dirty="0">
            <a:solidFill>
              <a:srgbClr val="0070C0"/>
            </a:solidFill>
          </a:endParaRPr>
        </a:p>
      </dgm:t>
    </dgm:pt>
    <dgm:pt modelId="{CC8FEA42-D6A2-4FE2-A3CF-64DD79189D2F}" type="par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B6422364-B3FD-4C29-9972-DF7A0B32774D}" type="sibTrans" cxnId="{C9CB8C11-81FD-4DA3-B371-9C3D13FEC696}">
      <dgm:prSet/>
      <dgm:spPr/>
      <dgm:t>
        <a:bodyPr/>
        <a:lstStyle/>
        <a:p>
          <a:endParaRPr lang="zh-CN" altLang="en-US"/>
        </a:p>
      </dgm:t>
    </dgm:pt>
    <dgm:pt modelId="{E4834632-ED6E-4C24-99C2-CF557B8EE9C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bend</a:t>
          </a:r>
          <a:endParaRPr lang="zh-CN" altLang="en-US" dirty="0">
            <a:solidFill>
              <a:srgbClr val="0070C0"/>
            </a:solidFill>
          </a:endParaRPr>
        </a:p>
      </dgm:t>
    </dgm:pt>
    <dgm:pt modelId="{D5338B49-009C-42B5-B05D-B1493790E03E}" type="par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63D905F1-74EB-4EDD-9D2B-4CFE75B144CD}" type="sibTrans" cxnId="{A8BB3ED2-F9B0-400C-BB05-55DAB5770C7D}">
      <dgm:prSet/>
      <dgm:spPr/>
      <dgm:t>
        <a:bodyPr/>
        <a:lstStyle/>
        <a:p>
          <a:endParaRPr lang="zh-CN" altLang="en-US"/>
        </a:p>
      </dgm:t>
    </dgm:pt>
    <dgm:pt modelId="{F5831EA4-689B-410D-8816-1D2B0D2B6284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quadurpoles</a:t>
          </a:r>
          <a:endParaRPr lang="zh-CN" altLang="en-US" dirty="0">
            <a:solidFill>
              <a:srgbClr val="0070C0"/>
            </a:solidFill>
          </a:endParaRPr>
        </a:p>
      </dgm:t>
    </dgm:pt>
    <dgm:pt modelId="{8DAAD219-72DE-4458-AADF-41DC5B433715}" type="par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B9C215CA-14DA-4FE0-BC30-617BF68A7F9A}" type="sibTrans" cxnId="{78EBC346-A572-4D8D-B76A-601EEF486C55}">
      <dgm:prSet/>
      <dgm:spPr/>
      <dgm:t>
        <a:bodyPr/>
        <a:lstStyle/>
        <a:p>
          <a:endParaRPr lang="zh-CN" altLang="en-US"/>
        </a:p>
      </dgm:t>
    </dgm:pt>
    <dgm:pt modelId="{9337FD38-6D7B-4C54-9167-00B7D017C4A9}">
      <dgm:prSet phldrT="[文本]"/>
      <dgm:spPr/>
      <dgm:t>
        <a:bodyPr/>
        <a:lstStyle/>
        <a:p>
          <a:r>
            <a:rPr lang="en-US" altLang="zh-CN" dirty="0" smtClean="0">
              <a:solidFill>
                <a:srgbClr val="0070C0"/>
              </a:solidFill>
            </a:rPr>
            <a:t>Multipole errors of </a:t>
          </a:r>
          <a:r>
            <a:rPr lang="en-US" altLang="zh-CN" dirty="0" err="1" smtClean="0">
              <a:solidFill>
                <a:srgbClr val="0070C0"/>
              </a:solidFill>
            </a:rPr>
            <a:t>sextupoles</a:t>
          </a:r>
          <a:endParaRPr lang="zh-CN" altLang="en-US" dirty="0">
            <a:solidFill>
              <a:srgbClr val="0070C0"/>
            </a:solidFill>
          </a:endParaRPr>
        </a:p>
      </dgm:t>
    </dgm:pt>
    <dgm:pt modelId="{11F98021-8ECA-494E-9D61-86E0535C09CA}" type="par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1D89E809-1A4B-46C7-B433-600349977036}" type="sibTrans" cxnId="{B8D66B17-83AC-4EFA-9840-4E8232D9555B}">
      <dgm:prSet/>
      <dgm:spPr/>
      <dgm:t>
        <a:bodyPr/>
        <a:lstStyle/>
        <a:p>
          <a:endParaRPr lang="zh-CN" altLang="en-US"/>
        </a:p>
      </dgm:t>
    </dgm:pt>
    <dgm:pt modelId="{55EAB830-E0F5-45FA-9B5E-3254D2F83060}" type="pres">
      <dgm:prSet presAssocID="{19A7A141-0E61-4D98-884A-66670433DB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3227621-778A-4354-A84E-81670E732A0A}" type="pres">
      <dgm:prSet presAssocID="{6E7232D2-34D2-40DF-A1D9-1EA0495D648D}" presName="compNode" presStyleCnt="0"/>
      <dgm:spPr/>
    </dgm:pt>
    <dgm:pt modelId="{10F2776F-B906-4826-9450-221553A15257}" type="pres">
      <dgm:prSet presAssocID="{6E7232D2-34D2-40DF-A1D9-1EA0495D648D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7F95BE-B8A8-4D30-94DE-8F8C66734793}" type="pres">
      <dgm:prSet presAssocID="{6E7232D2-34D2-40DF-A1D9-1EA0495D648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8B0B6D-D7A8-4361-AF34-281CB42CD030}" type="pres">
      <dgm:prSet presAssocID="{B6422364-B3FD-4C29-9972-DF7A0B32774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B2C23DDC-52AE-48F9-92FA-BF8B44D1D63B}" type="pres">
      <dgm:prSet presAssocID="{E4834632-ED6E-4C24-99C2-CF557B8EE9C4}" presName="compNode" presStyleCnt="0"/>
      <dgm:spPr/>
    </dgm:pt>
    <dgm:pt modelId="{A2C14D29-1E0E-4D77-A87C-A220A47AA017}" type="pres">
      <dgm:prSet presAssocID="{E4834632-ED6E-4C24-99C2-CF557B8EE9C4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939917D-D4A9-4250-AE29-CDA2190ABDD1}" type="pres">
      <dgm:prSet presAssocID="{E4834632-ED6E-4C24-99C2-CF557B8EE9C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DDA5DB-AA97-4A24-A31A-0D7E37A58E1E}" type="pres">
      <dgm:prSet presAssocID="{63D905F1-74EB-4EDD-9D2B-4CFE75B144CD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7BBD267C-D1F5-4F00-BF8D-CCC0DCEC3112}" type="pres">
      <dgm:prSet presAssocID="{F5831EA4-689B-410D-8816-1D2B0D2B6284}" presName="compNode" presStyleCnt="0"/>
      <dgm:spPr/>
    </dgm:pt>
    <dgm:pt modelId="{B06865BB-095E-4A33-9BDB-E7555DA39ECF}" type="pres">
      <dgm:prSet presAssocID="{F5831EA4-689B-410D-8816-1D2B0D2B6284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F817DE-A5E2-4EF6-A009-6AC56EF1AC83}" type="pres">
      <dgm:prSet presAssocID="{F5831EA4-689B-410D-8816-1D2B0D2B628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D1427BB-65F2-46C0-BAF8-78555CB9E320}" type="pres">
      <dgm:prSet presAssocID="{B9C215CA-14DA-4FE0-BC30-617BF68A7F9A}" presName="sibTrans" presStyleLbl="sibTrans2D1" presStyleIdx="0" presStyleCnt="0"/>
      <dgm:spPr/>
      <dgm:t>
        <a:bodyPr/>
        <a:lstStyle/>
        <a:p>
          <a:endParaRPr lang="zh-CN" altLang="en-US"/>
        </a:p>
      </dgm:t>
    </dgm:pt>
    <dgm:pt modelId="{239815B5-17B8-4E8B-8C99-BA48289A8F76}" type="pres">
      <dgm:prSet presAssocID="{9337FD38-6D7B-4C54-9167-00B7D017C4A9}" presName="compNode" presStyleCnt="0"/>
      <dgm:spPr/>
    </dgm:pt>
    <dgm:pt modelId="{6A69F300-AA34-4C01-9209-707F2C3AE61F}" type="pres">
      <dgm:prSet presAssocID="{9337FD38-6D7B-4C54-9167-00B7D017C4A9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2188816-B62B-4247-9CB8-B217E6978A49}" type="pres">
      <dgm:prSet presAssocID="{9337FD38-6D7B-4C54-9167-00B7D017C4A9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D9B9C02-2594-474A-8AE8-6538236054B9}" type="presOf" srcId="{F5831EA4-689B-410D-8816-1D2B0D2B6284}" destId="{F9F817DE-A5E2-4EF6-A009-6AC56EF1AC83}" srcOrd="0" destOrd="0" presId="urn:microsoft.com/office/officeart/2005/8/layout/pList1"/>
    <dgm:cxn modelId="{78EBC346-A572-4D8D-B76A-601EEF486C55}" srcId="{19A7A141-0E61-4D98-884A-66670433DBD2}" destId="{F5831EA4-689B-410D-8816-1D2B0D2B6284}" srcOrd="2" destOrd="0" parTransId="{8DAAD219-72DE-4458-AADF-41DC5B433715}" sibTransId="{B9C215CA-14DA-4FE0-BC30-617BF68A7F9A}"/>
    <dgm:cxn modelId="{F5E1FF9B-E3FD-4E46-8A31-77ECFED8E0DF}" type="presOf" srcId="{6E7232D2-34D2-40DF-A1D9-1EA0495D648D}" destId="{087F95BE-B8A8-4D30-94DE-8F8C66734793}" srcOrd="0" destOrd="0" presId="urn:microsoft.com/office/officeart/2005/8/layout/pList1"/>
    <dgm:cxn modelId="{A8BB3ED2-F9B0-400C-BB05-55DAB5770C7D}" srcId="{19A7A141-0E61-4D98-884A-66670433DBD2}" destId="{E4834632-ED6E-4C24-99C2-CF557B8EE9C4}" srcOrd="1" destOrd="0" parTransId="{D5338B49-009C-42B5-B05D-B1493790E03E}" sibTransId="{63D905F1-74EB-4EDD-9D2B-4CFE75B144CD}"/>
    <dgm:cxn modelId="{B8D66B17-83AC-4EFA-9840-4E8232D9555B}" srcId="{19A7A141-0E61-4D98-884A-66670433DBD2}" destId="{9337FD38-6D7B-4C54-9167-00B7D017C4A9}" srcOrd="3" destOrd="0" parTransId="{11F98021-8ECA-494E-9D61-86E0535C09CA}" sibTransId="{1D89E809-1A4B-46C7-B433-600349977036}"/>
    <dgm:cxn modelId="{51D3E566-DFC2-4F5C-B34D-8461CA220126}" type="presOf" srcId="{B9C215CA-14DA-4FE0-BC30-617BF68A7F9A}" destId="{7D1427BB-65F2-46C0-BAF8-78555CB9E320}" srcOrd="0" destOrd="0" presId="urn:microsoft.com/office/officeart/2005/8/layout/pList1"/>
    <dgm:cxn modelId="{C9CB8C11-81FD-4DA3-B371-9C3D13FEC696}" srcId="{19A7A141-0E61-4D98-884A-66670433DBD2}" destId="{6E7232D2-34D2-40DF-A1D9-1EA0495D648D}" srcOrd="0" destOrd="0" parTransId="{CC8FEA42-D6A2-4FE2-A3CF-64DD79189D2F}" sibTransId="{B6422364-B3FD-4C29-9972-DF7A0B32774D}"/>
    <dgm:cxn modelId="{E4BB09FF-9804-43FA-B09C-B5957E02111F}" type="presOf" srcId="{E4834632-ED6E-4C24-99C2-CF557B8EE9C4}" destId="{8939917D-D4A9-4250-AE29-CDA2190ABDD1}" srcOrd="0" destOrd="0" presId="urn:microsoft.com/office/officeart/2005/8/layout/pList1"/>
    <dgm:cxn modelId="{D26881A9-1495-4260-944B-A2412CC427BD}" type="presOf" srcId="{B6422364-B3FD-4C29-9972-DF7A0B32774D}" destId="{CB8B0B6D-D7A8-4361-AF34-281CB42CD030}" srcOrd="0" destOrd="0" presId="urn:microsoft.com/office/officeart/2005/8/layout/pList1"/>
    <dgm:cxn modelId="{361EB0D8-4A2E-431C-BF9E-604145C68142}" type="presOf" srcId="{9337FD38-6D7B-4C54-9167-00B7D017C4A9}" destId="{92188816-B62B-4247-9CB8-B217E6978A49}" srcOrd="0" destOrd="0" presId="urn:microsoft.com/office/officeart/2005/8/layout/pList1"/>
    <dgm:cxn modelId="{A5BCAAA2-FD4A-4F1C-B6C0-67B106F853DC}" type="presOf" srcId="{19A7A141-0E61-4D98-884A-66670433DBD2}" destId="{55EAB830-E0F5-45FA-9B5E-3254D2F83060}" srcOrd="0" destOrd="0" presId="urn:microsoft.com/office/officeart/2005/8/layout/pList1"/>
    <dgm:cxn modelId="{000C1313-40CB-40B4-A8F8-93730DD94064}" type="presOf" srcId="{63D905F1-74EB-4EDD-9D2B-4CFE75B144CD}" destId="{CCDDA5DB-AA97-4A24-A31A-0D7E37A58E1E}" srcOrd="0" destOrd="0" presId="urn:microsoft.com/office/officeart/2005/8/layout/pList1"/>
    <dgm:cxn modelId="{5240A169-BD9E-45FD-91FF-4E0B16B88B12}" type="presParOf" srcId="{55EAB830-E0F5-45FA-9B5E-3254D2F83060}" destId="{83227621-778A-4354-A84E-81670E732A0A}" srcOrd="0" destOrd="0" presId="urn:microsoft.com/office/officeart/2005/8/layout/pList1"/>
    <dgm:cxn modelId="{FE8FFC84-AB10-4707-9687-3DD9E82EB658}" type="presParOf" srcId="{83227621-778A-4354-A84E-81670E732A0A}" destId="{10F2776F-B906-4826-9450-221553A15257}" srcOrd="0" destOrd="0" presId="urn:microsoft.com/office/officeart/2005/8/layout/pList1"/>
    <dgm:cxn modelId="{74FF03BE-7B9D-4EB0-B4CE-31D400CDFAE2}" type="presParOf" srcId="{83227621-778A-4354-A84E-81670E732A0A}" destId="{087F95BE-B8A8-4D30-94DE-8F8C66734793}" srcOrd="1" destOrd="0" presId="urn:microsoft.com/office/officeart/2005/8/layout/pList1"/>
    <dgm:cxn modelId="{25B04A57-F910-40EC-ADAF-B2561B6B9B97}" type="presParOf" srcId="{55EAB830-E0F5-45FA-9B5E-3254D2F83060}" destId="{CB8B0B6D-D7A8-4361-AF34-281CB42CD030}" srcOrd="1" destOrd="0" presId="urn:microsoft.com/office/officeart/2005/8/layout/pList1"/>
    <dgm:cxn modelId="{BAD9746E-42B4-405C-B0D2-94102173C3D1}" type="presParOf" srcId="{55EAB830-E0F5-45FA-9B5E-3254D2F83060}" destId="{B2C23DDC-52AE-48F9-92FA-BF8B44D1D63B}" srcOrd="2" destOrd="0" presId="urn:microsoft.com/office/officeart/2005/8/layout/pList1"/>
    <dgm:cxn modelId="{8C30AEF8-401B-47DC-BE3C-3BB1A86140AD}" type="presParOf" srcId="{B2C23DDC-52AE-48F9-92FA-BF8B44D1D63B}" destId="{A2C14D29-1E0E-4D77-A87C-A220A47AA017}" srcOrd="0" destOrd="0" presId="urn:microsoft.com/office/officeart/2005/8/layout/pList1"/>
    <dgm:cxn modelId="{30FA4231-1EED-480D-AF4B-96F8226BE4F4}" type="presParOf" srcId="{B2C23DDC-52AE-48F9-92FA-BF8B44D1D63B}" destId="{8939917D-D4A9-4250-AE29-CDA2190ABDD1}" srcOrd="1" destOrd="0" presId="urn:microsoft.com/office/officeart/2005/8/layout/pList1"/>
    <dgm:cxn modelId="{A42F3E96-9CDC-4DDC-8F25-59936ADAA5BC}" type="presParOf" srcId="{55EAB830-E0F5-45FA-9B5E-3254D2F83060}" destId="{CCDDA5DB-AA97-4A24-A31A-0D7E37A58E1E}" srcOrd="3" destOrd="0" presId="urn:microsoft.com/office/officeart/2005/8/layout/pList1"/>
    <dgm:cxn modelId="{C679C89E-4A64-47FD-BF24-C21E6785E0FA}" type="presParOf" srcId="{55EAB830-E0F5-45FA-9B5E-3254D2F83060}" destId="{7BBD267C-D1F5-4F00-BF8D-CCC0DCEC3112}" srcOrd="4" destOrd="0" presId="urn:microsoft.com/office/officeart/2005/8/layout/pList1"/>
    <dgm:cxn modelId="{05292610-88ED-4509-8B20-A9AABC2829AA}" type="presParOf" srcId="{7BBD267C-D1F5-4F00-BF8D-CCC0DCEC3112}" destId="{B06865BB-095E-4A33-9BDB-E7555DA39ECF}" srcOrd="0" destOrd="0" presId="urn:microsoft.com/office/officeart/2005/8/layout/pList1"/>
    <dgm:cxn modelId="{0A9D47FA-3EBC-45B5-97C0-F4F5D1195413}" type="presParOf" srcId="{7BBD267C-D1F5-4F00-BF8D-CCC0DCEC3112}" destId="{F9F817DE-A5E2-4EF6-A009-6AC56EF1AC83}" srcOrd="1" destOrd="0" presId="urn:microsoft.com/office/officeart/2005/8/layout/pList1"/>
    <dgm:cxn modelId="{41F76463-0954-4299-9670-2A209174F0AD}" type="presParOf" srcId="{55EAB830-E0F5-45FA-9B5E-3254D2F83060}" destId="{7D1427BB-65F2-46C0-BAF8-78555CB9E320}" srcOrd="5" destOrd="0" presId="urn:microsoft.com/office/officeart/2005/8/layout/pList1"/>
    <dgm:cxn modelId="{C66DDD20-54B8-4417-B2AC-0BCEA75CD2AC}" type="presParOf" srcId="{55EAB830-E0F5-45FA-9B5E-3254D2F83060}" destId="{239815B5-17B8-4E8B-8C99-BA48289A8F76}" srcOrd="6" destOrd="0" presId="urn:microsoft.com/office/officeart/2005/8/layout/pList1"/>
    <dgm:cxn modelId="{7F18CC41-6994-415A-B05F-E170A68E01EA}" type="presParOf" srcId="{239815B5-17B8-4E8B-8C99-BA48289A8F76}" destId="{6A69F300-AA34-4C01-9209-707F2C3AE61F}" srcOrd="0" destOrd="0" presId="urn:microsoft.com/office/officeart/2005/8/layout/pList1"/>
    <dgm:cxn modelId="{39DBACB2-499B-49E0-AA3F-F917F8A81ED8}" type="presParOf" srcId="{239815B5-17B8-4E8B-8C99-BA48289A8F76}" destId="{92188816-B62B-4247-9CB8-B217E6978A4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50C5F-D439-434C-A668-B5161F737ACF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9151-95F7-4FDA-9D3F-548449E2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4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99BCF3A-0535-49C1-BD2A-A32B006FFB7D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1097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6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71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5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7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0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9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61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15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99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1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1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EF93D-7F67-432E-984E-9E5FC4001E40}" type="datetimeFigureOut">
              <a:rPr lang="zh-CN" altLang="en-US" smtClean="0"/>
              <a:t>2016/7/29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4ADB4-8940-4FD6-842B-AAA28979A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10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Work summary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Sha Bai</a:t>
            </a:r>
          </a:p>
          <a:p>
            <a:endParaRPr lang="en-US" altLang="zh-CN" dirty="0" smtClean="0"/>
          </a:p>
          <a:p>
            <a:r>
              <a:rPr lang="en-US" altLang="zh-CN" i="1" dirty="0" smtClean="0"/>
              <a:t>CEPC AP meeting</a:t>
            </a:r>
            <a:endParaRPr lang="en-US" altLang="zh-CN" i="1" dirty="0"/>
          </a:p>
          <a:p>
            <a:r>
              <a:rPr lang="en-US" altLang="zh-CN" i="1" dirty="0" smtClean="0"/>
              <a:t>2016-07-29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18551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1905000" y="661988"/>
            <a:ext cx="8229600" cy="1143000"/>
          </a:xfrm>
        </p:spPr>
        <p:txBody>
          <a:bodyPr/>
          <a:lstStyle/>
          <a:p>
            <a:r>
              <a:rPr lang="en-US" altLang="zh-CN" sz="3600">
                <a:solidFill>
                  <a:srgbClr val="7030A0"/>
                </a:solidFill>
              </a:rPr>
              <a:t>Lost particles statistic </a:t>
            </a:r>
            <a:br>
              <a:rPr lang="en-US" altLang="zh-CN" sz="3600">
                <a:solidFill>
                  <a:srgbClr val="7030A0"/>
                </a:solidFill>
              </a:rPr>
            </a:br>
            <a:r>
              <a:rPr lang="en-US" altLang="zh-CN" sz="2100" i="1">
                <a:solidFill>
                  <a:srgbClr val="F72DD1"/>
                </a:solidFill>
              </a:rPr>
              <a:t>RBB generated at IP1, tracking for one turn in SAD</a:t>
            </a:r>
            <a:endParaRPr lang="zh-CN" altLang="en-US" sz="2100" i="1">
              <a:solidFill>
                <a:srgbClr val="F72DD1"/>
              </a:solidFill>
            </a:endParaRPr>
          </a:p>
        </p:txBody>
      </p:sp>
      <p:pic>
        <p:nvPicPr>
          <p:cNvPr id="19459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5975" y="2125664"/>
            <a:ext cx="3671888" cy="2327275"/>
          </a:xfrm>
        </p:spPr>
      </p:pic>
      <p:pic>
        <p:nvPicPr>
          <p:cNvPr id="19460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4" y="2125664"/>
            <a:ext cx="36734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085975" y="4638675"/>
            <a:ext cx="7608888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Gaussian distribution energy spread adding to the 100000 particles generated by RBB generator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Only set aperture in Final doublet ~ 1.7cm in radius</a:t>
            </a:r>
          </a:p>
          <a:p>
            <a:pPr marL="257175" indent="-257175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downstream of 1th turn is: </a:t>
            </a:r>
            <a:r>
              <a:rPr lang="en-US" altLang="zh-CN" dirty="0">
                <a:solidFill>
                  <a:srgbClr val="FF0000"/>
                </a:solidFill>
              </a:rPr>
              <a:t>5153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upstream of 1th turn is: </a:t>
            </a:r>
            <a:r>
              <a:rPr lang="en-US" altLang="zh-CN" dirty="0">
                <a:solidFill>
                  <a:srgbClr val="FF0000"/>
                </a:solidFill>
              </a:rPr>
              <a:t>5651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19462" name="矩形 2"/>
          <p:cNvSpPr>
            <a:spLocks noChangeArrowheads="1"/>
          </p:cNvSpPr>
          <p:nvPr/>
        </p:nvSpPr>
        <p:spPr bwMode="auto">
          <a:xfrm>
            <a:off x="5410200" y="1754189"/>
            <a:ext cx="548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Lattice</a:t>
            </a:r>
            <a:r>
              <a:rPr lang="zh-CN" altLang="en-US" sz="1800" b="1"/>
              <a:t>版本：</a:t>
            </a:r>
            <a:r>
              <a:rPr lang="zh-CN" altLang="zh-CN" sz="1800" b="1"/>
              <a:t>CEPC-ARC1.0-PDR1.0-FFS(WD1.0)</a:t>
            </a:r>
            <a:r>
              <a:rPr lang="zh-CN" altLang="zh-CN" sz="1800"/>
              <a:t> 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42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2057400" y="749300"/>
            <a:ext cx="8229600" cy="1143000"/>
          </a:xfrm>
        </p:spPr>
        <p:txBody>
          <a:bodyPr/>
          <a:lstStyle/>
          <a:p>
            <a:r>
              <a:rPr lang="en-US" altLang="zh-CN" smtClean="0">
                <a:solidFill>
                  <a:srgbClr val="7030A0"/>
                </a:solidFill>
              </a:rPr>
              <a:t>Beamstrahlung events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0483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3" y="2278063"/>
            <a:ext cx="4330700" cy="3262312"/>
          </a:xfrm>
        </p:spPr>
      </p:pic>
      <p:sp>
        <p:nvSpPr>
          <p:cNvPr id="20484" name="矩形 4"/>
          <p:cNvSpPr>
            <a:spLocks noChangeArrowheads="1"/>
          </p:cNvSpPr>
          <p:nvPr/>
        </p:nvSpPr>
        <p:spPr bwMode="auto">
          <a:xfrm>
            <a:off x="6951663" y="2951163"/>
            <a:ext cx="2241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与</a:t>
            </a: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RBB</a:t>
            </a: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输出的粒子的能散相比，</a:t>
            </a: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beamstrahlung</a:t>
            </a: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效应随能散呈指数增加，所以绝大多数的粒子的能散都分布在略大于百分之</a:t>
            </a:r>
            <a:r>
              <a:rPr lang="zh-CN" altLang="en-US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二</a:t>
            </a:r>
            <a:r>
              <a:rPr lang="zh-CN" altLang="zh-CN" sz="180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的区域里</a:t>
            </a:r>
            <a:endParaRPr lang="zh-CN" altLang="en-US" sz="180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823076" y="2705100"/>
            <a:ext cx="2473325" cy="27051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486" name="文本框 6"/>
          <p:cNvSpPr txBox="1">
            <a:spLocks noChangeArrowheads="1"/>
          </p:cNvSpPr>
          <p:nvPr/>
        </p:nvSpPr>
        <p:spPr bwMode="auto">
          <a:xfrm>
            <a:off x="3200401" y="5638800"/>
            <a:ext cx="28860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~ energy spread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B90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7905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7030A0"/>
                </a:solidFill>
              </a:rPr>
              <a:t>Lost particles statistic </a:t>
            </a:r>
            <a:br>
              <a:rPr lang="en-US" altLang="zh-CN" sz="5400" dirty="0">
                <a:solidFill>
                  <a:srgbClr val="7030A0"/>
                </a:solidFill>
              </a:rPr>
            </a:br>
            <a:r>
              <a:rPr lang="en-US" altLang="zh-CN" sz="2700" i="1" dirty="0">
                <a:solidFill>
                  <a:srgbClr val="F72DD1"/>
                </a:solidFill>
              </a:rPr>
              <a:t>BS generated at IP1, tracking for one turn in SAD</a:t>
            </a:r>
            <a:endParaRPr lang="zh-CN" altLang="en-US" sz="2700" dirty="0"/>
          </a:p>
        </p:txBody>
      </p:sp>
      <p:pic>
        <p:nvPicPr>
          <p:cNvPr id="21507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564" y="2605088"/>
            <a:ext cx="5241925" cy="3262312"/>
          </a:xfrm>
        </p:spPr>
      </p:pic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774825" y="2135189"/>
            <a:ext cx="548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Lattice</a:t>
            </a:r>
            <a:r>
              <a:rPr lang="zh-CN" altLang="en-US" sz="1800" b="1"/>
              <a:t>版本：</a:t>
            </a:r>
            <a:r>
              <a:rPr lang="zh-CN" altLang="zh-CN" sz="1800" b="1"/>
              <a:t>CEPC-ARC1.0-PDR1.0-FFS(WD1.0)</a:t>
            </a:r>
            <a:r>
              <a:rPr lang="zh-CN" altLang="zh-CN" sz="1800"/>
              <a:t> </a:t>
            </a:r>
            <a:endParaRPr lang="zh-CN" altLang="en-US" sz="1800"/>
          </a:p>
        </p:txBody>
      </p:sp>
      <p:sp>
        <p:nvSpPr>
          <p:cNvPr id="3" name="文本框 2"/>
          <p:cNvSpPr txBox="1"/>
          <p:nvPr/>
        </p:nvSpPr>
        <p:spPr>
          <a:xfrm>
            <a:off x="7075489" y="1933576"/>
            <a:ext cx="3425825" cy="5076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Gaussian distribution energy spread adding to the 100000 particles generated by BS generator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Only set aperture in Final doublet ~ 1.7cm in radius</a:t>
            </a:r>
          </a:p>
          <a:p>
            <a:pPr marL="257175" indent="-257175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downstream of 1th turn is: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The number of particle lost in the upstream of 1th turn is: </a:t>
            </a:r>
            <a:r>
              <a:rPr lang="en-US" altLang="zh-CN" dirty="0">
                <a:solidFill>
                  <a:srgbClr val="FF0000"/>
                </a:solidFill>
              </a:rPr>
              <a:t>8728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Most of particles lost at the entrance of QF1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Particles lost too much, no need to do multi-turn tracking</a:t>
            </a:r>
          </a:p>
          <a:p>
            <a:pPr marL="214313" indent="-214313">
              <a:buClr>
                <a:srgbClr val="FFC000"/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IR lattice should be improved</a:t>
            </a:r>
          </a:p>
          <a:p>
            <a:pPr marL="214313" indent="-214313">
              <a:buFont typeface="Wingdings" panose="05000000000000000000" pitchFamily="2" charset="2"/>
              <a:buChar char="p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6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2152650" y="927101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7030A0"/>
                </a:solidFill>
              </a:rPr>
              <a:t>Synchrotron radiation from bending magnets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2531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288" y="2808289"/>
            <a:ext cx="6057900" cy="3017837"/>
          </a:xfrm>
        </p:spPr>
      </p:pic>
      <p:sp>
        <p:nvSpPr>
          <p:cNvPr id="5" name="椭圆 4"/>
          <p:cNvSpPr/>
          <p:nvPr/>
        </p:nvSpPr>
        <p:spPr>
          <a:xfrm>
            <a:off x="4337051" y="3276600"/>
            <a:ext cx="1116013" cy="229393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noFill/>
            </a:endParaRPr>
          </a:p>
        </p:txBody>
      </p:sp>
      <p:sp>
        <p:nvSpPr>
          <p:cNvPr id="22533" name="矩形 5"/>
          <p:cNvSpPr>
            <a:spLocks noChangeArrowheads="1"/>
          </p:cNvSpPr>
          <p:nvPr/>
        </p:nvSpPr>
        <p:spPr bwMode="auto">
          <a:xfrm>
            <a:off x="2514600" y="2320925"/>
            <a:ext cx="548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1"/>
              <a:t>Lattice</a:t>
            </a:r>
            <a:r>
              <a:rPr lang="zh-CN" altLang="en-US" sz="1800" b="1"/>
              <a:t>版本：</a:t>
            </a:r>
            <a:r>
              <a:rPr lang="zh-CN" altLang="zh-CN" sz="1800" b="1"/>
              <a:t>CEPC-ARC1.0-PDR1.0-FFS(WD1.0)</a:t>
            </a:r>
            <a:r>
              <a:rPr lang="zh-CN" altLang="zh-CN" sz="1800"/>
              <a:t> </a:t>
            </a:r>
            <a:endParaRPr lang="zh-CN" altLang="en-US" sz="1800"/>
          </a:p>
        </p:txBody>
      </p:sp>
      <p:sp>
        <p:nvSpPr>
          <p:cNvPr id="22534" name="文本框 2"/>
          <p:cNvSpPr txBox="1">
            <a:spLocks noChangeArrowheads="1"/>
          </p:cNvSpPr>
          <p:nvPr/>
        </p:nvSpPr>
        <p:spPr bwMode="auto">
          <a:xfrm>
            <a:off x="2057400" y="5943601"/>
            <a:ext cx="828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p"/>
            </a:pPr>
            <a:r>
              <a:rPr lang="en-US" altLang="zh-CN" sz="1800">
                <a:solidFill>
                  <a:srgbClr val="0070C0"/>
                </a:solidFill>
              </a:rPr>
              <a:t> Critical energy of bending magnets in FFS are about ~ 100keV</a:t>
            </a:r>
          </a:p>
          <a:p>
            <a:pPr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p"/>
            </a:pPr>
            <a:r>
              <a:rPr lang="en-US" altLang="zh-CN" sz="1800">
                <a:solidFill>
                  <a:srgbClr val="0070C0"/>
                </a:solidFill>
              </a:rPr>
              <a:t> Could be accepted by detector and radiation protection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819275" y="1060451"/>
            <a:ext cx="8377238" cy="995363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solidFill>
                  <a:srgbClr val="7030A0"/>
                </a:solidFill>
              </a:rPr>
              <a:t>Beam-Gas Inelastic scattering generated events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355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9" y="2619375"/>
            <a:ext cx="6010275" cy="3263900"/>
          </a:xfrm>
        </p:spPr>
      </p:pic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8108951" y="2655889"/>
            <a:ext cx="20875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Generator model: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FF0000"/>
                </a:solidFill>
              </a:rPr>
              <a:t>particles energy change but direction no change.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~ energy spread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975601" y="2589214"/>
            <a:ext cx="2220913" cy="16017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2159000" y="860426"/>
            <a:ext cx="7886700" cy="995363"/>
          </a:xfrm>
        </p:spPr>
        <p:txBody>
          <a:bodyPr/>
          <a:lstStyle/>
          <a:p>
            <a:r>
              <a:rPr lang="en-US" altLang="zh-CN" smtClean="0">
                <a:solidFill>
                  <a:srgbClr val="7030A0"/>
                </a:solidFill>
              </a:rPr>
              <a:t>Lost particles statistic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24579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622551"/>
            <a:ext cx="6142038" cy="3444875"/>
          </a:xfrm>
        </p:spPr>
      </p:pic>
      <p:sp>
        <p:nvSpPr>
          <p:cNvPr id="5" name="圆角矩形 4"/>
          <p:cNvSpPr/>
          <p:nvPr/>
        </p:nvSpPr>
        <p:spPr>
          <a:xfrm>
            <a:off x="8621714" y="2174876"/>
            <a:ext cx="1817687" cy="468312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8751888" y="2254251"/>
            <a:ext cx="16113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Lost particles statistic in ~200m</a:t>
            </a:r>
          </a:p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Paticles lost little near IP region</a:t>
            </a:r>
          </a:p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Most particles lost in upstream</a:t>
            </a:r>
          </a:p>
          <a:p>
            <a:pPr>
              <a:spcBef>
                <a:spcPct val="0"/>
              </a:spcBef>
            </a:pPr>
            <a:r>
              <a:rPr lang="en-US" altLang="zh-CN" sz="1800">
                <a:solidFill>
                  <a:srgbClr val="002060"/>
                </a:solidFill>
              </a:rPr>
              <a:t>Put in detector to do next analysis</a:t>
            </a:r>
            <a:endParaRPr lang="zh-CN" altLang="en-US" sz="1800">
              <a:solidFill>
                <a:srgbClr val="002060"/>
              </a:solidFill>
            </a:endParaRPr>
          </a:p>
        </p:txBody>
      </p:sp>
      <p:sp>
        <p:nvSpPr>
          <p:cNvPr id="24582" name="矩形 6"/>
          <p:cNvSpPr>
            <a:spLocks noChangeArrowheads="1"/>
          </p:cNvSpPr>
          <p:nvPr/>
        </p:nvSpPr>
        <p:spPr bwMode="auto">
          <a:xfrm>
            <a:off x="2209801" y="1806575"/>
            <a:ext cx="7051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i="1">
                <a:solidFill>
                  <a:srgbClr val="C00000"/>
                </a:solidFill>
              </a:rPr>
              <a:t>Events generated in each ~1m region , tracking for one turn in SAD</a:t>
            </a:r>
            <a:endParaRPr lang="zh-CN" altLang="en-US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0070C0"/>
                </a:solidFill>
                <a:cs typeface="Times New Roman" panose="02020603050405020304" pitchFamily="18" charset="0"/>
              </a:rPr>
              <a:t>Final Focus layout-sketch of solenoids</a:t>
            </a:r>
            <a:endParaRPr lang="zh-CN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603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5666" r="8942" b="4309"/>
          <a:stretch>
            <a:fillRect/>
          </a:stretch>
        </p:blipFill>
        <p:spPr>
          <a:xfrm>
            <a:off x="3449638" y="2024064"/>
            <a:ext cx="5130800" cy="2968625"/>
          </a:xfrm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722563" y="5035551"/>
            <a:ext cx="58864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350" dirty="0">
                <a:solidFill>
                  <a:srgbClr val="00B050"/>
                </a:solidFill>
              </a:rPr>
              <a:t>C</a:t>
            </a:r>
            <a:r>
              <a:rPr lang="en-US" altLang="ru-RU" sz="1350" dirty="0" err="1">
                <a:solidFill>
                  <a:srgbClr val="00B050"/>
                </a:solidFill>
              </a:rPr>
              <a:t>ompensating</a:t>
            </a:r>
            <a:r>
              <a:rPr lang="en-US" altLang="ru-RU" sz="1350" dirty="0">
                <a:solidFill>
                  <a:srgbClr val="00B050"/>
                </a:solidFill>
              </a:rPr>
              <a:t> solenoid is located between IP and QD0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crossing angle </a:t>
            </a:r>
            <a:r>
              <a:rPr lang="el-GR" altLang="ru-RU" sz="1350" dirty="0">
                <a:solidFill>
                  <a:srgbClr val="00B050"/>
                </a:solidFill>
              </a:rPr>
              <a:t>α</a:t>
            </a:r>
            <a:r>
              <a:rPr lang="en-US" altLang="ru-RU" sz="1350" dirty="0">
                <a:solidFill>
                  <a:srgbClr val="00B050"/>
                </a:solidFill>
              </a:rPr>
              <a:t> = 30 </a:t>
            </a:r>
            <a:r>
              <a:rPr lang="en-US" altLang="ru-RU" sz="1350" dirty="0" err="1">
                <a:solidFill>
                  <a:srgbClr val="00B050"/>
                </a:solidFill>
              </a:rPr>
              <a:t>mrad</a:t>
            </a:r>
            <a:endParaRPr lang="en-US" altLang="ru-RU" sz="1350" dirty="0">
              <a:solidFill>
                <a:srgbClr val="00B050"/>
              </a:solidFill>
            </a:endParaRP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endParaRPr lang="en-US" altLang="ru-RU" sz="1350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Radius of:                                                           Length: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 </a:t>
            </a:r>
            <a:r>
              <a:rPr lang="en-US" altLang="ru-RU" sz="1350" dirty="0">
                <a:solidFill>
                  <a:srgbClr val="E911BB"/>
                </a:solidFill>
              </a:rPr>
              <a:t>- compensating solenoid </a:t>
            </a:r>
            <a:r>
              <a:rPr lang="ru-RU" altLang="ru-RU" sz="1350" dirty="0">
                <a:solidFill>
                  <a:srgbClr val="E911BB"/>
                </a:solidFill>
              </a:rPr>
              <a:t>R</a:t>
            </a:r>
            <a:r>
              <a:rPr lang="en-US" altLang="ru-RU" sz="1350" dirty="0">
                <a:solidFill>
                  <a:srgbClr val="E911BB"/>
                </a:solidFill>
              </a:rPr>
              <a:t> = 0.</a:t>
            </a:r>
            <a:r>
              <a:rPr lang="ru-RU" altLang="ru-RU" sz="1350" dirty="0">
                <a:solidFill>
                  <a:srgbClr val="E911BB"/>
                </a:solidFill>
              </a:rPr>
              <a:t>1</a:t>
            </a:r>
            <a:r>
              <a:rPr lang="en-US" altLang="ru-RU" sz="1350" dirty="0">
                <a:solidFill>
                  <a:srgbClr val="E911BB"/>
                </a:solidFill>
              </a:rPr>
              <a:t> m                L=0.7m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ru-RU" sz="1350" dirty="0">
                <a:solidFill>
                  <a:srgbClr val="00B050"/>
                </a:solidFill>
              </a:rPr>
              <a:t> </a:t>
            </a:r>
            <a:r>
              <a:rPr lang="ru-RU" altLang="ru-RU" sz="1350" dirty="0">
                <a:solidFill>
                  <a:srgbClr val="00B050"/>
                </a:solidFill>
              </a:rPr>
              <a:t> </a:t>
            </a:r>
            <a:r>
              <a:rPr lang="en-US" altLang="ru-RU" sz="1350" dirty="0">
                <a:solidFill>
                  <a:srgbClr val="00A249"/>
                </a:solidFill>
              </a:rPr>
              <a:t>- screen</a:t>
            </a:r>
            <a:r>
              <a:rPr lang="ru-RU" altLang="ru-RU" sz="1350" dirty="0">
                <a:solidFill>
                  <a:srgbClr val="00A249"/>
                </a:solidFill>
              </a:rPr>
              <a:t>i</a:t>
            </a:r>
            <a:r>
              <a:rPr lang="en-US" altLang="ru-RU" sz="1350" dirty="0">
                <a:solidFill>
                  <a:srgbClr val="00A249"/>
                </a:solidFill>
              </a:rPr>
              <a:t>ng solenoid </a:t>
            </a:r>
            <a:r>
              <a:rPr lang="ru-RU" altLang="ru-RU" sz="1350" dirty="0">
                <a:solidFill>
                  <a:srgbClr val="FF0000"/>
                </a:solidFill>
              </a:rPr>
              <a:t>R</a:t>
            </a:r>
            <a:r>
              <a:rPr lang="en-US" altLang="ru-RU" sz="1350" dirty="0">
                <a:solidFill>
                  <a:srgbClr val="FF0000"/>
                </a:solidFill>
              </a:rPr>
              <a:t> = 0.15~0.</a:t>
            </a:r>
            <a:r>
              <a:rPr lang="ru-RU" altLang="ru-RU" sz="1350" dirty="0">
                <a:solidFill>
                  <a:srgbClr val="FF0000"/>
                </a:solidFill>
              </a:rPr>
              <a:t>2</a:t>
            </a:r>
            <a:r>
              <a:rPr lang="en-US" altLang="ru-RU" sz="1350" dirty="0">
                <a:solidFill>
                  <a:srgbClr val="FF0000"/>
                </a:solidFill>
              </a:rPr>
              <a:t> m              </a:t>
            </a:r>
            <a:r>
              <a:rPr lang="en-US" altLang="ru-RU" sz="1350" dirty="0">
                <a:solidFill>
                  <a:srgbClr val="00A249"/>
                </a:solidFill>
              </a:rPr>
              <a:t>L=2.6m</a:t>
            </a:r>
          </a:p>
        </p:txBody>
      </p:sp>
    </p:spTree>
    <p:extLst>
      <p:ext uri="{BB962C8B-B14F-4D97-AF65-F5344CB8AC3E}">
        <p14:creationId xmlns:p14="http://schemas.microsoft.com/office/powerpoint/2010/main" val="21516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0" y="7620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zh-CN" dirty="0">
                <a:solidFill>
                  <a:srgbClr val="0070C0"/>
                </a:solidFill>
                <a:cs typeface="Times New Roman" panose="02020603050405020304" pitchFamily="18" charset="0"/>
              </a:rPr>
              <a:t>Compensating and screening solenoids</a:t>
            </a:r>
            <a:endParaRPr lang="zh-CN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362200" y="2057400"/>
          <a:ext cx="7620000" cy="449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Item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Compensating Solenoid 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Compensating Solenoid 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Screening-Solenoid(QD0)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Central field (T)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5.25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Length</a:t>
                      </a:r>
                      <a:r>
                        <a:rPr lang="en-US" altLang="zh-CN" sz="1400" baseline="0" dirty="0" smtClean="0"/>
                        <a:t> (m)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Conductor Type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 gridSpan="3"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NbTi</a:t>
                      </a:r>
                      <a:r>
                        <a:rPr lang="en-US" altLang="zh-CN" sz="1400" dirty="0" smtClean="0"/>
                        <a:t>-Cu  Conductor  4×2mm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7702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turns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2450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2500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6500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Current density (A/mm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220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 smtClean="0"/>
                        <a:t>210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137.5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</a:t>
                      </a:r>
                      <a:r>
                        <a:rPr lang="en-US" altLang="zh-CN" sz="1400" baseline="0" dirty="0" smtClean="0"/>
                        <a:t> inner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300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  <a:tr h="7162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Coil out diameter (mm)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256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83" marB="3428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7826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solidFill>
                  <a:srgbClr val="0070C0"/>
                </a:solidFill>
                <a:cs typeface="Times New Roman" panose="02020603050405020304" pitchFamily="18" charset="0"/>
              </a:rPr>
              <a:t>Variation of main and compensating solenoids lengths</a:t>
            </a:r>
            <a:endParaRPr lang="zh-CN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867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2012"/>
          <a:stretch>
            <a:fillRect/>
          </a:stretch>
        </p:blipFill>
        <p:spPr>
          <a:xfrm>
            <a:off x="2801939" y="2187575"/>
            <a:ext cx="6015037" cy="2546350"/>
          </a:xfrm>
        </p:spPr>
      </p:pic>
      <p:sp>
        <p:nvSpPr>
          <p:cNvPr id="7" name="椭圆 6"/>
          <p:cNvSpPr/>
          <p:nvPr/>
        </p:nvSpPr>
        <p:spPr>
          <a:xfrm>
            <a:off x="5286375" y="3267076"/>
            <a:ext cx="431800" cy="2698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5788025" y="3406775"/>
            <a:ext cx="2152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Area of residual field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5340350" y="3841750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B_comp_max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080000" y="3752851"/>
            <a:ext cx="323850" cy="2270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5111750" y="4017963"/>
            <a:ext cx="260350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3449638" y="4778376"/>
            <a:ext cx="1504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Geom.length: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L1 = 0.7m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L2 = 1m</a:t>
            </a:r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6096001" y="4995864"/>
            <a:ext cx="39671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Conditions: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B_main*L_main+B_comp*L_comp=0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L* = </a:t>
            </a:r>
            <a:r>
              <a:rPr lang="en-US" altLang="zh-C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L_main</a:t>
            </a:r>
            <a:r>
              <a:rPr lang="en-US" altLang="zh-CN" sz="1800"/>
              <a:t> +L_comp = 1.5m</a:t>
            </a: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6851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8253" y="0"/>
            <a:ext cx="10515600" cy="1325563"/>
          </a:xfrm>
        </p:spPr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13T compensating solenoid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96" y="1052334"/>
            <a:ext cx="7769846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704" y="4571012"/>
            <a:ext cx="4441296" cy="22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1974850" y="1968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Magnet field error on DA in CEPC single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903414" y="4905376"/>
            <a:ext cx="7926387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2155826" y="4953000"/>
            <a:ext cx="74199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With all (B,Q,S) B*L field errors, whole ring including FFS.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Tune has changed a lot: </a:t>
            </a:r>
            <a:r>
              <a:rPr lang="el-GR" altLang="zh-CN" sz="1800">
                <a:latin typeface="Calibri" panose="020F0502020204030204" pitchFamily="34" charset="0"/>
              </a:rPr>
              <a:t>μ</a:t>
            </a:r>
            <a:r>
              <a:rPr lang="en-US" altLang="zh-CN" sz="1800" baseline="-25000">
                <a:latin typeface="Calibri" panose="020F0502020204030204" pitchFamily="34" charset="0"/>
              </a:rPr>
              <a:t>x</a:t>
            </a:r>
            <a:r>
              <a:rPr lang="en-US" altLang="zh-CN" sz="1800">
                <a:latin typeface="Calibri" panose="020F0502020204030204" pitchFamily="34" charset="0"/>
              </a:rPr>
              <a:t>=</a:t>
            </a:r>
            <a:r>
              <a:rPr lang="en-US" altLang="zh-CN" sz="1800"/>
              <a:t>0.0510854           </a:t>
            </a:r>
            <a:r>
              <a:rPr lang="el-GR" altLang="zh-CN" sz="1800">
                <a:latin typeface="Calibri" panose="020F0502020204030204" pitchFamily="34" charset="0"/>
              </a:rPr>
              <a:t>μ</a:t>
            </a:r>
            <a:r>
              <a:rPr lang="en-US" altLang="zh-CN" sz="1800" baseline="-25000">
                <a:latin typeface="Calibri" panose="020F0502020204030204" pitchFamily="34" charset="0"/>
              </a:rPr>
              <a:t>y</a:t>
            </a:r>
            <a:r>
              <a:rPr lang="en-US" altLang="zh-CN" sz="1800">
                <a:latin typeface="Calibri" panose="020F0502020204030204" pitchFamily="34" charset="0"/>
              </a:rPr>
              <a:t>=</a:t>
            </a:r>
            <a:r>
              <a:rPr lang="en-US" altLang="zh-CN" sz="1800"/>
              <a:t> 0.1526778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Orbit correction and tune adjust are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Bend set to bend, and Quad and Sext set to be MULT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Tracking in 240 turns, coupling factor </a:t>
            </a:r>
            <a:r>
              <a:rPr lang="el-GR" altLang="zh-CN" sz="1800">
                <a:latin typeface="Calibri" panose="020F0502020204030204" pitchFamily="34" charset="0"/>
              </a:rPr>
              <a:t>κ</a:t>
            </a:r>
            <a:r>
              <a:rPr lang="en-US" altLang="zh-CN" sz="1800">
                <a:latin typeface="Calibri" panose="020F0502020204030204" pitchFamily="34" charset="0"/>
              </a:rPr>
              <a:t>=0.003 for </a:t>
            </a:r>
            <a:r>
              <a:rPr lang="el-GR" altLang="zh-CN" sz="1800">
                <a:latin typeface="Calibri" panose="020F0502020204030204" pitchFamily="34" charset="0"/>
              </a:rPr>
              <a:t>ε</a:t>
            </a:r>
            <a:r>
              <a:rPr lang="en-US" altLang="zh-CN" sz="1800" baseline="-25000">
                <a:latin typeface="Calibri" panose="020F0502020204030204" pitchFamily="34" charset="0"/>
              </a:rPr>
              <a:t>y</a:t>
            </a:r>
          </a:p>
          <a:p>
            <a:pPr eaLnBrk="1" hangingPunct="1">
              <a:spcBef>
                <a:spcPct val="0"/>
              </a:spcBef>
              <a:buSzPct val="50000"/>
              <a:buFont typeface="Wingdings" panose="05000000000000000000" pitchFamily="2" charset="2"/>
              <a:buChar char="l"/>
            </a:pP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  <a:endParaRPr lang="en-US" altLang="zh-CN" sz="1800"/>
          </a:p>
          <a:p>
            <a:pPr eaLnBrk="1" hangingPunct="1">
              <a:spcBef>
                <a:spcPct val="0"/>
              </a:spcBef>
            </a:pPr>
            <a:endParaRPr lang="zh-CN" altLang="en-US" sz="1800"/>
          </a:p>
        </p:txBody>
      </p:sp>
      <p:pic>
        <p:nvPicPr>
          <p:cNvPr id="6149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4" y="1651000"/>
            <a:ext cx="4137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11289"/>
            <a:ext cx="37496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内容占位符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2949576"/>
            <a:ext cx="3222625" cy="1851025"/>
          </a:xfrm>
        </p:spPr>
      </p:pic>
      <p:sp>
        <p:nvSpPr>
          <p:cNvPr id="6152" name="文本框 2"/>
          <p:cNvSpPr txBox="1">
            <a:spLocks noChangeArrowheads="1"/>
          </p:cNvSpPr>
          <p:nvPr/>
        </p:nvSpPr>
        <p:spPr bwMode="auto">
          <a:xfrm>
            <a:off x="1600200" y="1651001"/>
            <a:ext cx="914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FF0066"/>
                </a:solidFill>
              </a:rPr>
              <a:t>no error</a:t>
            </a:r>
            <a:endParaRPr lang="zh-CN" altLang="en-US" sz="12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Conclusion and Prospect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error effect on DA was studied, and orbit correction was done. The DA after orbit correction will be worked out in near future.</a:t>
            </a:r>
          </a:p>
          <a:p>
            <a:r>
              <a:rPr lang="en-US" altLang="zh-CN" dirty="0" smtClean="0"/>
              <a:t>Background was simulated, which is depend on the lattice IR design.</a:t>
            </a:r>
          </a:p>
          <a:p>
            <a:r>
              <a:rPr lang="en-US" altLang="zh-CN" dirty="0" smtClean="0"/>
              <a:t>13T compensating solenoid is under designing, which is to shorten the length of compensating solenoid to avoid influence on </a:t>
            </a:r>
            <a:r>
              <a:rPr lang="en-US" altLang="zh-CN" dirty="0" err="1" smtClean="0"/>
              <a:t>Lumical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514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1981200" y="2159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Multipole errors effect on DA in CEPC single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52650" y="1358435"/>
          <a:ext cx="7886700" cy="275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2198689" y="3886200"/>
            <a:ext cx="7794625" cy="27574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noFill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4600" y="3978276"/>
            <a:ext cx="71628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0070C0"/>
                </a:solidFill>
              </a:rPr>
              <a:t>Off-momentum DA is not changed obviously, with 2% (1</a:t>
            </a:r>
            <a:r>
              <a:rPr lang="el-GR" altLang="zh-CN" dirty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x</a:t>
            </a:r>
            <a:r>
              <a:rPr lang="en-US" altLang="zh-CN" dirty="0">
                <a:solidFill>
                  <a:srgbClr val="0070C0"/>
                </a:solidFill>
              </a:rPr>
              <a:t>, 7</a:t>
            </a:r>
            <a:r>
              <a:rPr lang="el-GR" altLang="zh-CN" dirty="0">
                <a:solidFill>
                  <a:srgbClr val="0070C0"/>
                </a:solidFill>
              </a:rPr>
              <a:t>σ</a:t>
            </a:r>
            <a:r>
              <a:rPr lang="en-US" altLang="zh-CN" baseline="-25000" dirty="0">
                <a:solidFill>
                  <a:srgbClr val="0070C0"/>
                </a:solidFill>
              </a:rPr>
              <a:t>y</a:t>
            </a:r>
            <a:r>
              <a:rPr lang="en-US" altLang="zh-CN" dirty="0">
                <a:solidFill>
                  <a:srgbClr val="0070C0"/>
                </a:solidFill>
              </a:rPr>
              <a:t>), on-momentum DA is reduced to one third of the original.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Tune is kept, no effect on tune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Orbit is kept to be zero, no effect on orbit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Bend is set to be bend, but quadrupole and </a:t>
            </a:r>
            <a:r>
              <a:rPr lang="en-US" altLang="zh-CN" dirty="0" err="1"/>
              <a:t>sextupole</a:t>
            </a:r>
            <a:r>
              <a:rPr lang="en-US" altLang="zh-CN" dirty="0"/>
              <a:t> are set to be MULT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Tracking in 240 turns, Coupling factor </a:t>
            </a:r>
            <a:r>
              <a:rPr lang="en-US" altLang="zh-CN" dirty="0">
                <a:sym typeface="Symbol"/>
              </a:rPr>
              <a:t></a:t>
            </a:r>
            <a:r>
              <a:rPr lang="en-US" altLang="zh-CN" dirty="0"/>
              <a:t>=0.003 for </a:t>
            </a:r>
            <a:r>
              <a:rPr lang="en-US" altLang="zh-CN" dirty="0" err="1"/>
              <a:t>emitty</a:t>
            </a:r>
            <a:endParaRPr lang="en-US" altLang="zh-CN" dirty="0"/>
          </a:p>
          <a:p>
            <a:pPr marL="285750" indent="-285750"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srgbClr val="FF0000"/>
                </a:solidFill>
              </a:rPr>
              <a:t>Multipole errors can not be cured during commissioning, but could be accepted due to the not obvious change of off-momentum DA.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6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Magnet field error on DA in CEPC partial double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981200" y="2008188"/>
          <a:ext cx="9601200" cy="256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2228850" y="4808538"/>
            <a:ext cx="7810500" cy="1973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altLang="zh-CN" dirty="0"/>
          </a:p>
        </p:txBody>
      </p:sp>
      <p:sp>
        <p:nvSpPr>
          <p:cNvPr id="8197" name="文本框 6"/>
          <p:cNvSpPr txBox="1">
            <a:spLocks noChangeArrowheads="1"/>
          </p:cNvSpPr>
          <p:nvPr/>
        </p:nvSpPr>
        <p:spPr bwMode="auto">
          <a:xfrm>
            <a:off x="2466975" y="4883150"/>
            <a:ext cx="7334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/>
              <a:t>With bending magnet field errors, horizontal orbit has changed a lot, but vertical has no change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Tune has changed to be an integer resonance, beam is not stable.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Orbit correction is needed in horizontal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/>
              <a:t>Tracking in 240 turns, coupling factor </a:t>
            </a:r>
            <a:r>
              <a:rPr lang="el-GR" altLang="zh-CN" sz="1800">
                <a:latin typeface="Calibri" panose="020F0502020204030204" pitchFamily="34" charset="0"/>
              </a:rPr>
              <a:t>κ</a:t>
            </a:r>
            <a:r>
              <a:rPr lang="en-US" altLang="zh-CN" sz="1800">
                <a:latin typeface="Calibri" panose="020F0502020204030204" pitchFamily="34" charset="0"/>
              </a:rPr>
              <a:t>=0.003 for </a:t>
            </a:r>
            <a:r>
              <a:rPr lang="el-GR" altLang="zh-CN" sz="1800">
                <a:latin typeface="Calibri" panose="020F0502020204030204" pitchFamily="34" charset="0"/>
              </a:rPr>
              <a:t>ε</a:t>
            </a:r>
            <a:r>
              <a:rPr lang="en-US" altLang="zh-CN" sz="1800" baseline="-25000">
                <a:latin typeface="Calibri" panose="020F0502020204030204" pitchFamily="34" charset="0"/>
              </a:rPr>
              <a:t>y  </a:t>
            </a:r>
            <a:endParaRPr lang="en-US" altLang="zh-CN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 sz="1800">
                <a:solidFill>
                  <a:srgbClr val="FF0000"/>
                </a:solidFill>
                <a:latin typeface="Calibri" panose="020F0502020204030204" pitchFamily="34" charset="0"/>
              </a:rPr>
              <a:t>Could be cured by adjusting the current during commissioning</a:t>
            </a:r>
          </a:p>
          <a:p>
            <a:pPr eaLnBrk="1" hangingPunct="1">
              <a:spcBef>
                <a:spcPct val="0"/>
              </a:spcBef>
            </a:pPr>
            <a:endParaRPr lang="zh-CN" altLang="en-US" sz="1800" baseline="-25000"/>
          </a:p>
        </p:txBody>
      </p:sp>
      <p:sp>
        <p:nvSpPr>
          <p:cNvPr id="8198" name="文本框 1"/>
          <p:cNvSpPr txBox="1">
            <a:spLocks noChangeArrowheads="1"/>
          </p:cNvSpPr>
          <p:nvPr/>
        </p:nvSpPr>
        <p:spPr bwMode="auto">
          <a:xfrm>
            <a:off x="2466975" y="1608138"/>
            <a:ext cx="632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en-US" altLang="zh-CN" sz="2000">
                <a:solidFill>
                  <a:srgbClr val="FF0066"/>
                </a:solidFill>
              </a:rPr>
              <a:t>Main effect coming from the bending magnet</a:t>
            </a:r>
            <a:endParaRPr lang="zh-CN" altLang="en-US" sz="2000">
              <a:solidFill>
                <a:srgbClr val="FF0066"/>
              </a:solidFill>
            </a:endParaRPr>
          </a:p>
        </p:txBody>
      </p:sp>
      <p:pic>
        <p:nvPicPr>
          <p:cNvPr id="8199" name="内容占位符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2189163"/>
            <a:ext cx="25908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文本框 1"/>
          <p:cNvSpPr txBox="1">
            <a:spLocks noChangeArrowheads="1"/>
          </p:cNvSpPr>
          <p:nvPr/>
        </p:nvSpPr>
        <p:spPr bwMode="auto">
          <a:xfrm>
            <a:off x="1704975" y="2082800"/>
            <a:ext cx="152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100">
                <a:solidFill>
                  <a:srgbClr val="00B0F0"/>
                </a:solidFill>
              </a:rPr>
              <a:t>no error</a:t>
            </a:r>
            <a:endParaRPr lang="zh-CN" altLang="en-US" sz="11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mtClean="0">
                <a:solidFill>
                  <a:srgbClr val="7030A0"/>
                </a:solidFill>
              </a:rPr>
              <a:t>Multipole errors effect on DA in CEPC partial double ring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73324"/>
              </p:ext>
            </p:extLst>
          </p:nvPr>
        </p:nvGraphicFramePr>
        <p:xfrm>
          <a:off x="1752600" y="1481007"/>
          <a:ext cx="8686800" cy="379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文本框 4"/>
          <p:cNvSpPr txBox="1">
            <a:spLocks noChangeArrowheads="1"/>
          </p:cNvSpPr>
          <p:nvPr/>
        </p:nvSpPr>
        <p:spPr bwMode="auto">
          <a:xfrm>
            <a:off x="2254610" y="5201670"/>
            <a:ext cx="749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CN" sz="1800" dirty="0" err="1">
                <a:solidFill>
                  <a:srgbClr val="FF0000"/>
                </a:solidFill>
              </a:rPr>
              <a:t>Multipole</a:t>
            </a:r>
            <a:r>
              <a:rPr lang="en-US" altLang="zh-CN" sz="1800" dirty="0">
                <a:solidFill>
                  <a:srgbClr val="FF0000"/>
                </a:solidFill>
              </a:rPr>
              <a:t> errors reduce DA a little bit , but not much. It seems to have not much effect on DA, especially of off-momentum DA.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Orbit has no change due to </a:t>
            </a:r>
            <a:r>
              <a:rPr lang="en-US" altLang="zh-CN" sz="1800" dirty="0" err="1">
                <a:solidFill>
                  <a:srgbClr val="FF0000"/>
                </a:solidFill>
              </a:rPr>
              <a:t>multipole</a:t>
            </a:r>
            <a:r>
              <a:rPr lang="en-US" altLang="zh-CN" sz="1800" dirty="0">
                <a:solidFill>
                  <a:srgbClr val="FF0000"/>
                </a:solidFill>
              </a:rPr>
              <a:t> errors.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981200" y="5089646"/>
            <a:ext cx="7886700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>
          <a:xfrm>
            <a:off x="2438400" y="-38100"/>
            <a:ext cx="7886700" cy="993775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rgbClr val="7030A0"/>
                </a:solidFill>
              </a:rPr>
              <a:t>Orbit correction result</a:t>
            </a:r>
            <a:endParaRPr lang="zh-CN" altLang="en-US" sz="3200">
              <a:solidFill>
                <a:srgbClr val="7030A0"/>
              </a:solidFill>
            </a:endParaRPr>
          </a:p>
        </p:txBody>
      </p:sp>
      <p:pic>
        <p:nvPicPr>
          <p:cNvPr id="11267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1" y="1225551"/>
            <a:ext cx="4189413" cy="2955925"/>
          </a:xfrm>
        </p:spPr>
      </p:pic>
      <p:pic>
        <p:nvPicPr>
          <p:cNvPr id="1126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60800"/>
            <a:ext cx="42687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5"/>
          <p:cNvSpPr txBox="1">
            <a:spLocks noChangeArrowheads="1"/>
          </p:cNvSpPr>
          <p:nvPr/>
        </p:nvSpPr>
        <p:spPr bwMode="auto">
          <a:xfrm>
            <a:off x="3048001" y="898525"/>
            <a:ext cx="2720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Before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1225550"/>
            <a:ext cx="413226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8"/>
          <p:cNvSpPr txBox="1">
            <a:spLocks noChangeArrowheads="1"/>
          </p:cNvSpPr>
          <p:nvPr/>
        </p:nvSpPr>
        <p:spPr bwMode="auto">
          <a:xfrm>
            <a:off x="7467601" y="857250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70C0"/>
                </a:solidFill>
              </a:rPr>
              <a:t>After correction</a:t>
            </a:r>
            <a:endParaRPr lang="zh-CN" altLang="en-US" sz="1800">
              <a:solidFill>
                <a:srgbClr val="0070C0"/>
              </a:solidFill>
            </a:endParaRPr>
          </a:p>
        </p:txBody>
      </p:sp>
      <p:pic>
        <p:nvPicPr>
          <p:cNvPr id="1127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9" y="3995739"/>
            <a:ext cx="40544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341938" y="1798638"/>
            <a:ext cx="34734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Lattice</a:t>
            </a:r>
            <a:r>
              <a:rPr lang="zh-CN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版本：</a:t>
            </a:r>
            <a:endParaRPr lang="en-US" altLang="zh-CN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zh-CN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CEPC-ARC1.0-PDR1.0-FFS (WD1.0)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1676401" y="-68263"/>
            <a:ext cx="8799513" cy="993776"/>
          </a:xfrm>
        </p:spPr>
        <p:txBody>
          <a:bodyPr/>
          <a:lstStyle/>
          <a:p>
            <a:pPr eaLnBrk="1" hangingPunct="1"/>
            <a:r>
              <a:rPr lang="en-US" altLang="zh-CN" sz="3200">
                <a:solidFill>
                  <a:srgbClr val="7030A0"/>
                </a:solidFill>
              </a:rPr>
              <a:t>BPM readings and correctors strength statistic</a:t>
            </a:r>
            <a:endParaRPr lang="zh-CN" altLang="en-US" sz="3200">
              <a:solidFill>
                <a:srgbClr val="7030A0"/>
              </a:solidFill>
            </a:endParaRPr>
          </a:p>
        </p:txBody>
      </p:sp>
      <p:pic>
        <p:nvPicPr>
          <p:cNvPr id="13315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976" y="1266826"/>
            <a:ext cx="3387725" cy="2390775"/>
          </a:xfrm>
        </p:spPr>
      </p:pic>
      <p:pic>
        <p:nvPicPr>
          <p:cNvPr id="1331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3781426"/>
            <a:ext cx="33877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419600" y="1895475"/>
            <a:ext cx="2057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SUMMARY:</a:t>
            </a:r>
            <a:r>
              <a:rPr lang="en-US" altLang="zh-CN" sz="140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2.127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0.0009987 mm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9600" y="4419600"/>
            <a:ext cx="2343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Y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SUMMARY: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before correction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0.6423 mm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RMS after correction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CC00"/>
                </a:solidFill>
              </a:rPr>
              <a:t>0.0009935 mm</a:t>
            </a:r>
            <a:endParaRPr lang="en-US" altLang="zh-CN" sz="1400"/>
          </a:p>
        </p:txBody>
      </p:sp>
      <p:pic>
        <p:nvPicPr>
          <p:cNvPr id="13319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1266826"/>
            <a:ext cx="33115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矩形 1"/>
          <p:cNvSpPr>
            <a:spLocks noChangeArrowheads="1"/>
          </p:cNvSpPr>
          <p:nvPr/>
        </p:nvSpPr>
        <p:spPr bwMode="auto">
          <a:xfrm>
            <a:off x="9117014" y="1662113"/>
            <a:ext cx="1762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X CORRECTION: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about 1700 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Max strength ~ 23urad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FF0000"/>
                </a:solidFill>
              </a:rPr>
              <a:t>RMS ~ 0.77urad</a:t>
            </a:r>
          </a:p>
        </p:txBody>
      </p:sp>
      <p:sp>
        <p:nvSpPr>
          <p:cNvPr id="13321" name="文本框 2"/>
          <p:cNvSpPr txBox="1">
            <a:spLocks noChangeArrowheads="1"/>
          </p:cNvSpPr>
          <p:nvPr/>
        </p:nvSpPr>
        <p:spPr bwMode="auto">
          <a:xfrm>
            <a:off x="2057400" y="925514"/>
            <a:ext cx="2908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BPM readings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sp>
        <p:nvSpPr>
          <p:cNvPr id="13322" name="文本框 3"/>
          <p:cNvSpPr txBox="1">
            <a:spLocks noChangeArrowheads="1"/>
          </p:cNvSpPr>
          <p:nvPr/>
        </p:nvSpPr>
        <p:spPr bwMode="auto">
          <a:xfrm>
            <a:off x="6799263" y="9207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00CC"/>
                </a:solidFill>
              </a:rPr>
              <a:t>Correctors strength statistic</a:t>
            </a:r>
            <a:endParaRPr lang="zh-CN" altLang="en-US" sz="2000">
              <a:solidFill>
                <a:srgbClr val="0000CC"/>
              </a:solidFill>
            </a:endParaRPr>
          </a:p>
        </p:txBody>
      </p:sp>
      <p:pic>
        <p:nvPicPr>
          <p:cNvPr id="133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1" y="3748088"/>
            <a:ext cx="32226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矩形 4"/>
          <p:cNvSpPr>
            <a:spLocks noChangeArrowheads="1"/>
          </p:cNvSpPr>
          <p:nvPr/>
        </p:nvSpPr>
        <p:spPr bwMode="auto">
          <a:xfrm>
            <a:off x="9117013" y="4237038"/>
            <a:ext cx="198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Y CORRECTION: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about 1700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correctors used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Max strength ~ 6.7urad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rgbClr val="009900"/>
                </a:solidFill>
              </a:rPr>
              <a:t>RMS ~ 0.37urad</a:t>
            </a:r>
          </a:p>
        </p:txBody>
      </p:sp>
    </p:spTree>
    <p:extLst>
      <p:ext uri="{BB962C8B-B14F-4D97-AF65-F5344CB8AC3E}">
        <p14:creationId xmlns:p14="http://schemas.microsoft.com/office/powerpoint/2010/main" val="13229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9525000" cy="1143000"/>
          </a:xfrm>
        </p:spPr>
        <p:txBody>
          <a:bodyPr/>
          <a:lstStyle/>
          <a:p>
            <a:r>
              <a:rPr lang="en-US" altLang="zh-CN" sz="3600" dirty="0">
                <a:solidFill>
                  <a:srgbClr val="7030A0"/>
                </a:solidFill>
              </a:rPr>
              <a:t>CEPC partial double ring </a:t>
            </a:r>
            <a:r>
              <a:rPr lang="en-US" altLang="zh-CN" sz="3600" dirty="0" smtClean="0">
                <a:solidFill>
                  <a:srgbClr val="7030A0"/>
                </a:solidFill>
              </a:rPr>
              <a:t>IR </a:t>
            </a:r>
            <a:r>
              <a:rPr lang="en-US" altLang="zh-CN" sz="3600" dirty="0">
                <a:solidFill>
                  <a:srgbClr val="7030A0"/>
                </a:solidFill>
              </a:rPr>
              <a:t>layout</a:t>
            </a:r>
            <a:endParaRPr lang="zh-CN" altLang="en-US" sz="3600" dirty="0">
              <a:solidFill>
                <a:srgbClr val="7030A0"/>
              </a:solidFill>
            </a:endParaRPr>
          </a:p>
        </p:txBody>
      </p:sp>
      <p:sp>
        <p:nvSpPr>
          <p:cNvPr id="17412" name="文本框 4"/>
          <p:cNvSpPr txBox="1">
            <a:spLocks noChangeArrowheads="1"/>
          </p:cNvSpPr>
          <p:nvPr/>
        </p:nvSpPr>
        <p:spPr bwMode="auto">
          <a:xfrm>
            <a:off x="1278708" y="5297623"/>
            <a:ext cx="930075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0070C0"/>
                </a:solidFill>
              </a:rPr>
              <a:t>Background study in the preliminary lattice design: radiative </a:t>
            </a:r>
            <a:r>
              <a:rPr lang="en-US" altLang="zh-CN" sz="1800" dirty="0" err="1">
                <a:solidFill>
                  <a:srgbClr val="0070C0"/>
                </a:solidFill>
              </a:rPr>
              <a:t>Bhabha</a:t>
            </a:r>
            <a:r>
              <a:rPr lang="en-US" altLang="zh-CN" sz="1800" dirty="0">
                <a:solidFill>
                  <a:srgbClr val="0070C0"/>
                </a:solidFill>
              </a:rPr>
              <a:t> scattering, </a:t>
            </a:r>
            <a:r>
              <a:rPr lang="en-US" altLang="zh-CN" sz="1800" dirty="0" err="1">
                <a:solidFill>
                  <a:srgbClr val="0070C0"/>
                </a:solidFill>
              </a:rPr>
              <a:t>beamstrahlung</a:t>
            </a:r>
            <a:r>
              <a:rPr lang="en-US" altLang="zh-CN" sz="1800" dirty="0">
                <a:solidFill>
                  <a:srgbClr val="0070C0"/>
                </a:solidFill>
              </a:rPr>
              <a:t>, synchrotron radiation, Beam-gas scattering, beam thermal photons scattering.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en-US" altLang="zh-CN" sz="1800" dirty="0">
                <a:solidFill>
                  <a:srgbClr val="0070C0"/>
                </a:solidFill>
              </a:rPr>
              <a:t>Solenoid compensation was first tried in the preliminary lattice </a:t>
            </a:r>
            <a:r>
              <a:rPr lang="en-US" altLang="zh-CN" sz="1800" dirty="0" smtClean="0">
                <a:solidFill>
                  <a:srgbClr val="0070C0"/>
                </a:solidFill>
              </a:rPr>
              <a:t>design</a:t>
            </a:r>
            <a:r>
              <a:rPr lang="zh-CN" altLang="en-US" sz="1800" dirty="0" smtClean="0">
                <a:solidFill>
                  <a:srgbClr val="0070C0"/>
                </a:solidFill>
              </a:rPr>
              <a:t>，</a:t>
            </a:r>
            <a:r>
              <a:rPr lang="en-US" altLang="zh-CN" sz="1800" dirty="0" smtClean="0">
                <a:solidFill>
                  <a:srgbClr val="0070C0"/>
                </a:solidFill>
              </a:rPr>
              <a:t>13T compensating solenoid was designed.</a:t>
            </a:r>
            <a:endParaRPr lang="zh-CN" altLang="en-US" sz="1800" dirty="0">
              <a:solidFill>
                <a:srgbClr val="0070C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13503" y="5268686"/>
            <a:ext cx="9831165" cy="1471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15" y="895508"/>
            <a:ext cx="93923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1600200" y="617538"/>
            <a:ext cx="8229600" cy="1143000"/>
          </a:xfrm>
        </p:spPr>
        <p:txBody>
          <a:bodyPr/>
          <a:lstStyle/>
          <a:p>
            <a:r>
              <a:rPr lang="en-US" altLang="zh-CN" smtClean="0">
                <a:solidFill>
                  <a:srgbClr val="7030A0"/>
                </a:solidFill>
              </a:rPr>
              <a:t>RBB Generator</a:t>
            </a:r>
            <a:endParaRPr lang="zh-CN" altLang="en-US" smtClean="0">
              <a:solidFill>
                <a:srgbClr val="7030A0"/>
              </a:solidFill>
            </a:endParaRPr>
          </a:p>
        </p:txBody>
      </p:sp>
      <p:pic>
        <p:nvPicPr>
          <p:cNvPr id="1843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2370138"/>
            <a:ext cx="43973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2370138"/>
            <a:ext cx="265113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框 7"/>
          <p:cNvSpPr txBox="1">
            <a:spLocks noChangeArrowheads="1"/>
          </p:cNvSpPr>
          <p:nvPr/>
        </p:nvSpPr>
        <p:spPr bwMode="auto">
          <a:xfrm>
            <a:off x="2152650" y="1974850"/>
            <a:ext cx="32527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500">
                <a:solidFill>
                  <a:srgbClr val="FF0000"/>
                </a:solidFill>
              </a:rPr>
              <a:t>Radiative Bhabha scattering</a:t>
            </a:r>
            <a:endParaRPr lang="zh-CN" altLang="en-US" sz="15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93876" y="5192714"/>
            <a:ext cx="74580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 The RBB generator using a Monte-Carlo random point method: randomly generate a two-</a:t>
            </a:r>
            <a:r>
              <a:rPr lang="en-US" altLang="zh-CN" dirty="0" err="1">
                <a:solidFill>
                  <a:srgbClr val="0070C0"/>
                </a:solidFill>
              </a:rPr>
              <a:t>dimention</a:t>
            </a:r>
            <a:r>
              <a:rPr lang="en-US" altLang="zh-CN" dirty="0">
                <a:solidFill>
                  <a:srgbClr val="0070C0"/>
                </a:solidFill>
              </a:rPr>
              <a:t> coordinate, x/y without any relationship</a:t>
            </a:r>
          </a:p>
          <a:p>
            <a:pPr marL="214313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en-US" altLang="zh-CN" dirty="0">
                <a:solidFill>
                  <a:srgbClr val="0070C0"/>
                </a:solidFill>
              </a:rPr>
              <a:t> Energy spread can only be used when point within the function curve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8439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6" y="1574801"/>
            <a:ext cx="340042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箭头连接符 15"/>
          <p:cNvCxnSpPr/>
          <p:nvPr/>
        </p:nvCxnSpPr>
        <p:spPr>
          <a:xfrm flipV="1">
            <a:off x="2882900" y="3119439"/>
            <a:ext cx="0" cy="176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2882901" y="4879975"/>
            <a:ext cx="2462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文本框 22"/>
          <p:cNvSpPr txBox="1">
            <a:spLocks noChangeArrowheads="1"/>
          </p:cNvSpPr>
          <p:nvPr/>
        </p:nvSpPr>
        <p:spPr bwMode="auto">
          <a:xfrm>
            <a:off x="2319339" y="3113089"/>
            <a:ext cx="78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d</a:t>
            </a:r>
            <a:r>
              <a:rPr lang="el-GR" altLang="zh-CN" sz="1800"/>
              <a:t>σ</a:t>
            </a:r>
            <a:r>
              <a:rPr lang="en-US" altLang="zh-CN" sz="1800"/>
              <a:t>/dp</a:t>
            </a:r>
            <a:endParaRPr lang="zh-CN" altLang="en-US" sz="1800"/>
          </a:p>
        </p:txBody>
      </p:sp>
      <p:sp>
        <p:nvSpPr>
          <p:cNvPr id="18443" name="文本框 23"/>
          <p:cNvSpPr txBox="1">
            <a:spLocks noChangeArrowheads="1"/>
          </p:cNvSpPr>
          <p:nvPr/>
        </p:nvSpPr>
        <p:spPr bwMode="auto">
          <a:xfrm>
            <a:off x="5224464" y="4886325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dp</a:t>
            </a:r>
            <a:endParaRPr lang="zh-CN" altLang="en-US" sz="1800"/>
          </a:p>
        </p:txBody>
      </p:sp>
      <p:sp>
        <p:nvSpPr>
          <p:cNvPr id="18444" name="矩形 24"/>
          <p:cNvSpPr>
            <a:spLocks noChangeArrowheads="1"/>
          </p:cNvSpPr>
          <p:nvPr/>
        </p:nvSpPr>
        <p:spPr bwMode="auto">
          <a:xfrm>
            <a:off x="3302001" y="2844800"/>
            <a:ext cx="180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7030A0"/>
                </a:solidFill>
              </a:rPr>
              <a:t>蒙卡随机投点法</a:t>
            </a:r>
            <a:endParaRPr lang="zh-CN" altLang="en-US" sz="1800"/>
          </a:p>
        </p:txBody>
      </p:sp>
      <p:sp>
        <p:nvSpPr>
          <p:cNvPr id="28" name="任意多边形 27"/>
          <p:cNvSpPr/>
          <p:nvPr/>
        </p:nvSpPr>
        <p:spPr>
          <a:xfrm>
            <a:off x="2882901" y="3408364"/>
            <a:ext cx="2200275" cy="865187"/>
          </a:xfrm>
          <a:custGeom>
            <a:avLst/>
            <a:gdLst>
              <a:gd name="connsiteX0" fmla="*/ 0 w 2934788"/>
              <a:gd name="connsiteY0" fmla="*/ 229221 h 1152330"/>
              <a:gd name="connsiteX1" fmla="*/ 740228 w 2934788"/>
              <a:gd name="connsiteY1" fmla="*/ 11507 h 1152330"/>
              <a:gd name="connsiteX2" fmla="*/ 1497874 w 2934788"/>
              <a:gd name="connsiteY2" fmla="*/ 542730 h 1152330"/>
              <a:gd name="connsiteX3" fmla="*/ 2934788 w 2934788"/>
              <a:gd name="connsiteY3" fmla="*/ 1152330 h 1152330"/>
              <a:gd name="connsiteX4" fmla="*/ 2934788 w 2934788"/>
              <a:gd name="connsiteY4" fmla="*/ 1152330 h 115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4788" h="1152330">
                <a:moveTo>
                  <a:pt x="0" y="229221"/>
                </a:moveTo>
                <a:cubicBezTo>
                  <a:pt x="245291" y="94238"/>
                  <a:pt x="490582" y="-40744"/>
                  <a:pt x="740228" y="11507"/>
                </a:cubicBezTo>
                <a:cubicBezTo>
                  <a:pt x="989874" y="63758"/>
                  <a:pt x="1132114" y="352593"/>
                  <a:pt x="1497874" y="542730"/>
                </a:cubicBezTo>
                <a:cubicBezTo>
                  <a:pt x="1863634" y="732867"/>
                  <a:pt x="2934788" y="1152330"/>
                  <a:pt x="2934788" y="1152330"/>
                </a:cubicBezTo>
                <a:lnTo>
                  <a:pt x="2934788" y="115233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446" name="文本框 28"/>
          <p:cNvSpPr txBox="1">
            <a:spLocks noChangeArrowheads="1"/>
          </p:cNvSpPr>
          <p:nvPr/>
        </p:nvSpPr>
        <p:spPr bwMode="auto">
          <a:xfrm>
            <a:off x="2795588" y="4913314"/>
            <a:ext cx="22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0</a:t>
            </a:r>
            <a:endParaRPr lang="zh-CN" altLang="en-US" sz="1800"/>
          </a:p>
        </p:txBody>
      </p:sp>
      <p:sp>
        <p:nvSpPr>
          <p:cNvPr id="18447" name="文本框 29"/>
          <p:cNvSpPr txBox="1">
            <a:spLocks noChangeArrowheads="1"/>
          </p:cNvSpPr>
          <p:nvPr/>
        </p:nvSpPr>
        <p:spPr bwMode="auto">
          <a:xfrm>
            <a:off x="4930775" y="49022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1</a:t>
            </a:r>
            <a:endParaRPr lang="zh-CN" altLang="en-US" sz="1800"/>
          </a:p>
        </p:txBody>
      </p:sp>
      <p:sp>
        <p:nvSpPr>
          <p:cNvPr id="18448" name="文本框 30"/>
          <p:cNvSpPr txBox="1">
            <a:spLocks noChangeArrowheads="1"/>
          </p:cNvSpPr>
          <p:nvPr/>
        </p:nvSpPr>
        <p:spPr bwMode="auto">
          <a:xfrm>
            <a:off x="3119439" y="3708401"/>
            <a:ext cx="1550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 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49" name="文本框 31"/>
          <p:cNvSpPr txBox="1">
            <a:spLocks noChangeArrowheads="1"/>
          </p:cNvSpPr>
          <p:nvPr/>
        </p:nvSpPr>
        <p:spPr bwMode="auto">
          <a:xfrm>
            <a:off x="3302001" y="4084638"/>
            <a:ext cx="118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0" name="文本框 32"/>
          <p:cNvSpPr txBox="1">
            <a:spLocks noChangeArrowheads="1"/>
          </p:cNvSpPr>
          <p:nvPr/>
        </p:nvSpPr>
        <p:spPr bwMode="auto">
          <a:xfrm>
            <a:off x="3482975" y="3708400"/>
            <a:ext cx="412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1" name="文本框 33"/>
          <p:cNvSpPr txBox="1">
            <a:spLocks noChangeArrowheads="1"/>
          </p:cNvSpPr>
          <p:nvPr/>
        </p:nvSpPr>
        <p:spPr bwMode="auto">
          <a:xfrm>
            <a:off x="3983039" y="4560888"/>
            <a:ext cx="669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2" name="文本框 34"/>
          <p:cNvSpPr txBox="1">
            <a:spLocks noChangeArrowheads="1"/>
          </p:cNvSpPr>
          <p:nvPr/>
        </p:nvSpPr>
        <p:spPr bwMode="auto">
          <a:xfrm>
            <a:off x="3886201" y="4141788"/>
            <a:ext cx="422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3" name="文本框 35"/>
          <p:cNvSpPr txBox="1">
            <a:spLocks noChangeArrowheads="1"/>
          </p:cNvSpPr>
          <p:nvPr/>
        </p:nvSpPr>
        <p:spPr bwMode="auto">
          <a:xfrm>
            <a:off x="4308476" y="4222750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4" name="文本框 36"/>
          <p:cNvSpPr txBox="1">
            <a:spLocks noChangeArrowheads="1"/>
          </p:cNvSpPr>
          <p:nvPr/>
        </p:nvSpPr>
        <p:spPr bwMode="auto">
          <a:xfrm>
            <a:off x="3302000" y="3119439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5" name="文本框 37"/>
          <p:cNvSpPr txBox="1">
            <a:spLocks noChangeArrowheads="1"/>
          </p:cNvSpPr>
          <p:nvPr/>
        </p:nvSpPr>
        <p:spPr bwMode="auto">
          <a:xfrm>
            <a:off x="3778250" y="325120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6" name="文本框 38"/>
          <p:cNvSpPr txBox="1">
            <a:spLocks noChangeArrowheads="1"/>
          </p:cNvSpPr>
          <p:nvPr/>
        </p:nvSpPr>
        <p:spPr bwMode="auto">
          <a:xfrm>
            <a:off x="4175126" y="3408364"/>
            <a:ext cx="627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7" name="文本框 39"/>
          <p:cNvSpPr txBox="1">
            <a:spLocks noChangeArrowheads="1"/>
          </p:cNvSpPr>
          <p:nvPr/>
        </p:nvSpPr>
        <p:spPr bwMode="auto">
          <a:xfrm>
            <a:off x="4318001" y="32575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/>
              <a:t>.</a:t>
            </a:r>
            <a:endParaRPr lang="zh-CN" altLang="en-US" sz="1800"/>
          </a:p>
        </p:txBody>
      </p:sp>
      <p:sp>
        <p:nvSpPr>
          <p:cNvPr id="18458" name="文本框 40"/>
          <p:cNvSpPr txBox="1">
            <a:spLocks noChangeArrowheads="1"/>
          </p:cNvSpPr>
          <p:nvPr/>
        </p:nvSpPr>
        <p:spPr bwMode="auto">
          <a:xfrm>
            <a:off x="7708901" y="1820863"/>
            <a:ext cx="2886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Generate 100000 particles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B90797"/>
                </a:solidFill>
              </a:rPr>
              <a:t>~ energy spread</a:t>
            </a:r>
            <a:endParaRPr lang="zh-CN" altLang="en-US" sz="1800">
              <a:solidFill>
                <a:srgbClr val="B907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1154</Words>
  <Application>Microsoft Office PowerPoint</Application>
  <PresentationFormat>宽屏</PresentationFormat>
  <Paragraphs>194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宋体</vt:lpstr>
      <vt:lpstr>宋体</vt:lpstr>
      <vt:lpstr>Arial</vt:lpstr>
      <vt:lpstr>Calibri</vt:lpstr>
      <vt:lpstr>Calibri Light</vt:lpstr>
      <vt:lpstr>Symbol</vt:lpstr>
      <vt:lpstr>Times New Roman</vt:lpstr>
      <vt:lpstr>Wingdings</vt:lpstr>
      <vt:lpstr>Office 主题</vt:lpstr>
      <vt:lpstr>Work summary</vt:lpstr>
      <vt:lpstr>Magnet field error on DA in CEPC single ring</vt:lpstr>
      <vt:lpstr>Multipole errors effect on DA in CEPC single ring</vt:lpstr>
      <vt:lpstr>Magnet field error on DA in CEPC partial double ring</vt:lpstr>
      <vt:lpstr>Multipole errors effect on DA in CEPC partial double ring</vt:lpstr>
      <vt:lpstr>Orbit correction result</vt:lpstr>
      <vt:lpstr>BPM readings and correctors strength statistic</vt:lpstr>
      <vt:lpstr>CEPC partial double ring IR layout</vt:lpstr>
      <vt:lpstr>RBB Generator</vt:lpstr>
      <vt:lpstr>Lost particles statistic  RBB generated at IP1, tracking for one turn in SAD</vt:lpstr>
      <vt:lpstr>Beamstrahlung events</vt:lpstr>
      <vt:lpstr>Lost particles statistic  BS generated at IP1, tracking for one turn in SAD</vt:lpstr>
      <vt:lpstr>Synchrotron radiation from bending magnets</vt:lpstr>
      <vt:lpstr>Beam-Gas Inelastic scattering generated events</vt:lpstr>
      <vt:lpstr>Lost particles statistic</vt:lpstr>
      <vt:lpstr>Final Focus layout-sketch of solenoids</vt:lpstr>
      <vt:lpstr>Compensating and screening solenoids</vt:lpstr>
      <vt:lpstr>Variation of main and compensating solenoids lengths</vt:lpstr>
      <vt:lpstr>13T compensating solenoid</vt:lpstr>
      <vt:lpstr>Conclusion and Prospect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summary</dc:title>
  <dc:creator>baisha</dc:creator>
  <cp:lastModifiedBy>baisha</cp:lastModifiedBy>
  <cp:revision>11</cp:revision>
  <dcterms:created xsi:type="dcterms:W3CDTF">2016-07-21T09:04:01Z</dcterms:created>
  <dcterms:modified xsi:type="dcterms:W3CDTF">2016-07-29T00:37:59Z</dcterms:modified>
</cp:coreProperties>
</file>