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gif" ContentType="image/gif"/>
  <Default Extension="m4v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69" r:id="rId1"/>
  </p:sldMasterIdLst>
  <p:notesMasterIdLst>
    <p:notesMasterId r:id="rId36"/>
  </p:notesMasterIdLst>
  <p:sldIdLst>
    <p:sldId id="256" r:id="rId2"/>
    <p:sldId id="347" r:id="rId3"/>
    <p:sldId id="349" r:id="rId4"/>
    <p:sldId id="350" r:id="rId5"/>
    <p:sldId id="378" r:id="rId6"/>
    <p:sldId id="374" r:id="rId7"/>
    <p:sldId id="377" r:id="rId8"/>
    <p:sldId id="360" r:id="rId9"/>
    <p:sldId id="351" r:id="rId10"/>
    <p:sldId id="368" r:id="rId11"/>
    <p:sldId id="367" r:id="rId12"/>
    <p:sldId id="352" r:id="rId13"/>
    <p:sldId id="372" r:id="rId14"/>
    <p:sldId id="375" r:id="rId15"/>
    <p:sldId id="376" r:id="rId16"/>
    <p:sldId id="379" r:id="rId17"/>
    <p:sldId id="380" r:id="rId18"/>
    <p:sldId id="361" r:id="rId19"/>
    <p:sldId id="369" r:id="rId20"/>
    <p:sldId id="373" r:id="rId21"/>
    <p:sldId id="371" r:id="rId22"/>
    <p:sldId id="295" r:id="rId23"/>
    <p:sldId id="370" r:id="rId24"/>
    <p:sldId id="362" r:id="rId25"/>
    <p:sldId id="337" r:id="rId26"/>
    <p:sldId id="354" r:id="rId27"/>
    <p:sldId id="359" r:id="rId28"/>
    <p:sldId id="355" r:id="rId29"/>
    <p:sldId id="358" r:id="rId30"/>
    <p:sldId id="357" r:id="rId31"/>
    <p:sldId id="363" r:id="rId32"/>
    <p:sldId id="356" r:id="rId33"/>
    <p:sldId id="364" r:id="rId34"/>
    <p:sldId id="353" r:id="rId3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mmi10" panose="020B0500000000000000"/>
      <p:regular r:id="rId41"/>
    </p:embeddedFont>
    <p:embeddedFont>
      <p:font typeface="メイリオ" panose="020B0604030504040204" pitchFamily="50" charset="-128"/>
      <p:regular r:id="rId42"/>
      <p:bold r:id="rId43"/>
      <p:italic r:id="rId44"/>
      <p:boldItalic r:id="rId45"/>
    </p:embeddedFont>
    <p:embeddedFont>
      <p:font typeface="Cambria Math" panose="02040503050406030204" pitchFamily="18" charset="0"/>
      <p:regular r:id="rId46"/>
    </p:embeddedFont>
    <p:embeddedFont>
      <p:font typeface="cmr10" panose="020B0500000000000000"/>
      <p:regular r:id="rId47"/>
    </p:embeddedFont>
  </p:embeddedFont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0066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8" autoAdjust="0"/>
    <p:restoredTop sz="94660"/>
  </p:normalViewPr>
  <p:slideViewPr>
    <p:cSldViewPr snapToGrid="0">
      <p:cViewPr varScale="1">
        <p:scale>
          <a:sx n="73" d="100"/>
          <a:sy n="73" d="100"/>
        </p:scale>
        <p:origin x="749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41AB54-4245-474D-B250-E2A5D8B89279}" type="datetimeFigureOut">
              <a:rPr kumimoji="1" lang="ja-JP" altLang="en-US" smtClean="0"/>
              <a:t>2016/12/15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91376-B7BC-47F5-8A3B-752C2D4A05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024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3B339B-919C-47A7-996E-9D285A2E2A60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2630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4FBF0-26C8-4AD0-8592-DC9C1C081BCA}" type="datetimeFigureOut">
              <a:rPr kumimoji="1" lang="ja-JP" altLang="en-US" smtClean="0"/>
              <a:t>2016/12/15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09352-E585-46BA-9AB9-550644F95C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1655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4FBF0-26C8-4AD0-8592-DC9C1C081BCA}" type="datetimeFigureOut">
              <a:rPr kumimoji="1" lang="ja-JP" altLang="en-US" smtClean="0"/>
              <a:t>2016/12/15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09352-E585-46BA-9AB9-550644F95C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0611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4FBF0-26C8-4AD0-8592-DC9C1C081BCA}" type="datetimeFigureOut">
              <a:rPr kumimoji="1" lang="ja-JP" altLang="en-US" smtClean="0"/>
              <a:t>2016/12/15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09352-E585-46BA-9AB9-550644F95C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2304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4FBF0-26C8-4AD0-8592-DC9C1C081BCA}" type="datetimeFigureOut">
              <a:rPr kumimoji="1" lang="ja-JP" altLang="en-US" smtClean="0"/>
              <a:t>2016/12/15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09352-E585-46BA-9AB9-550644F95C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6757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4FBF0-26C8-4AD0-8592-DC9C1C081BCA}" type="datetimeFigureOut">
              <a:rPr kumimoji="1" lang="ja-JP" altLang="en-US" smtClean="0"/>
              <a:t>2016/12/15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09352-E585-46BA-9AB9-550644F95C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7715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4FBF0-26C8-4AD0-8592-DC9C1C081BCA}" type="datetimeFigureOut">
              <a:rPr kumimoji="1" lang="ja-JP" altLang="en-US" smtClean="0"/>
              <a:t>2016/12/15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09352-E585-46BA-9AB9-550644F95C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4907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4FBF0-26C8-4AD0-8592-DC9C1C081BCA}" type="datetimeFigureOut">
              <a:rPr kumimoji="1" lang="ja-JP" altLang="en-US" smtClean="0"/>
              <a:t>2016/12/15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09352-E585-46BA-9AB9-550644F95C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6186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4FBF0-26C8-4AD0-8592-DC9C1C081BCA}" type="datetimeFigureOut">
              <a:rPr kumimoji="1" lang="ja-JP" altLang="en-US" smtClean="0"/>
              <a:t>2016/12/15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09352-E585-46BA-9AB9-550644F95C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3816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4FBF0-26C8-4AD0-8592-DC9C1C081BCA}" type="datetimeFigureOut">
              <a:rPr kumimoji="1" lang="ja-JP" altLang="en-US" smtClean="0"/>
              <a:t>2016/12/15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09352-E585-46BA-9AB9-550644F95C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0535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4FBF0-26C8-4AD0-8592-DC9C1C081BCA}" type="datetimeFigureOut">
              <a:rPr kumimoji="1" lang="ja-JP" altLang="en-US" smtClean="0"/>
              <a:t>2016/12/15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09352-E585-46BA-9AB9-550644F95C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4120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4FBF0-26C8-4AD0-8592-DC9C1C081BCA}" type="datetimeFigureOut">
              <a:rPr kumimoji="1" lang="ja-JP" altLang="en-US" smtClean="0"/>
              <a:t>2016/12/15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09352-E585-46BA-9AB9-550644F95C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5939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4FBF0-26C8-4AD0-8592-DC9C1C081BCA}" type="datetimeFigureOut">
              <a:rPr kumimoji="1" lang="ja-JP" altLang="en-US" smtClean="0"/>
              <a:t>2016/12/15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09352-E585-46BA-9AB9-550644F95C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7969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2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1.emf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19.png"/><Relationship Id="rId10" Type="http://schemas.openxmlformats.org/officeDocument/2006/relationships/image" Target="../media/image20.emf"/><Relationship Id="rId4" Type="http://schemas.openxmlformats.org/officeDocument/2006/relationships/image" Target="../media/image12.emf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3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50.png"/><Relationship Id="rId7" Type="http://schemas.openxmlformats.org/officeDocument/2006/relationships/image" Target="../media/image33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5" Type="http://schemas.openxmlformats.org/officeDocument/2006/relationships/image" Target="../media/image240.png"/><Relationship Id="rId4" Type="http://schemas.openxmlformats.org/officeDocument/2006/relationships/image" Target="../media/image2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5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0.png"/><Relationship Id="rId4" Type="http://schemas.openxmlformats.org/officeDocument/2006/relationships/image" Target="../media/image1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0.png"/><Relationship Id="rId5" Type="http://schemas.openxmlformats.org/officeDocument/2006/relationships/image" Target="../media/image81.png"/><Relationship Id="rId4" Type="http://schemas.openxmlformats.org/officeDocument/2006/relationships/image" Target="../media/image18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png"/><Relationship Id="rId3" Type="http://schemas.openxmlformats.org/officeDocument/2006/relationships/image" Target="../media/image180.png"/><Relationship Id="rId7" Type="http://schemas.openxmlformats.org/officeDocument/2006/relationships/image" Target="../media/image220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0.png"/><Relationship Id="rId11" Type="http://schemas.openxmlformats.org/officeDocument/2006/relationships/image" Target="../media/image260.png"/><Relationship Id="rId5" Type="http://schemas.openxmlformats.org/officeDocument/2006/relationships/image" Target="../media/image35.png"/><Relationship Id="rId10" Type="http://schemas.openxmlformats.org/officeDocument/2006/relationships/image" Target="../media/image250.png"/><Relationship Id="rId4" Type="http://schemas.openxmlformats.org/officeDocument/2006/relationships/image" Target="../media/image30.png"/><Relationship Id="rId9" Type="http://schemas.openxmlformats.org/officeDocument/2006/relationships/image" Target="../media/image3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3" Type="http://schemas.openxmlformats.org/officeDocument/2006/relationships/image" Target="../media/image290.png"/><Relationship Id="rId7" Type="http://schemas.openxmlformats.org/officeDocument/2006/relationships/image" Target="../media/image33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0.png"/><Relationship Id="rId11" Type="http://schemas.openxmlformats.org/officeDocument/2006/relationships/image" Target="../media/image371.png"/><Relationship Id="rId5" Type="http://schemas.openxmlformats.org/officeDocument/2006/relationships/image" Target="../media/image310.png"/><Relationship Id="rId10" Type="http://schemas.openxmlformats.org/officeDocument/2006/relationships/image" Target="../media/image360.png"/><Relationship Id="rId4" Type="http://schemas.openxmlformats.org/officeDocument/2006/relationships/image" Target="../media/image300.png"/><Relationship Id="rId9" Type="http://schemas.openxmlformats.org/officeDocument/2006/relationships/image" Target="../media/image39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775416"/>
            <a:ext cx="7772400" cy="1539144"/>
          </a:xfrm>
        </p:spPr>
        <p:txBody>
          <a:bodyPr>
            <a:normAutofit/>
          </a:bodyPr>
          <a:lstStyle/>
          <a:p>
            <a:r>
              <a:rPr lang="en-US" altLang="ja-JP" sz="4800">
                <a:solidFill>
                  <a:schemeClr val="bg1"/>
                </a:solidFill>
              </a:rPr>
              <a:t>QGP </a:t>
            </a:r>
            <a:r>
              <a:rPr lang="en-US" altLang="ja-JP" sz="4800" dirty="0">
                <a:solidFill>
                  <a:schemeClr val="bg1"/>
                </a:solidFill>
              </a:rPr>
              <a:t>fluid + jet model</a:t>
            </a:r>
            <a:endParaRPr kumimoji="1" lang="ja-JP" altLang="en-US" sz="4800" dirty="0">
              <a:solidFill>
                <a:schemeClr val="bg1"/>
              </a:solidFill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3434067"/>
            <a:ext cx="6858000" cy="1655762"/>
          </a:xfrm>
        </p:spPr>
        <p:txBody>
          <a:bodyPr>
            <a:normAutofit/>
          </a:bodyPr>
          <a:lstStyle/>
          <a:p>
            <a:r>
              <a:rPr lang="en-US" altLang="ja-JP" sz="3600" dirty="0" err="1">
                <a:solidFill>
                  <a:schemeClr val="bg1"/>
                </a:solidFill>
              </a:rPr>
              <a:t>Tetsufumi</a:t>
            </a:r>
            <a:r>
              <a:rPr lang="en-US" altLang="ja-JP" sz="3600" dirty="0">
                <a:solidFill>
                  <a:schemeClr val="bg1"/>
                </a:solidFill>
              </a:rPr>
              <a:t> Hirano</a:t>
            </a:r>
          </a:p>
          <a:p>
            <a:r>
              <a:rPr lang="en-US" altLang="ja-JP" sz="3600" dirty="0">
                <a:solidFill>
                  <a:schemeClr val="bg1"/>
                </a:solidFill>
              </a:rPr>
              <a:t>Sophia Univ.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174249" y="177126"/>
            <a:ext cx="4716997" cy="15696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altLang="ja-JP" sz="2400" dirty="0">
                <a:solidFill>
                  <a:schemeClr val="accent1">
                    <a:lumMod val="50000"/>
                  </a:schemeClr>
                </a:solidFill>
              </a:rPr>
              <a:t>Collective Flows and Hydrodynamics</a:t>
            </a:r>
          </a:p>
          <a:p>
            <a:pPr algn="r"/>
            <a:r>
              <a:rPr lang="en-US" altLang="ja-JP" sz="2400" dirty="0">
                <a:solidFill>
                  <a:schemeClr val="accent1">
                    <a:lumMod val="50000"/>
                  </a:schemeClr>
                </a:solidFill>
              </a:rPr>
              <a:t>in High Energy Nuclear Collisions</a:t>
            </a:r>
          </a:p>
          <a:p>
            <a:pPr algn="r"/>
            <a:r>
              <a:rPr lang="en-US" altLang="ja-JP" sz="2400" dirty="0">
                <a:solidFill>
                  <a:schemeClr val="accent1">
                    <a:lumMod val="50000"/>
                  </a:schemeClr>
                </a:solidFill>
              </a:rPr>
              <a:t>Dec. 14-15,</a:t>
            </a:r>
            <a:r>
              <a:rPr kumimoji="1" lang="en-US" altLang="ja-JP" sz="2400" dirty="0">
                <a:solidFill>
                  <a:schemeClr val="accent1">
                    <a:lumMod val="50000"/>
                  </a:schemeClr>
                </a:solidFill>
              </a:rPr>
              <a:t> 2016,</a:t>
            </a:r>
          </a:p>
          <a:p>
            <a:pPr algn="r"/>
            <a:r>
              <a:rPr kumimoji="1" lang="en-US" altLang="ja-JP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ja-JP" sz="2400" dirty="0">
                <a:solidFill>
                  <a:schemeClr val="accent1">
                    <a:lumMod val="50000"/>
                  </a:schemeClr>
                </a:solidFill>
              </a:rPr>
              <a:t>Hefei, China</a:t>
            </a:r>
            <a:endParaRPr kumimoji="1" lang="ja-JP" alt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545" t="3571" r="22244" b="12213"/>
          <a:stretch/>
        </p:blipFill>
        <p:spPr>
          <a:xfrm>
            <a:off x="6613866" y="3540538"/>
            <a:ext cx="1091954" cy="103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811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Jet part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正方形/長方形 2"/>
              <p:cNvSpPr/>
              <p:nvPr/>
            </p:nvSpPr>
            <p:spPr>
              <a:xfrm>
                <a:off x="1169131" y="1434414"/>
                <a:ext cx="2846815" cy="7840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3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itchFamily="34" charset="0"/>
                            </a:rPr>
                          </m:ctrlPr>
                        </m:sSubPr>
                        <m:e>
                          <m:r>
                            <a:rPr lang="ja-JP" altLang="en-US" sz="3600" i="1">
                              <a:solidFill>
                                <a:schemeClr val="bg1"/>
                              </a:solidFill>
                              <a:latin typeface="Cambria Math"/>
                              <a:cs typeface="Calibri" pitchFamily="34" charset="0"/>
                            </a:rPr>
                            <m:t>𝜕</m:t>
                          </m:r>
                        </m:e>
                        <m:sub>
                          <m:r>
                            <a:rPr lang="ja-JP" altLang="en-US" sz="3600" i="1">
                              <a:solidFill>
                                <a:schemeClr val="bg1"/>
                              </a:solidFill>
                              <a:latin typeface="Cambria Math"/>
                              <a:cs typeface="Calibri" pitchFamily="34" charset="0"/>
                            </a:rPr>
                            <m:t>𝜇</m:t>
                          </m:r>
                        </m:sub>
                      </m:sSub>
                      <m:sSubSup>
                        <m:sSubSupPr>
                          <m:ctrlPr>
                            <a:rPr lang="en-US" altLang="ja-JP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itchFamily="34" charset="0"/>
                            </a:rPr>
                          </m:ctrlPr>
                        </m:sSubSupPr>
                        <m:e>
                          <m:r>
                            <a:rPr lang="en-US" altLang="ja-JP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itchFamily="34" charset="0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36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itchFamily="34" charset="0"/>
                            </a:rPr>
                            <m:t>jet</m:t>
                          </m:r>
                        </m:sub>
                        <m:sup>
                          <m:r>
                            <a:rPr lang="en-US" altLang="ja-JP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itchFamily="34" charset="0"/>
                            </a:rPr>
                            <m:t>𝜇𝜈</m:t>
                          </m:r>
                        </m:sup>
                      </m:sSubSup>
                      <m:r>
                        <a:rPr lang="en-US" altLang="ja-JP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" pitchFamily="34" charset="0"/>
                        </a:rPr>
                        <m:t>=−</m:t>
                      </m:r>
                      <m:sSup>
                        <m:sSupPr>
                          <m:ctrlPr>
                            <a:rPr lang="en-US" altLang="ja-JP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itchFamily="34" charset="0"/>
                            </a:rPr>
                          </m:ctrlPr>
                        </m:sSupPr>
                        <m:e>
                          <m:r>
                            <a:rPr lang="en-US" altLang="ja-JP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itchFamily="34" charset="0"/>
                            </a:rPr>
                            <m:t>𝐽</m:t>
                          </m:r>
                        </m:e>
                        <m:sup>
                          <m:r>
                            <a:rPr lang="en-US" altLang="ja-JP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itchFamily="34" charset="0"/>
                            </a:rPr>
                            <m:t>𝜈</m:t>
                          </m:r>
                        </m:sup>
                      </m:sSup>
                    </m:oMath>
                  </m:oMathPara>
                </a14:m>
                <a:endParaRPr lang="ja-JP" altLang="en-US" sz="3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正方形/長方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131" y="1434414"/>
                <a:ext cx="2846815" cy="784061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1657567" y="1975811"/>
                <a:ext cx="5286704" cy="14530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36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jet</m:t>
                          </m:r>
                        </m:sub>
                        <m:sup>
                          <m:r>
                            <a:rPr kumimoji="1" lang="en-US" altLang="ja-JP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bSup>
                      <m:r>
                        <a:rPr kumimoji="1" lang="en-US" altLang="ja-JP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1" lang="en-US" altLang="ja-JP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kumimoji="1" lang="en-US" altLang="ja-JP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𝐷𝑝</m:t>
                          </m:r>
                          <m:r>
                            <a:rPr kumimoji="1" lang="en-US" altLang="ja-JP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kumimoji="1" lang="en-US" altLang="ja-JP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kumimoji="1" lang="en-US" altLang="ja-JP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ja-JP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kumimoji="1" lang="en-US" altLang="ja-JP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p>
                          </m:sSup>
                          <m:sSub>
                            <m:sSubPr>
                              <m:ctrlPr>
                                <a:rPr kumimoji="1" lang="en-US" altLang="ja-JP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ja-JP" sz="36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jet</m:t>
                              </m:r>
                            </m:sub>
                          </m:sSub>
                          <m:r>
                            <a:rPr kumimoji="1" lang="en-US" altLang="ja-JP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kumimoji="1" lang="en-US" altLang="ja-JP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kumimoji="1" lang="en-US" altLang="ja-JP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JP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kumimoji="1" lang="en-US" altLang="ja-JP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kumimoji="1" lang="ja-JP" altLang="en-US" sz="3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7567" y="1975811"/>
                <a:ext cx="5286704" cy="145309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716393" y="3294516"/>
                <a:ext cx="7711214" cy="14530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kumimoji="1" lang="en-US" altLang="ja-JP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p>
                      </m:sSup>
                      <m:r>
                        <a:rPr kumimoji="1" lang="en-US" altLang="ja-JP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ja-JP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ja-JP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𝐷𝑝</m:t>
                          </m:r>
                          <m:r>
                            <a:rPr lang="en-US" altLang="ja-JP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altLang="ja-JP" sz="3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3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ja-JP" sz="3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p>
                          </m:sSup>
                          <m:f>
                            <m:fPr>
                              <m:ctrlPr>
                                <a:rPr lang="en-US" altLang="ja-JP" sz="3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3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𝑑𝑓</m:t>
                              </m:r>
                              <m:d>
                                <m:dPr>
                                  <m:ctrlPr>
                                    <a:rPr lang="en-US" altLang="ja-JP" sz="3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3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US" altLang="ja-JP" sz="3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ja-JP" sz="3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ja-JP" sz="3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altLang="ja-JP" sz="3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3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altLang="ja-JP" sz="3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3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d>
                            </m:sup>
                          </m:sSup>
                          <m:d>
                            <m:dPr>
                              <m:ctrlPr>
                                <a:rPr lang="en-US" altLang="ja-JP" sz="3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36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altLang="ja-JP" sz="3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ja-JP" sz="36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altLang="ja-JP" sz="3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ja-JP" sz="36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  <m:r>
                                <a:rPr lang="en-US" altLang="ja-JP" sz="3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ja-JP" sz="3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ja-JP" sz="3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kumimoji="1" lang="ja-JP" altLang="en-US" sz="3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393" y="3294516"/>
                <a:ext cx="7711214" cy="145309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3476726" y="5665372"/>
                <a:ext cx="5413213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>
                    <a:solidFill>
                      <a:schemeClr val="bg1"/>
                    </a:solidFill>
                  </a:rPr>
                  <a:t>For a sophisticated model of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kumimoji="1" lang="en-US" altLang="ja-JP" sz="2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𝑑𝑓</m:t>
                        </m:r>
                      </m:num>
                      <m:den>
                        <m:r>
                          <a:rPr kumimoji="1" lang="en-US" altLang="ja-JP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kumimoji="1" lang="en-US" altLang="ja-JP" sz="2000" dirty="0">
                    <a:solidFill>
                      <a:schemeClr val="bg1"/>
                    </a:solidFill>
                  </a:rPr>
                  <a:t>,</a:t>
                </a:r>
              </a:p>
              <a:p>
                <a:r>
                  <a:rPr lang="en-US" altLang="ja-JP" sz="2000" dirty="0">
                    <a:solidFill>
                      <a:schemeClr val="bg1"/>
                    </a:solidFill>
                  </a:rPr>
                  <a:t>see N.-</a:t>
                </a:r>
                <a:r>
                  <a:rPr lang="en-US" altLang="ja-JP" sz="2000" dirty="0" err="1">
                    <a:solidFill>
                      <a:schemeClr val="bg1"/>
                    </a:solidFill>
                  </a:rPr>
                  <a:t>B.Chang</a:t>
                </a:r>
                <a:r>
                  <a:rPr lang="en-US" altLang="ja-JP" sz="2000" dirty="0">
                    <a:solidFill>
                      <a:schemeClr val="bg1"/>
                    </a:solidFill>
                  </a:rPr>
                  <a:t> and </a:t>
                </a:r>
                <a:r>
                  <a:rPr lang="en-US" altLang="ja-JP" sz="2000" dirty="0" err="1">
                    <a:solidFill>
                      <a:schemeClr val="bg1"/>
                    </a:solidFill>
                  </a:rPr>
                  <a:t>G.Y.Qin</a:t>
                </a:r>
                <a:r>
                  <a:rPr lang="en-US" altLang="ja-JP" sz="2000" dirty="0">
                    <a:solidFill>
                      <a:schemeClr val="bg1"/>
                    </a:solidFill>
                  </a:rPr>
                  <a:t>, PRC 94,024902 (2016)</a:t>
                </a:r>
              </a:p>
              <a:p>
                <a:r>
                  <a:rPr kumimoji="1" lang="en-US" altLang="ja-JP" sz="2000" dirty="0">
                    <a:solidFill>
                      <a:schemeClr val="bg1"/>
                    </a:solidFill>
                  </a:rPr>
                  <a:t>and </a:t>
                </a:r>
                <a:r>
                  <a:rPr kumimoji="1" lang="en-US" altLang="ja-JP" sz="2000" dirty="0" err="1">
                    <a:solidFill>
                      <a:schemeClr val="bg1"/>
                    </a:solidFill>
                  </a:rPr>
                  <a:t>Y.Tachibana</a:t>
                </a:r>
                <a:r>
                  <a:rPr kumimoji="1" lang="en-US" altLang="ja-JP" sz="2000" dirty="0">
                    <a:solidFill>
                      <a:schemeClr val="bg1"/>
                    </a:solidFill>
                  </a:rPr>
                  <a:t>, talk at Hard Probes 2016.</a:t>
                </a:r>
                <a:endParaRPr kumimoji="1" lang="ja-JP" alt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6726" y="5665372"/>
                <a:ext cx="5413213" cy="1015663"/>
              </a:xfrm>
              <a:prstGeom prst="rect">
                <a:avLst/>
              </a:prstGeom>
              <a:blipFill rotWithShape="0">
                <a:blip r:embed="rId5"/>
                <a:stretch>
                  <a:fillRect l="-1126" t="-46108" r="-225" b="-95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直線コネクタ 7"/>
          <p:cNvCxnSpPr/>
          <p:nvPr/>
        </p:nvCxnSpPr>
        <p:spPr>
          <a:xfrm>
            <a:off x="3484606" y="4670854"/>
            <a:ext cx="162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1243369" y="4692366"/>
            <a:ext cx="61024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chemeClr val="bg1"/>
                </a:solidFill>
              </a:rPr>
              <a:t>Information about how </a:t>
            </a:r>
            <a:r>
              <a:rPr kumimoji="1" lang="en-US" altLang="ja-JP" sz="2800" dirty="0" err="1">
                <a:solidFill>
                  <a:schemeClr val="bg1"/>
                </a:solidFill>
              </a:rPr>
              <a:t>partons</a:t>
            </a:r>
            <a:r>
              <a:rPr kumimoji="1" lang="en-US" altLang="ja-JP" sz="2800" dirty="0">
                <a:solidFill>
                  <a:schemeClr val="bg1"/>
                </a:solidFill>
              </a:rPr>
              <a:t> lose </a:t>
            </a:r>
            <a:r>
              <a:rPr lang="en-US" altLang="ja-JP" sz="2800" dirty="0">
                <a:solidFill>
                  <a:schemeClr val="bg1"/>
                </a:solidFill>
              </a:rPr>
              <a:t>their </a:t>
            </a:r>
            <a:r>
              <a:rPr kumimoji="1" lang="en-US" altLang="ja-JP" sz="2800" dirty="0">
                <a:solidFill>
                  <a:schemeClr val="bg1"/>
                </a:solidFill>
              </a:rPr>
              <a:t>energy and momentum 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645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solidFill>
                  <a:schemeClr val="bg1"/>
                </a:solidFill>
              </a:rPr>
              <a:t>Simplified source terms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正方形/長方形 2"/>
              <p:cNvSpPr/>
              <p:nvPr/>
            </p:nvSpPr>
            <p:spPr>
              <a:xfrm>
                <a:off x="2383486" y="1269735"/>
                <a:ext cx="4385178" cy="14366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3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itchFamily="34" charset="0"/>
                            </a:rPr>
                          </m:ctrlPr>
                        </m:sSubPr>
                        <m:e>
                          <m:r>
                            <a:rPr lang="ja-JP" altLang="en-US" sz="3600" i="1">
                              <a:solidFill>
                                <a:schemeClr val="bg1"/>
                              </a:solidFill>
                              <a:latin typeface="Cambria Math"/>
                              <a:cs typeface="Calibri" pitchFamily="34" charset="0"/>
                            </a:rPr>
                            <m:t>𝜕</m:t>
                          </m:r>
                        </m:e>
                        <m:sub>
                          <m:r>
                            <a:rPr lang="ja-JP" altLang="en-US" sz="3600" i="1">
                              <a:solidFill>
                                <a:schemeClr val="bg1"/>
                              </a:solidFill>
                              <a:latin typeface="Cambria Math"/>
                              <a:cs typeface="Calibri" pitchFamily="34" charset="0"/>
                            </a:rPr>
                            <m:t>𝜇</m:t>
                          </m:r>
                        </m:sub>
                      </m:sSub>
                      <m:sSubSup>
                        <m:sSubSupPr>
                          <m:ctrlPr>
                            <a:rPr lang="en-US" altLang="ja-JP" sz="3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36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36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fluid</m:t>
                          </m:r>
                        </m:sub>
                        <m:sup>
                          <m:r>
                            <a:rPr lang="ja-JP" altLang="en-US" sz="3600" i="1">
                              <a:solidFill>
                                <a:schemeClr val="bg1"/>
                              </a:solidFill>
                              <a:latin typeface="Cambria Math"/>
                              <a:cs typeface="Calibri" pitchFamily="34" charset="0"/>
                            </a:rPr>
                            <m:t>𝜇𝜈</m:t>
                          </m:r>
                        </m:sup>
                      </m:sSubSup>
                      <m:r>
                        <a:rPr lang="en-US" altLang="ja-JP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altLang="ja-JP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itchFamily="34" charset="0"/>
                            </a:rPr>
                          </m:ctrlPr>
                        </m:sSupPr>
                        <m:e>
                          <m:r>
                            <a:rPr lang="en-US" altLang="ja-JP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itchFamily="34" charset="0"/>
                            </a:rPr>
                            <m:t>𝐽</m:t>
                          </m:r>
                        </m:e>
                        <m:sup>
                          <m:r>
                            <a:rPr lang="en-US" altLang="ja-JP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itchFamily="34" charset="0"/>
                            </a:rPr>
                            <m:t>𝜈</m:t>
                          </m:r>
                        </m:sup>
                      </m:sSup>
                      <m:r>
                        <a:rPr lang="en-US" altLang="ja-JP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ja-JP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itchFamily="34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ja-JP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itchFamily="34" charset="0"/>
                            </a:rPr>
                            <m:t>𝑖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altLang="ja-JP" sz="3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36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altLang="ja-JP" sz="3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ja-JP" altLang="en-US" sz="36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𝜈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ja-JP" altLang="en-US" sz="3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正方形/長方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3486" y="1269735"/>
                <a:ext cx="4385178" cy="143661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1999750" y="4828156"/>
                <a:ext cx="5603008" cy="9765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28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𝐽</m:t>
                          </m:r>
                        </m:e>
                        <m:sub>
                          <m:r>
                            <a:rPr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  <m:d>
                        <m:dPr>
                          <m:ctrlP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 −</m:t>
                      </m:r>
                      <m:f>
                        <m:fPr>
                          <m:ctrlP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𝑑</m:t>
                          </m:r>
                          <m:sSubSup>
                            <m:sSubSupPr>
                              <m:ctrlP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8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bSup>
                        </m:num>
                        <m:den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𝑑𝑡</m:t>
                          </m:r>
                        </m:den>
                      </m:f>
                      <m:sSup>
                        <m:sSupPr>
                          <m:ctrlP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p>
                          <m:d>
                            <m:dPr>
                              <m:ctrlP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sup>
                      </m:sSup>
                      <m:d>
                        <m:dPr>
                          <m:ctrlP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800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𝒙</m:t>
                          </m:r>
                          <m:r>
                            <a:rPr lang="en-US" altLang="ja-JP" sz="28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ja-JP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800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ja-JP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ja-JP" sz="28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ja-JP" sz="2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ja-JP" sz="28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kumimoji="1" lang="ja-JP" alt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9750" y="4828156"/>
                <a:ext cx="5603008" cy="97654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テキスト ボックス 5"/>
          <p:cNvSpPr txBox="1"/>
          <p:nvPr/>
        </p:nvSpPr>
        <p:spPr>
          <a:xfrm>
            <a:off x="312828" y="2828115"/>
            <a:ext cx="3712464" cy="95410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>
                <a:solidFill>
                  <a:schemeClr val="bg1"/>
                </a:solidFill>
              </a:rPr>
              <a:t>Energy-momentum tensor of the QGP fluid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269608" y="2828115"/>
            <a:ext cx="3613233" cy="95410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>
                <a:solidFill>
                  <a:schemeClr val="bg1"/>
                </a:solidFill>
              </a:rPr>
              <a:t>Energy and momentum</a:t>
            </a:r>
          </a:p>
          <a:p>
            <a:pPr algn="ctr"/>
            <a:r>
              <a:rPr lang="en-US" altLang="ja-JP" sz="2800" dirty="0">
                <a:solidFill>
                  <a:schemeClr val="bg1"/>
                </a:solidFill>
              </a:rPr>
              <a:t>deposited from jets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cxnSp>
        <p:nvCxnSpPr>
          <p:cNvPr id="9" name="直線矢印コネクタ 8"/>
          <p:cNvCxnSpPr>
            <a:stCxn id="6" idx="0"/>
          </p:cNvCxnSpPr>
          <p:nvPr/>
        </p:nvCxnSpPr>
        <p:spPr>
          <a:xfrm flipV="1">
            <a:off x="2169060" y="2318870"/>
            <a:ext cx="1105319" cy="509245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 flipH="1" flipV="1">
            <a:off x="6278226" y="2298947"/>
            <a:ext cx="1607580" cy="509245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1202588" y="3856293"/>
            <a:ext cx="67210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chemeClr val="bg1"/>
                </a:solidFill>
              </a:rPr>
              <a:t>Assumption: Instantaneous </a:t>
            </a:r>
            <a:r>
              <a:rPr kumimoji="1" lang="en-US" altLang="ja-JP" sz="2800" dirty="0" err="1">
                <a:solidFill>
                  <a:schemeClr val="bg1"/>
                </a:solidFill>
              </a:rPr>
              <a:t>thermalization</a:t>
            </a:r>
            <a:r>
              <a:rPr kumimoji="1" lang="en-US" altLang="ja-JP" sz="2800" dirty="0">
                <a:solidFill>
                  <a:schemeClr val="bg1"/>
                </a:solidFill>
              </a:rPr>
              <a:t> of deposited energy and momentum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2269543" y="5822461"/>
                <a:ext cx="3767250" cy="8614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=0)+</m:t>
                      </m:r>
                      <m:f>
                        <m:fPr>
                          <m:ctrlP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</m:den>
                      </m:f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kumimoji="1" lang="ja-JP" alt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9543" y="5822461"/>
                <a:ext cx="3767250" cy="86145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0059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Energy loss of a </a:t>
            </a:r>
            <a:r>
              <a:rPr kumimoji="1" lang="en-US" altLang="ja-JP" dirty="0" err="1">
                <a:solidFill>
                  <a:schemeClr val="bg1"/>
                </a:solidFill>
              </a:rPr>
              <a:t>parton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/>
              <p:cNvSpPr txBox="1"/>
              <p:nvPr/>
            </p:nvSpPr>
            <p:spPr>
              <a:xfrm>
                <a:off x="1026774" y="3430616"/>
                <a:ext cx="4758161" cy="12329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𝑑</m:t>
                          </m:r>
                          <m:sSubSup>
                            <m:sSubSupPr>
                              <m:ctrlP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8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</m:num>
                        <m:den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d>
                                    <m:dPr>
                                      <m:ctrlPr>
                                        <a:rPr lang="en-US" altLang="ja-JP" sz="28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altLang="ja-JP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sSub>
                                        <m:sSubPr>
                                          <m:ctrlPr>
                                            <a:rPr lang="en-US" altLang="ja-JP" sz="28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sz="2800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en-US" altLang="ja-JP" sz="28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altLang="ja-JP" sz="28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ja-JP" sz="28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</m:d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ja-JP" sz="28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28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altLang="ja-JP" sz="28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b>
                        <m:sSubPr>
                          <m:ctrlP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𝑑𝐸</m:t>
                                  </m:r>
                                </m:num>
                                <m:den>
                                  <m:r>
                                    <a:rPr lang="en-US" altLang="ja-JP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𝑑𝑙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kumimoji="1" lang="ja-JP" alt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774" y="3430616"/>
                <a:ext cx="4758161" cy="123290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正方形/長方形 4"/>
              <p:cNvSpPr/>
              <p:nvPr/>
            </p:nvSpPr>
            <p:spPr>
              <a:xfrm>
                <a:off x="3396910" y="4884799"/>
                <a:ext cx="5237203" cy="7928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altLang="ja-JP" sz="28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ja-JP" sz="2800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ja-JP" sz="2800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𝑑𝐸</m:t>
                                </m:r>
                              </m:num>
                              <m:den>
                                <m:r>
                                  <a:rPr lang="en-US" altLang="ja-JP" sz="2800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𝑑𝑙</m:t>
                                </m:r>
                              </m:den>
                            </m:f>
                          </m:e>
                        </m:d>
                      </m:e>
                      <m:sub>
                        <m:r>
                          <a:rPr lang="en-US" altLang="ja-JP" sz="2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ja-JP" sz="2800" dirty="0">
                    <a:solidFill>
                      <a:schemeClr val="bg1"/>
                    </a:solidFill>
                  </a:rPr>
                  <a:t>: Parton energy loss at </a:t>
                </a:r>
                <a14:m>
                  <m:oMath xmlns:m="http://schemas.openxmlformats.org/officeDocument/2006/math">
                    <m:r>
                      <a:rPr lang="en-US" altLang="ja-JP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ja-JP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ja-JP" sz="2800" dirty="0">
                    <a:solidFill>
                      <a:schemeClr val="bg1"/>
                    </a:solidFill>
                  </a:rPr>
                  <a:t> </a:t>
                </a:r>
                <a:endParaRPr lang="ja-JP" alt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正方形/長方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6910" y="4884799"/>
                <a:ext cx="5237203" cy="792846"/>
              </a:xfrm>
              <a:prstGeom prst="rect">
                <a:avLst/>
              </a:prstGeom>
              <a:blipFill>
                <a:blip r:embed="rId3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テキスト ボックス 5"/>
          <p:cNvSpPr txBox="1"/>
          <p:nvPr/>
        </p:nvSpPr>
        <p:spPr>
          <a:xfrm>
            <a:off x="1505327" y="5947904"/>
            <a:ext cx="61333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chemeClr val="bg1"/>
                </a:solidFill>
              </a:rPr>
              <a:t>Need information along trajectory of jets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6298053" y="3531573"/>
                <a:ext cx="2137252" cy="9977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</m:den>
                      </m:f>
                      <m:f>
                        <m:fPr>
                          <m:ctrlPr>
                            <a:rPr kumimoji="1" lang="en-US" altLang="ja-JP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Sup>
                            <m:sSubSupPr>
                              <m:ctrlP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</m:num>
                        <m:den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kumimoji="1" lang="ja-JP" alt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8053" y="3531573"/>
                <a:ext cx="2137252" cy="99770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1026774" y="1320676"/>
                <a:ext cx="7090452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800" dirty="0">
                    <a:solidFill>
                      <a:schemeClr val="bg1"/>
                    </a:solidFill>
                  </a:rPr>
                  <a:t>Simple assumptions</a:t>
                </a:r>
              </a:p>
              <a:p>
                <a:pPr marL="514350" indent="-514350">
                  <a:buAutoNum type="arabicPeriod"/>
                </a:pPr>
                <a:r>
                  <a:rPr kumimoji="1" lang="en-US" altLang="ja-JP" sz="2800" dirty="0">
                    <a:solidFill>
                      <a:schemeClr val="bg1"/>
                    </a:solidFill>
                  </a:rPr>
                  <a:t>Energy loss prop. to the number of scattering centers (</a:t>
                </a:r>
                <a:r>
                  <a:rPr kumimoji="1" lang="en-US" altLang="ja-JP" sz="2800" dirty="0" err="1">
                    <a:solidFill>
                      <a:schemeClr val="bg1"/>
                    </a:solidFill>
                  </a:rPr>
                  <a:t>parton</a:t>
                </a:r>
                <a:r>
                  <a:rPr kumimoji="1" lang="en-US" altLang="ja-JP" sz="2800" dirty="0">
                    <a:solidFill>
                      <a:schemeClr val="bg1"/>
                    </a:solidFill>
                  </a:rPr>
                  <a:t> density in QGP)</a:t>
                </a:r>
              </a:p>
              <a:p>
                <a:pPr marL="514350" indent="-514350">
                  <a:buFontTx/>
                  <a:buAutoNum type="arabicPeriod"/>
                </a:pPr>
                <a:r>
                  <a:rPr lang="en-US" altLang="ja-JP" sz="2800" dirty="0">
                    <a:solidFill>
                      <a:schemeClr val="bg1"/>
                    </a:solidFill>
                  </a:rPr>
                  <a:t>Massless </a:t>
                </a:r>
                <a:r>
                  <a:rPr lang="en-US" altLang="ja-JP" sz="2800" dirty="0" err="1">
                    <a:solidFill>
                      <a:schemeClr val="bg1"/>
                    </a:solidFill>
                  </a:rPr>
                  <a:t>parton</a:t>
                </a:r>
                <a:r>
                  <a:rPr lang="en-US" altLang="ja-JP" sz="2800" dirty="0">
                    <a:solidFill>
                      <a:schemeClr val="bg1"/>
                    </a:solidFill>
                  </a:rPr>
                  <a:t> gas </a:t>
                </a:r>
                <a14:m>
                  <m:oMath xmlns:m="http://schemas.openxmlformats.org/officeDocument/2006/math">
                    <m:r>
                      <a:rPr lang="ja-JP" altLang="en-US" sz="28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altLang="ja-JP" sz="28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∝</m:t>
                    </m:r>
                    <m:sSup>
                      <m:sSupPr>
                        <m:ctrlPr>
                          <a:rPr lang="en-US" altLang="ja-JP" sz="2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 altLang="ja-JP" sz="2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ja-JP" altLang="en-US" sz="280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774" y="1320676"/>
                <a:ext cx="7090452" cy="1815882"/>
              </a:xfrm>
              <a:prstGeom prst="rect">
                <a:avLst/>
              </a:prstGeom>
              <a:blipFill>
                <a:blip r:embed="rId5"/>
                <a:stretch>
                  <a:fillRect l="-1804" t="-3356" b="-872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794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Mach cone formation in non-linear 3-D ideal hydrodynamics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l="23465" r="6225"/>
          <a:stretch/>
        </p:blipFill>
        <p:spPr>
          <a:xfrm>
            <a:off x="266909" y="1792840"/>
            <a:ext cx="4196242" cy="3817067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1186137" y="5609907"/>
            <a:ext cx="33858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>
                <a:solidFill>
                  <a:schemeClr val="bg1"/>
                </a:solidFill>
              </a:rPr>
              <a:t>Y.Tachibana</a:t>
            </a:r>
            <a:r>
              <a:rPr kumimoji="1" lang="en-US" altLang="ja-JP" sz="2000" dirty="0">
                <a:solidFill>
                  <a:schemeClr val="bg1"/>
                </a:solidFill>
              </a:rPr>
              <a:t>, </a:t>
            </a:r>
            <a:r>
              <a:rPr kumimoji="1" lang="en-US" altLang="ja-JP" sz="2000" dirty="0" err="1">
                <a:solidFill>
                  <a:schemeClr val="bg1"/>
                </a:solidFill>
              </a:rPr>
              <a:t>Ph.D</a:t>
            </a:r>
            <a:r>
              <a:rPr kumimoji="1" lang="en-US" altLang="ja-JP" sz="2000" dirty="0">
                <a:solidFill>
                  <a:schemeClr val="bg1"/>
                </a:solidFill>
              </a:rPr>
              <a:t> thesis (2015)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4572000" y="1792840"/>
                <a:ext cx="4291445" cy="3108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800" dirty="0">
                    <a:solidFill>
                      <a:schemeClr val="bg1"/>
                    </a:solidFill>
                  </a:rPr>
                  <a:t>Background temperature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=0.3</m:t>
                      </m:r>
                      <m:r>
                        <a:rPr kumimoji="1" lang="en-US" altLang="ja-JP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ja-JP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GeV</m:t>
                      </m:r>
                    </m:oMath>
                  </m:oMathPara>
                </a14:m>
                <a:endParaRPr kumimoji="1" lang="en-US" altLang="ja-JP" sz="2800" dirty="0">
                  <a:solidFill>
                    <a:schemeClr val="bg1"/>
                  </a:solidFill>
                </a:endParaRPr>
              </a:p>
              <a:p>
                <a:r>
                  <a:rPr kumimoji="1" lang="en-US" altLang="ja-JP" sz="2800" dirty="0">
                    <a:solidFill>
                      <a:schemeClr val="bg1"/>
                    </a:solidFill>
                  </a:rPr>
                  <a:t>Typical structure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kumimoji="1" lang="en-US" altLang="ja-JP" sz="2800" dirty="0">
                    <a:solidFill>
                      <a:schemeClr val="bg1"/>
                    </a:solidFill>
                  </a:rPr>
                  <a:t>Mach cone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ja-JP" sz="2800" dirty="0">
                    <a:solidFill>
                      <a:schemeClr val="bg1"/>
                    </a:solidFill>
                  </a:rPr>
                  <a:t>Diffusion wake (from momentum deposition)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ja-JP" sz="2800" dirty="0">
                    <a:solidFill>
                      <a:schemeClr val="bg1"/>
                    </a:solidFill>
                  </a:rPr>
                  <a:t>Vortex ring </a:t>
                </a:r>
                <a:endParaRPr kumimoji="1" lang="ja-JP" alt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1792840"/>
                <a:ext cx="4291445" cy="3108543"/>
              </a:xfrm>
              <a:prstGeom prst="rect">
                <a:avLst/>
              </a:prstGeom>
              <a:blipFill rotWithShape="0">
                <a:blip r:embed="rId3"/>
                <a:stretch>
                  <a:fillRect l="-2841" t="-1765" b="-47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12173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Vapor to moisture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06" y="1369727"/>
            <a:ext cx="3288792" cy="4733087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259771" y="613998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dirty="0">
                <a:solidFill>
                  <a:schemeClr val="bg1"/>
                </a:solidFill>
              </a:rPr>
              <a:t>http://twistedsifter.com/2012/06/pictures-of-airplanes-breaking-the-sound-barrier/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572000" y="1902755"/>
            <a:ext cx="38716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chemeClr val="bg1"/>
                </a:solidFill>
              </a:rPr>
              <a:t>Atmospheric water vapor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580826" y="4146913"/>
            <a:ext cx="372929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chemeClr val="bg1"/>
                </a:solidFill>
              </a:rPr>
              <a:t>Condensation to liquid</a:t>
            </a:r>
          </a:p>
          <a:p>
            <a:r>
              <a:rPr lang="en-US" altLang="ja-JP" sz="2800" dirty="0">
                <a:solidFill>
                  <a:schemeClr val="bg1"/>
                </a:solidFill>
              </a:rPr>
              <a:t>due to rapid decrease of</a:t>
            </a:r>
          </a:p>
          <a:p>
            <a:r>
              <a:rPr kumimoji="1" lang="en-US" altLang="ja-JP" sz="2800" dirty="0">
                <a:solidFill>
                  <a:schemeClr val="bg1"/>
                </a:solidFill>
              </a:rPr>
              <a:t>pressure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7" name="下矢印 6"/>
          <p:cNvSpPr/>
          <p:nvPr/>
        </p:nvSpPr>
        <p:spPr>
          <a:xfrm>
            <a:off x="4931830" y="2685126"/>
            <a:ext cx="869096" cy="978408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5983695" y="3144263"/>
                <a:ext cx="25316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altLang="ja-JP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1200</m:t>
                      </m:r>
                      <m:r>
                        <m:rPr>
                          <m:sty m:val="p"/>
                        </m:rPr>
                        <a:rPr lang="en-US" altLang="ja-JP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km</m:t>
                      </m:r>
                      <m:r>
                        <a:rPr lang="en-US" altLang="ja-JP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altLang="ja-JP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kumimoji="1" lang="ja-JP" alt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3695" y="3144263"/>
                <a:ext cx="2531655" cy="43088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76185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43000"/>
          </a:xfrm>
        </p:spPr>
        <p:txBody>
          <a:bodyPr/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April 13, 2013 at Mt. Etna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2050" name="Picture 2" descr="http://msnbcmedia.msn.com/j/MSNBC/Components/Photo/_new/pb-130412-etna-volcano-nj-05.photoblog9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116" y="1988840"/>
            <a:ext cx="2983372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msnbcmedia.msn.com/j/MSNBC/Components/Photo/_new/pb-130412-etna-volcano-nj-02.photoblog9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8840"/>
            <a:ext cx="5544616" cy="369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611560" y="574603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2000" dirty="0">
                <a:solidFill>
                  <a:schemeClr val="bg1"/>
                </a:solidFill>
              </a:rPr>
              <a:t>http://photoblog.nbcnews.com/_news/2013/04/12/17720274-mount-etna-blows-smoke-ring-during-volcanic-eruptions</a:t>
            </a:r>
            <a:endParaRPr lang="ja-JP" alt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22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Importance of momentum deposition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l="3162" r="27871" b="7091"/>
          <a:stretch/>
        </p:blipFill>
        <p:spPr>
          <a:xfrm>
            <a:off x="231112" y="1690689"/>
            <a:ext cx="5355088" cy="44330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5578665" y="1919235"/>
                <a:ext cx="3565335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800" dirty="0">
                    <a:solidFill>
                      <a:schemeClr val="bg1"/>
                    </a:solidFill>
                  </a:rPr>
                  <a:t>Pure energy deposition</a:t>
                </a:r>
              </a:p>
              <a:p>
                <a:r>
                  <a:rPr lang="en-US" altLang="ja-JP" sz="2800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 Double peaks can be seen at some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𝑝</m:t>
                        </m:r>
                      </m:e>
                      <m:sub>
                        <m:r>
                          <a:rPr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𝑇</m:t>
                        </m:r>
                      </m:sub>
                    </m:sSub>
                  </m:oMath>
                </a14:m>
                <a:endParaRPr kumimoji="1" lang="ja-JP" alt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8665" y="1919235"/>
                <a:ext cx="3565335" cy="1384995"/>
              </a:xfrm>
              <a:prstGeom prst="rect">
                <a:avLst/>
              </a:prstGeom>
              <a:blipFill rotWithShape="0">
                <a:blip r:embed="rId3"/>
                <a:stretch>
                  <a:fillRect l="-3419" t="-4405" r="-2222" b="-1189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/>
          <p:cNvSpPr txBox="1"/>
          <p:nvPr/>
        </p:nvSpPr>
        <p:spPr>
          <a:xfrm>
            <a:off x="5578665" y="4021471"/>
            <a:ext cx="32245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chemeClr val="bg1"/>
                </a:solidFill>
              </a:rPr>
              <a:t>Pure momentum deposition</a:t>
            </a:r>
          </a:p>
          <a:p>
            <a:r>
              <a:rPr lang="en-US" altLang="ja-JP" sz="2800" dirty="0">
                <a:solidFill>
                  <a:schemeClr val="bg1"/>
                </a:solidFill>
                <a:sym typeface="Wingdings" panose="05000000000000000000" pitchFamily="2" charset="2"/>
              </a:rPr>
              <a:t> No double peaks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87813" y="6217249"/>
            <a:ext cx="57683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chemeClr val="bg1"/>
                </a:solidFill>
              </a:rPr>
              <a:t>Importance of form of source function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687813" y="1657625"/>
            <a:ext cx="27523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/>
              <a:t>Torrieri</a:t>
            </a:r>
            <a:r>
              <a:rPr lang="en-US" altLang="ja-JP" sz="2000" dirty="0"/>
              <a:t>, arXiv:0901.0230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5264385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Current understanding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l="21400" t="11251" r="40295" b="6944"/>
          <a:stretch/>
        </p:blipFill>
        <p:spPr>
          <a:xfrm>
            <a:off x="628650" y="1690689"/>
            <a:ext cx="2974313" cy="3866049"/>
          </a:xfrm>
          <a:prstGeom prst="rect">
            <a:avLst/>
          </a:prstGeom>
        </p:spPr>
      </p:pic>
      <p:sp>
        <p:nvSpPr>
          <p:cNvPr id="4" name="右矢印 3"/>
          <p:cNvSpPr/>
          <p:nvPr/>
        </p:nvSpPr>
        <p:spPr>
          <a:xfrm>
            <a:off x="4082796" y="3004458"/>
            <a:ext cx="978408" cy="102724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046302" y="6041068"/>
            <a:ext cx="7038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chemeClr val="bg1"/>
                </a:solidFill>
              </a:rPr>
              <a:t>Mach cone picture gone!? Higher harmonics!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84146" y="5640958"/>
            <a:ext cx="3463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bg1"/>
                </a:solidFill>
              </a:rPr>
              <a:t>F. Wang (STAR), talk at QM2005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pic>
        <p:nvPicPr>
          <p:cNvPr id="9" name="Picture 46" descr="fig2a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98" t="4546"/>
          <a:stretch>
            <a:fillRect/>
          </a:stretch>
        </p:blipFill>
        <p:spPr bwMode="auto">
          <a:xfrm>
            <a:off x="5541037" y="2328627"/>
            <a:ext cx="2743200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5336082" y="4933916"/>
            <a:ext cx="3234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bg1"/>
                </a:solidFill>
              </a:rPr>
              <a:t>J. Jia (ATLAS), talk at QM2011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4558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Contents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6066215" y="1681738"/>
            <a:ext cx="2520000" cy="2160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chemeClr val="accent1">
                    <a:lumMod val="50000"/>
                  </a:schemeClr>
                </a:solidFill>
              </a:rPr>
              <a:t>3. Momentum transport away from jet</a:t>
            </a:r>
            <a:endParaRPr lang="ja-JP" alt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3312000" y="1681738"/>
            <a:ext cx="2520000" cy="2160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chemeClr val="accent1">
                    <a:lumMod val="50000"/>
                  </a:schemeClr>
                </a:solidFill>
              </a:rPr>
              <a:t>2. QGP fluid + jet model</a:t>
            </a:r>
            <a:endParaRPr kumimoji="1" lang="ja-JP" alt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3312000" y="4206181"/>
            <a:ext cx="2520000" cy="216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chemeClr val="accent1">
                    <a:lumMod val="50000"/>
                  </a:schemeClr>
                </a:solidFill>
              </a:rPr>
              <a:t>5. Summary  </a:t>
            </a:r>
            <a:endParaRPr kumimoji="1" lang="ja-JP" alt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552116" y="1681738"/>
            <a:ext cx="2520000" cy="216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chemeClr val="accent1">
                    <a:lumMod val="50000"/>
                  </a:schemeClr>
                </a:solidFill>
              </a:rPr>
              <a:t>1. Introduction</a:t>
            </a:r>
            <a:endParaRPr lang="ja-JP" alt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557784" y="4206181"/>
            <a:ext cx="2520000" cy="2160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chemeClr val="accent1">
                    <a:lumMod val="50000"/>
                  </a:schemeClr>
                </a:solidFill>
              </a:rPr>
              <a:t>4. gamma-jet events</a:t>
            </a:r>
            <a:endParaRPr lang="ja-JP" alt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545" t="3571" r="22244" b="12213"/>
          <a:stretch/>
        </p:blipFill>
        <p:spPr>
          <a:xfrm>
            <a:off x="6555815" y="4554140"/>
            <a:ext cx="1540801" cy="146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98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solidFill>
                  <a:schemeClr val="bg1"/>
                </a:solidFill>
              </a:rPr>
              <a:t>“A New Hope”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381332" y="5491909"/>
                <a:ext cx="177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800" dirty="0">
                    <a:solidFill>
                      <a:schemeClr val="bg1"/>
                    </a:solidFill>
                  </a:rPr>
                  <a:t>Azimuthal angle dist.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kumimoji="1"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kumimoji="1" lang="ja-JP" alt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332" y="5491909"/>
                <a:ext cx="1770030" cy="1384995"/>
              </a:xfrm>
              <a:prstGeom prst="rect">
                <a:avLst/>
              </a:prstGeom>
              <a:blipFill rotWithShape="0">
                <a:blip r:embed="rId2"/>
                <a:stretch>
                  <a:fillRect l="-7241" t="-4405" r="-5172" b="-1189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グループ化 4"/>
          <p:cNvGrpSpPr/>
          <p:nvPr/>
        </p:nvGrpSpPr>
        <p:grpSpPr>
          <a:xfrm>
            <a:off x="2873868" y="1561658"/>
            <a:ext cx="5581274" cy="2076182"/>
            <a:chOff x="1043608" y="1772816"/>
            <a:chExt cx="5581274" cy="2076182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 rotWithShape="1">
            <a:blip r:embed="rId3"/>
            <a:srcRect l="6069" t="34523" r="34774" b="379"/>
            <a:stretch/>
          </p:blipFill>
          <p:spPr>
            <a:xfrm>
              <a:off x="1043608" y="1772816"/>
              <a:ext cx="3878584" cy="2069456"/>
            </a:xfrm>
            <a:prstGeom prst="rect">
              <a:avLst/>
            </a:prstGeom>
          </p:spPr>
        </p:pic>
        <p:pic>
          <p:nvPicPr>
            <p:cNvPr id="7" name="図 6"/>
            <p:cNvPicPr>
              <a:picLocks noChangeAspect="1"/>
            </p:cNvPicPr>
            <p:nvPr/>
          </p:nvPicPr>
          <p:blipFill rotWithShape="1">
            <a:blip r:embed="rId3"/>
            <a:srcRect l="6069" t="34523" r="34774" b="379"/>
            <a:stretch/>
          </p:blipFill>
          <p:spPr>
            <a:xfrm>
              <a:off x="2746298" y="1772816"/>
              <a:ext cx="3878584" cy="2069456"/>
            </a:xfrm>
            <a:prstGeom prst="rect">
              <a:avLst/>
            </a:prstGeom>
          </p:spPr>
        </p:pic>
        <p:pic>
          <p:nvPicPr>
            <p:cNvPr id="8" name="図 7"/>
            <p:cNvPicPr>
              <a:picLocks noChangeAspect="1"/>
            </p:cNvPicPr>
            <p:nvPr/>
          </p:nvPicPr>
          <p:blipFill rotWithShape="1">
            <a:blip r:embed="rId4"/>
            <a:srcRect l="38432" t="45312" r="36112" b="9821"/>
            <a:stretch/>
          </p:blipFill>
          <p:spPr>
            <a:xfrm>
              <a:off x="1451846" y="1781931"/>
              <a:ext cx="1668926" cy="2067067"/>
            </a:xfrm>
            <a:prstGeom prst="rect">
              <a:avLst/>
            </a:prstGeom>
          </p:spPr>
        </p:pic>
      </p:grpSp>
      <p:sp>
        <p:nvSpPr>
          <p:cNvPr id="9" name="テキスト ボックス 8"/>
          <p:cNvSpPr txBox="1"/>
          <p:nvPr/>
        </p:nvSpPr>
        <p:spPr>
          <a:xfrm rot="5400000">
            <a:off x="7199421" y="2665541"/>
            <a:ext cx="31399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bg1"/>
                </a:solidFill>
              </a:rPr>
              <a:t>CMS, PRC 84, 024906 (2011)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76" y="1123128"/>
            <a:ext cx="1619250" cy="440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グループ化 19"/>
          <p:cNvGrpSpPr/>
          <p:nvPr/>
        </p:nvGrpSpPr>
        <p:grpSpPr>
          <a:xfrm>
            <a:off x="794293" y="1273183"/>
            <a:ext cx="822288" cy="4232872"/>
            <a:chOff x="814389" y="1413855"/>
            <a:chExt cx="822288" cy="4232872"/>
          </a:xfrm>
        </p:grpSpPr>
        <p:cxnSp>
          <p:nvCxnSpPr>
            <p:cNvPr id="11" name="直線コネクタ 10"/>
            <p:cNvCxnSpPr/>
            <p:nvPr/>
          </p:nvCxnSpPr>
          <p:spPr>
            <a:xfrm rot="10800000" flipH="1">
              <a:off x="814389" y="1526900"/>
              <a:ext cx="803868" cy="4009293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 rot="10800000">
              <a:off x="832809" y="1515176"/>
              <a:ext cx="803868" cy="4009293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円/楕円 12"/>
            <p:cNvSpPr/>
            <p:nvPr/>
          </p:nvSpPr>
          <p:spPr>
            <a:xfrm rot="10800000">
              <a:off x="814389" y="5444085"/>
              <a:ext cx="822288" cy="202642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円/楕円 13"/>
            <p:cNvSpPr/>
            <p:nvPr/>
          </p:nvSpPr>
          <p:spPr>
            <a:xfrm rot="10800000">
              <a:off x="814389" y="1413855"/>
              <a:ext cx="822288" cy="202642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6" name="テキスト ボックス 15"/>
          <p:cNvSpPr txBox="1"/>
          <p:nvPr/>
        </p:nvSpPr>
        <p:spPr>
          <a:xfrm>
            <a:off x="5265292" y="1159212"/>
            <a:ext cx="1123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chemeClr val="bg1"/>
                </a:solidFill>
              </a:rPr>
              <a:t>In-cone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743918" y="1159212"/>
            <a:ext cx="1703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</a:rPr>
              <a:t>Out-of</a:t>
            </a:r>
            <a:r>
              <a:rPr kumimoji="1" lang="en-US" altLang="ja-JP" sz="2400" dirty="0">
                <a:solidFill>
                  <a:schemeClr val="bg1"/>
                </a:solidFill>
              </a:rPr>
              <a:t>-cone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/>
              <p:cNvSpPr txBox="1"/>
              <p:nvPr/>
            </p:nvSpPr>
            <p:spPr>
              <a:xfrm>
                <a:off x="4390779" y="3646955"/>
                <a:ext cx="2516523" cy="8437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,1</m:t>
                              </m:r>
                            </m:sub>
                          </m:sSub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,1</m:t>
                              </m:r>
                            </m:sub>
                          </m:sSub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1" lang="ja-JP" alt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テキスト ボックス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0779" y="3646955"/>
                <a:ext cx="2516523" cy="84375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テキスト ボックス 18"/>
          <p:cNvSpPr txBox="1"/>
          <p:nvPr/>
        </p:nvSpPr>
        <p:spPr>
          <a:xfrm>
            <a:off x="2873868" y="5304290"/>
            <a:ext cx="593463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chemeClr val="bg1"/>
                </a:solidFill>
              </a:rPr>
              <a:t>Leading jet e</a:t>
            </a:r>
            <a:r>
              <a:rPr kumimoji="1" lang="en-US" altLang="ja-JP" sz="2800" dirty="0">
                <a:solidFill>
                  <a:schemeClr val="bg1"/>
                </a:solidFill>
              </a:rPr>
              <a:t>nergy balanced by</a:t>
            </a:r>
          </a:p>
          <a:p>
            <a:r>
              <a:rPr lang="en-US" altLang="ja-JP" sz="2800" dirty="0">
                <a:solidFill>
                  <a:schemeClr val="bg1"/>
                </a:solidFill>
              </a:rPr>
              <a:t>out-of-cone soft particles</a:t>
            </a:r>
          </a:p>
          <a:p>
            <a:r>
              <a:rPr kumimoji="1" lang="en-US" altLang="ja-JP" sz="2800" dirty="0">
                <a:solidFill>
                  <a:schemeClr val="bg1"/>
                </a:solidFill>
              </a:rPr>
              <a:t>Large angle emission away from jet axis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1744298" y="4970212"/>
                <a:ext cx="673389" cy="4498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,1</m:t>
                          </m:r>
                        </m:sub>
                      </m:sSub>
                    </m:oMath>
                  </m:oMathPara>
                </a14:m>
                <a:endParaRPr kumimoji="1" lang="ja-JP" alt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4298" y="4970212"/>
                <a:ext cx="673389" cy="449803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/>
              <p:cNvSpPr txBox="1"/>
              <p:nvPr/>
            </p:nvSpPr>
            <p:spPr>
              <a:xfrm>
                <a:off x="1738660" y="2098058"/>
                <a:ext cx="673389" cy="4498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,2</m:t>
                          </m:r>
                        </m:sub>
                      </m:sSub>
                    </m:oMath>
                  </m:oMathPara>
                </a14:m>
                <a:endParaRPr kumimoji="1" lang="ja-JP" alt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テキスト ボックス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8660" y="2098058"/>
                <a:ext cx="673389" cy="449803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/>
              <p:cNvSpPr txBox="1"/>
              <p:nvPr/>
            </p:nvSpPr>
            <p:spPr>
              <a:xfrm>
                <a:off x="2842059" y="4435577"/>
                <a:ext cx="5499198" cy="10455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</m:sup>
                      </m:sSubSup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b>
                            <m:sup>
                              <m: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func>
                            <m:funcPr>
                              <m:ctrlP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1" lang="en-US" altLang="ja-JP" sz="28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kumimoji="1" lang="en-US" altLang="ja-JP" sz="2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1" lang="en-US" altLang="ja-JP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ja-JP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kumimoji="1" lang="en-US" altLang="ja-JP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kumimoji="1" lang="en-US" altLang="ja-JP" sz="2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kumimoji="1" lang="en-US" altLang="ja-JP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ja-JP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kumimoji="1" lang="en-US" altLang="ja-JP" sz="2800" b="0" i="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LeadingJet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nary>
                    </m:oMath>
                  </m:oMathPara>
                </a14:m>
                <a:endParaRPr kumimoji="1" lang="ja-JP" alt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テキスト ボックス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2059" y="4435577"/>
                <a:ext cx="5499198" cy="1045543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図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14271" y="2575344"/>
            <a:ext cx="981638" cy="65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640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Contents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557784" y="1681738"/>
            <a:ext cx="2520000" cy="216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chemeClr val="accent1">
                    <a:lumMod val="50000"/>
                  </a:schemeClr>
                </a:solidFill>
              </a:rPr>
              <a:t>1. Introduction</a:t>
            </a:r>
            <a:endParaRPr lang="ja-JP" alt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6066216" y="1681738"/>
            <a:ext cx="2520000" cy="2160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chemeClr val="accent1">
                    <a:lumMod val="50000"/>
                  </a:schemeClr>
                </a:solidFill>
              </a:rPr>
              <a:t>3. Momentum transport away from jet</a:t>
            </a:r>
            <a:endParaRPr kumimoji="1" lang="ja-JP" alt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3312000" y="4206181"/>
            <a:ext cx="2520000" cy="216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chemeClr val="accent1">
                    <a:lumMod val="50000"/>
                  </a:schemeClr>
                </a:solidFill>
              </a:rPr>
              <a:t>5. Summary  </a:t>
            </a:r>
            <a:endParaRPr kumimoji="1" lang="ja-JP" alt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312000" y="1681738"/>
            <a:ext cx="2520000" cy="2160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chemeClr val="accent1">
                    <a:lumMod val="50000"/>
                  </a:schemeClr>
                </a:solidFill>
              </a:rPr>
              <a:t>2. QGP fluid + jet model</a:t>
            </a:r>
            <a:endParaRPr lang="ja-JP" alt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557784" y="4206181"/>
            <a:ext cx="2520000" cy="2160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chemeClr val="accent1">
                    <a:lumMod val="50000"/>
                  </a:schemeClr>
                </a:solidFill>
              </a:rPr>
              <a:t>4. gamma-jet events</a:t>
            </a:r>
            <a:endParaRPr lang="ja-JP" alt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545" t="3571" r="22244" b="12213"/>
          <a:stretch/>
        </p:blipFill>
        <p:spPr>
          <a:xfrm>
            <a:off x="6555815" y="4554140"/>
            <a:ext cx="1540801" cy="146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38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Distorted Mach cone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3" name="jet_movie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5497" t="7479" r="3053" b="7850"/>
          <a:stretch/>
        </p:blipFill>
        <p:spPr>
          <a:xfrm>
            <a:off x="251223" y="1487193"/>
            <a:ext cx="5164520" cy="4026566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4301099" y="6235716"/>
            <a:ext cx="4670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bg1"/>
                </a:solidFill>
              </a:rPr>
              <a:t>See also, </a:t>
            </a:r>
            <a:r>
              <a:rPr kumimoji="1" lang="en-US" altLang="ja-JP" sz="2000" dirty="0" err="1">
                <a:solidFill>
                  <a:schemeClr val="bg1"/>
                </a:solidFill>
              </a:rPr>
              <a:t>Satarov</a:t>
            </a:r>
            <a:r>
              <a:rPr kumimoji="1" lang="en-US" altLang="ja-JP" sz="2000" dirty="0">
                <a:solidFill>
                  <a:schemeClr val="bg1"/>
                </a:solidFill>
              </a:rPr>
              <a:t>, </a:t>
            </a:r>
            <a:r>
              <a:rPr kumimoji="1" lang="en-US" altLang="ja-JP" sz="2000" dirty="0" err="1">
                <a:solidFill>
                  <a:schemeClr val="bg1"/>
                </a:solidFill>
              </a:rPr>
              <a:t>Stöcker</a:t>
            </a:r>
            <a:r>
              <a:rPr kumimoji="1" lang="en-US" altLang="ja-JP" sz="2000" dirty="0">
                <a:solidFill>
                  <a:schemeClr val="bg1"/>
                </a:solidFill>
              </a:rPr>
              <a:t>, </a:t>
            </a:r>
            <a:r>
              <a:rPr kumimoji="1" lang="en-US" altLang="ja-JP" sz="2000" dirty="0" err="1">
                <a:solidFill>
                  <a:schemeClr val="bg1"/>
                </a:solidFill>
              </a:rPr>
              <a:t>Mishustin</a:t>
            </a:r>
            <a:r>
              <a:rPr kumimoji="1" lang="en-US" altLang="ja-JP" sz="2000" dirty="0">
                <a:solidFill>
                  <a:schemeClr val="bg1"/>
                </a:solidFill>
              </a:rPr>
              <a:t> (2005)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5513647" y="1608364"/>
                <a:ext cx="3482235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800" dirty="0">
                    <a:solidFill>
                      <a:schemeClr val="bg1"/>
                    </a:solidFill>
                  </a:rPr>
                  <a:t>Production point of jet</a:t>
                </a:r>
              </a:p>
              <a:p>
                <a:r>
                  <a:rPr lang="en-US" altLang="ja-JP" sz="28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ja-JP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altLang="ja-JP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ja-JP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altLang="ja-JP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3, 0</m:t>
                        </m:r>
                      </m:e>
                    </m:d>
                    <m:r>
                      <a:rPr lang="en-US" altLang="ja-JP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m:rPr>
                        <m:sty m:val="p"/>
                      </m:rPr>
                      <a:rPr lang="en-US" altLang="ja-JP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fm</m:t>
                    </m:r>
                    <m:r>
                      <a:rPr lang="en-US" altLang="ja-JP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kumimoji="1" lang="ja-JP" alt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3647" y="1608364"/>
                <a:ext cx="3482235" cy="954107"/>
              </a:xfrm>
              <a:prstGeom prst="rect">
                <a:avLst/>
              </a:prstGeom>
              <a:blipFill rotWithShape="0">
                <a:blip r:embed="rId5"/>
                <a:stretch>
                  <a:fillRect l="-3497" t="-6410" r="-262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テキスト ボックス 6"/>
          <p:cNvSpPr txBox="1"/>
          <p:nvPr/>
        </p:nvSpPr>
        <p:spPr>
          <a:xfrm>
            <a:off x="5513647" y="3079004"/>
            <a:ext cx="34440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chemeClr val="bg1"/>
                </a:solidFill>
              </a:rPr>
              <a:t>Non-sharp shock front</a:t>
            </a:r>
          </a:p>
          <a:p>
            <a:r>
              <a:rPr lang="en-US" altLang="ja-JP" sz="2800" dirty="0">
                <a:solidFill>
                  <a:schemeClr val="bg1"/>
                </a:solidFill>
              </a:rPr>
              <a:t>due to radial flow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5513647" y="4552737"/>
                <a:ext cx="3616567" cy="8919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kumimoji="1"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</m:oMath>
                </a14:m>
                <a:r>
                  <a:rPr kumimoji="1" lang="ja-JP" altLang="en-US" sz="2800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ja-JP" sz="2800" dirty="0">
                    <a:solidFill>
                      <a:schemeClr val="bg1"/>
                    </a:solidFill>
                  </a:rPr>
                  <a:t>controlled by position</a:t>
                </a:r>
              </a:p>
              <a:p>
                <a:r>
                  <a:rPr lang="en-US" altLang="ja-JP" sz="2800" dirty="0">
                    <a:solidFill>
                      <a:schemeClr val="bg1"/>
                    </a:solidFill>
                  </a:rPr>
                  <a:t>of production points</a:t>
                </a:r>
                <a:endParaRPr kumimoji="1" lang="ja-JP" alt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3647" y="4552737"/>
                <a:ext cx="3616567" cy="891975"/>
              </a:xfrm>
              <a:prstGeom prst="rect">
                <a:avLst/>
              </a:prstGeom>
              <a:blipFill rotWithShape="0">
                <a:blip r:embed="rId6"/>
                <a:stretch>
                  <a:fillRect l="-5892" t="-11644" r="-4714" b="-2397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テキスト ボックス 5"/>
          <p:cNvSpPr txBox="1"/>
          <p:nvPr/>
        </p:nvSpPr>
        <p:spPr>
          <a:xfrm>
            <a:off x="5483702" y="206326"/>
            <a:ext cx="3503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bg1"/>
                </a:solidFill>
              </a:rPr>
              <a:t>Movies: Courtesy of </a:t>
            </a:r>
            <a:r>
              <a:rPr kumimoji="1" lang="en-US" altLang="ja-JP" sz="2000" dirty="0" err="1">
                <a:solidFill>
                  <a:schemeClr val="bg1"/>
                </a:solidFill>
              </a:rPr>
              <a:t>Y.Tachibana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45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>
                <a:solidFill>
                  <a:schemeClr val="bg1"/>
                </a:solidFill>
              </a:rPr>
              <a:t>EoS</a:t>
            </a:r>
            <a:r>
              <a:rPr kumimoji="1" lang="en-US" altLang="ja-JP" dirty="0">
                <a:solidFill>
                  <a:schemeClr val="bg1"/>
                </a:solidFill>
              </a:rPr>
              <a:t> dependence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graphicFrame>
        <p:nvGraphicFramePr>
          <p:cNvPr id="3" name="オブジェクト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7133538"/>
              </p:ext>
            </p:extLst>
          </p:nvPr>
        </p:nvGraphicFramePr>
        <p:xfrm>
          <a:off x="650875" y="2632075"/>
          <a:ext cx="3900488" cy="292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2" name="Acrobat Document" r:id="rId3" imgW="9753403" imgH="7314662" progId="AcroExch.Document.11">
                  <p:embed/>
                </p:oleObj>
              </mc:Choice>
              <mc:Fallback>
                <p:oleObj name="Acrobat Document" r:id="rId3" imgW="9753403" imgH="7314662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50875" y="2632075"/>
                        <a:ext cx="3900488" cy="2925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オブジェクト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6703279"/>
              </p:ext>
            </p:extLst>
          </p:nvPr>
        </p:nvGraphicFramePr>
        <p:xfrm>
          <a:off x="4632285" y="2632109"/>
          <a:ext cx="3901361" cy="29258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3" name="Acrobat Document" r:id="rId5" imgW="9753403" imgH="7314662" progId="AcroExch.Document.11">
                  <p:embed/>
                </p:oleObj>
              </mc:Choice>
              <mc:Fallback>
                <p:oleObj name="Acrobat Document" r:id="rId5" imgW="9753403" imgH="7314662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32285" y="2632109"/>
                        <a:ext cx="3901361" cy="29258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818347" y="1615476"/>
            <a:ext cx="36012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>
                <a:solidFill>
                  <a:schemeClr val="bg1"/>
                </a:solidFill>
              </a:rPr>
              <a:t>Ideal gas</a:t>
            </a:r>
          </a:p>
          <a:p>
            <a:pPr algn="ctr"/>
            <a:r>
              <a:rPr lang="en-US" altLang="ja-JP" sz="2800" dirty="0">
                <a:solidFill>
                  <a:schemeClr val="bg1"/>
                </a:solidFill>
              </a:rPr>
              <a:t>(Conformal matter)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986287" y="1478316"/>
            <a:ext cx="34823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>
                <a:solidFill>
                  <a:schemeClr val="bg1"/>
                </a:solidFill>
              </a:rPr>
              <a:t>Lattice </a:t>
            </a:r>
            <a:r>
              <a:rPr kumimoji="1" lang="en-US" altLang="ja-JP" sz="2800" dirty="0" err="1">
                <a:solidFill>
                  <a:schemeClr val="bg1"/>
                </a:solidFill>
              </a:rPr>
              <a:t>EoS</a:t>
            </a:r>
            <a:endParaRPr kumimoji="1" lang="en-US" altLang="ja-JP" sz="2800" dirty="0">
              <a:solidFill>
                <a:schemeClr val="bg1"/>
              </a:solidFill>
            </a:endParaRPr>
          </a:p>
          <a:p>
            <a:pPr algn="ctr"/>
            <a:r>
              <a:rPr lang="en-US" altLang="ja-JP" sz="2800" dirty="0">
                <a:solidFill>
                  <a:schemeClr val="bg1"/>
                </a:solidFill>
              </a:rPr>
              <a:t>(Wuppertal Budapest)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467004" y="5555568"/>
            <a:ext cx="62224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chemeClr val="bg1"/>
                </a:solidFill>
              </a:rPr>
              <a:t>The softer </a:t>
            </a:r>
            <a:r>
              <a:rPr kumimoji="1" lang="en-US" altLang="ja-JP" sz="2800" dirty="0" err="1">
                <a:solidFill>
                  <a:schemeClr val="bg1"/>
                </a:solidFill>
              </a:rPr>
              <a:t>EoS</a:t>
            </a:r>
            <a:r>
              <a:rPr kumimoji="1" lang="en-US" altLang="ja-JP" sz="2800" dirty="0">
                <a:solidFill>
                  <a:schemeClr val="bg1"/>
                </a:solidFill>
              </a:rPr>
              <a:t>, the larger emission angle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0592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Hydro to </a:t>
            </a:r>
            <a:r>
              <a:rPr lang="en-US" altLang="ja-JP" dirty="0">
                <a:solidFill>
                  <a:schemeClr val="bg1"/>
                </a:solidFill>
              </a:rPr>
              <a:t>particles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/>
              <p:cNvSpPr txBox="1"/>
              <p:nvPr/>
            </p:nvSpPr>
            <p:spPr>
              <a:xfrm>
                <a:off x="628650" y="2523586"/>
                <a:ext cx="5391091" cy="9373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f>
                        <m:fPr>
                          <m:ctrlP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kumimoji="1" lang="en-US" altLang="ja-JP" sz="2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sSup>
                            <m:sSupPr>
                              <m:ctrlP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  <m:r>
                        <a:rPr lang="en-US" altLang="ja-JP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ja-JP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ja-JP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ja-JP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ja-JP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ja-JP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ja-JP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m:rPr>
                              <m:sty m:val="p"/>
                            </m:rPr>
                            <a:rPr lang="en-US" altLang="ja-JP" sz="28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altLang="ja-JP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altLang="ja-JP" sz="28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ja-JP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ja-JP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altLang="ja-JP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altLang="ja-JP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altLang="ja-JP" sz="2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 sz="2800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fo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ja-JP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±1</m:t>
                          </m:r>
                        </m:den>
                      </m:f>
                    </m:oMath>
                  </m:oMathPara>
                </a14:m>
                <a:endParaRPr lang="ja-JP" alt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2523586"/>
                <a:ext cx="5391091" cy="937372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/>
          <p:cNvSpPr txBox="1"/>
          <p:nvPr/>
        </p:nvSpPr>
        <p:spPr>
          <a:xfrm>
            <a:off x="664780" y="1538819"/>
            <a:ext cx="68368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chemeClr val="bg1"/>
                </a:solidFill>
              </a:rPr>
              <a:t>One-particle distribution from a fluid element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1014556" y="3706869"/>
                <a:ext cx="234788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2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fo</m:t>
                          </m:r>
                        </m:sub>
                      </m:sSub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  <m:r>
                        <a:rPr kumimoji="1" lang="en-US" altLang="ja-JP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45 </m:t>
                      </m:r>
                      <m:r>
                        <m:rPr>
                          <m:sty m:val="p"/>
                        </m:rPr>
                        <a:rPr kumimoji="1" lang="en-US" altLang="ja-JP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kumimoji="1" lang="ja-JP" alt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556" y="3706869"/>
                <a:ext cx="2347886" cy="43088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フリーフォーム 8"/>
          <p:cNvSpPr/>
          <p:nvPr/>
        </p:nvSpPr>
        <p:spPr>
          <a:xfrm>
            <a:off x="6678078" y="2883860"/>
            <a:ext cx="349723" cy="1884556"/>
          </a:xfrm>
          <a:custGeom>
            <a:avLst/>
            <a:gdLst>
              <a:gd name="connsiteX0" fmla="*/ 0 w 349723"/>
              <a:gd name="connsiteY0" fmla="*/ 0 h 1884556"/>
              <a:gd name="connsiteX1" fmla="*/ 345688 w 349723"/>
              <a:gd name="connsiteY1" fmla="*/ 713678 h 1884556"/>
              <a:gd name="connsiteX2" fmla="*/ 189571 w 349723"/>
              <a:gd name="connsiteY2" fmla="*/ 1628078 h 1884556"/>
              <a:gd name="connsiteX3" fmla="*/ 200722 w 349723"/>
              <a:gd name="connsiteY3" fmla="*/ 1884556 h 1884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723" h="1884556">
                <a:moveTo>
                  <a:pt x="0" y="0"/>
                </a:moveTo>
                <a:cubicBezTo>
                  <a:pt x="157046" y="221166"/>
                  <a:pt x="314093" y="442332"/>
                  <a:pt x="345688" y="713678"/>
                </a:cubicBezTo>
                <a:cubicBezTo>
                  <a:pt x="377283" y="985024"/>
                  <a:pt x="213732" y="1432932"/>
                  <a:pt x="189571" y="1628078"/>
                </a:cubicBezTo>
                <a:cubicBezTo>
                  <a:pt x="165410" y="1823224"/>
                  <a:pt x="183066" y="1853890"/>
                  <a:pt x="200722" y="1884556"/>
                </a:cubicBez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右矢印 9"/>
          <p:cNvSpPr/>
          <p:nvPr/>
        </p:nvSpPr>
        <p:spPr>
          <a:xfrm>
            <a:off x="6623505" y="3571844"/>
            <a:ext cx="978408" cy="484632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7656486" y="3625589"/>
                <a:ext cx="58009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pPr>
                        <m:e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𝑁</m:t>
                          </m:r>
                        </m:e>
                        <m:sup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𝜇</m:t>
                          </m:r>
                        </m:sup>
                      </m:sSup>
                    </m:oMath>
                  </m:oMathPara>
                </a14:m>
                <a:endParaRPr kumimoji="1" lang="ja-JP" altLang="en-US" sz="2800" dirty="0">
                  <a:solidFill>
                    <a:schemeClr val="bg1"/>
                  </a:solidFill>
                  <a:latin typeface="+mn-ea"/>
                  <a:ea typeface="+mn-ea"/>
                </a:endParaRPr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6486" y="3625589"/>
                <a:ext cx="580095" cy="43088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直線矢印コネクタ 11"/>
          <p:cNvCxnSpPr/>
          <p:nvPr/>
        </p:nvCxnSpPr>
        <p:spPr>
          <a:xfrm flipV="1">
            <a:off x="7023766" y="3247098"/>
            <a:ext cx="1022964" cy="20642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/>
              <p:cNvSpPr txBox="1"/>
              <p:nvPr/>
            </p:nvSpPr>
            <p:spPr>
              <a:xfrm>
                <a:off x="8114707" y="3031074"/>
                <a:ext cx="73282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1" lang="en-US" altLang="ja-JP" sz="2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Δ</m:t>
                          </m:r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𝜎</m:t>
                          </m:r>
                        </m:e>
                        <m:sup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𝜇</m:t>
                          </m:r>
                        </m:sup>
                      </m:sSup>
                    </m:oMath>
                  </m:oMathPara>
                </a14:m>
                <a:endParaRPr kumimoji="1" lang="ja-JP" altLang="en-US" sz="2800" dirty="0">
                  <a:solidFill>
                    <a:schemeClr val="bg1"/>
                  </a:solidFill>
                  <a:latin typeface="+mn-ea"/>
                  <a:ea typeface="+mn-ea"/>
                </a:endParaRPr>
              </a:p>
            </p:txBody>
          </p:sp>
        </mc:Choice>
        <mc:Fallback xmlns="">
          <p:sp>
            <p:nvSpPr>
              <p:cNvPr id="13" name="テキスト ボックス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4707" y="3031074"/>
                <a:ext cx="732828" cy="43088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テキスト ボックス 14"/>
          <p:cNvSpPr txBox="1"/>
          <p:nvPr/>
        </p:nvSpPr>
        <p:spPr>
          <a:xfrm>
            <a:off x="6325333" y="1930489"/>
            <a:ext cx="2419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solidFill>
                  <a:schemeClr val="bg1"/>
                </a:solidFill>
              </a:rPr>
              <a:t>F.Cooper</a:t>
            </a:r>
            <a:r>
              <a:rPr kumimoji="1" lang="en-US" altLang="ja-JP" dirty="0">
                <a:solidFill>
                  <a:schemeClr val="bg1"/>
                </a:solidFill>
              </a:rPr>
              <a:t>, </a:t>
            </a:r>
            <a:r>
              <a:rPr kumimoji="1" lang="en-US" altLang="ja-JP" dirty="0" err="1">
                <a:solidFill>
                  <a:schemeClr val="bg1"/>
                </a:solidFill>
              </a:rPr>
              <a:t>G.Frye</a:t>
            </a:r>
            <a:r>
              <a:rPr kumimoji="1" lang="en-US" altLang="ja-JP" dirty="0">
                <a:solidFill>
                  <a:schemeClr val="bg1"/>
                </a:solidFill>
              </a:rPr>
              <a:t> (1974) 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6749299" y="2568408"/>
                <a:ext cx="206088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Σ</m:t>
                      </m:r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2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fo</m:t>
                          </m:r>
                        </m:sub>
                      </m:sSub>
                    </m:oMath>
                  </m:oMathPara>
                </a14:m>
                <a:endParaRPr kumimoji="1" lang="ja-JP" alt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299" y="2568408"/>
                <a:ext cx="2060885" cy="43088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/>
              <p:cNvSpPr txBox="1"/>
              <p:nvPr/>
            </p:nvSpPr>
            <p:spPr>
              <a:xfrm>
                <a:off x="498574" y="4218915"/>
                <a:ext cx="6124931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800" dirty="0">
                    <a:solidFill>
                      <a:schemeClr val="bg1"/>
                    </a:solidFill>
                  </a:rPr>
                  <a:t>Thermal dist</a:t>
                </a:r>
                <a:r>
                  <a:rPr lang="en-US" altLang="ja-JP" sz="2800" dirty="0">
                    <a:solidFill>
                      <a:schemeClr val="bg1"/>
                    </a:solidFill>
                  </a:rPr>
                  <a:t>. in switching hypersurface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ja-JP" sz="28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endParaRPr lang="en-US" altLang="ja-JP" sz="2800" dirty="0">
                  <a:solidFill>
                    <a:schemeClr val="bg1"/>
                  </a:solidFill>
                </a:endParaRPr>
              </a:p>
              <a:p>
                <a:r>
                  <a:rPr lang="en-US" altLang="ja-JP" sz="2800" dirty="0">
                    <a:solidFill>
                      <a:schemeClr val="bg1"/>
                    </a:solidFill>
                  </a:rPr>
                  <a:t>boosted by fluid velocity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</m:oMath>
                </a14:m>
                <a:endParaRPr kumimoji="1" lang="ja-JP" alt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574" y="4218915"/>
                <a:ext cx="6124931" cy="954107"/>
              </a:xfrm>
              <a:prstGeom prst="rect">
                <a:avLst/>
              </a:prstGeom>
              <a:blipFill rotWithShape="0">
                <a:blip r:embed="rId7"/>
                <a:stretch>
                  <a:fillRect l="-2090" t="-5732" b="-1719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/>
              <p:cNvSpPr txBox="1"/>
              <p:nvPr/>
            </p:nvSpPr>
            <p:spPr>
              <a:xfrm>
                <a:off x="1801421" y="5452798"/>
                <a:ext cx="5499198" cy="10455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</m:sup>
                      </m:sSubSup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b>
                            <m:sup>
                              <m: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func>
                            <m:funcPr>
                              <m:ctrlP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1" lang="en-US" altLang="ja-JP" sz="28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kumimoji="1" lang="en-US" altLang="ja-JP" sz="2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1" lang="en-US" altLang="ja-JP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ja-JP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kumimoji="1" lang="en-US" altLang="ja-JP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kumimoji="1" lang="en-US" altLang="ja-JP" sz="2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kumimoji="1" lang="en-US" altLang="ja-JP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ja-JP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kumimoji="1" lang="en-US" altLang="ja-JP" sz="2800" b="0" i="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LeadingJet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nary>
                    </m:oMath>
                  </m:oMathPara>
                </a14:m>
                <a:endParaRPr kumimoji="1" lang="ja-JP" alt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テキスト ボックス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1421" y="5452798"/>
                <a:ext cx="5499198" cy="1045543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76028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Results from QGP fluid + jet model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grpSp>
        <p:nvGrpSpPr>
          <p:cNvPr id="14" name="グループ化 13"/>
          <p:cNvGrpSpPr>
            <a:grpSpLocks noChangeAspect="1"/>
          </p:cNvGrpSpPr>
          <p:nvPr/>
        </p:nvGrpSpPr>
        <p:grpSpPr>
          <a:xfrm>
            <a:off x="1694885" y="1518564"/>
            <a:ext cx="5739384" cy="4447562"/>
            <a:chOff x="984885" y="198589"/>
            <a:chExt cx="7174230" cy="5559453"/>
          </a:xfrm>
        </p:grpSpPr>
        <p:grpSp>
          <p:nvGrpSpPr>
            <p:cNvPr id="3" name="グループ化 2"/>
            <p:cNvGrpSpPr>
              <a:grpSpLocks noChangeAspect="1"/>
            </p:cNvGrpSpPr>
            <p:nvPr/>
          </p:nvGrpSpPr>
          <p:grpSpPr>
            <a:xfrm>
              <a:off x="984885" y="198589"/>
              <a:ext cx="7174230" cy="3504085"/>
              <a:chOff x="539552" y="1700808"/>
              <a:chExt cx="7776864" cy="3798422"/>
            </a:xfrm>
          </p:grpSpPr>
          <p:pic>
            <p:nvPicPr>
              <p:cNvPr id="4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33" t="29414" r="3557" b="50100"/>
              <a:stretch/>
            </p:blipFill>
            <p:spPr bwMode="auto">
              <a:xfrm>
                <a:off x="539552" y="1700808"/>
                <a:ext cx="7776864" cy="10108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" name="図 4"/>
              <p:cNvPicPr>
                <a:picLocks noChangeAspect="1"/>
              </p:cNvPicPr>
              <p:nvPr/>
            </p:nvPicPr>
            <p:blipFill rotWithShape="1">
              <a:blip r:embed="rId3"/>
              <a:srcRect l="2045" t="21672" r="2045" b="6833"/>
              <a:stretch/>
            </p:blipFill>
            <p:spPr>
              <a:xfrm>
                <a:off x="539552" y="2636912"/>
                <a:ext cx="7776864" cy="2862318"/>
              </a:xfrm>
              <a:prstGeom prst="rect">
                <a:avLst/>
              </a:prstGeom>
            </p:spPr>
          </p:pic>
        </p:grpSp>
        <p:grpSp>
          <p:nvGrpSpPr>
            <p:cNvPr id="6" name="グループ化 5"/>
            <p:cNvGrpSpPr/>
            <p:nvPr/>
          </p:nvGrpSpPr>
          <p:grpSpPr>
            <a:xfrm>
              <a:off x="1376663" y="3336066"/>
              <a:ext cx="6782452" cy="2421976"/>
              <a:chOff x="1043608" y="1772816"/>
              <a:chExt cx="5581274" cy="2076182"/>
            </a:xfrm>
          </p:grpSpPr>
          <p:pic>
            <p:nvPicPr>
              <p:cNvPr id="7" name="図 6"/>
              <p:cNvPicPr>
                <a:picLocks noChangeAspect="1"/>
              </p:cNvPicPr>
              <p:nvPr/>
            </p:nvPicPr>
            <p:blipFill rotWithShape="1">
              <a:blip r:embed="rId4"/>
              <a:srcRect l="6069" t="34523" r="34774" b="379"/>
              <a:stretch/>
            </p:blipFill>
            <p:spPr>
              <a:xfrm>
                <a:off x="1043608" y="1772816"/>
                <a:ext cx="3878584" cy="2069456"/>
              </a:xfrm>
              <a:prstGeom prst="rect">
                <a:avLst/>
              </a:prstGeom>
            </p:spPr>
          </p:pic>
          <p:pic>
            <p:nvPicPr>
              <p:cNvPr id="8" name="図 7"/>
              <p:cNvPicPr>
                <a:picLocks noChangeAspect="1"/>
              </p:cNvPicPr>
              <p:nvPr/>
            </p:nvPicPr>
            <p:blipFill rotWithShape="1">
              <a:blip r:embed="rId4"/>
              <a:srcRect l="6069" t="34523" r="34774" b="379"/>
              <a:stretch/>
            </p:blipFill>
            <p:spPr>
              <a:xfrm>
                <a:off x="2746298" y="1772816"/>
                <a:ext cx="3878584" cy="2069456"/>
              </a:xfrm>
              <a:prstGeom prst="rect">
                <a:avLst/>
              </a:prstGeom>
            </p:spPr>
          </p:pic>
          <p:pic>
            <p:nvPicPr>
              <p:cNvPr id="9" name="図 8"/>
              <p:cNvPicPr>
                <a:picLocks noChangeAspect="1"/>
              </p:cNvPicPr>
              <p:nvPr/>
            </p:nvPicPr>
            <p:blipFill rotWithShape="1">
              <a:blip r:embed="rId5"/>
              <a:srcRect l="38432" t="45312" r="36112" b="9821"/>
              <a:stretch/>
            </p:blipFill>
            <p:spPr>
              <a:xfrm>
                <a:off x="1451846" y="1781931"/>
                <a:ext cx="1668926" cy="2067067"/>
              </a:xfrm>
              <a:prstGeom prst="rect">
                <a:avLst/>
              </a:prstGeom>
            </p:spPr>
          </p:pic>
        </p:grpSp>
      </p:grpSp>
      <p:sp>
        <p:nvSpPr>
          <p:cNvPr id="10" name="テキスト ボックス 9"/>
          <p:cNvSpPr txBox="1"/>
          <p:nvPr/>
        </p:nvSpPr>
        <p:spPr>
          <a:xfrm rot="5400000">
            <a:off x="6784580" y="4625098"/>
            <a:ext cx="1574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chemeClr val="bg1"/>
                </a:solidFill>
              </a:rPr>
              <a:t>CMS data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329315" y="5865497"/>
            <a:ext cx="64738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chemeClr val="bg1"/>
                </a:solidFill>
              </a:rPr>
              <a:t>Transport of momentum away from jet axis</a:t>
            </a:r>
            <a:endParaRPr lang="ja-JP" altLang="en-US" sz="2800" dirty="0">
              <a:solidFill>
                <a:schemeClr val="bg1"/>
              </a:solidFill>
            </a:endParaRPr>
          </a:p>
          <a:p>
            <a:r>
              <a:rPr lang="en-US" altLang="ja-JP" sz="2800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kumimoji="1" lang="en-US" altLang="ja-JP" sz="2800" dirty="0">
                <a:solidFill>
                  <a:schemeClr val="bg1"/>
                </a:solidFill>
              </a:rPr>
              <a:t>Qualitatively similar to CMS results</a:t>
            </a:r>
          </a:p>
        </p:txBody>
      </p:sp>
      <p:sp>
        <p:nvSpPr>
          <p:cNvPr id="16" name="正方形/長方形 15"/>
          <p:cNvSpPr/>
          <p:nvPr/>
        </p:nvSpPr>
        <p:spPr>
          <a:xfrm>
            <a:off x="4361156" y="1127115"/>
            <a:ext cx="43322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ja-JP" sz="2000" dirty="0" err="1">
                <a:solidFill>
                  <a:prstClr val="white"/>
                </a:solidFill>
              </a:rPr>
              <a:t>Y.Tachibana</a:t>
            </a:r>
            <a:r>
              <a:rPr lang="en-US" altLang="ja-JP" sz="2000" dirty="0">
                <a:solidFill>
                  <a:prstClr val="white"/>
                </a:solidFill>
              </a:rPr>
              <a:t>, TH, PRC 90, 021902 (2014)</a:t>
            </a:r>
            <a:endParaRPr lang="ja-JP" altLang="en-US" sz="2000" dirty="0">
              <a:solidFill>
                <a:prstClr val="white"/>
              </a:solidFill>
            </a:endParaRP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8727" y="4965541"/>
            <a:ext cx="981638" cy="65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6246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Contents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552116" y="4206181"/>
            <a:ext cx="2520000" cy="2160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chemeClr val="accent1">
                    <a:lumMod val="50000"/>
                  </a:schemeClr>
                </a:solidFill>
              </a:rPr>
              <a:t>4. gamma-jet events</a:t>
            </a:r>
            <a:endParaRPr lang="ja-JP" alt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3312000" y="1681738"/>
            <a:ext cx="2520000" cy="2160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chemeClr val="accent1">
                    <a:lumMod val="50000"/>
                  </a:schemeClr>
                </a:solidFill>
              </a:rPr>
              <a:t>2. QGP fluid + jet model</a:t>
            </a:r>
            <a:endParaRPr kumimoji="1" lang="ja-JP" alt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3312000" y="4206181"/>
            <a:ext cx="2520000" cy="216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chemeClr val="accent1">
                    <a:lumMod val="50000"/>
                  </a:schemeClr>
                </a:solidFill>
              </a:rPr>
              <a:t>5. Summary  </a:t>
            </a:r>
            <a:endParaRPr kumimoji="1" lang="ja-JP" alt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552116" y="1681738"/>
            <a:ext cx="2520000" cy="216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chemeClr val="accent1">
                    <a:lumMod val="50000"/>
                  </a:schemeClr>
                </a:solidFill>
              </a:rPr>
              <a:t>1. Introduction</a:t>
            </a:r>
            <a:endParaRPr lang="ja-JP" alt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6071884" y="1681738"/>
            <a:ext cx="2520000" cy="2160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chemeClr val="accent1">
                    <a:lumMod val="50000"/>
                  </a:schemeClr>
                </a:solidFill>
              </a:rPr>
              <a:t>3. Momentum transport away from jet</a:t>
            </a:r>
            <a:endParaRPr lang="ja-JP" alt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545" t="3571" r="22244" b="12213"/>
          <a:stretch/>
        </p:blipFill>
        <p:spPr>
          <a:xfrm>
            <a:off x="6555815" y="4554140"/>
            <a:ext cx="1540801" cy="146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0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kumimoji="1" lang="en-US" altLang="ja-JP" dirty="0">
                    <a:solidFill>
                      <a:schemeClr val="bg1"/>
                    </a:solidFill>
                  </a:rPr>
                  <a:t>Jet propagation in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kumimoji="1" lang="en-US" altLang="ja-JP" dirty="0">
                    <a:solidFill>
                      <a:schemeClr val="bg1"/>
                    </a:solidFill>
                  </a:rPr>
                  <a:t>-jet event</a:t>
                </a:r>
                <a:endParaRPr kumimoji="1" lang="ja-JP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タイトル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309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12" y="2036556"/>
            <a:ext cx="4167188" cy="2909888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5566757" y="876"/>
            <a:ext cx="35808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bg1"/>
                </a:solidFill>
              </a:rPr>
              <a:t>Movies: Courtesy of Y. Tachibana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4572000" y="2333386"/>
                <a:ext cx="3630353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800" dirty="0">
                    <a:solidFill>
                      <a:schemeClr val="bg1"/>
                    </a:solidFill>
                  </a:rPr>
                  <a:t>Production point of jet</a:t>
                </a:r>
              </a:p>
              <a:p>
                <a:r>
                  <a:rPr lang="en-US" altLang="ja-JP" sz="28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ja-JP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altLang="ja-JP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ja-JP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altLang="ja-JP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3, −3</m:t>
                        </m:r>
                      </m:e>
                    </m:d>
                    <m:r>
                      <a:rPr lang="en-US" altLang="ja-JP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m:rPr>
                        <m:sty m:val="p"/>
                      </m:rPr>
                      <a:rPr lang="en-US" altLang="ja-JP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fm</m:t>
                    </m:r>
                    <m:r>
                      <a:rPr lang="en-US" altLang="ja-JP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kumimoji="1" lang="ja-JP" alt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2333386"/>
                <a:ext cx="3630353" cy="954107"/>
              </a:xfrm>
              <a:prstGeom prst="rect">
                <a:avLst/>
              </a:prstGeom>
              <a:blipFill rotWithShape="0">
                <a:blip r:embed="rId4"/>
                <a:stretch>
                  <a:fillRect l="-3356" t="-641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4571999" y="3393959"/>
                <a:ext cx="4701993" cy="10189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800" dirty="0">
                    <a:solidFill>
                      <a:schemeClr val="bg1"/>
                    </a:solidFill>
                  </a:rPr>
                  <a:t>Momentum of jet</a:t>
                </a:r>
              </a:p>
              <a:p>
                <a:r>
                  <a:rPr lang="en-US" altLang="ja-JP" sz="28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ja-JP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0,</m:t>
                            </m:r>
                            <m:r>
                              <a:rPr lang="en-US" altLang="ja-JP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altLang="ja-JP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ja-JP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0,</m:t>
                            </m:r>
                            <m:r>
                              <a:rPr lang="en-US" altLang="ja-JP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e>
                    </m:d>
                    <m:r>
                      <a:rPr lang="en-US" altLang="ja-JP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−200, 0</m:t>
                        </m:r>
                      </m:e>
                    </m:d>
                    <m:r>
                      <a:rPr lang="en-US" altLang="ja-JP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m:rPr>
                        <m:sty m:val="p"/>
                      </m:rPr>
                      <a:rPr lang="en-US" altLang="ja-JP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GeV</m:t>
                    </m:r>
                    <m:r>
                      <a:rPr lang="en-US" altLang="ja-JP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kumimoji="1" lang="ja-JP" alt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99" y="3393959"/>
                <a:ext cx="4701993" cy="1018933"/>
              </a:xfrm>
              <a:prstGeom prst="rect">
                <a:avLst/>
              </a:prstGeom>
              <a:blipFill rotWithShape="0">
                <a:blip r:embed="rId5"/>
                <a:stretch>
                  <a:fillRect l="-2594" t="-598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テキスト ボックス 10"/>
          <p:cNvSpPr txBox="1"/>
          <p:nvPr/>
        </p:nvSpPr>
        <p:spPr>
          <a:xfrm>
            <a:off x="1952148" y="5459971"/>
            <a:ext cx="49930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chemeClr val="bg1"/>
                </a:solidFill>
              </a:rPr>
              <a:t>Mach cone </a:t>
            </a:r>
            <a:r>
              <a:rPr lang="en-US" altLang="ja-JP" sz="2800" dirty="0">
                <a:solidFill>
                  <a:schemeClr val="bg1"/>
                </a:solidFill>
              </a:rPr>
              <a:t>push</a:t>
            </a:r>
            <a:r>
              <a:rPr kumimoji="1" lang="en-US" altLang="ja-JP" sz="2800" dirty="0">
                <a:solidFill>
                  <a:schemeClr val="bg1"/>
                </a:solidFill>
              </a:rPr>
              <a:t>ed by radial flow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057842" y="6235716"/>
            <a:ext cx="37025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>
                <a:solidFill>
                  <a:schemeClr val="bg1"/>
                </a:solidFill>
              </a:rPr>
              <a:t>Satarov</a:t>
            </a:r>
            <a:r>
              <a:rPr kumimoji="1" lang="en-US" altLang="ja-JP" sz="2000" dirty="0">
                <a:solidFill>
                  <a:schemeClr val="bg1"/>
                </a:solidFill>
              </a:rPr>
              <a:t>, </a:t>
            </a:r>
            <a:r>
              <a:rPr kumimoji="1" lang="en-US" altLang="ja-JP" sz="2000" dirty="0" err="1">
                <a:solidFill>
                  <a:schemeClr val="bg1"/>
                </a:solidFill>
              </a:rPr>
              <a:t>Stöcker</a:t>
            </a:r>
            <a:r>
              <a:rPr kumimoji="1" lang="en-US" altLang="ja-JP" sz="2000" dirty="0">
                <a:solidFill>
                  <a:schemeClr val="bg1"/>
                </a:solidFill>
              </a:rPr>
              <a:t>, </a:t>
            </a:r>
            <a:r>
              <a:rPr kumimoji="1" lang="en-US" altLang="ja-JP" sz="2000" dirty="0" err="1">
                <a:solidFill>
                  <a:schemeClr val="bg1"/>
                </a:solidFill>
              </a:rPr>
              <a:t>Mishustin</a:t>
            </a:r>
            <a:r>
              <a:rPr kumimoji="1" lang="en-US" altLang="ja-JP" sz="2000" dirty="0">
                <a:solidFill>
                  <a:schemeClr val="bg1"/>
                </a:solidFill>
              </a:rPr>
              <a:t> (2005)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2380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2"/>
          <a:srcRect l="33177" t="20894" r="5628" b="9480"/>
          <a:stretch/>
        </p:blipFill>
        <p:spPr>
          <a:xfrm>
            <a:off x="6167470" y="2209654"/>
            <a:ext cx="2608730" cy="27342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kumimoji="1" lang="en-US" altLang="ja-JP" dirty="0">
                    <a:solidFill>
                      <a:schemeClr val="bg1"/>
                    </a:solidFill>
                  </a:rPr>
                  <a:t>Snapshots of energy density distribution (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𝜏</m:t>
                    </m:r>
                    <m:r>
                      <a:rPr kumimoji="1" lang="en-US" altLang="ja-JP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=12</m:t>
                    </m:r>
                    <m:r>
                      <a:rPr kumimoji="1" lang="en-US" altLang="ja-JP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ja-JP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fm</m:t>
                    </m:r>
                  </m:oMath>
                </a14:m>
                <a:r>
                  <a:rPr kumimoji="1" lang="en-US" altLang="ja-JP" dirty="0">
                    <a:solidFill>
                      <a:schemeClr val="bg1"/>
                    </a:solidFill>
                  </a:rPr>
                  <a:t>)</a:t>
                </a:r>
                <a:endParaRPr kumimoji="1" lang="ja-JP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タイトル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l="-3091" t="-13364" b="-2119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/>
          <a:srcRect l="6661" t="6960" r="7875"/>
          <a:stretch/>
        </p:blipFill>
        <p:spPr>
          <a:xfrm>
            <a:off x="663388" y="1658471"/>
            <a:ext cx="5056094" cy="4602696"/>
          </a:xfrm>
          <a:prstGeom prst="rect">
            <a:avLst/>
          </a:prstGeom>
        </p:spPr>
      </p:pic>
      <p:sp>
        <p:nvSpPr>
          <p:cNvPr id="5" name="星 5 4"/>
          <p:cNvSpPr>
            <a:spLocks noChangeAspect="1"/>
          </p:cNvSpPr>
          <p:nvPr/>
        </p:nvSpPr>
        <p:spPr>
          <a:xfrm>
            <a:off x="7334675" y="3444324"/>
            <a:ext cx="274320" cy="27432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星 5 5"/>
          <p:cNvSpPr>
            <a:spLocks noChangeAspect="1"/>
          </p:cNvSpPr>
          <p:nvPr/>
        </p:nvSpPr>
        <p:spPr>
          <a:xfrm>
            <a:off x="7334675" y="3915744"/>
            <a:ext cx="274320" cy="27432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星 5 6"/>
          <p:cNvSpPr>
            <a:spLocks noChangeAspect="1"/>
          </p:cNvSpPr>
          <p:nvPr/>
        </p:nvSpPr>
        <p:spPr>
          <a:xfrm>
            <a:off x="7334675" y="4387164"/>
            <a:ext cx="274320" cy="27432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星 5 7"/>
          <p:cNvSpPr>
            <a:spLocks noChangeAspect="1"/>
          </p:cNvSpPr>
          <p:nvPr/>
        </p:nvSpPr>
        <p:spPr>
          <a:xfrm>
            <a:off x="7943255" y="3444324"/>
            <a:ext cx="274320" cy="27432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星 5 8"/>
          <p:cNvSpPr>
            <a:spLocks noChangeAspect="1"/>
          </p:cNvSpPr>
          <p:nvPr/>
        </p:nvSpPr>
        <p:spPr>
          <a:xfrm>
            <a:off x="6721313" y="3444324"/>
            <a:ext cx="274320" cy="27432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星 5 9"/>
          <p:cNvSpPr>
            <a:spLocks noChangeAspect="1"/>
          </p:cNvSpPr>
          <p:nvPr/>
        </p:nvSpPr>
        <p:spPr>
          <a:xfrm>
            <a:off x="6721313" y="3915744"/>
            <a:ext cx="274320" cy="27432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星 5 10"/>
          <p:cNvSpPr>
            <a:spLocks noChangeAspect="1"/>
          </p:cNvSpPr>
          <p:nvPr/>
        </p:nvSpPr>
        <p:spPr>
          <a:xfrm>
            <a:off x="6721313" y="4387164"/>
            <a:ext cx="274320" cy="27432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星 5 11"/>
          <p:cNvSpPr>
            <a:spLocks noChangeAspect="1"/>
          </p:cNvSpPr>
          <p:nvPr/>
        </p:nvSpPr>
        <p:spPr>
          <a:xfrm>
            <a:off x="7943255" y="3915744"/>
            <a:ext cx="274320" cy="27432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星 5 12"/>
          <p:cNvSpPr>
            <a:spLocks noChangeAspect="1"/>
          </p:cNvSpPr>
          <p:nvPr/>
        </p:nvSpPr>
        <p:spPr>
          <a:xfrm>
            <a:off x="7943255" y="4387164"/>
            <a:ext cx="274320" cy="27432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347427" y="1720713"/>
            <a:ext cx="2263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chemeClr val="bg1"/>
                </a:solidFill>
              </a:rPr>
              <a:t>Initial position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15" name="左矢印 14"/>
          <p:cNvSpPr/>
          <p:nvPr/>
        </p:nvSpPr>
        <p:spPr>
          <a:xfrm>
            <a:off x="6964847" y="5031790"/>
            <a:ext cx="978408" cy="484632"/>
          </a:xfrm>
          <a:prstGeom prst="lef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141328" y="5604324"/>
            <a:ext cx="28054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chemeClr val="bg1"/>
                </a:solidFill>
              </a:rPr>
              <a:t>Initial momentum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928686" y="6304301"/>
            <a:ext cx="7286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chemeClr val="bg1"/>
                </a:solidFill>
              </a:rPr>
              <a:t>Mach cone clearly tilted in an off-central jet path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54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038 -0.21273 L -5.55556E-7 -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10" y="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22222E-6 L -0.46927 -0.20625 " pathEditMode="relative" rAng="0" ptsTypes="AA">
                                      <p:cBhvr>
                                        <p:cTn id="10" dur="2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72" y="-10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22222E-6 L -0.6066 -0.21273 " pathEditMode="relative" rAng="0" ptsTypes="AA">
                                      <p:cBhvr>
                                        <p:cTn id="14" dur="1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30" y="-1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22222E-6 L -0.32587 -0.00879 " pathEditMode="relative" rAng="0" ptsTypes="AA">
                                      <p:cBhvr>
                                        <p:cTn id="17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02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22222E-6 L -0.46927 -0.01991 " pathEditMode="relative" rAng="0" ptsTypes="AA">
                                      <p:cBhvr>
                                        <p:cTn id="20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72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22222E-6 L -0.6033 -0.01991 " pathEditMode="relative" rAng="0" ptsTypes="AA">
                                      <p:cBhvr>
                                        <p:cTn id="23" dur="1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174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22222E-6 L -0.32448 0.19028 " pathEditMode="relative" rAng="0" ptsTypes="AA">
                                      <p:cBhvr>
                                        <p:cTn id="26" dur="5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33" y="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22222E-6 L -0.46458 0.18797 " pathEditMode="relative" rAng="0" ptsTypes="AA">
                                      <p:cBhvr>
                                        <p:cTn id="29" dur="5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29" y="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22222E-6 L -0.6033 0.18241 " pathEditMode="relative" rAng="0" ptsTypes="AA">
                                      <p:cBhvr>
                                        <p:cTn id="32" dur="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174" y="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kumimoji="1" lang="en-US" altLang="ja-JP" dirty="0">
                    <a:solidFill>
                      <a:schemeClr val="bg1"/>
                    </a:solidFill>
                  </a:rPr>
                  <a:t>Initial conditions for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kumimoji="1" lang="en-US" altLang="ja-JP" dirty="0">
                    <a:solidFill>
                      <a:schemeClr val="bg1"/>
                    </a:solidFill>
                  </a:rPr>
                  <a:t> </a:t>
                </a:r>
                <a:r>
                  <a:rPr lang="en-US" altLang="ja-JP" dirty="0">
                    <a:solidFill>
                      <a:schemeClr val="bg1"/>
                    </a:solidFill>
                  </a:rPr>
                  <a:t>and </a:t>
                </a:r>
                <a:r>
                  <a:rPr kumimoji="1" lang="en-US" altLang="ja-JP" dirty="0">
                    <a:solidFill>
                      <a:schemeClr val="bg1"/>
                    </a:solidFill>
                  </a:rPr>
                  <a:t>jet</a:t>
                </a:r>
                <a:endParaRPr kumimoji="1" lang="ja-JP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タイトル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309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/>
              <p:cNvSpPr txBox="1"/>
              <p:nvPr/>
            </p:nvSpPr>
            <p:spPr>
              <a:xfrm>
                <a:off x="1171705" y="2070744"/>
                <a:ext cx="3856632" cy="10275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kumimoji="1" lang="en-US" altLang="ja-JP" sz="28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m:rPr>
                                  <m:sty m:val="p"/>
                                </m:rPr>
                                <a:rPr kumimoji="1" lang="en-US" altLang="ja-JP" sz="28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jet</m:t>
                              </m:r>
                            </m:sub>
                          </m:sSub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den>
                      </m:f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1" lang="en-US" altLang="ja-JP" sz="2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kumimoji="1" lang="en-US" altLang="ja-JP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ja-JP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kumimoji="1" lang="en-US" altLang="ja-JP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kumimoji="1" lang="en-US" altLang="ja-JP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ja-JP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kumimoji="1" lang="en-US" altLang="ja-JP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  <m:r>
                                        <a:rPr kumimoji="1" lang="en-US" altLang="ja-JP" sz="2800" b="0" i="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kumimoji="1" lang="en-US" altLang="ja-JP" sz="2800" b="0" i="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jet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p>
                      </m:sSup>
                    </m:oMath>
                  </m:oMathPara>
                </a14:m>
                <a:endParaRPr kumimoji="1" lang="ja-JP" alt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1705" y="2070744"/>
                <a:ext cx="3856632" cy="102752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テキスト ボックス 3"/>
          <p:cNvSpPr txBox="1"/>
          <p:nvPr/>
        </p:nvSpPr>
        <p:spPr>
          <a:xfrm>
            <a:off x="976544" y="1547524"/>
            <a:ext cx="3703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u="sng" dirty="0">
                <a:solidFill>
                  <a:schemeClr val="bg1"/>
                </a:solidFill>
              </a:rPr>
              <a:t>Momentum distribution</a:t>
            </a:r>
            <a:endParaRPr kumimoji="1" lang="ja-JP" altLang="en-US" sz="2800" u="sng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5390607" y="2369062"/>
                <a:ext cx="364349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kumimoji="1"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kumimoji="1" lang="en-US" altLang="ja-JP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=205</m:t>
                    </m:r>
                    <m:r>
                      <a:rPr kumimoji="1" lang="en-US" altLang="ja-JP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ja-JP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kumimoji="1" lang="en-US" altLang="ja-JP" sz="2800" dirty="0">
                    <a:solidFill>
                      <a:schemeClr val="bg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kumimoji="1" lang="en-US" altLang="ja-JP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kumimoji="1" lang="en-US" altLang="ja-JP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=6.43</m:t>
                    </m:r>
                  </m:oMath>
                </a14:m>
                <a:endParaRPr kumimoji="1" lang="ja-JP" alt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0607" y="2369062"/>
                <a:ext cx="3643498" cy="430887"/>
              </a:xfrm>
              <a:prstGeom prst="rect">
                <a:avLst/>
              </a:prstGeom>
              <a:blipFill rotWithShape="0">
                <a:blip r:embed="rId4"/>
                <a:stretch>
                  <a:fillRect t="-24286" b="-5142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テキスト ボックス 5"/>
          <p:cNvSpPr txBox="1"/>
          <p:nvPr/>
        </p:nvSpPr>
        <p:spPr>
          <a:xfrm>
            <a:off x="4015583" y="3314977"/>
            <a:ext cx="4114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chemeClr val="bg1"/>
                </a:solidFill>
              </a:rPr>
              <a:t>*No cold nuclear matter effects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1602419" y="3855911"/>
                <a:ext cx="1184299" cy="4641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kumimoji="1" lang="ja-JP" alt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2419" y="3855911"/>
                <a:ext cx="1184299" cy="46410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1602418" y="4594232"/>
                <a:ext cx="1162178" cy="4641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ja-JP" alt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2418" y="4594232"/>
                <a:ext cx="1162178" cy="46410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/>
          <p:cNvSpPr txBox="1"/>
          <p:nvPr/>
        </p:nvSpPr>
        <p:spPr>
          <a:xfrm>
            <a:off x="3135278" y="4558582"/>
            <a:ext cx="1760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chemeClr val="bg1"/>
                </a:solidFill>
              </a:rPr>
              <a:t>for gamma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135278" y="3818318"/>
            <a:ext cx="10648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chemeClr val="bg1"/>
                </a:solidFill>
              </a:rPr>
              <a:t>for jet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548226" y="2846499"/>
            <a:ext cx="15479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bg1"/>
                </a:solidFill>
              </a:rPr>
              <a:t>ATLAS (2015)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976544" y="5170093"/>
            <a:ext cx="29376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u="sng" dirty="0">
                <a:solidFill>
                  <a:schemeClr val="bg1"/>
                </a:solidFill>
              </a:rPr>
              <a:t>Spatial distribution</a:t>
            </a:r>
            <a:endParaRPr kumimoji="1" lang="ja-JP" altLang="en-US" sz="2800" u="sng" dirty="0">
              <a:solidFill>
                <a:schemeClr val="bg1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250248" y="5703123"/>
            <a:ext cx="4153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chemeClr val="bg1"/>
                </a:solidFill>
              </a:rPr>
              <a:t>Binary collision distribution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14" name="右中かっこ 13"/>
          <p:cNvSpPr/>
          <p:nvPr/>
        </p:nvSpPr>
        <p:spPr>
          <a:xfrm>
            <a:off x="4885340" y="3952239"/>
            <a:ext cx="235299" cy="1055293"/>
          </a:xfrm>
          <a:prstGeom prst="rightBrac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419181" y="4216662"/>
            <a:ext cx="2903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chemeClr val="bg1"/>
                </a:solidFill>
              </a:rPr>
              <a:t>Back-to-back at LO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7701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ja-JP" dirty="0">
                    <a:solidFill>
                      <a:schemeClr val="bg1"/>
                    </a:solidFill>
                  </a:rPr>
                  <a:t>Azimuthal angle distribution in </a:t>
                </a:r>
                <a:br>
                  <a:rPr lang="en-US" altLang="ja-JP" dirty="0">
                    <a:solidFill>
                      <a:schemeClr val="bg1"/>
                    </a:solidFill>
                  </a:rPr>
                </a:br>
                <a14:m>
                  <m:oMath xmlns:m="http://schemas.openxmlformats.org/officeDocument/2006/math">
                    <m:r>
                      <a:rPr lang="en-US" altLang="ja-JP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altLang="ja-JP" dirty="0">
                    <a:solidFill>
                      <a:schemeClr val="bg1"/>
                    </a:solidFill>
                  </a:rPr>
                  <a:t>-jet event </a:t>
                </a:r>
                <a:endParaRPr kumimoji="1" lang="ja-JP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タイトル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3091" t="-13364" b="-2119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/>
              <p:cNvSpPr txBox="1"/>
              <p:nvPr/>
            </p:nvSpPr>
            <p:spPr>
              <a:xfrm>
                <a:off x="1877889" y="1578767"/>
                <a:ext cx="5379037" cy="12300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2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∆</m:t>
                      </m:r>
                      <m:f>
                        <m:fPr>
                          <m:ctrlPr>
                            <a:rPr kumimoji="1" lang="en-US" altLang="ja-JP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kumimoji="1" lang="en-US" altLang="ja-JP" sz="2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sz="2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kumimoji="1" lang="en-US" altLang="ja-JP" sz="2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±</m:t>
                                  </m:r>
                                </m:sup>
                              </m:sSup>
                            </m:sub>
                          </m:sSub>
                        </m:num>
                        <m:den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den>
                      </m:f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ja-JP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altLang="ja-JP" sz="2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ja-JP" sz="2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±</m:t>
                                  </m:r>
                                </m:sup>
                              </m:sSup>
                            </m:sub>
                          </m:sSub>
                        </m:num>
                        <m:den>
                          <m:r>
                            <a:rPr lang="en-US" altLang="ja-JP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ja-JP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ja-JP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altLang="ja-JP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ja-JP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den>
                      </m:f>
                      <m:r>
                        <a:rPr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ja-JP" sz="28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28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sSup>
                                        <m:sSupPr>
                                          <m:ctrlPr>
                                            <a:rPr lang="en-US" altLang="ja-JP" sz="28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ja-JP" sz="28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</m:e>
                                        <m:sup>
                                          <m:r>
                                            <a:rPr lang="en-US" altLang="ja-JP" sz="28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±</m:t>
                                          </m:r>
                                        </m:sup>
                                      </m:sSup>
                                    </m:sub>
                                  </m:sSub>
                                </m:num>
                                <m:den>
                                  <m:r>
                                    <a:rPr lang="en-US" altLang="ja-JP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ja-JP" sz="28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28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ja-JP" sz="28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  <m:r>
                                    <a:rPr lang="en-US" altLang="ja-JP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US" altLang="ja-JP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2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no</m:t>
                          </m:r>
                          <m:r>
                            <a:rPr lang="en-US" altLang="ja-JP" sz="2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ja-JP" sz="2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jet</m:t>
                          </m:r>
                        </m:sub>
                      </m:sSub>
                    </m:oMath>
                  </m:oMathPara>
                </a14:m>
                <a:endParaRPr kumimoji="1" lang="ja-JP" alt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7889" y="1578767"/>
                <a:ext cx="5379037" cy="123001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正方形/長方形 6"/>
          <p:cNvSpPr/>
          <p:nvPr/>
        </p:nvSpPr>
        <p:spPr>
          <a:xfrm>
            <a:off x="269066" y="2837811"/>
            <a:ext cx="3890682" cy="2981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48" y="2837811"/>
            <a:ext cx="3657600" cy="255746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48" y="2828846"/>
            <a:ext cx="3657600" cy="25574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 rot="16200000">
                <a:off x="-398709" y="3779477"/>
                <a:ext cx="1801712" cy="331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∆</m:t>
                      </m:r>
                      <m:f>
                        <m:fPr>
                          <m:type m:val="lin"/>
                          <m:ctrlPr>
                            <a:rPr kumimoji="1" lang="ja-JP" alt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kumimoji="1" lang="en-US" altLang="ja-JP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kumimoji="1" lang="en-US" altLang="ja-JP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kumimoji="1" lang="en-US" altLang="ja-JP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±</m:t>
                                  </m:r>
                                </m:sup>
                              </m:sSup>
                            </m:sub>
                          </m:sSub>
                          <m: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kumimoji="1" lang="en-US" altLang="ja-JP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kumimoji="1" lang="en-US" altLang="ja-JP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den>
                      </m:f>
                    </m:oMath>
                  </m:oMathPara>
                </a14:m>
                <a:endParaRPr kumimoji="1" lang="ja-JP" alt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398709" y="3779477"/>
                <a:ext cx="1801712" cy="331437"/>
              </a:xfrm>
              <a:prstGeom prst="rect">
                <a:avLst/>
              </a:prstGeom>
              <a:blipFill rotWithShape="0">
                <a:blip r:embed="rId6"/>
                <a:stretch>
                  <a:fillRect l="-150909" t="-4392" r="-221818" b="-270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2330948" y="5487510"/>
                <a:ext cx="354007" cy="331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kumimoji="1" lang="ja-JP" alt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0948" y="5487510"/>
                <a:ext cx="354007" cy="331437"/>
              </a:xfrm>
              <a:prstGeom prst="rect">
                <a:avLst/>
              </a:prstGeom>
              <a:blipFill rotWithShape="0">
                <a:blip r:embed="rId7"/>
                <a:stretch>
                  <a:fillRect l="-24138" r="-8621" b="-2363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テキスト ボックス 12"/>
          <p:cNvSpPr txBox="1"/>
          <p:nvPr/>
        </p:nvSpPr>
        <p:spPr>
          <a:xfrm>
            <a:off x="1589373" y="511584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cmr10" panose="020B0500000000000000" pitchFamily="34" charset="0"/>
                <a:cs typeface="Times New Roman" panose="02020603050405020304" pitchFamily="18" charset="0"/>
              </a:rPr>
              <a:t>0</a:t>
            </a:r>
            <a:endParaRPr kumimoji="1" lang="ja-JP" altLang="en-US" dirty="0">
              <a:latin typeface="cmr10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142690" y="5109213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cmmi10" panose="020B0500000000000000" pitchFamily="34" charset="0"/>
                <a:cs typeface="Times New Roman" panose="02020603050405020304" pitchFamily="18" charset="0"/>
              </a:rPr>
              <a:t>¼</a:t>
            </a:r>
            <a:r>
              <a:rPr kumimoji="1" lang="en-US" altLang="ja-JP" dirty="0">
                <a:latin typeface="cmr10" panose="020B0500000000000000" pitchFamily="34" charset="0"/>
                <a:cs typeface="Times New Roman" panose="02020603050405020304" pitchFamily="18" charset="0"/>
              </a:rPr>
              <a:t>/2</a:t>
            </a:r>
            <a:endParaRPr kumimoji="1" lang="ja-JP" altLang="en-US" dirty="0">
              <a:latin typeface="cmr10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034522" y="5115846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cmmi10" panose="020B0500000000000000" pitchFamily="34" charset="0"/>
                <a:cs typeface="Times New Roman" panose="02020603050405020304" pitchFamily="18" charset="0"/>
              </a:rPr>
              <a:t>¼</a:t>
            </a:r>
            <a:endParaRPr kumimoji="1" lang="ja-JP" altLang="en-US" dirty="0">
              <a:latin typeface="cmr10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529997" y="5109213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cmr10" panose="020B0500000000000000" pitchFamily="34" charset="0"/>
                <a:cs typeface="Times New Roman" panose="02020603050405020304" pitchFamily="18" charset="0"/>
              </a:rPr>
              <a:t>3</a:t>
            </a:r>
            <a:r>
              <a:rPr kumimoji="1" lang="en-US" altLang="ja-JP" dirty="0">
                <a:latin typeface="cmmi10" panose="020B0500000000000000" pitchFamily="34" charset="0"/>
                <a:cs typeface="Times New Roman" panose="02020603050405020304" pitchFamily="18" charset="0"/>
              </a:rPr>
              <a:t>¼</a:t>
            </a:r>
            <a:r>
              <a:rPr kumimoji="1" lang="en-US" altLang="ja-JP" dirty="0">
                <a:latin typeface="cmr10" panose="020B0500000000000000" pitchFamily="34" charset="0"/>
                <a:cs typeface="Times New Roman" panose="02020603050405020304" pitchFamily="18" charset="0"/>
              </a:rPr>
              <a:t>/2</a:t>
            </a:r>
            <a:endParaRPr kumimoji="1" lang="ja-JP" altLang="en-US" dirty="0">
              <a:latin typeface="cmr10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94760" y="5109213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cmr10" panose="020B0500000000000000" pitchFamily="34" charset="0"/>
                <a:cs typeface="Times New Roman" panose="02020603050405020304" pitchFamily="18" charset="0"/>
              </a:rPr>
              <a:t>-</a:t>
            </a:r>
            <a:r>
              <a:rPr kumimoji="1" lang="en-US" altLang="ja-JP" dirty="0">
                <a:latin typeface="cmmi10" panose="020B0500000000000000" pitchFamily="34" charset="0"/>
                <a:cs typeface="Times New Roman" panose="02020603050405020304" pitchFamily="18" charset="0"/>
              </a:rPr>
              <a:t>¼</a:t>
            </a:r>
            <a:r>
              <a:rPr kumimoji="1" lang="en-US" altLang="ja-JP" dirty="0">
                <a:latin typeface="cmr10" panose="020B0500000000000000" pitchFamily="34" charset="0"/>
                <a:cs typeface="Times New Roman" panose="02020603050405020304" pitchFamily="18" charset="0"/>
              </a:rPr>
              <a:t>/2</a:t>
            </a:r>
            <a:endParaRPr kumimoji="1" lang="ja-JP" altLang="en-US" dirty="0">
              <a:latin typeface="cmr10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593316" y="2775614"/>
            <a:ext cx="4407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bg1"/>
                </a:solidFill>
              </a:rPr>
              <a:t>*No contribution from jet fragmentation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067467" y="2995731"/>
            <a:ext cx="1643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event average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cxnSp>
        <p:nvCxnSpPr>
          <p:cNvPr id="11" name="直線矢印コネクタ 10"/>
          <p:cNvCxnSpPr>
            <a:stCxn id="8" idx="2"/>
          </p:cNvCxnSpPr>
          <p:nvPr/>
        </p:nvCxnSpPr>
        <p:spPr>
          <a:xfrm>
            <a:off x="1889455" y="3395841"/>
            <a:ext cx="932993" cy="29791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2208982" y="4437842"/>
            <a:ext cx="1432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70C0"/>
                </a:solidFill>
              </a:rPr>
              <a:t>single event</a:t>
            </a:r>
            <a:endParaRPr kumimoji="1" lang="ja-JP" altLang="en-US" sz="2000" dirty="0">
              <a:solidFill>
                <a:srgbClr val="0070C0"/>
              </a:solidFill>
            </a:endParaRPr>
          </a:p>
        </p:txBody>
      </p:sp>
      <p:cxnSp>
        <p:nvCxnSpPr>
          <p:cNvPr id="20" name="直線矢印コネクタ 19"/>
          <p:cNvCxnSpPr>
            <a:stCxn id="19" idx="1"/>
          </p:cNvCxnSpPr>
          <p:nvPr/>
        </p:nvCxnSpPr>
        <p:spPr>
          <a:xfrm flipH="1">
            <a:off x="1589373" y="4637897"/>
            <a:ext cx="619609" cy="144180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正方形/長方形 22"/>
              <p:cNvSpPr/>
              <p:nvPr/>
            </p:nvSpPr>
            <p:spPr>
              <a:xfrm>
                <a:off x="1589373" y="4757454"/>
                <a:ext cx="240674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ja-JP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ja-JP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ja-JP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altLang="ja-JP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ja-JP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altLang="ja-JP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ja-JP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3, −3</m:t>
                          </m:r>
                        </m:e>
                      </m:d>
                      <m:r>
                        <a:rPr lang="en-US" altLang="ja-JP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lang="en-US" altLang="ja-JP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fm</m:t>
                      </m:r>
                      <m:r>
                        <a:rPr lang="en-US" altLang="ja-JP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ja-JP" alt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3" name="正方形/長方形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9373" y="4757454"/>
                <a:ext cx="2406748" cy="369332"/>
              </a:xfrm>
              <a:prstGeom prst="rect">
                <a:avLst/>
              </a:prstGeom>
              <a:blipFill rotWithShape="0">
                <a:blip r:embed="rId8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9"/>
          <a:srcRect t="23396" r="18839"/>
          <a:stretch/>
        </p:blipFill>
        <p:spPr>
          <a:xfrm>
            <a:off x="5243863" y="3153390"/>
            <a:ext cx="3106843" cy="2417866"/>
          </a:xfrm>
          <a:prstGeom prst="rect">
            <a:avLst/>
          </a:prstGeom>
        </p:spPr>
      </p:pic>
      <p:sp>
        <p:nvSpPr>
          <p:cNvPr id="27" name="右矢印 26"/>
          <p:cNvSpPr/>
          <p:nvPr/>
        </p:nvSpPr>
        <p:spPr>
          <a:xfrm rot="3864489">
            <a:off x="6990634" y="5609192"/>
            <a:ext cx="978408" cy="460873"/>
          </a:xfrm>
          <a:prstGeom prst="rightArrow">
            <a:avLst>
              <a:gd name="adj1" fmla="val 39764"/>
              <a:gd name="adj2" fmla="val 72153"/>
            </a:avLst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70C0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7838562" y="5714207"/>
            <a:ext cx="676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chemeClr val="bg1"/>
                </a:solidFill>
              </a:rPr>
              <a:t>Dip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29" name="右矢印 28"/>
          <p:cNvSpPr/>
          <p:nvPr/>
        </p:nvSpPr>
        <p:spPr>
          <a:xfrm rot="10297319">
            <a:off x="4705665" y="4513495"/>
            <a:ext cx="978408" cy="460873"/>
          </a:xfrm>
          <a:prstGeom prst="rightArrow">
            <a:avLst>
              <a:gd name="adj1" fmla="val 39764"/>
              <a:gd name="adj2" fmla="val 72153"/>
            </a:avLst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4206767" y="4857902"/>
            <a:ext cx="10390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chemeClr val="bg1"/>
                </a:solidFill>
              </a:rPr>
              <a:t>bump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テキスト ボックス 30"/>
              <p:cNvSpPr txBox="1"/>
              <p:nvPr/>
            </p:nvSpPr>
            <p:spPr>
              <a:xfrm>
                <a:off x="539656" y="5953304"/>
                <a:ext cx="3582584" cy="336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kumimoji="1" lang="en-US" altLang="ja-JP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kumimoji="1" lang="en-US" altLang="ja-JP" sz="20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1" lang="en-US" altLang="ja-JP" sz="20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jet</m:t>
                          </m:r>
                        </m:sub>
                      </m:sSub>
                      <m:r>
                        <a:rPr kumimoji="1" lang="en-US" altLang="ja-JP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&gt;80 </m:t>
                      </m:r>
                      <m:r>
                        <m:rPr>
                          <m:sty m:val="p"/>
                        </m:rPr>
                        <a:rPr kumimoji="1" lang="en-US" altLang="ja-JP" sz="2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GeV</m:t>
                      </m:r>
                      <m:r>
                        <a:rPr kumimoji="1" lang="en-US" altLang="ja-JP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 1&lt;</m:t>
                      </m:r>
                      <m:sSub>
                        <m:sSubPr>
                          <m:ctrlPr>
                            <a:rPr kumimoji="1" lang="en-US" altLang="ja-JP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kumimoji="1" lang="en-US" altLang="ja-JP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&lt;2</m:t>
                      </m:r>
                      <m:r>
                        <a:rPr kumimoji="1" lang="en-US" altLang="ja-JP" sz="2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ja-JP" sz="2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GeV</m:t>
                      </m:r>
                    </m:oMath>
                  </m:oMathPara>
                </a14:m>
                <a:endParaRPr kumimoji="1" lang="ja-JP" altLang="en-US" sz="20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1" name="テキスト ボックス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656" y="5953304"/>
                <a:ext cx="3582584" cy="336182"/>
              </a:xfrm>
              <a:prstGeom prst="rect">
                <a:avLst/>
              </a:prstGeom>
              <a:blipFill rotWithShape="0">
                <a:blip r:embed="rId10"/>
                <a:stretch>
                  <a:fillRect l="-1363" r="-1193" b="-2727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直線矢印コネクタ 32"/>
          <p:cNvCxnSpPr/>
          <p:nvPr/>
        </p:nvCxnSpPr>
        <p:spPr>
          <a:xfrm>
            <a:off x="7279228" y="4953980"/>
            <a:ext cx="1407572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テキスト ボックス 33"/>
              <p:cNvSpPr txBox="1"/>
              <p:nvPr/>
            </p:nvSpPr>
            <p:spPr>
              <a:xfrm>
                <a:off x="8594885" y="4421410"/>
                <a:ext cx="28052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kumimoji="1" lang="ja-JP" altLang="en-US" sz="28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34" name="テキスト ボックス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4885" y="4421410"/>
                <a:ext cx="280526" cy="430887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73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  <p:bldP spid="27" grpId="0" animBg="1"/>
      <p:bldP spid="28" grpId="0"/>
      <p:bldP spid="29" grpId="0" animBg="1"/>
      <p:bldP spid="30" grpId="0"/>
      <p:bldP spid="3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Interplay between Mach cone and collective expansion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://img01.gatag.net/201504/10nmi4m/gatag-0000094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435" y="1690689"/>
            <a:ext cx="4389120" cy="422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289932" y="2453268"/>
            <a:ext cx="26366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chemeClr val="bg1"/>
                </a:solidFill>
              </a:rPr>
              <a:t>Radial expansion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987841" y="1796414"/>
            <a:ext cx="243021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>
                <a:solidFill>
                  <a:schemeClr val="bg1"/>
                </a:solidFill>
              </a:rPr>
              <a:t>Mach cone</a:t>
            </a:r>
          </a:p>
          <a:p>
            <a:pPr algn="ctr"/>
            <a:r>
              <a:rPr lang="en-US" altLang="ja-JP" sz="2800" dirty="0">
                <a:solidFill>
                  <a:schemeClr val="bg1"/>
                </a:solidFill>
              </a:rPr>
              <a:t>direction </a:t>
            </a:r>
          </a:p>
          <a:p>
            <a:pPr algn="ctr"/>
            <a:r>
              <a:rPr lang="en-US" altLang="ja-JP" sz="2800" dirty="0">
                <a:solidFill>
                  <a:schemeClr val="bg1"/>
                </a:solidFill>
              </a:rPr>
              <a:t>(≠ jet direction)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5" name="右矢印 4"/>
          <p:cNvSpPr/>
          <p:nvPr/>
        </p:nvSpPr>
        <p:spPr>
          <a:xfrm>
            <a:off x="1461788" y="3262796"/>
            <a:ext cx="1145788" cy="95900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右矢印 6"/>
          <p:cNvSpPr/>
          <p:nvPr/>
        </p:nvSpPr>
        <p:spPr>
          <a:xfrm flipH="1">
            <a:off x="6256531" y="3262796"/>
            <a:ext cx="1145788" cy="95900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472397" y="6106122"/>
                <a:ext cx="8199205" cy="556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800" dirty="0">
                    <a:solidFill>
                      <a:schemeClr val="bg1"/>
                    </a:solidFill>
                  </a:rPr>
                  <a:t>Suppressed r</a:t>
                </a:r>
                <a:r>
                  <a:rPr kumimoji="1" lang="en-US" altLang="ja-JP" sz="2800" dirty="0">
                    <a:solidFill>
                      <a:schemeClr val="bg1"/>
                    </a:solidFill>
                  </a:rPr>
                  <a:t>adial expansion </a:t>
                </a:r>
                <a:r>
                  <a:rPr kumimoji="1" lang="en-US" altLang="ja-JP" sz="2800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 Dip in </a:t>
                </a:r>
                <a14:m>
                  <m:oMath xmlns:m="http://schemas.openxmlformats.org/officeDocument/2006/math">
                    <m:r>
                      <a:rPr kumimoji="1" lang="en-US" altLang="ja-JP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𝑑𝑁</m:t>
                    </m:r>
                    <m:r>
                      <a:rPr kumimoji="1" lang="en-US" altLang="ja-JP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/</m:t>
                    </m:r>
                    <m:r>
                      <a:rPr kumimoji="1" lang="en-US" altLang="ja-JP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𝑑</m:t>
                    </m:r>
                    <m:sSub>
                      <m:sSubPr>
                        <m:ctrlPr>
                          <a:rPr kumimoji="1"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kumimoji="1"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𝜙</m:t>
                        </m:r>
                      </m:e>
                      <m:sub>
                        <m:r>
                          <a:rPr kumimoji="1"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𝑝</m:t>
                        </m:r>
                      </m:sub>
                    </m:sSub>
                  </m:oMath>
                </a14:m>
                <a:endParaRPr kumimoji="1" lang="ja-JP" alt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397" y="6106122"/>
                <a:ext cx="8199205" cy="556434"/>
              </a:xfrm>
              <a:prstGeom prst="rect">
                <a:avLst/>
              </a:prstGeom>
              <a:blipFill rotWithShape="0">
                <a:blip r:embed="rId3"/>
                <a:stretch>
                  <a:fillRect t="-13187" b="-2637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7649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solidFill>
                  <a:schemeClr val="bg1"/>
                </a:solidFill>
              </a:rPr>
              <a:t>Jet quenching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l="14552" t="13567" r="14550" b="23770"/>
          <a:stretch/>
        </p:blipFill>
        <p:spPr>
          <a:xfrm>
            <a:off x="258105" y="1373321"/>
            <a:ext cx="5034808" cy="2848677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1080057" y="4204725"/>
            <a:ext cx="43328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bg1"/>
                </a:solidFill>
              </a:rPr>
              <a:t>CMS Collaboration (Quark Matter 2011)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1308566" y="4688907"/>
                <a:ext cx="6530414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800" dirty="0">
                    <a:solidFill>
                      <a:schemeClr val="bg1"/>
                    </a:solidFill>
                  </a:rPr>
                  <a:t>Di-jet asymmetric event</a:t>
                </a:r>
              </a:p>
              <a:p>
                <a14:m>
                  <m:oMath xmlns:m="http://schemas.openxmlformats.org/officeDocument/2006/math">
                    <m:r>
                      <a:rPr lang="en-US" altLang="ja-JP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ja-JP" sz="28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altLang="ja-JP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ja-JP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00</m:t>
                    </m:r>
                    <m:r>
                      <a:rPr lang="en-US" altLang="ja-JP" sz="28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28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en-US" altLang="ja-JP" sz="2800" dirty="0">
                    <a:solidFill>
                      <a:schemeClr val="bg1"/>
                    </a:solidFill>
                  </a:rPr>
                  <a:t> jet</a:t>
                </a:r>
                <a:r>
                  <a:rPr lang="ja-JP" altLang="en-US" sz="2800" dirty="0">
                    <a:solidFill>
                      <a:schemeClr val="bg1"/>
                    </a:solidFill>
                  </a:rPr>
                  <a:t> </a:t>
                </a:r>
                <a:r>
                  <a:rPr lang="en-US" altLang="ja-JP" sz="2800" dirty="0">
                    <a:solidFill>
                      <a:schemeClr val="bg1"/>
                    </a:solidFill>
                  </a:rPr>
                  <a:t>dragged by medium with</a:t>
                </a:r>
              </a:p>
              <a:p>
                <a:r>
                  <a:rPr lang="en-US" altLang="ja-JP" sz="2800" dirty="0">
                    <a:solidFill>
                      <a:schemeClr val="bg1"/>
                    </a:solidFill>
                  </a:rPr>
                  <a:t>(possibly) </a:t>
                </a:r>
                <a14:m>
                  <m:oMath xmlns:m="http://schemas.openxmlformats.org/officeDocument/2006/math">
                    <m:r>
                      <a:rPr lang="en-US" altLang="ja-JP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ja-JP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~300</m:t>
                    </m:r>
                    <m:r>
                      <a:rPr lang="en-US" altLang="ja-JP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altLang="ja-JP" sz="2800" dirty="0">
                    <a:solidFill>
                      <a:schemeClr val="bg1"/>
                    </a:solidFill>
                  </a:rPr>
                  <a:t> in a few </a:t>
                </a:r>
                <a:r>
                  <a:rPr lang="en-US" altLang="ja-JP" sz="2800" dirty="0" err="1">
                    <a:solidFill>
                      <a:schemeClr val="bg1"/>
                    </a:solidFill>
                  </a:rPr>
                  <a:t>femtometer</a:t>
                </a:r>
                <a:endParaRPr lang="en-US" altLang="ja-JP" sz="2800" dirty="0">
                  <a:solidFill>
                    <a:schemeClr val="bg1"/>
                  </a:solidFill>
                </a:endParaRPr>
              </a:p>
              <a:p>
                <a:r>
                  <a:rPr lang="en-US" altLang="ja-JP" sz="2800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 Jet quenching in heavy ion collisions</a:t>
                </a:r>
                <a:endParaRPr kumimoji="1" lang="ja-JP" alt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8566" y="4688907"/>
                <a:ext cx="6530414" cy="1815882"/>
              </a:xfrm>
              <a:prstGeom prst="rect">
                <a:avLst/>
              </a:prstGeom>
              <a:blipFill>
                <a:blip r:embed="rId3"/>
                <a:stretch>
                  <a:fillRect l="-1961" t="-3020" r="-934" b="-872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図 6"/>
          <p:cNvPicPr>
            <a:picLocks noChangeAspect="1"/>
          </p:cNvPicPr>
          <p:nvPr/>
        </p:nvPicPr>
        <p:blipFill rotWithShape="1">
          <a:blip r:embed="rId4"/>
          <a:srcRect b="26694"/>
          <a:stretch/>
        </p:blipFill>
        <p:spPr>
          <a:xfrm>
            <a:off x="5393166" y="1373320"/>
            <a:ext cx="3256314" cy="2848677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5650243" y="4204725"/>
            <a:ext cx="30296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>
                <a:solidFill>
                  <a:schemeClr val="bg1"/>
                </a:solidFill>
              </a:rPr>
              <a:t>d’Enterria</a:t>
            </a:r>
            <a:r>
              <a:rPr lang="en-US" altLang="ja-JP" sz="2000" dirty="0">
                <a:solidFill>
                  <a:schemeClr val="bg1"/>
                </a:solidFill>
              </a:rPr>
              <a:t>, arXiv:0902.2011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9891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530734" y="1513196"/>
            <a:ext cx="3890682" cy="2981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Triggered event average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34" y="1513196"/>
            <a:ext cx="3657600" cy="25574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 rot="16200000">
                <a:off x="-137041" y="2454862"/>
                <a:ext cx="1801712" cy="331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∆</m:t>
                      </m:r>
                      <m:f>
                        <m:fPr>
                          <m:type m:val="lin"/>
                          <m:ctrlPr>
                            <a:rPr kumimoji="1" lang="ja-JP" alt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kumimoji="1" lang="en-US" altLang="ja-JP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kumimoji="1" lang="en-US" altLang="ja-JP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kumimoji="1" lang="en-US" altLang="ja-JP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±</m:t>
                                  </m:r>
                                </m:sup>
                              </m:sSup>
                            </m:sub>
                          </m:sSub>
                          <m: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kumimoji="1" lang="en-US" altLang="ja-JP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kumimoji="1" lang="en-US" altLang="ja-JP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den>
                      </m:f>
                    </m:oMath>
                  </m:oMathPara>
                </a14:m>
                <a:endParaRPr kumimoji="1" lang="ja-JP" alt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137041" y="2454862"/>
                <a:ext cx="1801712" cy="331437"/>
              </a:xfrm>
              <a:prstGeom prst="rect">
                <a:avLst/>
              </a:prstGeom>
              <a:blipFill rotWithShape="0">
                <a:blip r:embed="rId3"/>
                <a:stretch>
                  <a:fillRect l="-153704" t="-4392" r="-227778" b="-270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2592616" y="4162895"/>
                <a:ext cx="354007" cy="331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kumimoji="1" lang="ja-JP" alt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2616" y="4162895"/>
                <a:ext cx="354007" cy="331437"/>
              </a:xfrm>
              <a:prstGeom prst="rect">
                <a:avLst/>
              </a:prstGeom>
              <a:blipFill rotWithShape="0">
                <a:blip r:embed="rId4"/>
                <a:stretch>
                  <a:fillRect l="-24138" r="-8621" b="-2592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テキスト ボックス 6"/>
          <p:cNvSpPr txBox="1"/>
          <p:nvPr/>
        </p:nvSpPr>
        <p:spPr>
          <a:xfrm>
            <a:off x="1851041" y="379123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cmr10" panose="020B0500000000000000" pitchFamily="34" charset="0"/>
                <a:cs typeface="Times New Roman" panose="02020603050405020304" pitchFamily="18" charset="0"/>
              </a:rPr>
              <a:t>0</a:t>
            </a:r>
            <a:endParaRPr kumimoji="1" lang="ja-JP" altLang="en-US" dirty="0">
              <a:latin typeface="cmr10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404358" y="3784598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cmmi10" panose="020B0500000000000000" pitchFamily="34" charset="0"/>
                <a:cs typeface="Times New Roman" panose="02020603050405020304" pitchFamily="18" charset="0"/>
              </a:rPr>
              <a:t>¼</a:t>
            </a:r>
            <a:r>
              <a:rPr kumimoji="1" lang="en-US" altLang="ja-JP" dirty="0">
                <a:latin typeface="cmr10" panose="020B0500000000000000" pitchFamily="34" charset="0"/>
                <a:cs typeface="Times New Roman" panose="02020603050405020304" pitchFamily="18" charset="0"/>
              </a:rPr>
              <a:t>/2</a:t>
            </a:r>
            <a:endParaRPr kumimoji="1" lang="ja-JP" altLang="en-US" dirty="0">
              <a:latin typeface="cmr10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296190" y="3791231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cmmi10" panose="020B0500000000000000" pitchFamily="34" charset="0"/>
                <a:cs typeface="Times New Roman" panose="02020603050405020304" pitchFamily="18" charset="0"/>
              </a:rPr>
              <a:t>¼</a:t>
            </a:r>
            <a:endParaRPr kumimoji="1" lang="ja-JP" altLang="en-US" dirty="0">
              <a:latin typeface="cmr10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791665" y="3784598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cmr10" panose="020B0500000000000000" pitchFamily="34" charset="0"/>
                <a:cs typeface="Times New Roman" panose="02020603050405020304" pitchFamily="18" charset="0"/>
              </a:rPr>
              <a:t>3</a:t>
            </a:r>
            <a:r>
              <a:rPr kumimoji="1" lang="en-US" altLang="ja-JP" dirty="0">
                <a:latin typeface="cmmi10" panose="020B0500000000000000" pitchFamily="34" charset="0"/>
                <a:cs typeface="Times New Roman" panose="02020603050405020304" pitchFamily="18" charset="0"/>
              </a:rPr>
              <a:t>¼</a:t>
            </a:r>
            <a:r>
              <a:rPr kumimoji="1" lang="en-US" altLang="ja-JP" dirty="0">
                <a:latin typeface="cmr10" panose="020B0500000000000000" pitchFamily="34" charset="0"/>
                <a:cs typeface="Times New Roman" panose="02020603050405020304" pitchFamily="18" charset="0"/>
              </a:rPr>
              <a:t>/2</a:t>
            </a:r>
            <a:endParaRPr kumimoji="1" lang="ja-JP" altLang="en-US" dirty="0">
              <a:latin typeface="cmr10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956428" y="3784598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cmr10" panose="020B0500000000000000" pitchFamily="34" charset="0"/>
                <a:cs typeface="Times New Roman" panose="02020603050405020304" pitchFamily="18" charset="0"/>
              </a:rPr>
              <a:t>-</a:t>
            </a:r>
            <a:r>
              <a:rPr kumimoji="1" lang="en-US" altLang="ja-JP" dirty="0">
                <a:latin typeface="cmmi10" panose="020B0500000000000000" pitchFamily="34" charset="0"/>
                <a:cs typeface="Times New Roman" panose="02020603050405020304" pitchFamily="18" charset="0"/>
              </a:rPr>
              <a:t>¼</a:t>
            </a:r>
            <a:r>
              <a:rPr kumimoji="1" lang="en-US" altLang="ja-JP" dirty="0">
                <a:latin typeface="cmr10" panose="020B0500000000000000" pitchFamily="34" charset="0"/>
                <a:cs typeface="Times New Roman" panose="02020603050405020304" pitchFamily="18" charset="0"/>
              </a:rPr>
              <a:t>/2</a:t>
            </a:r>
            <a:endParaRPr kumimoji="1" lang="ja-JP" altLang="en-US" dirty="0">
              <a:latin typeface="cmr10" panose="020B0500000000000000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747634" y="5044680"/>
                <a:ext cx="3581814" cy="4652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110&lt;</m:t>
                      </m:r>
                      <m:sSub>
                        <m:sSubPr>
                          <m:ctrlP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&lt;120 </m:t>
                      </m:r>
                      <m:r>
                        <m:rPr>
                          <m:sty m:val="p"/>
                        </m:rPr>
                        <a:rPr kumimoji="1" lang="en-US" altLang="ja-JP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GeV</m:t>
                      </m:r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kumimoji="1" lang="ja-JP" altLang="en-US" sz="28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634" y="5044680"/>
                <a:ext cx="3581814" cy="46525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正方形/長方形 13"/>
              <p:cNvSpPr/>
              <p:nvPr/>
            </p:nvSpPr>
            <p:spPr>
              <a:xfrm>
                <a:off x="1379123" y="2568366"/>
                <a:ext cx="160633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1&lt;</m:t>
                      </m:r>
                      <m:sSub>
                        <m:sSubPr>
                          <m:ctrlPr>
                            <a:rPr lang="en-US" altLang="ja-JP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ja-JP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altLang="ja-JP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&lt;2</m:t>
                      </m:r>
                      <m:r>
                        <a:rPr lang="en-US" altLang="ja-JP" sz="16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sz="16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GeV</m:t>
                      </m:r>
                    </m:oMath>
                  </m:oMathPara>
                </a14:m>
                <a:endParaRPr lang="ja-JP" altLang="en-US" sz="160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正方形/長方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123" y="2568366"/>
                <a:ext cx="1606337" cy="338554"/>
              </a:xfrm>
              <a:prstGeom prst="rect">
                <a:avLst/>
              </a:prstGeom>
              <a:blipFill rotWithShape="0">
                <a:blip r:embed="rId6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テキスト ボックス 14"/>
          <p:cNvSpPr txBox="1"/>
          <p:nvPr/>
        </p:nvSpPr>
        <p:spPr>
          <a:xfrm>
            <a:off x="528788" y="4521674"/>
            <a:ext cx="26445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chemeClr val="bg1"/>
                </a:solidFill>
              </a:rPr>
              <a:t>Trigger condition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1333633" y="1699654"/>
                <a:ext cx="1769395" cy="2353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kumimoji="1" lang="en-US" altLang="ja-JP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kumimoji="1" lang="en-US" altLang="ja-JP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kumimoji="1" lang="en-US" altLang="ja-JP" sz="1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kumimoji="1" lang="en-US" altLang="ja-JP" sz="1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jet</m:t>
                        </m:r>
                      </m:sub>
                    </m:sSub>
                    <m:r>
                      <a:rPr kumimoji="1" lang="en-US" altLang="ja-JP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=100</m:t>
                    </m:r>
                  </m:oMath>
                </a14:m>
                <a:r>
                  <a:rPr kumimoji="1" lang="en-US" altLang="ja-JP" sz="1400" b="0" i="1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r>
                      <a:rPr kumimoji="1" lang="en-US" altLang="ja-JP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110 </m:t>
                    </m:r>
                    <m:r>
                      <m:rPr>
                        <m:sty m:val="p"/>
                      </m:rPr>
                      <a:rPr kumimoji="1" lang="en-US" altLang="ja-JP" sz="1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GeV</m:t>
                    </m:r>
                    <m:r>
                      <a:rPr kumimoji="1" lang="en-US" altLang="ja-JP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kumimoji="1" lang="ja-JP" altLang="en-US" sz="1400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3633" y="1699654"/>
                <a:ext cx="1769395" cy="235385"/>
              </a:xfrm>
              <a:prstGeom prst="rect">
                <a:avLst/>
              </a:prstGeom>
              <a:blipFill rotWithShape="0">
                <a:blip r:embed="rId7"/>
                <a:stretch>
                  <a:fillRect l="-3793" t="-26316" r="-690" b="-3684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/>
              <p:cNvSpPr txBox="1"/>
              <p:nvPr/>
            </p:nvSpPr>
            <p:spPr>
              <a:xfrm>
                <a:off x="1332838" y="1979641"/>
                <a:ext cx="1769395" cy="2353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kumimoji="1" lang="en-US" altLang="ja-JP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kumimoji="1" lang="en-US" altLang="ja-JP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kumimoji="1" lang="en-US" altLang="ja-JP" sz="1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kumimoji="1" lang="en-US" altLang="ja-JP" sz="1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jet</m:t>
                        </m:r>
                      </m:sub>
                    </m:sSub>
                    <m:r>
                      <a:rPr kumimoji="1" lang="en-US" altLang="ja-JP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=110</m:t>
                    </m:r>
                  </m:oMath>
                </a14:m>
                <a:r>
                  <a:rPr kumimoji="1" lang="en-US" altLang="ja-JP" sz="1400" b="0" i="1" dirty="0">
                    <a:solidFill>
                      <a:srgbClr val="0070C0"/>
                    </a:solidFill>
                    <a:latin typeface="Cambria Math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r>
                      <a:rPr kumimoji="1" lang="en-US" altLang="ja-JP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120 </m:t>
                    </m:r>
                    <m:r>
                      <m:rPr>
                        <m:sty m:val="p"/>
                      </m:rPr>
                      <a:rPr kumimoji="1" lang="en-US" altLang="ja-JP" sz="14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GeV</m:t>
                    </m:r>
                    <m:r>
                      <a:rPr kumimoji="1" lang="en-US" altLang="ja-JP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kumimoji="1" lang="ja-JP" altLang="en-US" sz="1400" i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2838" y="1979641"/>
                <a:ext cx="1769395" cy="235385"/>
              </a:xfrm>
              <a:prstGeom prst="rect">
                <a:avLst/>
              </a:prstGeom>
              <a:blipFill rotWithShape="0">
                <a:blip r:embed="rId8"/>
                <a:stretch>
                  <a:fillRect l="-3793" t="-28947" r="-690" b="-3684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図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11782" y="1494259"/>
            <a:ext cx="3893250" cy="30486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/>
              <p:cNvSpPr txBox="1"/>
              <p:nvPr/>
            </p:nvSpPr>
            <p:spPr>
              <a:xfrm>
                <a:off x="5969279" y="1881889"/>
                <a:ext cx="110600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ja-JP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kumimoji="1" lang="ja-JP" alt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テキスト ボックス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9279" y="1881889"/>
                <a:ext cx="1106008" cy="430887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/>
              <p:cNvSpPr txBox="1"/>
              <p:nvPr/>
            </p:nvSpPr>
            <p:spPr>
              <a:xfrm>
                <a:off x="5969279" y="3521437"/>
                <a:ext cx="110600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ja-JP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&lt;0</m:t>
                      </m:r>
                    </m:oMath>
                  </m:oMathPara>
                </a14:m>
                <a:endParaRPr kumimoji="1" lang="ja-JP" alt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テキスト ボックス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9279" y="3521437"/>
                <a:ext cx="1106008" cy="430887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直線矢印コネクタ 22"/>
          <p:cNvCxnSpPr>
            <a:stCxn id="20" idx="1"/>
          </p:cNvCxnSpPr>
          <p:nvPr/>
        </p:nvCxnSpPr>
        <p:spPr>
          <a:xfrm flipH="1">
            <a:off x="2769619" y="2097333"/>
            <a:ext cx="3199660" cy="14241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>
            <a:stCxn id="21" idx="1"/>
          </p:cNvCxnSpPr>
          <p:nvPr/>
        </p:nvCxnSpPr>
        <p:spPr>
          <a:xfrm flipH="1" flipV="1">
            <a:off x="1355577" y="3557338"/>
            <a:ext cx="4613702" cy="17954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4572000" y="4595227"/>
            <a:ext cx="44322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chemeClr val="bg1"/>
                </a:solidFill>
              </a:rPr>
              <a:t>Distribution of jet production point with triggers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597995" y="5781101"/>
            <a:ext cx="39301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chemeClr val="bg1"/>
                </a:solidFill>
              </a:rPr>
              <a:t>Constraint on the jet path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cxnSp>
        <p:nvCxnSpPr>
          <p:cNvPr id="30" name="直線コネクタ 29"/>
          <p:cNvCxnSpPr/>
          <p:nvPr/>
        </p:nvCxnSpPr>
        <p:spPr>
          <a:xfrm>
            <a:off x="4846320" y="1873569"/>
            <a:ext cx="14400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98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Contents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3312000" y="4206180"/>
            <a:ext cx="2520000" cy="216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>
                <a:solidFill>
                  <a:schemeClr val="accent1">
                    <a:lumMod val="50000"/>
                  </a:schemeClr>
                </a:solidFill>
              </a:rPr>
              <a:t>5. Summary  </a:t>
            </a:r>
            <a:endParaRPr lang="ja-JP" alt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3312000" y="1681738"/>
            <a:ext cx="2520000" cy="2160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chemeClr val="accent1">
                    <a:lumMod val="50000"/>
                  </a:schemeClr>
                </a:solidFill>
              </a:rPr>
              <a:t>2. QGP fluid + jet model</a:t>
            </a:r>
            <a:endParaRPr kumimoji="1" lang="ja-JP" alt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552116" y="4206180"/>
            <a:ext cx="2520000" cy="2160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chemeClr val="accent1">
                    <a:lumMod val="50000"/>
                  </a:schemeClr>
                </a:solidFill>
              </a:rPr>
              <a:t>4. gamma-jet events</a:t>
            </a:r>
            <a:endParaRPr lang="ja-JP" alt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552116" y="1681738"/>
            <a:ext cx="2520000" cy="216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chemeClr val="accent1">
                    <a:lumMod val="50000"/>
                  </a:schemeClr>
                </a:solidFill>
              </a:rPr>
              <a:t>1. Introduction</a:t>
            </a:r>
            <a:endParaRPr lang="ja-JP" alt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6071884" y="1681738"/>
            <a:ext cx="2520000" cy="2160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chemeClr val="accent1">
                    <a:lumMod val="50000"/>
                  </a:schemeClr>
                </a:solidFill>
              </a:rPr>
              <a:t>3. Momentum transport away from jet</a:t>
            </a:r>
            <a:endParaRPr lang="ja-JP" alt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545" t="3571" r="22244" b="12213"/>
          <a:stretch/>
        </p:blipFill>
        <p:spPr>
          <a:xfrm>
            <a:off x="6555815" y="4554140"/>
            <a:ext cx="1540801" cy="146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1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Summary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/>
              <p:cNvSpPr txBox="1"/>
              <p:nvPr/>
            </p:nvSpPr>
            <p:spPr>
              <a:xfrm>
                <a:off x="950258" y="3428380"/>
                <a:ext cx="7243482" cy="3108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ja-JP" sz="2800" dirty="0">
                    <a:solidFill>
                      <a:schemeClr val="bg1"/>
                    </a:solidFill>
                    <a:ea typeface="+mj-ea"/>
                  </a:rPr>
                  <a:t>Di-jet asymmetric events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altLang="ja-JP" sz="2800" b="0" dirty="0">
                    <a:solidFill>
                      <a:schemeClr val="bg1"/>
                    </a:solidFill>
                    <a:ea typeface="+mj-ea"/>
                  </a:rPr>
                  <a:t>Lost energy and momentum transported by expanding medium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ja-JP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altLang="ja-JP" sz="2800" dirty="0">
                    <a:solidFill>
                      <a:schemeClr val="bg1"/>
                    </a:solidFill>
                  </a:rPr>
                  <a:t>-jet events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altLang="ja-JP" sz="2800" dirty="0">
                    <a:solidFill>
                      <a:schemeClr val="bg1"/>
                    </a:solidFill>
                  </a:rPr>
                  <a:t>Dip in azimuthal distribution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altLang="ja-JP" sz="2800" dirty="0">
                    <a:solidFill>
                      <a:schemeClr val="bg1"/>
                    </a:solidFill>
                  </a:rPr>
                  <a:t>Possibility to constrain the jet path in triggered events</a:t>
                </a:r>
              </a:p>
            </p:txBody>
          </p:sp>
        </mc:Choice>
        <mc:Fallback xmlns=""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258" y="3428380"/>
                <a:ext cx="7243482" cy="3108543"/>
              </a:xfrm>
              <a:prstGeom prst="rect">
                <a:avLst/>
              </a:prstGeom>
              <a:blipFill rotWithShape="0">
                <a:blip r:embed="rId2"/>
                <a:stretch>
                  <a:fillRect l="-1515" t="-1765" b="-47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正方形/長方形 4"/>
          <p:cNvSpPr/>
          <p:nvPr/>
        </p:nvSpPr>
        <p:spPr>
          <a:xfrm>
            <a:off x="1389529" y="1495198"/>
            <a:ext cx="6364941" cy="1815882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altLang="ja-JP" sz="2800" dirty="0">
                <a:solidFill>
                  <a:prstClr val="white"/>
                </a:solidFill>
              </a:rPr>
              <a:t>Hydrodynamic response to jet propagation by using QGP fluid + jet model</a:t>
            </a:r>
          </a:p>
          <a:p>
            <a:pPr algn="ctr"/>
            <a:r>
              <a:rPr lang="en-US" altLang="ja-JP" sz="2800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en-US" altLang="ja-JP" sz="2800" dirty="0">
                <a:solidFill>
                  <a:schemeClr val="bg1"/>
                </a:solidFill>
              </a:rPr>
              <a:t>Interplay between Mach cone and background collective flow</a:t>
            </a:r>
          </a:p>
        </p:txBody>
      </p:sp>
    </p:spTree>
    <p:extLst>
      <p:ext uri="{BB962C8B-B14F-4D97-AF65-F5344CB8AC3E}">
        <p14:creationId xmlns:p14="http://schemas.microsoft.com/office/powerpoint/2010/main" val="41397369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3633281" y="5255288"/>
            <a:ext cx="187743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6600" dirty="0"/>
              <a:t>多谢</a:t>
            </a:r>
          </a:p>
        </p:txBody>
      </p:sp>
    </p:spTree>
    <p:extLst>
      <p:ext uri="{BB962C8B-B14F-4D97-AF65-F5344CB8AC3E}">
        <p14:creationId xmlns:p14="http://schemas.microsoft.com/office/powerpoint/2010/main" val="32199939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More realistic bulk evolution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406" y="2519569"/>
            <a:ext cx="4167188" cy="2909888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1213164" y="5550451"/>
            <a:ext cx="67176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solidFill>
                  <a:schemeClr val="bg1"/>
                </a:solidFill>
              </a:rPr>
              <a:t>Bumpy</a:t>
            </a:r>
            <a:r>
              <a:rPr kumimoji="1" lang="en-US" altLang="ja-JP" sz="2800" dirty="0">
                <a:solidFill>
                  <a:schemeClr val="bg1"/>
                </a:solidFill>
              </a:rPr>
              <a:t> profile case</a:t>
            </a:r>
          </a:p>
          <a:p>
            <a:pPr algn="ctr"/>
            <a:r>
              <a:rPr lang="en-US" altLang="ja-JP" sz="2800" dirty="0">
                <a:solidFill>
                  <a:schemeClr val="bg1"/>
                </a:solidFill>
              </a:rPr>
              <a:t>(Just for demonstration, not used in analysis)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435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solidFill>
                  <a:schemeClr val="bg1"/>
                </a:solidFill>
              </a:rPr>
              <a:t>Lost energy?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712583" y="3343099"/>
            <a:ext cx="69878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>
                <a:solidFill>
                  <a:schemeClr val="bg1"/>
                </a:solidFill>
              </a:rPr>
              <a:t>Bjorken</a:t>
            </a:r>
            <a:r>
              <a:rPr kumimoji="1" lang="en-US" altLang="ja-JP" sz="2000" dirty="0">
                <a:solidFill>
                  <a:schemeClr val="bg1"/>
                </a:solidFill>
              </a:rPr>
              <a:t> (1983), </a:t>
            </a:r>
            <a:r>
              <a:rPr kumimoji="1" lang="en-US" altLang="ja-JP" sz="2000" dirty="0" err="1">
                <a:solidFill>
                  <a:schemeClr val="bg1"/>
                </a:solidFill>
              </a:rPr>
              <a:t>Gyulassy</a:t>
            </a:r>
            <a:r>
              <a:rPr kumimoji="1" lang="en-US" altLang="ja-JP" sz="2000" dirty="0">
                <a:solidFill>
                  <a:schemeClr val="bg1"/>
                </a:solidFill>
              </a:rPr>
              <a:t>, </a:t>
            </a:r>
            <a:r>
              <a:rPr kumimoji="1" lang="en-US" altLang="ja-JP" sz="2000" dirty="0" err="1">
                <a:solidFill>
                  <a:schemeClr val="bg1"/>
                </a:solidFill>
              </a:rPr>
              <a:t>Plumer</a:t>
            </a:r>
            <a:r>
              <a:rPr kumimoji="1" lang="en-US" altLang="ja-JP" sz="2000" dirty="0">
                <a:solidFill>
                  <a:schemeClr val="bg1"/>
                </a:solidFill>
              </a:rPr>
              <a:t> (1990), </a:t>
            </a:r>
            <a:r>
              <a:rPr kumimoji="1" lang="en-US" altLang="ja-JP" sz="2000" dirty="0" err="1">
                <a:solidFill>
                  <a:schemeClr val="bg1"/>
                </a:solidFill>
              </a:rPr>
              <a:t>Gyulassy</a:t>
            </a:r>
            <a:r>
              <a:rPr kumimoji="1" lang="en-US" altLang="ja-JP" sz="2000" dirty="0">
                <a:solidFill>
                  <a:schemeClr val="bg1"/>
                </a:solidFill>
              </a:rPr>
              <a:t>, Wang (1994),…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978407" y="1626513"/>
            <a:ext cx="689669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chemeClr val="bg1"/>
                </a:solidFill>
                <a:sym typeface="Wingdings" panose="05000000000000000000" pitchFamily="2" charset="2"/>
              </a:rPr>
              <a:t>Jet quenching</a:t>
            </a:r>
          </a:p>
          <a:p>
            <a:r>
              <a:rPr kumimoji="1" lang="en-US" altLang="ja-JP" sz="2800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kumimoji="1" lang="en-US" altLang="ja-JP" sz="2800" dirty="0">
                <a:solidFill>
                  <a:schemeClr val="bg1"/>
                </a:solidFill>
              </a:rPr>
              <a:t>One of the main topics in heavy ion physics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en-US" altLang="ja-JP" sz="2800" dirty="0">
                <a:solidFill>
                  <a:schemeClr val="bg1"/>
                </a:solidFill>
                <a:sym typeface="Wingdings" panose="05000000000000000000" pitchFamily="2" charset="2"/>
              </a:rPr>
              <a:t>How can this happen?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kumimoji="1" lang="en-US" altLang="ja-JP" sz="2800" dirty="0">
                <a:solidFill>
                  <a:schemeClr val="bg1"/>
                </a:solidFill>
                <a:sym typeface="Wingdings" panose="05000000000000000000" pitchFamily="2" charset="2"/>
              </a:rPr>
              <a:t>What can we learn from this?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978407" y="3971420"/>
            <a:ext cx="76969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rgbClr val="FFFF00"/>
                </a:solidFill>
              </a:rPr>
              <a:t>Medium (Hydrodynamic) response to</a:t>
            </a:r>
            <a:r>
              <a:rPr kumimoji="1" lang="en-US" altLang="ja-JP" sz="2800" dirty="0">
                <a:solidFill>
                  <a:schemeClr val="bg1"/>
                </a:solidFill>
              </a:rPr>
              <a:t> jet quenching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kumimoji="1" lang="en-US" altLang="ja-JP" sz="2800" dirty="0">
                <a:solidFill>
                  <a:schemeClr val="bg1"/>
                </a:solidFill>
              </a:rPr>
              <a:t>Where the lost energy and momentum go?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712583" y="4953683"/>
            <a:ext cx="65773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err="1">
                <a:solidFill>
                  <a:schemeClr val="bg1"/>
                </a:solidFill>
              </a:rPr>
              <a:t>Stöcker</a:t>
            </a:r>
            <a:r>
              <a:rPr kumimoji="1" lang="en-US" altLang="ja-JP" sz="2000" dirty="0">
                <a:solidFill>
                  <a:schemeClr val="bg1"/>
                </a:solidFill>
              </a:rPr>
              <a:t> et al.(</a:t>
            </a:r>
            <a:r>
              <a:rPr lang="en-US" altLang="ja-JP" sz="2000" dirty="0">
                <a:solidFill>
                  <a:schemeClr val="bg1"/>
                </a:solidFill>
              </a:rPr>
              <a:t>2005</a:t>
            </a:r>
            <a:r>
              <a:rPr kumimoji="1" lang="en-US" altLang="ja-JP" sz="2000" dirty="0">
                <a:solidFill>
                  <a:schemeClr val="bg1"/>
                </a:solidFill>
              </a:rPr>
              <a:t>), </a:t>
            </a:r>
            <a:r>
              <a:rPr kumimoji="1" lang="en-US" altLang="ja-JP" sz="2000" dirty="0" err="1">
                <a:solidFill>
                  <a:schemeClr val="bg1"/>
                </a:solidFill>
              </a:rPr>
              <a:t>Casalderrey</a:t>
            </a:r>
            <a:r>
              <a:rPr kumimoji="1" lang="en-US" altLang="ja-JP" sz="2000" dirty="0">
                <a:solidFill>
                  <a:schemeClr val="bg1"/>
                </a:solidFill>
              </a:rPr>
              <a:t>-Solana et al.(2005), Chaudhuri et al.(2006),</a:t>
            </a:r>
            <a:r>
              <a:rPr lang="ja-JP" altLang="en-US" sz="2000" dirty="0">
                <a:solidFill>
                  <a:schemeClr val="bg1"/>
                </a:solidFill>
              </a:rPr>
              <a:t> </a:t>
            </a:r>
            <a:r>
              <a:rPr kumimoji="1" lang="en-US" altLang="ja-JP" sz="2000" dirty="0">
                <a:solidFill>
                  <a:schemeClr val="bg1"/>
                </a:solidFill>
              </a:rPr>
              <a:t>Betz et al.(2009), </a:t>
            </a:r>
            <a:r>
              <a:rPr kumimoji="1" lang="en-US" altLang="ja-JP" sz="2000" dirty="0" err="1">
                <a:solidFill>
                  <a:schemeClr val="bg1"/>
                </a:solidFill>
              </a:rPr>
              <a:t>G.Y.Qin</a:t>
            </a:r>
            <a:r>
              <a:rPr kumimoji="1" lang="en-US" altLang="ja-JP" sz="2000" dirty="0">
                <a:solidFill>
                  <a:schemeClr val="bg1"/>
                </a:solidFill>
              </a:rPr>
              <a:t> et al.(2009), Neufeld et al.(2010),…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404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STAR di-hadron </a:t>
            </a:r>
            <a:r>
              <a:rPr lang="en-US" altLang="ja-JP" dirty="0">
                <a:solidFill>
                  <a:schemeClr val="bg1"/>
                </a:solidFill>
              </a:rPr>
              <a:t>d</a:t>
            </a:r>
            <a:r>
              <a:rPr kumimoji="1" lang="en-US" altLang="ja-JP" dirty="0">
                <a:solidFill>
                  <a:schemeClr val="bg1"/>
                </a:solidFill>
              </a:rPr>
              <a:t>ata in 2005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1400" t="11251" r="40295" b="6465"/>
          <a:stretch/>
        </p:blipFill>
        <p:spPr>
          <a:xfrm>
            <a:off x="628650" y="1690689"/>
            <a:ext cx="2974313" cy="3888714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3847466" y="1686819"/>
            <a:ext cx="41160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chemeClr val="bg1"/>
                </a:solidFill>
              </a:rPr>
              <a:t>Double humped structure?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cxnSp>
        <p:nvCxnSpPr>
          <p:cNvPr id="7" name="直線矢印コネクタ 6"/>
          <p:cNvCxnSpPr>
            <a:stCxn id="5" idx="1"/>
          </p:cNvCxnSpPr>
          <p:nvPr/>
        </p:nvCxnSpPr>
        <p:spPr>
          <a:xfrm flipH="1">
            <a:off x="3005959" y="1948429"/>
            <a:ext cx="841507" cy="68109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>
            <a:stCxn id="5" idx="1"/>
          </p:cNvCxnSpPr>
          <p:nvPr/>
        </p:nvCxnSpPr>
        <p:spPr>
          <a:xfrm flipH="1">
            <a:off x="2354317" y="1948429"/>
            <a:ext cx="1493149" cy="69970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384146" y="5640958"/>
            <a:ext cx="3463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bg1"/>
                </a:solidFill>
              </a:rPr>
              <a:t>F. Wang (STAR), talk at QM2005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645739" y="3368074"/>
            <a:ext cx="36364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chemeClr val="bg1"/>
                </a:solidFill>
              </a:rPr>
              <a:t>Lost energy transported through medium?</a:t>
            </a:r>
          </a:p>
          <a:p>
            <a:r>
              <a:rPr kumimoji="1" lang="en-US" altLang="ja-JP" sz="2800" dirty="0">
                <a:solidFill>
                  <a:schemeClr val="bg1"/>
                </a:solidFill>
              </a:rPr>
              <a:t>Appearance of Mach cone?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12" name="下矢印 11"/>
          <p:cNvSpPr/>
          <p:nvPr/>
        </p:nvSpPr>
        <p:spPr>
          <a:xfrm rot="19347213">
            <a:off x="5499809" y="2359520"/>
            <a:ext cx="811373" cy="978408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867976" y="5564014"/>
            <a:ext cx="42460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chemeClr val="bg1"/>
                </a:solidFill>
              </a:rPr>
              <a:t>Our community stimulated by this v</a:t>
            </a:r>
            <a:r>
              <a:rPr kumimoji="1" lang="en-US" altLang="ja-JP" sz="2800" dirty="0">
                <a:solidFill>
                  <a:schemeClr val="bg1"/>
                </a:solidFill>
              </a:rPr>
              <a:t>ery first data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001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線コネクタ 7"/>
          <p:cNvCxnSpPr/>
          <p:nvPr/>
        </p:nvCxnSpPr>
        <p:spPr>
          <a:xfrm flipH="1">
            <a:off x="2805161" y="3428158"/>
            <a:ext cx="2140299" cy="141681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Mach cone and Mach angle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" name="円/楕円 2"/>
          <p:cNvSpPr/>
          <p:nvPr/>
        </p:nvSpPr>
        <p:spPr>
          <a:xfrm>
            <a:off x="4431312" y="3245619"/>
            <a:ext cx="360000" cy="36000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/>
        </p:nvSpPr>
        <p:spPr>
          <a:xfrm>
            <a:off x="3425362" y="2885619"/>
            <a:ext cx="1080000" cy="1080000"/>
          </a:xfrm>
          <a:prstGeom prst="ellipse">
            <a:avLst/>
          </a:prstGeom>
          <a:noFill/>
          <a:ln w="28575">
            <a:solidFill>
              <a:srgbClr val="00FF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/>
        </p:nvSpPr>
        <p:spPr>
          <a:xfrm>
            <a:off x="2412825" y="2525619"/>
            <a:ext cx="1800000" cy="1800000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" name="直線コネクタ 6"/>
          <p:cNvCxnSpPr/>
          <p:nvPr/>
        </p:nvCxnSpPr>
        <p:spPr>
          <a:xfrm flipH="1" flipV="1">
            <a:off x="2803484" y="2009668"/>
            <a:ext cx="2140299" cy="141681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>
            <a:off x="2803484" y="3426486"/>
            <a:ext cx="2140299" cy="0"/>
          </a:xfrm>
          <a:prstGeom prst="straightConnector1">
            <a:avLst/>
          </a:prstGeom>
          <a:ln w="38100">
            <a:solidFill>
              <a:schemeClr val="bg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円/楕円 10"/>
          <p:cNvSpPr/>
          <p:nvPr/>
        </p:nvSpPr>
        <p:spPr>
          <a:xfrm>
            <a:off x="3258825" y="3377167"/>
            <a:ext cx="108000" cy="108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3913642" y="3368794"/>
            <a:ext cx="108000" cy="108000"/>
          </a:xfrm>
          <a:prstGeom prst="ellipse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/>
        </p:nvSpPr>
        <p:spPr>
          <a:xfrm>
            <a:off x="4558412" y="3370471"/>
            <a:ext cx="108000" cy="1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/>
              <p:cNvSpPr txBox="1"/>
              <p:nvPr/>
            </p:nvSpPr>
            <p:spPr>
              <a:xfrm>
                <a:off x="5125563" y="3011512"/>
                <a:ext cx="3049233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800" dirty="0">
                    <a:solidFill>
                      <a:schemeClr val="bg1"/>
                    </a:solidFill>
                  </a:rPr>
                  <a:t>Moving super-sonic</a:t>
                </a:r>
              </a:p>
              <a:p>
                <a:r>
                  <a:rPr kumimoji="1" lang="en-US" altLang="ja-JP" sz="2800" dirty="0">
                    <a:solidFill>
                      <a:schemeClr val="bg1"/>
                    </a:solidFill>
                  </a:rPr>
                  <a:t>source (</a:t>
                </a:r>
                <a14:m>
                  <m:oMath xmlns:m="http://schemas.openxmlformats.org/officeDocument/2006/math">
                    <m:r>
                      <a:rPr kumimoji="1" lang="en-US" altLang="ja-JP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kumimoji="1" lang="en-US" altLang="ja-JP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kumimoji="1"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kumimoji="1"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kumimoji="1" lang="en-US" altLang="ja-JP" sz="2800" dirty="0">
                    <a:solidFill>
                      <a:schemeClr val="bg1"/>
                    </a:solidFill>
                  </a:rPr>
                  <a:t>)</a:t>
                </a:r>
                <a:endParaRPr kumimoji="1" lang="ja-JP" alt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テキスト ボックス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5563" y="3011512"/>
                <a:ext cx="3049233" cy="954107"/>
              </a:xfrm>
              <a:prstGeom prst="rect">
                <a:avLst/>
              </a:prstGeom>
              <a:blipFill rotWithShape="0">
                <a:blip r:embed="rId2"/>
                <a:stretch>
                  <a:fillRect l="-4200" t="-5732" r="-2600" b="-1719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/>
              <p:cNvSpPr txBox="1"/>
              <p:nvPr/>
            </p:nvSpPr>
            <p:spPr>
              <a:xfrm>
                <a:off x="1706571" y="5685803"/>
                <a:ext cx="1807161" cy="7379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JP" sz="2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</m:e>
                      </m:func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den>
                      </m:f>
                    </m:oMath>
                  </m:oMathPara>
                </a14:m>
                <a:endParaRPr kumimoji="1" lang="ja-JP" alt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テキスト ボックス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6571" y="5685803"/>
                <a:ext cx="1807161" cy="73795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4567708" y="5163955"/>
                <a:ext cx="3682739" cy="876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kumimoji="1"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kumimoji="1" lang="en-US" altLang="ja-JP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kumimoji="1"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altLang="ja-JP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JP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altLang="ja-JP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num>
                          <m:den>
                            <m:r>
                              <a:rPr lang="en-US" altLang="ja-JP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altLang="ja-JP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den>
                        </m:f>
                      </m:e>
                    </m:rad>
                  </m:oMath>
                </a14:m>
                <a:r>
                  <a:rPr kumimoji="1" lang="en-US" altLang="ja-JP" sz="2800" dirty="0">
                    <a:solidFill>
                      <a:schemeClr val="bg1"/>
                    </a:solidFill>
                  </a:rPr>
                  <a:t>: Sound velocity</a:t>
                </a:r>
                <a:endParaRPr kumimoji="1" lang="ja-JP" alt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7708" y="5163955"/>
                <a:ext cx="3682739" cy="876843"/>
              </a:xfrm>
              <a:prstGeom prst="rect">
                <a:avLst/>
              </a:prstGeom>
              <a:blipFill rotWithShape="0">
                <a:blip r:embed="rId4"/>
                <a:stretch>
                  <a:fillRect r="-4801" b="-486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テキスト ボックス 16"/>
          <p:cNvSpPr txBox="1"/>
          <p:nvPr/>
        </p:nvSpPr>
        <p:spPr>
          <a:xfrm>
            <a:off x="4567708" y="6129889"/>
            <a:ext cx="38088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chemeClr val="bg1"/>
                </a:solidFill>
                <a:sym typeface="Wingdings" panose="05000000000000000000" pitchFamily="2" charset="2"/>
              </a:rPr>
              <a:t>Information about </a:t>
            </a:r>
            <a:r>
              <a:rPr kumimoji="1" lang="en-US" altLang="ja-JP" sz="2800" dirty="0" err="1">
                <a:solidFill>
                  <a:schemeClr val="bg1"/>
                </a:solidFill>
                <a:sym typeface="Wingdings" panose="05000000000000000000" pitchFamily="2" charset="2"/>
              </a:rPr>
              <a:t>EoS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989995" y="5042734"/>
            <a:ext cx="1875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chemeClr val="bg1"/>
                </a:solidFill>
              </a:rPr>
              <a:t>Mach angle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668379" y="2013990"/>
            <a:ext cx="2714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chemeClr val="bg1"/>
                </a:solidFill>
              </a:rPr>
              <a:t>Shock-wave front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056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Linearized hydrodynamics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982907" y="1277339"/>
            <a:ext cx="71864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chemeClr val="bg1"/>
                </a:solidFill>
              </a:rPr>
              <a:t>Q) Derive the following linearized hydrodynamic</a:t>
            </a:r>
          </a:p>
          <a:p>
            <a:r>
              <a:rPr lang="en-US" altLang="ja-JP" sz="2800" dirty="0">
                <a:solidFill>
                  <a:schemeClr val="bg1"/>
                </a:solidFill>
              </a:rPr>
              <a:t>equations within ideal hydrodynamic approximation.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1746568" y="3436548"/>
                <a:ext cx="5442387" cy="8192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d>
                        <m:dPr>
                          <m:ctrlP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𝛻</m:t>
                      </m:r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kumimoji="1" lang="en-US" altLang="ja-JP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𝒗</m:t>
                      </m:r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kumimoji="1" lang="en-US" altLang="ja-JP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ja-JP" altLang="en-US" sz="28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6568" y="3436548"/>
                <a:ext cx="5442387" cy="81926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1143673" y="2834351"/>
                <a:ext cx="689265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d>
                        <m:dPr>
                          <m:ctrlP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d>
                        <m:dPr>
                          <m:ctrlP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kumimoji="1" lang="en-US" altLang="ja-JP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ja-JP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𝒗</m:t>
                      </m:r>
                      <m:d>
                        <m:dPr>
                          <m:ctrlP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kumimoji="1" lang="en-US" altLang="ja-JP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ja-JP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ja-JP" alt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673" y="2834351"/>
                <a:ext cx="6892656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1746568" y="4335199"/>
                <a:ext cx="5029582" cy="9377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kumimoji="1" lang="en-US" altLang="ja-JP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𝒗</m:t>
                      </m:r>
                      <m:d>
                        <m:dPr>
                          <m:ctrlP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altLang="ja-JP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altLang="ja-JP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ja-JP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ja-JP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ja-JP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𝛻𝛿</m:t>
                      </m:r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kumimoji="1" lang="en-US" altLang="ja-JP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ja-JP" altLang="en-US" sz="2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6568" y="4335199"/>
                <a:ext cx="5029582" cy="93775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右矢印 6"/>
          <p:cNvSpPr/>
          <p:nvPr/>
        </p:nvSpPr>
        <p:spPr>
          <a:xfrm>
            <a:off x="982907" y="5685861"/>
            <a:ext cx="978408" cy="4846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1961315" y="5439774"/>
                <a:ext cx="4328877" cy="9768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ja-JP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lang="en-US" altLang="ja-JP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ja-JP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en-US" altLang="ja-JP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  <m:f>
                            <m:fPr>
                              <m:ctrlPr>
                                <a:rPr lang="en-US" altLang="ja-JP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ja-JP" sz="2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ja-JP" sz="2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ja-JP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ja-JP" sz="2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altLang="ja-JP" sz="2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ja-JP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ja-JP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</m:d>
                      <m:d>
                        <m:dPr>
                          <m:ctrlP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ja-JP" sz="2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  <m:r>
                                  <a:rPr lang="en-US" altLang="ja-JP" sz="2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d>
                                  <m:dPr>
                                    <m:ctrlPr>
                                      <a:rPr lang="en-US" altLang="ja-JP" sz="28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ja-JP" sz="28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  <m:r>
                                      <a:rPr lang="en-US" altLang="ja-JP" sz="28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ja-JP" sz="28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lang="en-US" altLang="ja-JP" sz="2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  <m:r>
                                  <a:rPr lang="en-US" altLang="ja-JP" sz="28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𝒗</m:t>
                                </m:r>
                                <m:d>
                                  <m:dPr>
                                    <m:ctrlPr>
                                      <a:rPr lang="en-US" altLang="ja-JP" sz="28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ja-JP" sz="28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  <m:r>
                                      <a:rPr lang="en-US" altLang="ja-JP" sz="28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ja-JP" sz="28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e>
                            </m:mr>
                          </m:m>
                        </m:e>
                      </m:d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ja-JP" altLang="en-US" sz="28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1315" y="5439774"/>
                <a:ext cx="4328877" cy="97680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/>
          <p:cNvSpPr txBox="1"/>
          <p:nvPr/>
        </p:nvSpPr>
        <p:spPr>
          <a:xfrm>
            <a:off x="6371111" y="5666567"/>
            <a:ext cx="25206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chemeClr val="bg1"/>
                </a:solidFill>
              </a:rPr>
              <a:t>Wave equations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10" name="左中かっこ 9"/>
          <p:cNvSpPr/>
          <p:nvPr/>
        </p:nvSpPr>
        <p:spPr>
          <a:xfrm>
            <a:off x="1406754" y="3457872"/>
            <a:ext cx="298309" cy="1704549"/>
          </a:xfrm>
          <a:prstGeom prst="leftBrace">
            <a:avLst>
              <a:gd name="adj1" fmla="val 83281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3248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Contents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3312000" y="1694456"/>
            <a:ext cx="2520000" cy="2160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chemeClr val="accent1">
                    <a:lumMod val="50000"/>
                  </a:schemeClr>
                </a:solidFill>
              </a:rPr>
              <a:t>2. QGP fluid + jet model</a:t>
            </a:r>
            <a:endParaRPr lang="ja-JP" alt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6066216" y="1681738"/>
            <a:ext cx="2520000" cy="2160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chemeClr val="accent1">
                    <a:lumMod val="50000"/>
                  </a:schemeClr>
                </a:solidFill>
              </a:rPr>
              <a:t>3. Momentum transport away from jet</a:t>
            </a:r>
            <a:endParaRPr kumimoji="1" lang="ja-JP" alt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3312000" y="4206181"/>
            <a:ext cx="2520000" cy="216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chemeClr val="accent1">
                    <a:lumMod val="50000"/>
                  </a:schemeClr>
                </a:solidFill>
              </a:rPr>
              <a:t>5. Summary  </a:t>
            </a:r>
            <a:endParaRPr kumimoji="1" lang="ja-JP" alt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552116" y="1681738"/>
            <a:ext cx="2520000" cy="216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chemeClr val="accent1">
                    <a:lumMod val="50000"/>
                  </a:schemeClr>
                </a:solidFill>
              </a:rPr>
              <a:t>1. Introduction</a:t>
            </a:r>
            <a:endParaRPr lang="ja-JP" alt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557784" y="4206181"/>
            <a:ext cx="2520000" cy="2160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chemeClr val="accent1">
                    <a:lumMod val="50000"/>
                  </a:schemeClr>
                </a:solidFill>
              </a:rPr>
              <a:t>4. gamma-jet events</a:t>
            </a:r>
            <a:endParaRPr lang="ja-JP" alt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545" t="3571" r="22244" b="12213"/>
          <a:stretch/>
        </p:blipFill>
        <p:spPr>
          <a:xfrm>
            <a:off x="6555815" y="4554140"/>
            <a:ext cx="1540801" cy="146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8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solidFill>
                  <a:schemeClr val="bg1"/>
                </a:solidFill>
              </a:rPr>
              <a:t>Energy-momentum conservation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正方形/長方形 2"/>
              <p:cNvSpPr/>
              <p:nvPr/>
            </p:nvSpPr>
            <p:spPr>
              <a:xfrm>
                <a:off x="1584508" y="1802961"/>
                <a:ext cx="6144795" cy="9214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3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itchFamily="34" charset="0"/>
                            </a:rPr>
                          </m:ctrlPr>
                        </m:sSubPr>
                        <m:e>
                          <m:r>
                            <a:rPr lang="ja-JP" altLang="en-US" sz="3600" i="1">
                              <a:solidFill>
                                <a:schemeClr val="bg1"/>
                              </a:solidFill>
                              <a:latin typeface="Cambria Math"/>
                              <a:cs typeface="Calibri" pitchFamily="34" charset="0"/>
                            </a:rPr>
                            <m:t>𝜕</m:t>
                          </m:r>
                        </m:e>
                        <m:sub>
                          <m:r>
                            <a:rPr lang="ja-JP" altLang="en-US" sz="3600" i="1">
                              <a:solidFill>
                                <a:schemeClr val="bg1"/>
                              </a:solidFill>
                              <a:latin typeface="Cambria Math"/>
                              <a:cs typeface="Calibri" pitchFamily="34" charset="0"/>
                            </a:rPr>
                            <m:t>𝜇</m:t>
                          </m:r>
                        </m:sub>
                      </m:sSub>
                      <m:sSubSup>
                        <m:sSubSupPr>
                          <m:ctrlPr>
                            <a:rPr lang="en-US" altLang="ja-JP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itchFamily="34" charset="0"/>
                            </a:rPr>
                          </m:ctrlPr>
                        </m:sSubSupPr>
                        <m:e>
                          <m:r>
                            <a:rPr lang="en-US" altLang="ja-JP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itchFamily="34" charset="0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36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itchFamily="34" charset="0"/>
                            </a:rPr>
                            <m:t>tot</m:t>
                          </m:r>
                        </m:sub>
                        <m:sup>
                          <m:r>
                            <a:rPr lang="en-US" altLang="ja-JP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itchFamily="34" charset="0"/>
                            </a:rPr>
                            <m:t>𝜇𝜈</m:t>
                          </m:r>
                        </m:sup>
                      </m:sSubSup>
                      <m:r>
                        <a:rPr lang="en-US" altLang="ja-JP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altLang="ja-JP" sz="3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itchFamily="34" charset="0"/>
                            </a:rPr>
                          </m:ctrlPr>
                        </m:sSubPr>
                        <m:e>
                          <m:r>
                            <a:rPr lang="ja-JP" altLang="en-US" sz="3600" i="1">
                              <a:solidFill>
                                <a:schemeClr val="bg1"/>
                              </a:solidFill>
                              <a:latin typeface="Cambria Math"/>
                              <a:cs typeface="Calibri" pitchFamily="34" charset="0"/>
                            </a:rPr>
                            <m:t>𝜕</m:t>
                          </m:r>
                        </m:e>
                        <m:sub>
                          <m:r>
                            <a:rPr lang="ja-JP" altLang="en-US" sz="3600" i="1">
                              <a:solidFill>
                                <a:schemeClr val="bg1"/>
                              </a:solidFill>
                              <a:latin typeface="Cambria Math"/>
                              <a:cs typeface="Calibri" pitchFamily="34" charset="0"/>
                            </a:rPr>
                            <m:t>𝜇</m:t>
                          </m:r>
                        </m:sub>
                      </m:sSub>
                      <m:d>
                        <m:dPr>
                          <m:ctrlPr>
                            <a:rPr lang="en-US" altLang="ja-JP" sz="3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itchFamily="34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ja-JP" sz="3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Calibri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3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Calibri" pitchFamily="34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sz="36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Calibri" pitchFamily="34" charset="0"/>
                                </a:rPr>
                                <m:t>fluid</m:t>
                              </m:r>
                            </m:sub>
                            <m:sup>
                              <m:r>
                                <a:rPr lang="en-US" altLang="ja-JP" sz="3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Calibri" pitchFamily="34" charset="0"/>
                                </a:rPr>
                                <m:t>𝜇𝜈</m:t>
                              </m:r>
                            </m:sup>
                          </m:sSubSup>
                          <m:r>
                            <a:rPr lang="en-US" altLang="ja-JP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itchFamily="34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ja-JP" sz="3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36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sz="36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jet</m:t>
                              </m:r>
                            </m:sub>
                            <m:sup>
                              <m:r>
                                <a:rPr lang="ja-JP" altLang="en-US" sz="3600" i="1">
                                  <a:solidFill>
                                    <a:schemeClr val="bg1"/>
                                  </a:solidFill>
                                  <a:latin typeface="Cambria Math"/>
                                  <a:cs typeface="Calibri" pitchFamily="34" charset="0"/>
                                </a:rPr>
                                <m:t>𝜇𝜈</m:t>
                              </m:r>
                            </m:sup>
                          </m:sSubSup>
                        </m:e>
                      </m:d>
                      <m:r>
                        <a:rPr lang="en-US" altLang="ja-JP" sz="3600" i="1">
                          <a:solidFill>
                            <a:schemeClr val="bg1"/>
                          </a:solidFill>
                          <a:latin typeface="Cambria Math"/>
                          <a:cs typeface="Calibri" pitchFamily="34" charset="0"/>
                        </a:rPr>
                        <m:t>=</m:t>
                      </m:r>
                      <m:r>
                        <a:rPr lang="en-US" altLang="ja-JP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" pitchFamily="34" charset="0"/>
                        </a:rPr>
                        <m:t>0</m:t>
                      </m:r>
                    </m:oMath>
                  </m:oMathPara>
                </a14:m>
                <a:endParaRPr lang="ja-JP" altLang="en-US" sz="3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正方形/長方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4508" y="1802961"/>
                <a:ext cx="6144795" cy="92147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正方形/長方形 12"/>
              <p:cNvSpPr/>
              <p:nvPr/>
            </p:nvSpPr>
            <p:spPr>
              <a:xfrm>
                <a:off x="3855431" y="3852727"/>
                <a:ext cx="2846815" cy="7840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3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itchFamily="34" charset="0"/>
                            </a:rPr>
                          </m:ctrlPr>
                        </m:sSubPr>
                        <m:e>
                          <m:r>
                            <a:rPr lang="ja-JP" altLang="en-US" sz="3600" i="1">
                              <a:solidFill>
                                <a:schemeClr val="bg1"/>
                              </a:solidFill>
                              <a:latin typeface="Cambria Math"/>
                              <a:cs typeface="Calibri" pitchFamily="34" charset="0"/>
                            </a:rPr>
                            <m:t>𝜕</m:t>
                          </m:r>
                        </m:e>
                        <m:sub>
                          <m:r>
                            <a:rPr lang="ja-JP" altLang="en-US" sz="3600" i="1">
                              <a:solidFill>
                                <a:schemeClr val="bg1"/>
                              </a:solidFill>
                              <a:latin typeface="Cambria Math"/>
                              <a:cs typeface="Calibri" pitchFamily="34" charset="0"/>
                            </a:rPr>
                            <m:t>𝜇</m:t>
                          </m:r>
                        </m:sub>
                      </m:sSub>
                      <m:sSubSup>
                        <m:sSubSupPr>
                          <m:ctrlPr>
                            <a:rPr lang="en-US" altLang="ja-JP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itchFamily="34" charset="0"/>
                            </a:rPr>
                          </m:ctrlPr>
                        </m:sSubSupPr>
                        <m:e>
                          <m:r>
                            <a:rPr lang="en-US" altLang="ja-JP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itchFamily="34" charset="0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36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itchFamily="34" charset="0"/>
                            </a:rPr>
                            <m:t>jet</m:t>
                          </m:r>
                        </m:sub>
                        <m:sup>
                          <m:r>
                            <a:rPr lang="en-US" altLang="ja-JP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itchFamily="34" charset="0"/>
                            </a:rPr>
                            <m:t>𝜇𝜈</m:t>
                          </m:r>
                        </m:sup>
                      </m:sSubSup>
                      <m:r>
                        <a:rPr lang="en-US" altLang="ja-JP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" pitchFamily="34" charset="0"/>
                        </a:rPr>
                        <m:t>=−</m:t>
                      </m:r>
                      <m:sSup>
                        <m:sSupPr>
                          <m:ctrlPr>
                            <a:rPr lang="en-US" altLang="ja-JP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itchFamily="34" charset="0"/>
                            </a:rPr>
                          </m:ctrlPr>
                        </m:sSupPr>
                        <m:e>
                          <m:r>
                            <a:rPr lang="en-US" altLang="ja-JP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itchFamily="34" charset="0"/>
                            </a:rPr>
                            <m:t>𝐽</m:t>
                          </m:r>
                        </m:e>
                        <m:sup>
                          <m:r>
                            <a:rPr lang="en-US" altLang="ja-JP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itchFamily="34" charset="0"/>
                            </a:rPr>
                            <m:t>𝜈</m:t>
                          </m:r>
                        </m:sup>
                      </m:sSup>
                    </m:oMath>
                  </m:oMathPara>
                </a14:m>
                <a:endParaRPr lang="ja-JP" altLang="en-US" sz="3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正方形/長方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5431" y="3852727"/>
                <a:ext cx="2846815" cy="78406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正方形/長方形 13"/>
              <p:cNvSpPr/>
              <p:nvPr/>
            </p:nvSpPr>
            <p:spPr>
              <a:xfrm>
                <a:off x="3859949" y="3081106"/>
                <a:ext cx="2947300" cy="7263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3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itchFamily="34" charset="0"/>
                            </a:rPr>
                          </m:ctrlPr>
                        </m:sSubPr>
                        <m:e>
                          <m:r>
                            <a:rPr lang="ja-JP" altLang="en-US" sz="3600" i="1">
                              <a:solidFill>
                                <a:schemeClr val="bg1"/>
                              </a:solidFill>
                              <a:latin typeface="Cambria Math"/>
                              <a:cs typeface="Calibri" pitchFamily="34" charset="0"/>
                            </a:rPr>
                            <m:t>𝜕</m:t>
                          </m:r>
                        </m:e>
                        <m:sub>
                          <m:r>
                            <a:rPr lang="ja-JP" altLang="en-US" sz="3600" i="1">
                              <a:solidFill>
                                <a:schemeClr val="bg1"/>
                              </a:solidFill>
                              <a:latin typeface="Cambria Math"/>
                              <a:cs typeface="Calibri" pitchFamily="34" charset="0"/>
                            </a:rPr>
                            <m:t>𝜇</m:t>
                          </m:r>
                        </m:sub>
                      </m:sSub>
                      <m:sSubSup>
                        <m:sSubSupPr>
                          <m:ctrlPr>
                            <a:rPr lang="en-US" altLang="ja-JP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itchFamily="34" charset="0"/>
                            </a:rPr>
                          </m:ctrlPr>
                        </m:sSubSupPr>
                        <m:e>
                          <m:r>
                            <a:rPr lang="en-US" altLang="ja-JP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itchFamily="34" charset="0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36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itchFamily="34" charset="0"/>
                            </a:rPr>
                            <m:t>fluid</m:t>
                          </m:r>
                        </m:sub>
                        <m:sup>
                          <m:r>
                            <a:rPr lang="en-US" altLang="ja-JP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itchFamily="34" charset="0"/>
                            </a:rPr>
                            <m:t>𝜇𝜈</m:t>
                          </m:r>
                        </m:sup>
                      </m:sSubSup>
                      <m:r>
                        <a:rPr lang="en-US" altLang="ja-JP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altLang="ja-JP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itchFamily="34" charset="0"/>
                            </a:rPr>
                          </m:ctrlPr>
                        </m:sSupPr>
                        <m:e>
                          <m:r>
                            <a:rPr lang="en-US" altLang="ja-JP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itchFamily="34" charset="0"/>
                            </a:rPr>
                            <m:t>𝐽</m:t>
                          </m:r>
                        </m:e>
                        <m:sup>
                          <m:r>
                            <a:rPr lang="en-US" altLang="ja-JP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itchFamily="34" charset="0"/>
                            </a:rPr>
                            <m:t>𝜈</m:t>
                          </m:r>
                        </m:sup>
                      </m:sSup>
                    </m:oMath>
                  </m:oMathPara>
                </a14:m>
                <a:endParaRPr lang="ja-JP" altLang="en-US" sz="3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正方形/長方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9949" y="3081106"/>
                <a:ext cx="2947300" cy="7263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左中かっこ 4"/>
          <p:cNvSpPr/>
          <p:nvPr/>
        </p:nvSpPr>
        <p:spPr>
          <a:xfrm>
            <a:off x="3547065" y="3136330"/>
            <a:ext cx="308366" cy="1516054"/>
          </a:xfrm>
          <a:prstGeom prst="leftBrace">
            <a:avLst>
              <a:gd name="adj1" fmla="val 83281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右矢印 15"/>
          <p:cNvSpPr/>
          <p:nvPr/>
        </p:nvSpPr>
        <p:spPr>
          <a:xfrm>
            <a:off x="2157262" y="3476818"/>
            <a:ext cx="978408" cy="835077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2212052" y="5024178"/>
            <a:ext cx="1080000" cy="10800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dirty="0"/>
              <a:t>jet</a:t>
            </a:r>
            <a:endParaRPr kumimoji="1" lang="ja-JP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左右矢印 17"/>
              <p:cNvSpPr/>
              <p:nvPr/>
            </p:nvSpPr>
            <p:spPr>
              <a:xfrm>
                <a:off x="3662622" y="4949522"/>
                <a:ext cx="1818755" cy="1229311"/>
              </a:xfrm>
              <a:prstGeom prst="leftRightArrow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kumimoji="1" lang="en-US" altLang="ja-JP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p>
                      </m:sSup>
                    </m:oMath>
                  </m:oMathPara>
                </a14:m>
                <a:endParaRPr kumimoji="1" lang="ja-JP" altLang="en-US" sz="3600" dirty="0"/>
              </a:p>
            </p:txBody>
          </p:sp>
        </mc:Choice>
        <mc:Fallback xmlns="">
          <p:sp>
            <p:nvSpPr>
              <p:cNvPr id="18" name="左右矢印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2622" y="4949522"/>
                <a:ext cx="1818755" cy="1229311"/>
              </a:xfrm>
              <a:prstGeom prst="leftRightArrow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正方形/長方形 18"/>
          <p:cNvSpPr/>
          <p:nvPr/>
        </p:nvSpPr>
        <p:spPr>
          <a:xfrm>
            <a:off x="5852656" y="5024178"/>
            <a:ext cx="1080000" cy="10800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600" dirty="0"/>
              <a:t>fluid</a:t>
            </a:r>
            <a:endParaRPr kumimoji="1" lang="ja-JP" altLang="en-US" sz="36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41916" y="6232610"/>
            <a:ext cx="8639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chemeClr val="bg1"/>
                </a:solidFill>
              </a:rPr>
              <a:t>Exchange of energy and momentum between fluid and jet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579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kumimoji="1" sz="2800"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13159</TotalTime>
  <Words>1946</Words>
  <Application>Microsoft Office PowerPoint</Application>
  <PresentationFormat>画面に合わせる (4:3)</PresentationFormat>
  <Paragraphs>256</Paragraphs>
  <Slides>34</Slides>
  <Notes>1</Notes>
  <HiddenSlides>0</HiddenSlides>
  <MMClips>1</MMClips>
  <ScaleCrop>false</ScaleCrop>
  <HeadingPairs>
    <vt:vector size="8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34</vt:i4>
      </vt:variant>
    </vt:vector>
  </HeadingPairs>
  <TitlesOfParts>
    <vt:vector size="45" baseType="lpstr">
      <vt:lpstr>Calibri</vt:lpstr>
      <vt:lpstr>cmmi10</vt:lpstr>
      <vt:lpstr>Times New Roman</vt:lpstr>
      <vt:lpstr>Arial</vt:lpstr>
      <vt:lpstr>Wingdings</vt:lpstr>
      <vt:lpstr>メイリオ</vt:lpstr>
      <vt:lpstr>Cambria Math</vt:lpstr>
      <vt:lpstr>ＭＳ Ｐゴシック</vt:lpstr>
      <vt:lpstr>cmr10</vt:lpstr>
      <vt:lpstr>Office テーマ</vt:lpstr>
      <vt:lpstr>Acrobat Document</vt:lpstr>
      <vt:lpstr>QGP fluid + jet model</vt:lpstr>
      <vt:lpstr>Contents</vt:lpstr>
      <vt:lpstr>Jet quenching</vt:lpstr>
      <vt:lpstr>Lost energy?</vt:lpstr>
      <vt:lpstr>STAR di-hadron data in 2005</vt:lpstr>
      <vt:lpstr>Mach cone and Mach angle</vt:lpstr>
      <vt:lpstr>Linearized hydrodynamics</vt:lpstr>
      <vt:lpstr>Contents</vt:lpstr>
      <vt:lpstr>Energy-momentum conservation</vt:lpstr>
      <vt:lpstr>Jet part</vt:lpstr>
      <vt:lpstr>Simplified source terms</vt:lpstr>
      <vt:lpstr>Energy loss of a parton</vt:lpstr>
      <vt:lpstr>Mach cone formation in non-linear 3-D ideal hydrodynamics</vt:lpstr>
      <vt:lpstr>Vapor to moisture</vt:lpstr>
      <vt:lpstr>April 13, 2013 at Mt. Etna</vt:lpstr>
      <vt:lpstr>Importance of momentum deposition</vt:lpstr>
      <vt:lpstr>Current understanding</vt:lpstr>
      <vt:lpstr>Contents</vt:lpstr>
      <vt:lpstr>“A New Hope”</vt:lpstr>
      <vt:lpstr>Distorted Mach cone</vt:lpstr>
      <vt:lpstr>EoS dependence</vt:lpstr>
      <vt:lpstr>Hydro to particles</vt:lpstr>
      <vt:lpstr>Results from QGP fluid + jet model</vt:lpstr>
      <vt:lpstr>Contents</vt:lpstr>
      <vt:lpstr>Jet propagation in γ-jet event</vt:lpstr>
      <vt:lpstr>Snapshots of energy density distribution (τ=12 fm)</vt:lpstr>
      <vt:lpstr>Initial conditions for γ and jet</vt:lpstr>
      <vt:lpstr>Azimuthal angle distribution in  γ-jet event </vt:lpstr>
      <vt:lpstr>Interplay between Mach cone and collective expansion</vt:lpstr>
      <vt:lpstr>Triggered event average</vt:lpstr>
      <vt:lpstr>Contents</vt:lpstr>
      <vt:lpstr>Summary</vt:lpstr>
      <vt:lpstr>PowerPoint プレゼンテーション</vt:lpstr>
      <vt:lpstr>More realistic bulk evolution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Interplay between Mach cone and collective flow</dc:title>
  <dc:creator>Microsoft アカウント</dc:creator>
  <cp:lastModifiedBy>Tetsufumi Hirano</cp:lastModifiedBy>
  <cp:revision>576</cp:revision>
  <dcterms:created xsi:type="dcterms:W3CDTF">2016-02-24T05:43:21Z</dcterms:created>
  <dcterms:modified xsi:type="dcterms:W3CDTF">2016-12-15T07:38:20Z</dcterms:modified>
</cp:coreProperties>
</file>