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3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4.xml" ContentType="application/vnd.openxmlformats-officedocument.presentationml.notesSlide+xml"/>
  <Override PartName="/ppt/embeddings/oleObject33.bin" ContentType="application/vnd.openxmlformats-officedocument.oleObject"/>
  <Override PartName="/ppt/notesSlides/notesSlide5.xml" ContentType="application/vnd.openxmlformats-officedocument.presentationml.notesSlide+xml"/>
  <Override PartName="/ppt/embeddings/oleObject34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8.xml" ContentType="application/vnd.openxmlformats-officedocument.presentationml.notesSlide+xml"/>
  <Override PartName="/ppt/embeddings/oleObject37.bin" ContentType="application/vnd.openxmlformats-officedocument.oleObject"/>
  <Override PartName="/ppt/notesSlides/notesSlide9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notesSlides/notesSlide10.xml" ContentType="application/vnd.openxmlformats-officedocument.presentationml.notesSlide+xml"/>
  <Override PartName="/ppt/embeddings/oleObject50.bin" ContentType="application/vnd.openxmlformats-officedocument.oleObject"/>
  <Override PartName="/ppt/notesSlides/notesSlide11.xml" ContentType="application/vnd.openxmlformats-officedocument.presentationml.notesSlide+xml"/>
  <Override PartName="/ppt/embeddings/oleObject5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notesSlides/notesSlide14.xml" ContentType="application/vnd.openxmlformats-officedocument.presentationml.notesSlide+xml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notesSlides/notesSlide15.xml" ContentType="application/vnd.openxmlformats-officedocument.presentationml.notesSlide+xml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notesSlides/notesSlide16.xml" ContentType="application/vnd.openxmlformats-officedocument.presentationml.notesSlide+xml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notesSlides/notesSlide17.xml" ContentType="application/vnd.openxmlformats-officedocument.presentationml.notesSlide+xml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notesSlides/notesSlide18.xml" ContentType="application/vnd.openxmlformats-officedocument.presentationml.notesSlide+xml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notesSlides/notesSlide19.xml" ContentType="application/vnd.openxmlformats-officedocument.presentationml.notesSlide+xml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94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06.bin" ContentType="application/vnd.openxmlformats-officedocument.oleObject"/>
  <Override PartName="/ppt/notesSlides/notesSlide26.xml" ContentType="application/vnd.openxmlformats-officedocument.presentationml.notesSlide+xml"/>
  <Override PartName="/ppt/embeddings/oleObject10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398" r:id="rId2"/>
    <p:sldMasterId id="2147484687" r:id="rId3"/>
    <p:sldMasterId id="2147484699" r:id="rId4"/>
  </p:sldMasterIdLst>
  <p:notesMasterIdLst>
    <p:notesMasterId r:id="rId83"/>
  </p:notesMasterIdLst>
  <p:handoutMasterIdLst>
    <p:handoutMasterId r:id="rId84"/>
  </p:handoutMasterIdLst>
  <p:sldIdLst>
    <p:sldId id="301" r:id="rId5"/>
    <p:sldId id="532" r:id="rId6"/>
    <p:sldId id="533" r:id="rId7"/>
    <p:sldId id="544" r:id="rId8"/>
    <p:sldId id="545" r:id="rId9"/>
    <p:sldId id="542" r:id="rId10"/>
    <p:sldId id="543" r:id="rId11"/>
    <p:sldId id="547" r:id="rId12"/>
    <p:sldId id="622" r:id="rId13"/>
    <p:sldId id="548" r:id="rId14"/>
    <p:sldId id="563" r:id="rId15"/>
    <p:sldId id="554" r:id="rId16"/>
    <p:sldId id="556" r:id="rId17"/>
    <p:sldId id="549" r:id="rId18"/>
    <p:sldId id="552" r:id="rId19"/>
    <p:sldId id="553" r:id="rId20"/>
    <p:sldId id="559" r:id="rId21"/>
    <p:sldId id="567" r:id="rId22"/>
    <p:sldId id="568" r:id="rId23"/>
    <p:sldId id="566" r:id="rId24"/>
    <p:sldId id="551" r:id="rId25"/>
    <p:sldId id="599" r:id="rId26"/>
    <p:sldId id="610" r:id="rId27"/>
    <p:sldId id="608" r:id="rId28"/>
    <p:sldId id="605" r:id="rId29"/>
    <p:sldId id="606" r:id="rId30"/>
    <p:sldId id="609" r:id="rId31"/>
    <p:sldId id="634" r:id="rId32"/>
    <p:sldId id="580" r:id="rId33"/>
    <p:sldId id="596" r:id="rId34"/>
    <p:sldId id="592" r:id="rId35"/>
    <p:sldId id="593" r:id="rId36"/>
    <p:sldId id="598" r:id="rId37"/>
    <p:sldId id="570" r:id="rId38"/>
    <p:sldId id="573" r:id="rId39"/>
    <p:sldId id="572" r:id="rId40"/>
    <p:sldId id="575" r:id="rId41"/>
    <p:sldId id="574" r:id="rId42"/>
    <p:sldId id="571" r:id="rId43"/>
    <p:sldId id="576" r:id="rId44"/>
    <p:sldId id="624" r:id="rId45"/>
    <p:sldId id="594" r:id="rId46"/>
    <p:sldId id="617" r:id="rId47"/>
    <p:sldId id="612" r:id="rId48"/>
    <p:sldId id="629" r:id="rId49"/>
    <p:sldId id="630" r:id="rId50"/>
    <p:sldId id="631" r:id="rId51"/>
    <p:sldId id="632" r:id="rId52"/>
    <p:sldId id="633" r:id="rId53"/>
    <p:sldId id="623" r:id="rId54"/>
    <p:sldId id="626" r:id="rId55"/>
    <p:sldId id="530" r:id="rId56"/>
    <p:sldId id="370" r:id="rId57"/>
    <p:sldId id="444" r:id="rId58"/>
    <p:sldId id="463" r:id="rId59"/>
    <p:sldId id="445" r:id="rId60"/>
    <p:sldId id="446" r:id="rId61"/>
    <p:sldId id="475" r:id="rId62"/>
    <p:sldId id="490" r:id="rId63"/>
    <p:sldId id="518" r:id="rId64"/>
    <p:sldId id="519" r:id="rId65"/>
    <p:sldId id="494" r:id="rId66"/>
    <p:sldId id="467" r:id="rId67"/>
    <p:sldId id="520" r:id="rId68"/>
    <p:sldId id="521" r:id="rId69"/>
    <p:sldId id="372" r:id="rId70"/>
    <p:sldId id="482" r:id="rId71"/>
    <p:sldId id="523" r:id="rId72"/>
    <p:sldId id="512" r:id="rId73"/>
    <p:sldId id="434" r:id="rId74"/>
    <p:sldId id="529" r:id="rId75"/>
    <p:sldId id="557" r:id="rId76"/>
    <p:sldId id="558" r:id="rId77"/>
    <p:sldId id="480" r:id="rId78"/>
    <p:sldId id="613" r:id="rId79"/>
    <p:sldId id="614" r:id="rId80"/>
    <p:sldId id="602" r:id="rId81"/>
    <p:sldId id="569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4025" indent="317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1225" indent="317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68425" indent="317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4038" indent="317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833235"/>
    <a:srgbClr val="FF00FF"/>
    <a:srgbClr val="52FF22"/>
    <a:srgbClr val="F1F425"/>
    <a:srgbClr val="FFFB04"/>
    <a:srgbClr val="F8FF05"/>
    <a:srgbClr val="88C9E1"/>
    <a:srgbClr val="FF0002"/>
    <a:srgbClr val="FF0205"/>
    <a:srgbClr val="72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715" autoAdjust="0"/>
  </p:normalViewPr>
  <p:slideViewPr>
    <p:cSldViewPr>
      <p:cViewPr varScale="1">
        <p:scale>
          <a:sx n="72" d="100"/>
          <a:sy n="72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6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Relationship Id="rId2" Type="http://schemas.openxmlformats.org/officeDocument/2006/relationships/image" Target="../media/image153.emf"/><Relationship Id="rId3" Type="http://schemas.openxmlformats.org/officeDocument/2006/relationships/image" Target="../media/image1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Relationship Id="rId2" Type="http://schemas.openxmlformats.org/officeDocument/2006/relationships/image" Target="../media/image17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Relationship Id="rId2" Type="http://schemas.openxmlformats.org/officeDocument/2006/relationships/image" Target="../media/image175.emf"/><Relationship Id="rId3" Type="http://schemas.openxmlformats.org/officeDocument/2006/relationships/image" Target="../media/image17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emf"/><Relationship Id="rId2" Type="http://schemas.openxmlformats.org/officeDocument/2006/relationships/image" Target="../media/image18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image" Target="../media/image8.emf"/><Relationship Id="rId2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4" Type="http://schemas.openxmlformats.org/officeDocument/2006/relationships/image" Target="../media/image202.emf"/><Relationship Id="rId5" Type="http://schemas.openxmlformats.org/officeDocument/2006/relationships/image" Target="../media/image203.emf"/><Relationship Id="rId6" Type="http://schemas.openxmlformats.org/officeDocument/2006/relationships/image" Target="../media/image204.emf"/><Relationship Id="rId7" Type="http://schemas.openxmlformats.org/officeDocument/2006/relationships/image" Target="../media/image205.emf"/><Relationship Id="rId1" Type="http://schemas.openxmlformats.org/officeDocument/2006/relationships/image" Target="../media/image199.emf"/><Relationship Id="rId2" Type="http://schemas.openxmlformats.org/officeDocument/2006/relationships/image" Target="../media/image200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4" Type="http://schemas.openxmlformats.org/officeDocument/2006/relationships/image" Target="../media/image202.emf"/><Relationship Id="rId5" Type="http://schemas.openxmlformats.org/officeDocument/2006/relationships/image" Target="../media/image203.emf"/><Relationship Id="rId6" Type="http://schemas.openxmlformats.org/officeDocument/2006/relationships/image" Target="../media/image204.emf"/><Relationship Id="rId7" Type="http://schemas.openxmlformats.org/officeDocument/2006/relationships/image" Target="../media/image205.emf"/><Relationship Id="rId1" Type="http://schemas.openxmlformats.org/officeDocument/2006/relationships/image" Target="../media/image199.emf"/><Relationship Id="rId2" Type="http://schemas.openxmlformats.org/officeDocument/2006/relationships/image" Target="../media/image200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4" Type="http://schemas.openxmlformats.org/officeDocument/2006/relationships/image" Target="../media/image202.emf"/><Relationship Id="rId5" Type="http://schemas.openxmlformats.org/officeDocument/2006/relationships/image" Target="../media/image204.emf"/><Relationship Id="rId6" Type="http://schemas.openxmlformats.org/officeDocument/2006/relationships/image" Target="../media/image205.emf"/><Relationship Id="rId1" Type="http://schemas.openxmlformats.org/officeDocument/2006/relationships/image" Target="../media/image199.emf"/><Relationship Id="rId2" Type="http://schemas.openxmlformats.org/officeDocument/2006/relationships/image" Target="../media/image200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4" Type="http://schemas.openxmlformats.org/officeDocument/2006/relationships/image" Target="../media/image204.emf"/><Relationship Id="rId5" Type="http://schemas.openxmlformats.org/officeDocument/2006/relationships/image" Target="../media/image205.emf"/><Relationship Id="rId6" Type="http://schemas.openxmlformats.org/officeDocument/2006/relationships/image" Target="../media/image199.emf"/><Relationship Id="rId1" Type="http://schemas.openxmlformats.org/officeDocument/2006/relationships/image" Target="../media/image200.emf"/><Relationship Id="rId2" Type="http://schemas.openxmlformats.org/officeDocument/2006/relationships/image" Target="../media/image20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4" Type="http://schemas.openxmlformats.org/officeDocument/2006/relationships/image" Target="../media/image237.emf"/><Relationship Id="rId5" Type="http://schemas.openxmlformats.org/officeDocument/2006/relationships/image" Target="../media/image238.emf"/><Relationship Id="rId1" Type="http://schemas.openxmlformats.org/officeDocument/2006/relationships/image" Target="../media/image234.emf"/><Relationship Id="rId2" Type="http://schemas.openxmlformats.org/officeDocument/2006/relationships/image" Target="../media/image235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4" Type="http://schemas.openxmlformats.org/officeDocument/2006/relationships/image" Target="../media/image247.emf"/><Relationship Id="rId1" Type="http://schemas.openxmlformats.org/officeDocument/2006/relationships/image" Target="../media/image244.emf"/><Relationship Id="rId2" Type="http://schemas.openxmlformats.org/officeDocument/2006/relationships/image" Target="../media/image24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8.emf"/><Relationship Id="rId5" Type="http://schemas.openxmlformats.org/officeDocument/2006/relationships/image" Target="../media/image9.emf"/><Relationship Id="rId6" Type="http://schemas.openxmlformats.org/officeDocument/2006/relationships/image" Target="../media/image19.emf"/><Relationship Id="rId1" Type="http://schemas.openxmlformats.org/officeDocument/2006/relationships/image" Target="../media/image8.emf"/><Relationship Id="rId2" Type="http://schemas.openxmlformats.org/officeDocument/2006/relationships/image" Target="../media/image1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8.emf"/><Relationship Id="rId2" Type="http://schemas.openxmlformats.org/officeDocument/2006/relationships/image" Target="../media/image259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4" Type="http://schemas.openxmlformats.org/officeDocument/2006/relationships/image" Target="../media/image262.emf"/><Relationship Id="rId5" Type="http://schemas.openxmlformats.org/officeDocument/2006/relationships/image" Target="../media/image263.emf"/><Relationship Id="rId1" Type="http://schemas.openxmlformats.org/officeDocument/2006/relationships/image" Target="../media/image258.emf"/><Relationship Id="rId2" Type="http://schemas.openxmlformats.org/officeDocument/2006/relationships/image" Target="../media/image259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4" Type="http://schemas.openxmlformats.org/officeDocument/2006/relationships/image" Target="../media/image267.emf"/><Relationship Id="rId1" Type="http://schemas.openxmlformats.org/officeDocument/2006/relationships/image" Target="../media/image264.emf"/><Relationship Id="rId2" Type="http://schemas.openxmlformats.org/officeDocument/2006/relationships/image" Target="../media/image26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9.emf"/><Relationship Id="rId9" Type="http://schemas.openxmlformats.org/officeDocument/2006/relationships/image" Target="../media/image14.emf"/><Relationship Id="rId10" Type="http://schemas.openxmlformats.org/officeDocument/2006/relationships/image" Target="../media/image19.emf"/><Relationship Id="rId1" Type="http://schemas.openxmlformats.org/officeDocument/2006/relationships/image" Target="../media/image8.e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1C951-1995-224C-A4DF-C14339C38847}" type="datetimeFigureOut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B8E06-BD43-C746-BA29-FCF9F1FAE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47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A2885E5-48FB-A944-8496-C4AF10DCB195}" type="datetimeFigureOut">
              <a:rPr lang="en-US"/>
              <a:pPr>
                <a:defRPr/>
              </a:pPr>
              <a:t>12/15/16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30576F3-C723-EA46-80DF-CCE5B75CE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0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3632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58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80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809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CF8A5B-C7F2-9C47-A29F-567DF17249BD}" type="slidenum">
              <a:rPr lang="en-US" sz="1300"/>
              <a:pPr eaLnBrk="1" hangingPunct="1"/>
              <a:t>1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78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heinz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D4CE0-0126-874C-97F2-1F9FD860E8B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heinz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ED4CE0-0126-874C-97F2-1F9FD860E8B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52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Flucutation</a:t>
            </a:r>
            <a:r>
              <a:rPr lang="en-US" dirty="0" smtClean="0"/>
              <a:t> is also differential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52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Flucutation</a:t>
            </a:r>
            <a:r>
              <a:rPr lang="en-US" dirty="0" smtClean="0"/>
              <a:t> is also differential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Flucutation</a:t>
            </a:r>
            <a:r>
              <a:rPr lang="en-US" dirty="0" smtClean="0"/>
              <a:t> is also differential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52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78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entropy are produced early in collision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8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3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Not prove factorization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F63DAD-0DAE-D941-8464-E028211E411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about </a:t>
            </a:r>
            <a:r>
              <a:rPr lang="en-US" dirty="0" err="1" smtClean="0"/>
              <a:t>pp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7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boost </a:t>
            </a:r>
            <a:r>
              <a:rPr lang="en-US" dirty="0" err="1" smtClean="0"/>
              <a:t>invarance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79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PCA and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97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92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7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F7B1D3-B9FE-174A-9C62-A4677FA4D65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67E12E-8F8D-7E42-A292-24AF999C1E6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Breaks when transverse/longitudinal </a:t>
            </a:r>
            <a:r>
              <a:rPr lang="en-US" sz="1200" dirty="0" err="1" smtClean="0"/>
              <a:t>decorrelation</a:t>
            </a:r>
            <a:r>
              <a:rPr lang="en-US" sz="1200" dirty="0" smtClean="0"/>
              <a:t> are large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3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2754CE-2AA7-9D43-B678-A617F98159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7D901-FBFE-8B41-86AB-14CC7590529D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E0C223-8B9F-8244-9672-8DBD865340E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93BF2-8F08-A449-8061-3296144E7DC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76F3-C723-EA46-80DF-CCE5B75CE2E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0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762000" y="381000"/>
            <a:ext cx="31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0" tIns="45672" rIns="91340" bIns="45672" anchor="ctr"/>
          <a:lstStyle/>
          <a:p>
            <a:pPr algn="ctr"/>
            <a:endParaRPr kumimoji="1" lang="en-US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1"/>
            <a:ext cx="6400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r>
              <a:rPr lang="en-US" altLang="zh-CN"/>
              <a:t>  </a:t>
            </a:r>
            <a:r>
              <a:rPr lang="zh-CN" altLang="en-US"/>
              <a:t>单击此处编辑母版副标题样式</a:t>
            </a:r>
          </a:p>
          <a:p>
            <a:r>
              <a:rPr lang="zh-CN" altLang="en-US"/>
              <a:t>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6732-651C-F04F-B609-2685E055DE1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033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01557-E111-7147-8627-3E6623051D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681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"/>
            <a:ext cx="1966912" cy="6132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"/>
            <a:ext cx="5751513" cy="6132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8FF54-1B6A-184D-8892-E3E756A9F3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7361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762000" y="381000"/>
            <a:ext cx="31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0" tIns="45667" rIns="91330" bIns="45667" anchor="ctr"/>
          <a:lstStyle/>
          <a:p>
            <a:pPr algn="ctr" defTabSz="411163"/>
            <a:endParaRPr kumimoji="1" lang="en-US" sz="1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1"/>
            <a:ext cx="6400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6305550"/>
            <a:ext cx="2133600" cy="476250"/>
          </a:xfrm>
        </p:spPr>
        <p:txBody>
          <a:bodyPr/>
          <a:lstStyle>
            <a:lvl1pPr defTabSz="913453">
              <a:defRPr sz="1400"/>
            </a:lvl1pPr>
          </a:lstStyle>
          <a:p>
            <a:pPr>
              <a:defRPr/>
            </a:pPr>
            <a:r>
              <a:rPr lang="en-US"/>
              <a:t>&lt;date/time&gt;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defTabSz="913453">
              <a:defRPr sz="1400"/>
            </a:lvl1pPr>
          </a:lstStyle>
          <a:p>
            <a:pPr>
              <a:defRPr/>
            </a:pPr>
            <a:fld id="{1ADB9043-FBD8-7F4E-9759-CE6BBE2E4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9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>
            <a:lvl1pPr defTabSz="913453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83ABF8-FA96-924B-AE37-36056ACCD72E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0922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78" indent="0">
              <a:buNone/>
              <a:defRPr sz="1800"/>
            </a:lvl2pPr>
            <a:lvl3pPr marL="913358" indent="0">
              <a:buNone/>
              <a:defRPr sz="1600"/>
            </a:lvl3pPr>
            <a:lvl4pPr marL="1370038" indent="0">
              <a:buNone/>
              <a:defRPr sz="1400"/>
            </a:lvl4pPr>
            <a:lvl5pPr marL="1826715" indent="0">
              <a:buNone/>
              <a:defRPr sz="1400"/>
            </a:lvl5pPr>
            <a:lvl6pPr marL="2283396" indent="0">
              <a:buNone/>
              <a:defRPr sz="1400"/>
            </a:lvl6pPr>
            <a:lvl7pPr marL="2740074" indent="0">
              <a:buNone/>
              <a:defRPr sz="1400"/>
            </a:lvl7pPr>
            <a:lvl8pPr marL="3196748" indent="0">
              <a:buNone/>
              <a:defRPr sz="1400"/>
            </a:lvl8pPr>
            <a:lvl9pPr marL="365343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4B3C9792-7496-9C47-84DA-42C011D876C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0744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11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11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1BAA86A5-BDD4-3D4A-AF10-28C19ADB3136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92623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8" indent="0">
              <a:buNone/>
              <a:defRPr sz="1600" b="1"/>
            </a:lvl4pPr>
            <a:lvl5pPr marL="1826715" indent="0">
              <a:buNone/>
              <a:defRPr sz="1600" b="1"/>
            </a:lvl5pPr>
            <a:lvl6pPr marL="2283396" indent="0">
              <a:buNone/>
              <a:defRPr sz="1600" b="1"/>
            </a:lvl6pPr>
            <a:lvl7pPr marL="2740074" indent="0">
              <a:buNone/>
              <a:defRPr sz="1600" b="1"/>
            </a:lvl7pPr>
            <a:lvl8pPr marL="3196748" indent="0">
              <a:buNone/>
              <a:defRPr sz="1600" b="1"/>
            </a:lvl8pPr>
            <a:lvl9pPr marL="36534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8" indent="0">
              <a:buNone/>
              <a:defRPr sz="1800" b="1"/>
            </a:lvl3pPr>
            <a:lvl4pPr marL="1370038" indent="0">
              <a:buNone/>
              <a:defRPr sz="1600" b="1"/>
            </a:lvl4pPr>
            <a:lvl5pPr marL="1826715" indent="0">
              <a:buNone/>
              <a:defRPr sz="1600" b="1"/>
            </a:lvl5pPr>
            <a:lvl6pPr marL="2283396" indent="0">
              <a:buNone/>
              <a:defRPr sz="1600" b="1"/>
            </a:lvl6pPr>
            <a:lvl7pPr marL="2740074" indent="0">
              <a:buNone/>
              <a:defRPr sz="1600" b="1"/>
            </a:lvl7pPr>
            <a:lvl8pPr marL="3196748" indent="0">
              <a:buNone/>
              <a:defRPr sz="1600" b="1"/>
            </a:lvl8pPr>
            <a:lvl9pPr marL="36534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23289EC6-8DB5-2045-A1EC-91F9BF38982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32934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 sz="1400"/>
            </a:lvl1pPr>
          </a:lstStyle>
          <a:p>
            <a:pPr>
              <a:defRPr/>
            </a:pPr>
            <a:r>
              <a:rPr lang="en-US"/>
              <a:t>&lt;date/time&gt;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 sz="1400"/>
            </a:lvl1pPr>
          </a:lstStyle>
          <a:p>
            <a:pPr>
              <a:defRPr/>
            </a:pPr>
            <a:fld id="{AABF511C-5B06-8143-A62B-782215662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87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F85BDB38-378F-904B-A64F-BCAB0FD1999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2499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8" indent="0">
              <a:buNone/>
              <a:defRPr sz="1000"/>
            </a:lvl3pPr>
            <a:lvl4pPr marL="1370038" indent="0">
              <a:buNone/>
              <a:defRPr sz="900"/>
            </a:lvl4pPr>
            <a:lvl5pPr marL="1826715" indent="0">
              <a:buNone/>
              <a:defRPr sz="900"/>
            </a:lvl5pPr>
            <a:lvl6pPr marL="2283396" indent="0">
              <a:buNone/>
              <a:defRPr sz="900"/>
            </a:lvl6pPr>
            <a:lvl7pPr marL="2740074" indent="0">
              <a:buNone/>
              <a:defRPr sz="900"/>
            </a:lvl7pPr>
            <a:lvl8pPr marL="3196748" indent="0">
              <a:buNone/>
              <a:defRPr sz="900"/>
            </a:lvl8pPr>
            <a:lvl9pPr marL="36534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62EEA0DB-FAD1-3F48-B5D2-736079C38BE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723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92DBB1-76DE-AC40-BD7C-3F866C3644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9810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78" indent="0">
              <a:buNone/>
              <a:defRPr sz="2800"/>
            </a:lvl2pPr>
            <a:lvl3pPr marL="913358" indent="0">
              <a:buNone/>
              <a:defRPr sz="2400"/>
            </a:lvl3pPr>
            <a:lvl4pPr marL="1370038" indent="0">
              <a:buNone/>
              <a:defRPr sz="2000"/>
            </a:lvl4pPr>
            <a:lvl5pPr marL="1826715" indent="0">
              <a:buNone/>
              <a:defRPr sz="2000"/>
            </a:lvl5pPr>
            <a:lvl6pPr marL="2283396" indent="0">
              <a:buNone/>
              <a:defRPr sz="2000"/>
            </a:lvl6pPr>
            <a:lvl7pPr marL="2740074" indent="0">
              <a:buNone/>
              <a:defRPr sz="2000"/>
            </a:lvl7pPr>
            <a:lvl8pPr marL="3196748" indent="0">
              <a:buNone/>
              <a:defRPr sz="2000"/>
            </a:lvl8pPr>
            <a:lvl9pPr marL="3653431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8" indent="0">
              <a:buNone/>
              <a:defRPr sz="1000"/>
            </a:lvl3pPr>
            <a:lvl4pPr marL="1370038" indent="0">
              <a:buNone/>
              <a:defRPr sz="900"/>
            </a:lvl4pPr>
            <a:lvl5pPr marL="1826715" indent="0">
              <a:buNone/>
              <a:defRPr sz="900"/>
            </a:lvl5pPr>
            <a:lvl6pPr marL="2283396" indent="0">
              <a:buNone/>
              <a:defRPr sz="900"/>
            </a:lvl6pPr>
            <a:lvl7pPr marL="2740074" indent="0">
              <a:buNone/>
              <a:defRPr sz="900"/>
            </a:lvl7pPr>
            <a:lvl8pPr marL="3196748" indent="0">
              <a:buNone/>
              <a:defRPr sz="900"/>
            </a:lvl8pPr>
            <a:lvl9pPr marL="36534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5E786EBC-7B1F-6345-93D7-94F691C4CF2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989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F7992794-6484-444E-92D0-6E844E2D8A2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7782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"/>
            <a:ext cx="1966912" cy="6132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"/>
            <a:ext cx="5751513" cy="6132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3453">
              <a:defRPr/>
            </a:lvl1pPr>
          </a:lstStyle>
          <a:p>
            <a:pPr>
              <a:defRPr/>
            </a:pPr>
            <a:fld id="{A2BE365C-A23A-CB45-BAAE-20BA4DA6AE7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2196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8100" y="6591300"/>
            <a:ext cx="7540625" cy="204788"/>
          </a:xfrm>
        </p:spPr>
        <p:txBody>
          <a:bodyPr/>
          <a:lstStyle>
            <a:lvl1pPr defTabSz="913453">
              <a:defRPr>
                <a:ea typeface="宋体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97863" y="6386513"/>
            <a:ext cx="442912" cy="207962"/>
          </a:xfrm>
        </p:spPr>
        <p:txBody>
          <a:bodyPr/>
          <a:lstStyle>
            <a:lvl1pPr defTabSz="913453">
              <a:defRPr sz="1400"/>
            </a:lvl1pPr>
          </a:lstStyle>
          <a:p>
            <a:pPr>
              <a:defRPr/>
            </a:pPr>
            <a:fld id="{1FC4967D-21B7-5A4A-9AE6-58FD1B54E6C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773919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762000" y="381000"/>
            <a:ext cx="31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18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E7FC1-01A7-4A40-85D3-4AFD3ADF9BD4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7D302-653F-294F-98EF-5DA36904475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9270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B8225-7CE6-8747-AED1-72C26209D557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DFA090-4560-D54E-9543-BA154ABE74DC}" type="slidenum">
              <a:rPr lang="en-US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4391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D1C0-A09F-824F-91AC-F633B4B7702D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4BAD2-C1B4-EA46-BD78-96F07BC01A7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6033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838A-2707-C44D-BC6C-6C20F704955F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68E59-1270-7545-A73B-5F80508A4C79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0270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035A2-CFDF-3D48-B4C4-D273219D65F6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D2287-E634-A648-ABCB-323B996A54E9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387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8AA81-9574-A341-BCA4-96963FA7CE7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317E5-86EB-1542-8EC6-F5FFE252CF9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998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5" indent="0">
              <a:buNone/>
              <a:defRPr sz="1800"/>
            </a:lvl2pPr>
            <a:lvl3pPr marL="913453" indent="0">
              <a:buNone/>
              <a:defRPr sz="1600"/>
            </a:lvl3pPr>
            <a:lvl4pPr marL="1370180" indent="0">
              <a:buNone/>
              <a:defRPr sz="1400"/>
            </a:lvl4pPr>
            <a:lvl5pPr marL="1826905" indent="0">
              <a:buNone/>
              <a:defRPr sz="1400"/>
            </a:lvl5pPr>
            <a:lvl6pPr marL="2283632" indent="0">
              <a:buNone/>
              <a:defRPr sz="1400"/>
            </a:lvl6pPr>
            <a:lvl7pPr marL="2740358" indent="0">
              <a:buNone/>
              <a:defRPr sz="1400"/>
            </a:lvl7pPr>
            <a:lvl8pPr marL="3197080" indent="0">
              <a:buNone/>
              <a:defRPr sz="1400"/>
            </a:lvl8pPr>
            <a:lvl9pPr marL="36538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1EBAC-4C3B-6145-8E4D-F7180F2EA0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4593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707F3-97EE-3540-8F40-EDEF7F3F0C34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36BA8-44C5-F54C-B237-F40ACFB71929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7849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4755F-AC8A-FE49-AAF9-9D7D3A63299D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EE084-9BB2-ED4F-ADC8-2F88E53C33A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5116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E56F9-DE2A-4F42-8605-541F41772D7D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0BF69-4EEF-7C45-9218-E8DA9B4A34B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1636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C1712-819E-1546-8310-116479A0EF22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7371C-8677-8A4B-A2D7-B94AC55E69C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0405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0"/>
            <a:ext cx="1966912" cy="6132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51513" cy="6132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1F0E-D76E-D349-9137-91EA078C5F5E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8A1A1-A61D-6441-920E-6B120CD350C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1682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762000" y="381000"/>
            <a:ext cx="317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sz="1800" smtClean="0">
              <a:solidFill>
                <a:srgbClr val="0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r>
              <a:rPr lang="en-US" altLang="zh-CN"/>
              <a:t>  </a:t>
            </a:r>
            <a:r>
              <a:rPr lang="zh-CN" altLang="en-US"/>
              <a:t>单击此处编辑母版副标题样式</a:t>
            </a:r>
          </a:p>
          <a:p>
            <a:r>
              <a:rPr lang="zh-CN" altLang="en-US"/>
              <a:t>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8956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3E486-3EA2-F24E-849A-09AC92636EF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01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20E966-EBD5-BB44-94C1-26025633ADBF}" type="slidenum">
              <a:rPr lang="en-US" altLang="zh-C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6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F26B-73F5-EE40-990E-B3F5573675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99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8C8FA-6B78-EE4E-9FC6-16050AC9AE9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5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1318-495C-DD48-9F4D-CB7975D8553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1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1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10"/>
            <a:ext cx="3810000" cy="4837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AEDA2-C373-C74C-8304-9955A0DF20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3457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6CF3E-D73E-0248-88BB-A7307229A55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B3CCB-0A7D-6C4D-9E13-22C0C2EFFC2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5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D77F-6393-1A47-8249-2446E3D5DD5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53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23C6-B366-2F4A-BC96-64E1FBEAFE0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80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BF8F2-B5C6-B541-89DE-17E3FE82337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25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0"/>
            <a:ext cx="1966912" cy="6132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51513" cy="6132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07D19-31DE-F34D-A788-05BCE8BE140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8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53" indent="0">
              <a:buNone/>
              <a:defRPr sz="1800" b="1"/>
            </a:lvl3pPr>
            <a:lvl4pPr marL="1370180" indent="0">
              <a:buNone/>
              <a:defRPr sz="1600" b="1"/>
            </a:lvl4pPr>
            <a:lvl5pPr marL="1826905" indent="0">
              <a:buNone/>
              <a:defRPr sz="1600" b="1"/>
            </a:lvl5pPr>
            <a:lvl6pPr marL="2283632" indent="0">
              <a:buNone/>
              <a:defRPr sz="1600" b="1"/>
            </a:lvl6pPr>
            <a:lvl7pPr marL="2740358" indent="0">
              <a:buNone/>
              <a:defRPr sz="1600" b="1"/>
            </a:lvl7pPr>
            <a:lvl8pPr marL="3197080" indent="0">
              <a:buNone/>
              <a:defRPr sz="1600" b="1"/>
            </a:lvl8pPr>
            <a:lvl9pPr marL="36538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FF6E-41C3-1C41-9166-67E62F68E5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354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655D-53F1-7740-BCAB-3AC3B7B2C8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804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F9534-783B-0541-98B6-6A61F13716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660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7168C-7F21-1049-A742-94E37FF9A5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972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25" indent="0">
              <a:buNone/>
              <a:defRPr sz="2800"/>
            </a:lvl2pPr>
            <a:lvl3pPr marL="913453" indent="0">
              <a:buNone/>
              <a:defRPr sz="2400"/>
            </a:lvl3pPr>
            <a:lvl4pPr marL="1370180" indent="0">
              <a:buNone/>
              <a:defRPr sz="2000"/>
            </a:lvl4pPr>
            <a:lvl5pPr marL="1826905" indent="0">
              <a:buNone/>
              <a:defRPr sz="2000"/>
            </a:lvl5pPr>
            <a:lvl6pPr marL="2283632" indent="0">
              <a:buNone/>
              <a:defRPr sz="2000"/>
            </a:lvl6pPr>
            <a:lvl7pPr marL="2740358" indent="0">
              <a:buNone/>
              <a:defRPr sz="2000"/>
            </a:lvl7pPr>
            <a:lvl8pPr marL="3197080" indent="0">
              <a:buNone/>
              <a:defRPr sz="2000"/>
            </a:lvl8pPr>
            <a:lvl9pPr marL="36538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53" indent="0">
              <a:buNone/>
              <a:defRPr sz="1000"/>
            </a:lvl3pPr>
            <a:lvl4pPr marL="1370180" indent="0">
              <a:buNone/>
              <a:defRPr sz="900"/>
            </a:lvl4pPr>
            <a:lvl5pPr marL="1826905" indent="0">
              <a:buNone/>
              <a:defRPr sz="900"/>
            </a:lvl5pPr>
            <a:lvl6pPr marL="2283632" indent="0">
              <a:buNone/>
              <a:defRPr sz="900"/>
            </a:lvl6pPr>
            <a:lvl7pPr marL="2740358" indent="0">
              <a:buNone/>
              <a:defRPr sz="900"/>
            </a:lvl7pPr>
            <a:lvl8pPr marL="3197080" indent="0">
              <a:buNone/>
              <a:defRPr sz="900"/>
            </a:lvl8pPr>
            <a:lvl9pPr marL="36538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DAA52-5BA7-4A4A-9005-BA18F5AE57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285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94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EE368B4-D2BB-A042-8993-078199F1DB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81750"/>
            <a:ext cx="4818062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/>
              <a:t>Jiangyong </a:t>
            </a:r>
            <a:r>
              <a:rPr lang="en-US" altLang="zh-CN" err="1"/>
              <a:t>Jia</a:t>
            </a:r>
            <a:r>
              <a:rPr lang="en-US" altLang="zh-CN"/>
              <a:t>, Hard Probe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6pPr>
      <a:lvl7pPr marL="913453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7pPr>
      <a:lvl8pPr marL="137018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8pPr>
      <a:lvl9pPr marL="1826905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宋体" pitchFamily="2" charset="-122"/>
          <a:cs typeface="宋体" charset="0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5pPr>
      <a:lvl6pPr marL="2511995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68722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5448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2174" indent="-2283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3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05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32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8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9" algn="l" defTabSz="9134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94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0" tIns="45667" rIns="91330" bIns="4566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0" tIns="45667" rIns="91330" bIns="4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0" tIns="45667" rIns="91330" bIns="45667" numCol="1" anchor="b" anchorCtr="0" compatLnSpc="1">
            <a:prstTxWarp prst="textNoShape">
              <a:avLst/>
            </a:prstTxWarp>
          </a:bodyPr>
          <a:lstStyle>
            <a:lvl1pPr defTabSz="414296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/>
              <a:t>&lt;date/time&gt;</a:t>
            </a:r>
            <a:endParaRPr lang="en-US" sz="1400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0" tIns="45667" rIns="91330" bIns="45667" numCol="1" anchor="b" anchorCtr="0" compatLnSpc="1">
            <a:prstTxWarp prst="textNoShape">
              <a:avLst/>
            </a:prstTxWarp>
          </a:bodyPr>
          <a:lstStyle>
            <a:lvl1pPr algn="r" defTabSz="414296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Times New Roman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fld id="{31C861D4-BC93-0D46-B56C-32D7904D3F87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81750"/>
            <a:ext cx="4818062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30" tIns="45667" rIns="91330" bIns="45667" numCol="1" anchor="b" anchorCtr="0" compatLnSpc="1">
            <a:prstTxWarp prst="textNoShape">
              <a:avLst/>
            </a:prstTxWarp>
          </a:bodyPr>
          <a:lstStyle>
            <a:lvl1pPr algn="ctr" defTabSz="41429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686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6678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6pPr>
      <a:lvl7pPr marL="913358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7pPr>
      <a:lvl8pPr marL="1370038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8pPr>
      <a:lvl9pPr marL="1826715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SimSun" pitchFamily="2" charset="-122"/>
          <a:cs typeface="宋体" charset="0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SimSun" pitchFamily="2" charset="-122"/>
          <a:cs typeface="宋体" charset="0"/>
        </a:defRPr>
      </a:lvl3pPr>
      <a:lvl4pPr marL="1595438" indent="-2238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SimSun" pitchFamily="2" charset="-122"/>
          <a:cs typeface="宋体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SimSun" pitchFamily="2" charset="-122"/>
          <a:cs typeface="宋体" charset="0"/>
        </a:defRPr>
      </a:lvl5pPr>
      <a:lvl6pPr marL="2511735" indent="-2283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68414" indent="-2283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5093" indent="-2283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1771" indent="-2283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8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8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8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5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6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74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48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31" algn="l" defTabSz="913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94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1235FBB-3824-5545-AC9A-99D106C13AD8}" type="datetime1">
              <a:rPr lang="en-US">
                <a:solidFill>
                  <a:srgbClr val="000000"/>
                </a:solidFill>
              </a:rPr>
              <a:pPr>
                <a:defRPr/>
              </a:pPr>
              <a:t>12/15/16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fld id="{24CE50CC-1CA6-3641-94C8-C49E008DDA2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81750"/>
            <a:ext cx="4818062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91" r:id="rId4"/>
    <p:sldLayoutId id="2147484692" r:id="rId5"/>
    <p:sldLayoutId id="2147484693" r:id="rId6"/>
    <p:sldLayoutId id="2147484694" r:id="rId7"/>
    <p:sldLayoutId id="2147484695" r:id="rId8"/>
    <p:sldLayoutId id="2147484696" r:id="rId9"/>
    <p:sldLayoutId id="2147484697" r:id="rId10"/>
    <p:sldLayoutId id="2147484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SimSun" pitchFamily="2" charset="-122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SimSun" pitchFamily="2" charset="-122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SimSun" pitchFamily="2" charset="-122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SimSun" pitchFamily="2" charset="-122"/>
          <a:cs typeface="宋体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946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509A491-AE70-5540-86BB-673C944B7B9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81750"/>
            <a:ext cx="4818062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  <a:ea typeface="宋体"/>
              </a:rPr>
              <a:t>Jiangyong </a:t>
            </a:r>
            <a:r>
              <a:rPr lang="en-US" altLang="zh-CN" err="1">
                <a:solidFill>
                  <a:srgbClr val="000000"/>
                </a:solidFill>
                <a:ea typeface="宋体"/>
              </a:rPr>
              <a:t>Jia</a:t>
            </a:r>
            <a:r>
              <a:rPr lang="en-US" altLang="zh-CN">
                <a:solidFill>
                  <a:srgbClr val="000000"/>
                </a:solidFill>
                <a:ea typeface="宋体"/>
              </a:rPr>
              <a:t>, Hard Probe 2010</a:t>
            </a:r>
          </a:p>
        </p:txBody>
      </p:sp>
    </p:spTree>
    <p:extLst>
      <p:ext uri="{BB962C8B-B14F-4D97-AF65-F5344CB8AC3E}">
        <p14:creationId xmlns:p14="http://schemas.microsoft.com/office/powerpoint/2010/main" val="37082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宋体" pitchFamily="2" charset="-122"/>
          <a:cs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宋体" pitchFamily="2" charset="-122"/>
          <a:cs typeface="宋体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4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2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59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60.emf"/><Relationship Id="rId9" Type="http://schemas.openxmlformats.org/officeDocument/2006/relationships/image" Target="../media/image63.png"/><Relationship Id="rId10" Type="http://schemas.openxmlformats.org/officeDocument/2006/relationships/oleObject" Target="../embeddings/oleObject28.bin"/><Relationship Id="rId11" Type="http://schemas.openxmlformats.org/officeDocument/2006/relationships/image" Target="../media/image6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oleObject" Target="../embeddings/oleObject32.bin"/><Relationship Id="rId13" Type="http://schemas.openxmlformats.org/officeDocument/2006/relationships/image" Target="../media/image6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65.emf"/><Relationship Id="rId10" Type="http://schemas.openxmlformats.org/officeDocument/2006/relationships/oleObject" Target="../embeddings/oleObject31.bin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8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90.emf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Relationship Id="rId11" Type="http://schemas.openxmlformats.org/officeDocument/2006/relationships/image" Target="../media/image97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png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11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2.png"/><Relationship Id="rId5" Type="http://schemas.openxmlformats.org/officeDocument/2006/relationships/image" Target="../media/image116.png"/><Relationship Id="rId6" Type="http://schemas.openxmlformats.org/officeDocument/2006/relationships/oleObject" Target="../embeddings/oleObject35.bin"/><Relationship Id="rId7" Type="http://schemas.openxmlformats.org/officeDocument/2006/relationships/image" Target="../media/image114.emf"/><Relationship Id="rId8" Type="http://schemas.openxmlformats.org/officeDocument/2006/relationships/image" Target="../media/image117.png"/><Relationship Id="rId9" Type="http://schemas.openxmlformats.org/officeDocument/2006/relationships/image" Target="../media/image113.png"/><Relationship Id="rId10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oleObject" Target="../embeddings/oleObject37.bin"/><Relationship Id="rId7" Type="http://schemas.openxmlformats.org/officeDocument/2006/relationships/image" Target="../media/image12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arXiv:1209.633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6.png"/><Relationship Id="rId12" Type="http://schemas.openxmlformats.org/officeDocument/2006/relationships/image" Target="../media/image147.png"/><Relationship Id="rId13" Type="http://schemas.openxmlformats.org/officeDocument/2006/relationships/image" Target="../media/image148.png"/><Relationship Id="rId1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png"/><Relationship Id="rId12" Type="http://schemas.openxmlformats.org/officeDocument/2006/relationships/image" Target="../media/image147.png"/><Relationship Id="rId13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48.png"/><Relationship Id="rId5" Type="http://schemas.openxmlformats.org/officeDocument/2006/relationships/image" Target="../media/image146.png"/><Relationship Id="rId6" Type="http://schemas.openxmlformats.org/officeDocument/2006/relationships/image" Target="../media/image150.png"/><Relationship Id="rId7" Type="http://schemas.openxmlformats.org/officeDocument/2006/relationships/image" Target="../media/image145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em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6.png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8.bin"/><Relationship Id="rId4" Type="http://schemas.openxmlformats.org/officeDocument/2006/relationships/image" Target="../media/image152.emf"/><Relationship Id="rId5" Type="http://schemas.openxmlformats.org/officeDocument/2006/relationships/oleObject" Target="../embeddings/oleObject39.bin"/><Relationship Id="rId6" Type="http://schemas.openxmlformats.org/officeDocument/2006/relationships/image" Target="../media/image153.e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154.emf"/><Relationship Id="rId9" Type="http://schemas.openxmlformats.org/officeDocument/2006/relationships/image" Target="../media/image105.png"/><Relationship Id="rId10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oleObject" Target="../embeddings/oleObject41.bin"/><Relationship Id="rId5" Type="http://schemas.openxmlformats.org/officeDocument/2006/relationships/image" Target="../media/image160.emf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171.emf"/><Relationship Id="rId5" Type="http://schemas.openxmlformats.org/officeDocument/2006/relationships/image" Target="../media/image173.png"/><Relationship Id="rId6" Type="http://schemas.openxmlformats.org/officeDocument/2006/relationships/oleObject" Target="../embeddings/oleObject43.bin"/><Relationship Id="rId7" Type="http://schemas.openxmlformats.org/officeDocument/2006/relationships/image" Target="../media/image17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4" Type="http://schemas.openxmlformats.org/officeDocument/2006/relationships/image" Target="../media/image174.emf"/><Relationship Id="rId5" Type="http://schemas.openxmlformats.org/officeDocument/2006/relationships/oleObject" Target="../embeddings/oleObject45.bin"/><Relationship Id="rId6" Type="http://schemas.openxmlformats.org/officeDocument/2006/relationships/image" Target="../media/image175.emf"/><Relationship Id="rId7" Type="http://schemas.openxmlformats.org/officeDocument/2006/relationships/oleObject" Target="../embeddings/oleObject46.bin"/><Relationship Id="rId8" Type="http://schemas.openxmlformats.org/officeDocument/2006/relationships/image" Target="../media/image176.emf"/><Relationship Id="rId9" Type="http://schemas.openxmlformats.org/officeDocument/2006/relationships/image" Target="../media/image177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5.png"/><Relationship Id="rId12" Type="http://schemas.openxmlformats.org/officeDocument/2006/relationships/image" Target="../media/image186.png"/><Relationship Id="rId13" Type="http://schemas.openxmlformats.org/officeDocument/2006/relationships/image" Target="../media/image187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3.png"/><Relationship Id="rId8" Type="http://schemas.openxmlformats.org/officeDocument/2006/relationships/image" Target="../media/image184.png"/><Relationship Id="rId9" Type="http://schemas.openxmlformats.org/officeDocument/2006/relationships/oleObject" Target="../embeddings/oleObject47.bin"/><Relationship Id="rId10" Type="http://schemas.openxmlformats.org/officeDocument/2006/relationships/image" Target="../media/image17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6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3.png"/><Relationship Id="rId7" Type="http://schemas.openxmlformats.org/officeDocument/2006/relationships/oleObject" Target="../embeddings/oleObject48.bin"/><Relationship Id="rId8" Type="http://schemas.openxmlformats.org/officeDocument/2006/relationships/image" Target="../media/image188.emf"/><Relationship Id="rId9" Type="http://schemas.openxmlformats.org/officeDocument/2006/relationships/oleObject" Target="../embeddings/oleObject49.bin"/><Relationship Id="rId10" Type="http://schemas.openxmlformats.org/officeDocument/2006/relationships/image" Target="../media/image18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0.png"/><Relationship Id="rId8" Type="http://schemas.openxmlformats.org/officeDocument/2006/relationships/oleObject" Target="../embeddings/oleObject50.bin"/><Relationship Id="rId9" Type="http://schemas.openxmlformats.org/officeDocument/2006/relationships/image" Target="../media/image39.emf"/><Relationship Id="rId10" Type="http://schemas.openxmlformats.org/officeDocument/2006/relationships/image" Target="../media/image46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96.png"/><Relationship Id="rId5" Type="http://schemas.openxmlformats.org/officeDocument/2006/relationships/oleObject" Target="../embeddings/oleObject51.bin"/><Relationship Id="rId6" Type="http://schemas.openxmlformats.org/officeDocument/2006/relationships/image" Target="../media/image195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3.bin"/><Relationship Id="rId20" Type="http://schemas.openxmlformats.org/officeDocument/2006/relationships/image" Target="../media/image205.emf"/><Relationship Id="rId10" Type="http://schemas.openxmlformats.org/officeDocument/2006/relationships/image" Target="../media/image200.emf"/><Relationship Id="rId11" Type="http://schemas.openxmlformats.org/officeDocument/2006/relationships/oleObject" Target="../embeddings/oleObject54.bin"/><Relationship Id="rId12" Type="http://schemas.openxmlformats.org/officeDocument/2006/relationships/image" Target="../media/image201.emf"/><Relationship Id="rId13" Type="http://schemas.openxmlformats.org/officeDocument/2006/relationships/oleObject" Target="../embeddings/oleObject55.bin"/><Relationship Id="rId14" Type="http://schemas.openxmlformats.org/officeDocument/2006/relationships/image" Target="../media/image202.emf"/><Relationship Id="rId15" Type="http://schemas.openxmlformats.org/officeDocument/2006/relationships/oleObject" Target="../embeddings/oleObject56.bin"/><Relationship Id="rId16" Type="http://schemas.openxmlformats.org/officeDocument/2006/relationships/image" Target="../media/image203.emf"/><Relationship Id="rId17" Type="http://schemas.openxmlformats.org/officeDocument/2006/relationships/oleObject" Target="../embeddings/oleObject57.bin"/><Relationship Id="rId18" Type="http://schemas.openxmlformats.org/officeDocument/2006/relationships/image" Target="../media/image204.emf"/><Relationship Id="rId19" Type="http://schemas.openxmlformats.org/officeDocument/2006/relationships/oleObject" Target="../embeddings/oleObject58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oleObject" Target="../embeddings/oleObject52.bin"/><Relationship Id="rId7" Type="http://schemas.openxmlformats.org/officeDocument/2006/relationships/image" Target="../media/image199.emf"/><Relationship Id="rId8" Type="http://schemas.openxmlformats.org/officeDocument/2006/relationships/image" Target="../media/image208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2.bin"/><Relationship Id="rId12" Type="http://schemas.openxmlformats.org/officeDocument/2006/relationships/image" Target="../media/image202.emf"/><Relationship Id="rId13" Type="http://schemas.openxmlformats.org/officeDocument/2006/relationships/oleObject" Target="../embeddings/oleObject63.bin"/><Relationship Id="rId14" Type="http://schemas.openxmlformats.org/officeDocument/2006/relationships/image" Target="../media/image203.emf"/><Relationship Id="rId15" Type="http://schemas.openxmlformats.org/officeDocument/2006/relationships/oleObject" Target="../embeddings/oleObject64.bin"/><Relationship Id="rId16" Type="http://schemas.openxmlformats.org/officeDocument/2006/relationships/image" Target="../media/image204.emf"/><Relationship Id="rId17" Type="http://schemas.openxmlformats.org/officeDocument/2006/relationships/oleObject" Target="../embeddings/oleObject65.bin"/><Relationship Id="rId18" Type="http://schemas.openxmlformats.org/officeDocument/2006/relationships/image" Target="../media/image205.emf"/><Relationship Id="rId19" Type="http://schemas.openxmlformats.org/officeDocument/2006/relationships/image" Target="../media/image40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59.bin"/><Relationship Id="rId5" Type="http://schemas.openxmlformats.org/officeDocument/2006/relationships/image" Target="../media/image199.emf"/><Relationship Id="rId6" Type="http://schemas.openxmlformats.org/officeDocument/2006/relationships/image" Target="../media/image208.png"/><Relationship Id="rId7" Type="http://schemas.openxmlformats.org/officeDocument/2006/relationships/oleObject" Target="../embeddings/oleObject60.bin"/><Relationship Id="rId8" Type="http://schemas.openxmlformats.org/officeDocument/2006/relationships/image" Target="../media/image200.emf"/><Relationship Id="rId9" Type="http://schemas.openxmlformats.org/officeDocument/2006/relationships/oleObject" Target="../embeddings/oleObject61.bin"/><Relationship Id="rId10" Type="http://schemas.openxmlformats.org/officeDocument/2006/relationships/image" Target="../media/image201.emf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9.bin"/><Relationship Id="rId12" Type="http://schemas.openxmlformats.org/officeDocument/2006/relationships/image" Target="../media/image202.emf"/><Relationship Id="rId13" Type="http://schemas.openxmlformats.org/officeDocument/2006/relationships/oleObject" Target="../embeddings/oleObject70.bin"/><Relationship Id="rId14" Type="http://schemas.openxmlformats.org/officeDocument/2006/relationships/image" Target="../media/image204.emf"/><Relationship Id="rId15" Type="http://schemas.openxmlformats.org/officeDocument/2006/relationships/oleObject" Target="../embeddings/oleObject71.bin"/><Relationship Id="rId16" Type="http://schemas.openxmlformats.org/officeDocument/2006/relationships/image" Target="../media/image205.emf"/><Relationship Id="rId17" Type="http://schemas.openxmlformats.org/officeDocument/2006/relationships/image" Target="../media/image209.png"/><Relationship Id="rId18" Type="http://schemas.openxmlformats.org/officeDocument/2006/relationships/oleObject" Target="../embeddings/oleObject72.bin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66.bin"/><Relationship Id="rId5" Type="http://schemas.openxmlformats.org/officeDocument/2006/relationships/image" Target="../media/image199.emf"/><Relationship Id="rId6" Type="http://schemas.openxmlformats.org/officeDocument/2006/relationships/image" Target="../media/image208.png"/><Relationship Id="rId7" Type="http://schemas.openxmlformats.org/officeDocument/2006/relationships/oleObject" Target="../embeddings/oleObject67.bin"/><Relationship Id="rId8" Type="http://schemas.openxmlformats.org/officeDocument/2006/relationships/image" Target="../media/image200.emf"/><Relationship Id="rId9" Type="http://schemas.openxmlformats.org/officeDocument/2006/relationships/oleObject" Target="../embeddings/oleObject68.bin"/><Relationship Id="rId10" Type="http://schemas.openxmlformats.org/officeDocument/2006/relationships/image" Target="../media/image201.emf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6.bin"/><Relationship Id="rId12" Type="http://schemas.openxmlformats.org/officeDocument/2006/relationships/image" Target="../media/image204.emf"/><Relationship Id="rId13" Type="http://schemas.openxmlformats.org/officeDocument/2006/relationships/oleObject" Target="../embeddings/oleObject77.bin"/><Relationship Id="rId14" Type="http://schemas.openxmlformats.org/officeDocument/2006/relationships/image" Target="../media/image205.emf"/><Relationship Id="rId15" Type="http://schemas.openxmlformats.org/officeDocument/2006/relationships/image" Target="../media/image210.png"/><Relationship Id="rId16" Type="http://schemas.openxmlformats.org/officeDocument/2006/relationships/oleObject" Target="../embeddings/oleObject78.bin"/><Relationship Id="rId17" Type="http://schemas.openxmlformats.org/officeDocument/2006/relationships/image" Target="../media/image199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08.png"/><Relationship Id="rId5" Type="http://schemas.openxmlformats.org/officeDocument/2006/relationships/oleObject" Target="../embeddings/oleObject73.bin"/><Relationship Id="rId6" Type="http://schemas.openxmlformats.org/officeDocument/2006/relationships/image" Target="../media/image200.emf"/><Relationship Id="rId7" Type="http://schemas.openxmlformats.org/officeDocument/2006/relationships/oleObject" Target="../embeddings/oleObject74.bin"/><Relationship Id="rId8" Type="http://schemas.openxmlformats.org/officeDocument/2006/relationships/image" Target="../media/image201.emf"/><Relationship Id="rId9" Type="http://schemas.openxmlformats.org/officeDocument/2006/relationships/oleObject" Target="../embeddings/oleObject75.bin"/><Relationship Id="rId10" Type="http://schemas.openxmlformats.org/officeDocument/2006/relationships/image" Target="../media/image20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.emf"/><Relationship Id="rId13" Type="http://schemas.openxmlformats.org/officeDocument/2006/relationships/image" Target="../media/image17.png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13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8.emf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8" Type="http://schemas.openxmlformats.org/officeDocument/2006/relationships/image" Target="../media/image1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6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0.png"/><Relationship Id="rId7" Type="http://schemas.openxmlformats.org/officeDocument/2006/relationships/oleObject" Target="../embeddings/oleObject79.bin"/><Relationship Id="rId8" Type="http://schemas.openxmlformats.org/officeDocument/2006/relationships/image" Target="../media/image39.emf"/><Relationship Id="rId9" Type="http://schemas.openxmlformats.org/officeDocument/2006/relationships/image" Target="../media/image45.png"/><Relationship Id="rId10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5.png"/><Relationship Id="rId20" Type="http://schemas.openxmlformats.org/officeDocument/2006/relationships/image" Target="../media/image218.emf"/><Relationship Id="rId10" Type="http://schemas.openxmlformats.org/officeDocument/2006/relationships/image" Target="../media/image226.png"/><Relationship Id="rId11" Type="http://schemas.openxmlformats.org/officeDocument/2006/relationships/image" Target="../media/image227.png"/><Relationship Id="rId12" Type="http://schemas.openxmlformats.org/officeDocument/2006/relationships/image" Target="../media/image228.png"/><Relationship Id="rId13" Type="http://schemas.openxmlformats.org/officeDocument/2006/relationships/image" Target="../media/image229.png"/><Relationship Id="rId14" Type="http://schemas.openxmlformats.org/officeDocument/2006/relationships/image" Target="../media/image230.png"/><Relationship Id="rId15" Type="http://schemas.openxmlformats.org/officeDocument/2006/relationships/image" Target="../media/image231.png"/><Relationship Id="rId16" Type="http://schemas.openxmlformats.org/officeDocument/2006/relationships/image" Target="../media/image232.png"/><Relationship Id="rId17" Type="http://schemas.openxmlformats.org/officeDocument/2006/relationships/image" Target="../media/image233.png"/><Relationship Id="rId18" Type="http://schemas.openxmlformats.org/officeDocument/2006/relationships/image" Target="../media/image91.png"/><Relationship Id="rId19" Type="http://schemas.openxmlformats.org/officeDocument/2006/relationships/oleObject" Target="../embeddings/oleObject80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4.png"/><Relationship Id="rId20" Type="http://schemas.openxmlformats.org/officeDocument/2006/relationships/oleObject" Target="../embeddings/oleObject85.bin"/><Relationship Id="rId21" Type="http://schemas.openxmlformats.org/officeDocument/2006/relationships/image" Target="../media/image238.emf"/><Relationship Id="rId22" Type="http://schemas.openxmlformats.org/officeDocument/2006/relationships/image" Target="../media/image241.png"/><Relationship Id="rId10" Type="http://schemas.openxmlformats.org/officeDocument/2006/relationships/oleObject" Target="../embeddings/oleObject81.bin"/><Relationship Id="rId11" Type="http://schemas.openxmlformats.org/officeDocument/2006/relationships/image" Target="../media/image234.emf"/><Relationship Id="rId12" Type="http://schemas.openxmlformats.org/officeDocument/2006/relationships/oleObject" Target="../embeddings/oleObject82.bin"/><Relationship Id="rId13" Type="http://schemas.openxmlformats.org/officeDocument/2006/relationships/image" Target="../media/image235.emf"/><Relationship Id="rId14" Type="http://schemas.openxmlformats.org/officeDocument/2006/relationships/oleObject" Target="../embeddings/oleObject83.bin"/><Relationship Id="rId15" Type="http://schemas.openxmlformats.org/officeDocument/2006/relationships/image" Target="../media/image236.emf"/><Relationship Id="rId16" Type="http://schemas.openxmlformats.org/officeDocument/2006/relationships/image" Target="../media/image239.png"/><Relationship Id="rId17" Type="http://schemas.openxmlformats.org/officeDocument/2006/relationships/image" Target="../media/image240.png"/><Relationship Id="rId18" Type="http://schemas.openxmlformats.org/officeDocument/2006/relationships/oleObject" Target="../embeddings/oleObject84.bin"/><Relationship Id="rId19" Type="http://schemas.openxmlformats.org/officeDocument/2006/relationships/image" Target="../media/image237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8" Type="http://schemas.openxmlformats.org/officeDocument/2006/relationships/image" Target="../media/image223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9.bin"/><Relationship Id="rId12" Type="http://schemas.openxmlformats.org/officeDocument/2006/relationships/image" Target="../media/image25.emf"/><Relationship Id="rId13" Type="http://schemas.openxmlformats.org/officeDocument/2006/relationships/image" Target="../media/image243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42.emf"/><Relationship Id="rId5" Type="http://schemas.openxmlformats.org/officeDocument/2006/relationships/oleObject" Target="../embeddings/oleObject86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87.bin"/><Relationship Id="rId8" Type="http://schemas.openxmlformats.org/officeDocument/2006/relationships/image" Target="../media/image23.emf"/><Relationship Id="rId9" Type="http://schemas.openxmlformats.org/officeDocument/2006/relationships/oleObject" Target="../embeddings/oleObject88.bin"/><Relationship Id="rId10" Type="http://schemas.openxmlformats.org/officeDocument/2006/relationships/image" Target="../media/image2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4" Type="http://schemas.openxmlformats.org/officeDocument/2006/relationships/image" Target="../media/image244.emf"/><Relationship Id="rId5" Type="http://schemas.openxmlformats.org/officeDocument/2006/relationships/oleObject" Target="../embeddings/oleObject91.bin"/><Relationship Id="rId6" Type="http://schemas.openxmlformats.org/officeDocument/2006/relationships/image" Target="../media/image245.emf"/><Relationship Id="rId7" Type="http://schemas.openxmlformats.org/officeDocument/2006/relationships/oleObject" Target="../embeddings/oleObject92.bin"/><Relationship Id="rId8" Type="http://schemas.openxmlformats.org/officeDocument/2006/relationships/image" Target="../media/image246.emf"/><Relationship Id="rId9" Type="http://schemas.openxmlformats.org/officeDocument/2006/relationships/oleObject" Target="../embeddings/oleObject93.bin"/><Relationship Id="rId10" Type="http://schemas.openxmlformats.org/officeDocument/2006/relationships/image" Target="../media/image247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.png"/><Relationship Id="rId3" Type="http://schemas.openxmlformats.org/officeDocument/2006/relationships/image" Target="../media/image2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Relationship Id="rId3" Type="http://schemas.openxmlformats.org/officeDocument/2006/relationships/image" Target="../media/image2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53.png"/><Relationship Id="rId5" Type="http://schemas.openxmlformats.org/officeDocument/2006/relationships/oleObject" Target="../embeddings/oleObject94.bin"/><Relationship Id="rId6" Type="http://schemas.openxmlformats.org/officeDocument/2006/relationships/image" Target="../media/image252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.bin"/><Relationship Id="rId20" Type="http://schemas.openxmlformats.org/officeDocument/2006/relationships/image" Target="../media/image19.emf"/><Relationship Id="rId10" Type="http://schemas.openxmlformats.org/officeDocument/2006/relationships/image" Target="../media/image12.emf"/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4.emf"/><Relationship Id="rId13" Type="http://schemas.openxmlformats.org/officeDocument/2006/relationships/image" Target="../media/image20.png"/><Relationship Id="rId14" Type="http://schemas.openxmlformats.org/officeDocument/2006/relationships/image" Target="../media/image21.e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18.emf"/><Relationship Id="rId17" Type="http://schemas.openxmlformats.org/officeDocument/2006/relationships/oleObject" Target="../embeddings/oleObject12.bin"/><Relationship Id="rId18" Type="http://schemas.openxmlformats.org/officeDocument/2006/relationships/image" Target="../media/image9.emf"/><Relationship Id="rId19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8.emf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8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4" Type="http://schemas.openxmlformats.org/officeDocument/2006/relationships/image" Target="../media/image258.emf"/><Relationship Id="rId5" Type="http://schemas.openxmlformats.org/officeDocument/2006/relationships/oleObject" Target="../embeddings/oleObject96.bin"/><Relationship Id="rId6" Type="http://schemas.openxmlformats.org/officeDocument/2006/relationships/image" Target="../media/image259.emf"/><Relationship Id="rId7" Type="http://schemas.openxmlformats.org/officeDocument/2006/relationships/image" Target="../media/image260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2.emf"/><Relationship Id="rId12" Type="http://schemas.openxmlformats.org/officeDocument/2006/relationships/oleObject" Target="../embeddings/oleObject101.bin"/><Relationship Id="rId13" Type="http://schemas.openxmlformats.org/officeDocument/2006/relationships/image" Target="../media/image263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7.bin"/><Relationship Id="rId4" Type="http://schemas.openxmlformats.org/officeDocument/2006/relationships/image" Target="../media/image258.emf"/><Relationship Id="rId5" Type="http://schemas.openxmlformats.org/officeDocument/2006/relationships/oleObject" Target="../embeddings/oleObject98.bin"/><Relationship Id="rId6" Type="http://schemas.openxmlformats.org/officeDocument/2006/relationships/image" Target="../media/image259.emf"/><Relationship Id="rId7" Type="http://schemas.openxmlformats.org/officeDocument/2006/relationships/image" Target="../media/image260.png"/><Relationship Id="rId8" Type="http://schemas.openxmlformats.org/officeDocument/2006/relationships/oleObject" Target="../embeddings/oleObject99.bin"/><Relationship Id="rId9" Type="http://schemas.openxmlformats.org/officeDocument/2006/relationships/image" Target="../media/image261.emf"/><Relationship Id="rId10" Type="http://schemas.openxmlformats.org/officeDocument/2006/relationships/oleObject" Target="../embeddings/oleObject100.bin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5.emf"/><Relationship Id="rId12" Type="http://schemas.openxmlformats.org/officeDocument/2006/relationships/oleObject" Target="../embeddings/oleObject104.bin"/><Relationship Id="rId13" Type="http://schemas.openxmlformats.org/officeDocument/2006/relationships/image" Target="../media/image266.emf"/><Relationship Id="rId14" Type="http://schemas.openxmlformats.org/officeDocument/2006/relationships/image" Target="../media/image273.png"/><Relationship Id="rId15" Type="http://schemas.openxmlformats.org/officeDocument/2006/relationships/oleObject" Target="../embeddings/oleObject105.bin"/><Relationship Id="rId16" Type="http://schemas.openxmlformats.org/officeDocument/2006/relationships/image" Target="../media/image267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70.png"/><Relationship Id="rId6" Type="http://schemas.openxmlformats.org/officeDocument/2006/relationships/image" Target="../media/image271.png"/><Relationship Id="rId7" Type="http://schemas.openxmlformats.org/officeDocument/2006/relationships/image" Target="../media/image272.png"/><Relationship Id="rId8" Type="http://schemas.openxmlformats.org/officeDocument/2006/relationships/oleObject" Target="../embeddings/oleObject102.bin"/><Relationship Id="rId9" Type="http://schemas.openxmlformats.org/officeDocument/2006/relationships/image" Target="../media/image264.emf"/><Relationship Id="rId10" Type="http://schemas.openxmlformats.org/officeDocument/2006/relationships/oleObject" Target="../embeddings/oleObject10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5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5" Type="http://schemas.openxmlformats.org/officeDocument/2006/relationships/image" Target="../media/image239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png"/><Relationship Id="rId3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5.bin"/><Relationship Id="rId20" Type="http://schemas.openxmlformats.org/officeDocument/2006/relationships/image" Target="../media/image23.emf"/><Relationship Id="rId21" Type="http://schemas.openxmlformats.org/officeDocument/2006/relationships/oleObject" Target="../embeddings/oleObject19.bin"/><Relationship Id="rId22" Type="http://schemas.openxmlformats.org/officeDocument/2006/relationships/image" Target="../media/image24.emf"/><Relationship Id="rId23" Type="http://schemas.openxmlformats.org/officeDocument/2006/relationships/oleObject" Target="../embeddings/oleObject20.bin"/><Relationship Id="rId24" Type="http://schemas.openxmlformats.org/officeDocument/2006/relationships/image" Target="../media/image25.emf"/><Relationship Id="rId25" Type="http://schemas.openxmlformats.org/officeDocument/2006/relationships/image" Target="../media/image28.png"/><Relationship Id="rId26" Type="http://schemas.openxmlformats.org/officeDocument/2006/relationships/oleObject" Target="../embeddings/oleObject21.bin"/><Relationship Id="rId27" Type="http://schemas.openxmlformats.org/officeDocument/2006/relationships/image" Target="../media/image9.emf"/><Relationship Id="rId28" Type="http://schemas.openxmlformats.org/officeDocument/2006/relationships/oleObject" Target="../embeddings/oleObject22.bin"/><Relationship Id="rId29" Type="http://schemas.openxmlformats.org/officeDocument/2006/relationships/image" Target="../media/image14.emf"/><Relationship Id="rId30" Type="http://schemas.openxmlformats.org/officeDocument/2006/relationships/oleObject" Target="../embeddings/oleObject23.bin"/><Relationship Id="rId31" Type="http://schemas.openxmlformats.org/officeDocument/2006/relationships/image" Target="../media/image19.emf"/><Relationship Id="rId10" Type="http://schemas.openxmlformats.org/officeDocument/2006/relationships/image" Target="../media/image12.emf"/><Relationship Id="rId11" Type="http://schemas.openxmlformats.org/officeDocument/2006/relationships/image" Target="../media/image20.png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18.emf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oleObject" Target="../embeddings/oleObject17.bin"/><Relationship Id="rId18" Type="http://schemas.openxmlformats.org/officeDocument/2006/relationships/image" Target="../media/image22.emf"/><Relationship Id="rId19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8.emf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8" Type="http://schemas.openxmlformats.org/officeDocument/2006/relationships/image" Target="../media/image16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png"/><Relationship Id="rId3" Type="http://schemas.openxmlformats.org/officeDocument/2006/relationships/image" Target="../media/image2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png"/><Relationship Id="rId9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emf"/><Relationship Id="rId3" Type="http://schemas.openxmlformats.org/officeDocument/2006/relationships/image" Target="../media/image29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06.bin"/><Relationship Id="rId5" Type="http://schemas.openxmlformats.org/officeDocument/2006/relationships/image" Target="../media/image293.emf"/><Relationship Id="rId6" Type="http://schemas.openxmlformats.org/officeDocument/2006/relationships/image" Target="../media/image294.png"/><Relationship Id="rId7" Type="http://schemas.openxmlformats.org/officeDocument/2006/relationships/image" Target="../media/image295.png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oleObject" Target="../embeddings/oleObject107.bin"/><Relationship Id="rId7" Type="http://schemas.openxmlformats.org/officeDocument/2006/relationships/image" Target="../media/image293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301.png"/><Relationship Id="rId5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9.emf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62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69038"/>
            <a:ext cx="91440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848600" cy="1127125"/>
          </a:xfrm>
        </p:spPr>
        <p:txBody>
          <a:bodyPr/>
          <a:lstStyle/>
          <a:p>
            <a:r>
              <a:rPr lang="en-US" sz="3600" dirty="0" smtClean="0">
                <a:latin typeface="Arial" charset="0"/>
              </a:rPr>
              <a:t>Collective dynamics in A+A collisions</a:t>
            </a:r>
            <a:endParaRPr lang="en-US" sz="3600" dirty="0">
              <a:latin typeface="Arial" charset="0"/>
            </a:endParaRPr>
          </a:p>
        </p:txBody>
      </p:sp>
      <p:sp>
        <p:nvSpPr>
          <p:cNvPr id="27652" name="TextBox 125"/>
          <p:cNvSpPr txBox="1">
            <a:spLocks noChangeArrowheads="1"/>
          </p:cNvSpPr>
          <p:nvPr/>
        </p:nvSpPr>
        <p:spPr bwMode="auto">
          <a:xfrm>
            <a:off x="3276600" y="2983468"/>
            <a:ext cx="3276600" cy="46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9" rIns="82936" bIns="4146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 dirty="0" smtClean="0">
                <a:cs typeface="Arial" charset="0"/>
              </a:rPr>
              <a:t>Jiangyong Jia</a:t>
            </a:r>
            <a:endParaRPr lang="en-US" sz="2500" dirty="0">
              <a:cs typeface="Arial" charset="0"/>
            </a:endParaRPr>
          </a:p>
        </p:txBody>
      </p:sp>
      <p:sp>
        <p:nvSpPr>
          <p:cNvPr id="27653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DBC813-68E0-F347-B796-A5F3B63EC1E1}" type="slidenum">
              <a:rPr lang="en-US" sz="1400">
                <a:ea typeface="宋体" charset="0"/>
                <a:cs typeface="宋体" charset="0"/>
              </a:rPr>
              <a:pPr eaLnBrk="1" hangingPunct="1"/>
              <a:t>1</a:t>
            </a:fld>
            <a:endParaRPr lang="en-US" sz="1400">
              <a:ea typeface="宋体" charset="0"/>
              <a:cs typeface="宋体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3886200"/>
            <a:ext cx="6112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Stony Brook University &amp; Brookhaven National Laboratory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581400" y="636294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Dec 13-15, 2016,  Hefei, China</a:t>
            </a:r>
          </a:p>
        </p:txBody>
      </p:sp>
    </p:spTree>
    <p:extLst>
      <p:ext uri="{BB962C8B-B14F-4D97-AF65-F5344CB8AC3E}">
        <p14:creationId xmlns:p14="http://schemas.microsoft.com/office/powerpoint/2010/main" val="52095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/>
              <a:t>structure and t</a:t>
            </a:r>
            <a:r>
              <a:rPr lang="en-US" dirty="0" smtClean="0"/>
              <a:t>ransverse </a:t>
            </a:r>
            <a:r>
              <a:rPr lang="en-US" dirty="0"/>
              <a:t>dynamics </a:t>
            </a:r>
            <a:endParaRPr lang="en-US" u="sng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36042" y="27348"/>
            <a:ext cx="807958" cy="306027"/>
          </a:xfrm>
        </p:spPr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828800"/>
            <a:ext cx="1676400" cy="1802758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7"/>
          <a:stretch/>
        </p:blipFill>
        <p:spPr bwMode="auto">
          <a:xfrm>
            <a:off x="5791200" y="2743200"/>
            <a:ext cx="3146783" cy="194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04800" y="838200"/>
            <a:ext cx="5006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Event-averaged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n=1- 6  (2010-2013)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260" y="603701"/>
            <a:ext cx="2958940" cy="2215699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 bwMode="auto">
          <a:xfrm rot="9384928" flipH="1" flipV="1">
            <a:off x="4015857" y="1950465"/>
            <a:ext cx="1407596" cy="180179"/>
          </a:xfrm>
          <a:prstGeom prst="rightArrow">
            <a:avLst/>
          </a:prstGeom>
          <a:solidFill>
            <a:srgbClr val="FF0002">
              <a:alpha val="5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12080287" flipH="1" flipV="1">
            <a:off x="4175536" y="3069317"/>
            <a:ext cx="1407596" cy="180179"/>
          </a:xfrm>
          <a:prstGeom prst="rightArrow">
            <a:avLst/>
          </a:prstGeom>
          <a:solidFill>
            <a:srgbClr val="FF0002">
              <a:alpha val="5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8600" y="4397063"/>
            <a:ext cx="8382000" cy="1470337"/>
            <a:chOff x="228600" y="5029200"/>
            <a:chExt cx="8382000" cy="14703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00" y="5867400"/>
              <a:ext cx="5994400" cy="632137"/>
            </a:xfrm>
            <a:prstGeom prst="rect">
              <a:avLst/>
            </a:prstGeom>
          </p:spPr>
        </p:pic>
        <p:sp>
          <p:nvSpPr>
            <p:cNvPr id="30" name="Content Placeholder 2"/>
            <p:cNvSpPr txBox="1">
              <a:spLocks/>
            </p:cNvSpPr>
            <p:nvPr/>
          </p:nvSpPr>
          <p:spPr bwMode="auto">
            <a:xfrm>
              <a:off x="228600" y="5029200"/>
              <a:ext cx="8382000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0"/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New observables (2013-2016): </a:t>
              </a:r>
            </a:p>
            <a:p>
              <a:pPr marL="0" indent="0">
                <a:buFont typeface="Wingdings" charset="0"/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    Event-by-event distribution of flow amplitudes, v</a:t>
              </a:r>
              <a:r>
                <a:rPr lang="en-US" sz="2000" baseline="-25000" dirty="0" smtClean="0">
                  <a:solidFill>
                    <a:srgbClr val="FF0000"/>
                  </a:solidFill>
                </a:rPr>
                <a:t>n</a:t>
              </a:r>
              <a:r>
                <a:rPr lang="en-US" sz="2000" dirty="0" smtClean="0">
                  <a:solidFill>
                    <a:srgbClr val="FF0000"/>
                  </a:solidFill>
                </a:rPr>
                <a:t>, and phases,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Φ</a:t>
              </a:r>
              <a:r>
                <a:rPr lang="en-US" sz="2000" baseline="-25000" dirty="0" err="1" smtClean="0">
                  <a:solidFill>
                    <a:srgbClr val="FF0000"/>
                  </a:solidFill>
                </a:rPr>
                <a:t>n</a:t>
              </a:r>
              <a:r>
                <a:rPr lang="en-US" sz="2000" dirty="0" smtClean="0">
                  <a:solidFill>
                    <a:srgbClr val="FF0000"/>
                  </a:solidFill>
                </a:rPr>
                <a:t>.</a:t>
              </a:r>
            </a:p>
            <a:p>
              <a:pPr marL="0" indent="0">
                <a:buFont typeface="Wingdings" charset="0"/>
                <a:buNone/>
              </a:pPr>
              <a:endParaRPr lang="en-US" sz="1400" dirty="0">
                <a:solidFill>
                  <a:srgbClr val="FF0000"/>
                </a:solidFill>
              </a:endParaRPr>
            </a:p>
            <a:p>
              <a:pPr marL="0" indent="0">
                <a:buFont typeface="Wingdings" charset="0"/>
                <a:buNone/>
              </a:pPr>
              <a:endParaRPr lang="en-US" sz="2000" dirty="0" smtClean="0">
                <a:solidFill>
                  <a:srgbClr val="FF0000"/>
                </a:solidFill>
              </a:endParaRPr>
            </a:p>
            <a:p>
              <a:pPr marL="0" indent="0">
                <a:buFont typeface="Wingdings" charset="0"/>
                <a:buNone/>
              </a:pPr>
              <a:endParaRPr lang="en-US" sz="800" dirty="0" smtClean="0">
                <a:solidFill>
                  <a:srgbClr val="FF0000"/>
                </a:solidFill>
              </a:endParaRPr>
            </a:p>
            <a:p>
              <a:pPr marL="0" indent="0"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    Accessed via multi-particle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correlators</a:t>
              </a:r>
              <a:r>
                <a:rPr lang="en-US" sz="2000" dirty="0" smtClean="0">
                  <a:solidFill>
                    <a:srgbClr val="FF0000"/>
                  </a:solidFill>
                </a:rPr>
                <a:t>: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7" r="36419" b="55229"/>
          <a:stretch/>
        </p:blipFill>
        <p:spPr>
          <a:xfrm>
            <a:off x="0" y="6291939"/>
            <a:ext cx="3391413" cy="337461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6321948"/>
            <a:ext cx="782251" cy="251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1" t="57178" b="2761"/>
          <a:stretch/>
        </p:blipFill>
        <p:spPr>
          <a:xfrm>
            <a:off x="3352800" y="6318581"/>
            <a:ext cx="4697091" cy="310819"/>
          </a:xfrm>
          <a:prstGeom prst="rect">
            <a:avLst/>
          </a:prstGeom>
          <a:ln>
            <a:noFill/>
          </a:ln>
        </p:spPr>
      </p:pic>
      <p:graphicFrame>
        <p:nvGraphicFramePr>
          <p:cNvPr id="1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366035"/>
              </p:ext>
            </p:extLst>
          </p:nvPr>
        </p:nvGraphicFramePr>
        <p:xfrm>
          <a:off x="2209800" y="838200"/>
          <a:ext cx="638175" cy="497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63" name="Equation" r:id="rId9" imgW="431800" imgH="330200" progId="Equation.DSMT4">
                  <p:embed/>
                </p:oleObj>
              </mc:Choice>
              <mc:Fallback>
                <p:oleObj name="Equation" r:id="rId9" imgW="4318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838200"/>
                        <a:ext cx="638175" cy="497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1371600"/>
            <a:ext cx="299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 two-particle correlations</a:t>
            </a:r>
          </a:p>
        </p:txBody>
      </p:sp>
    </p:spTree>
    <p:extLst>
      <p:ext uri="{BB962C8B-B14F-4D97-AF65-F5344CB8AC3E}">
        <p14:creationId xmlns:p14="http://schemas.microsoft.com/office/powerpoint/2010/main" val="17454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4200"/>
            <a:ext cx="9144000" cy="620688"/>
          </a:xfrm>
        </p:spPr>
        <p:txBody>
          <a:bodyPr/>
          <a:lstStyle/>
          <a:p>
            <a:r>
              <a:rPr lang="en-US" sz="2800" dirty="0" smtClean="0"/>
              <a:t>Event-averaged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 &amp; two-particle correlation method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828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Two-particle correlation in </a:t>
            </a:r>
            <a:r>
              <a:rPr lang="en-US" dirty="0" err="1" smtClean="0"/>
              <a:t>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9200"/>
            <a:ext cx="2189069" cy="1943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041803" cy="1938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1219200"/>
            <a:ext cx="1601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Signal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4267200"/>
            <a:ext cx="2041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Background distribution</a:t>
            </a:r>
          </a:p>
        </p:txBody>
      </p:sp>
      <p:sp>
        <p:nvSpPr>
          <p:cNvPr id="10" name="Right Arrow 9"/>
          <p:cNvSpPr/>
          <p:nvPr/>
        </p:nvSpPr>
        <p:spPr bwMode="auto">
          <a:xfrm rot="2665469">
            <a:off x="2116115" y="2222233"/>
            <a:ext cx="956625" cy="122947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9029515">
            <a:off x="2053974" y="3877890"/>
            <a:ext cx="922106" cy="12755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6114" y="2895600"/>
            <a:ext cx="18500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Ratio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signal/background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4800600"/>
            <a:ext cx="2108200" cy="28417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87" t="19861" b="11586"/>
          <a:stretch/>
        </p:blipFill>
        <p:spPr bwMode="auto">
          <a:xfrm>
            <a:off x="4648200" y="2273418"/>
            <a:ext cx="3505200" cy="251484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 rot="16200000">
            <a:off x="4225375" y="2842115"/>
            <a:ext cx="59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R-1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867400" y="3276600"/>
            <a:ext cx="2971800" cy="2261176"/>
            <a:chOff x="5867400" y="3276600"/>
            <a:chExt cx="2971800" cy="2261176"/>
          </a:xfrm>
        </p:grpSpPr>
        <p:sp>
          <p:nvSpPr>
            <p:cNvPr id="17" name="Rectangle 16"/>
            <p:cNvSpPr/>
            <p:nvPr/>
          </p:nvSpPr>
          <p:spPr>
            <a:xfrm>
              <a:off x="5867400" y="4953000"/>
              <a:ext cx="2971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“Near-side” (</a:t>
              </a:r>
              <a:r>
                <a:rPr lang="en-US" sz="1600" dirty="0" err="1" smtClean="0"/>
                <a:t>Δη,Δϕ</a:t>
              </a:r>
              <a:r>
                <a:rPr lang="en-US" sz="1600" dirty="0" smtClean="0"/>
                <a:t> </a:t>
              </a:r>
              <a:r>
                <a:rPr lang="en-US" sz="1600" dirty="0"/>
                <a:t>~ 0</a:t>
              </a:r>
              <a:r>
                <a:rPr lang="en-US" sz="1600" dirty="0" smtClean="0"/>
                <a:t>) </a:t>
              </a:r>
              <a:r>
                <a:rPr lang="en-US" sz="1600" dirty="0"/>
                <a:t>peak: </a:t>
              </a:r>
              <a:r>
                <a:rPr lang="en-US" sz="1600" dirty="0" smtClean="0"/>
                <a:t>particle pairs from single </a:t>
              </a:r>
              <a:r>
                <a:rPr lang="en-US" sz="1600" dirty="0"/>
                <a:t>jet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477000" y="3276600"/>
              <a:ext cx="533400" cy="435121"/>
            </a:xfrm>
            <a:custGeom>
              <a:avLst/>
              <a:gdLst>
                <a:gd name="connsiteX0" fmla="*/ 0 w 506211"/>
                <a:gd name="connsiteY0" fmla="*/ 0 h 248655"/>
                <a:gd name="connsiteX1" fmla="*/ 0 w 506211"/>
                <a:gd name="connsiteY1" fmla="*/ 0 h 248655"/>
                <a:gd name="connsiteX2" fmla="*/ 62166 w 506211"/>
                <a:gd name="connsiteY2" fmla="*/ 115447 h 248655"/>
                <a:gd name="connsiteX3" fmla="*/ 124332 w 506211"/>
                <a:gd name="connsiteY3" fmla="*/ 195372 h 248655"/>
                <a:gd name="connsiteX4" fmla="*/ 142094 w 506211"/>
                <a:gd name="connsiteY4" fmla="*/ 222014 h 248655"/>
                <a:gd name="connsiteX5" fmla="*/ 168737 w 506211"/>
                <a:gd name="connsiteY5" fmla="*/ 230894 h 248655"/>
                <a:gd name="connsiteX6" fmla="*/ 230903 w 506211"/>
                <a:gd name="connsiteY6" fmla="*/ 248655 h 248655"/>
                <a:gd name="connsiteX7" fmla="*/ 328593 w 506211"/>
                <a:gd name="connsiteY7" fmla="*/ 239775 h 248655"/>
                <a:gd name="connsiteX8" fmla="*/ 355236 w 506211"/>
                <a:gd name="connsiteY8" fmla="*/ 222014 h 248655"/>
                <a:gd name="connsiteX9" fmla="*/ 399640 w 506211"/>
                <a:gd name="connsiteY9" fmla="*/ 204253 h 248655"/>
                <a:gd name="connsiteX10" fmla="*/ 452926 w 506211"/>
                <a:gd name="connsiteY10" fmla="*/ 177611 h 248655"/>
                <a:gd name="connsiteX11" fmla="*/ 479568 w 506211"/>
                <a:gd name="connsiteY11" fmla="*/ 150969 h 248655"/>
                <a:gd name="connsiteX12" fmla="*/ 506211 w 506211"/>
                <a:gd name="connsiteY12" fmla="*/ 142089 h 248655"/>
                <a:gd name="connsiteX13" fmla="*/ 506211 w 506211"/>
                <a:gd name="connsiteY13" fmla="*/ 142089 h 248655"/>
                <a:gd name="connsiteX0" fmla="*/ 0 w 506211"/>
                <a:gd name="connsiteY0" fmla="*/ 0 h 248655"/>
                <a:gd name="connsiteX1" fmla="*/ 0 w 506211"/>
                <a:gd name="connsiteY1" fmla="*/ 0 h 248655"/>
                <a:gd name="connsiteX2" fmla="*/ 62166 w 506211"/>
                <a:gd name="connsiteY2" fmla="*/ 115447 h 248655"/>
                <a:gd name="connsiteX3" fmla="*/ 124332 w 506211"/>
                <a:gd name="connsiteY3" fmla="*/ 195372 h 248655"/>
                <a:gd name="connsiteX4" fmla="*/ 142094 w 506211"/>
                <a:gd name="connsiteY4" fmla="*/ 222014 h 248655"/>
                <a:gd name="connsiteX5" fmla="*/ 168737 w 506211"/>
                <a:gd name="connsiteY5" fmla="*/ 230894 h 248655"/>
                <a:gd name="connsiteX6" fmla="*/ 230903 w 506211"/>
                <a:gd name="connsiteY6" fmla="*/ 248655 h 248655"/>
                <a:gd name="connsiteX7" fmla="*/ 328593 w 506211"/>
                <a:gd name="connsiteY7" fmla="*/ 239775 h 248655"/>
                <a:gd name="connsiteX8" fmla="*/ 399640 w 506211"/>
                <a:gd name="connsiteY8" fmla="*/ 204253 h 248655"/>
                <a:gd name="connsiteX9" fmla="*/ 452926 w 506211"/>
                <a:gd name="connsiteY9" fmla="*/ 177611 h 248655"/>
                <a:gd name="connsiteX10" fmla="*/ 479568 w 506211"/>
                <a:gd name="connsiteY10" fmla="*/ 150969 h 248655"/>
                <a:gd name="connsiteX11" fmla="*/ 506211 w 506211"/>
                <a:gd name="connsiteY11" fmla="*/ 142089 h 248655"/>
                <a:gd name="connsiteX12" fmla="*/ 506211 w 506211"/>
                <a:gd name="connsiteY12" fmla="*/ 142089 h 248655"/>
                <a:gd name="connsiteX0" fmla="*/ 0 w 506211"/>
                <a:gd name="connsiteY0" fmla="*/ 0 h 248655"/>
                <a:gd name="connsiteX1" fmla="*/ 0 w 506211"/>
                <a:gd name="connsiteY1" fmla="*/ 0 h 248655"/>
                <a:gd name="connsiteX2" fmla="*/ 62166 w 506211"/>
                <a:gd name="connsiteY2" fmla="*/ 115447 h 248655"/>
                <a:gd name="connsiteX3" fmla="*/ 142094 w 506211"/>
                <a:gd name="connsiteY3" fmla="*/ 222014 h 248655"/>
                <a:gd name="connsiteX4" fmla="*/ 168737 w 506211"/>
                <a:gd name="connsiteY4" fmla="*/ 230894 h 248655"/>
                <a:gd name="connsiteX5" fmla="*/ 230903 w 506211"/>
                <a:gd name="connsiteY5" fmla="*/ 248655 h 248655"/>
                <a:gd name="connsiteX6" fmla="*/ 328593 w 506211"/>
                <a:gd name="connsiteY6" fmla="*/ 239775 h 248655"/>
                <a:gd name="connsiteX7" fmla="*/ 399640 w 506211"/>
                <a:gd name="connsiteY7" fmla="*/ 204253 h 248655"/>
                <a:gd name="connsiteX8" fmla="*/ 452926 w 506211"/>
                <a:gd name="connsiteY8" fmla="*/ 177611 h 248655"/>
                <a:gd name="connsiteX9" fmla="*/ 479568 w 506211"/>
                <a:gd name="connsiteY9" fmla="*/ 150969 h 248655"/>
                <a:gd name="connsiteX10" fmla="*/ 506211 w 506211"/>
                <a:gd name="connsiteY10" fmla="*/ 142089 h 248655"/>
                <a:gd name="connsiteX11" fmla="*/ 506211 w 506211"/>
                <a:gd name="connsiteY11" fmla="*/ 142089 h 248655"/>
                <a:gd name="connsiteX0" fmla="*/ 0 w 506211"/>
                <a:gd name="connsiteY0" fmla="*/ 0 h 249582"/>
                <a:gd name="connsiteX1" fmla="*/ 0 w 506211"/>
                <a:gd name="connsiteY1" fmla="*/ 0 h 249582"/>
                <a:gd name="connsiteX2" fmla="*/ 62166 w 506211"/>
                <a:gd name="connsiteY2" fmla="*/ 115447 h 249582"/>
                <a:gd name="connsiteX3" fmla="*/ 142094 w 506211"/>
                <a:gd name="connsiteY3" fmla="*/ 222014 h 249582"/>
                <a:gd name="connsiteX4" fmla="*/ 230903 w 506211"/>
                <a:gd name="connsiteY4" fmla="*/ 248655 h 249582"/>
                <a:gd name="connsiteX5" fmla="*/ 328593 w 506211"/>
                <a:gd name="connsiteY5" fmla="*/ 239775 h 249582"/>
                <a:gd name="connsiteX6" fmla="*/ 399640 w 506211"/>
                <a:gd name="connsiteY6" fmla="*/ 204253 h 249582"/>
                <a:gd name="connsiteX7" fmla="*/ 452926 w 506211"/>
                <a:gd name="connsiteY7" fmla="*/ 177611 h 249582"/>
                <a:gd name="connsiteX8" fmla="*/ 479568 w 506211"/>
                <a:gd name="connsiteY8" fmla="*/ 150969 h 249582"/>
                <a:gd name="connsiteX9" fmla="*/ 506211 w 506211"/>
                <a:gd name="connsiteY9" fmla="*/ 142089 h 249582"/>
                <a:gd name="connsiteX10" fmla="*/ 506211 w 506211"/>
                <a:gd name="connsiteY10" fmla="*/ 142089 h 249582"/>
                <a:gd name="connsiteX0" fmla="*/ 0 w 506211"/>
                <a:gd name="connsiteY0" fmla="*/ 0 h 249976"/>
                <a:gd name="connsiteX1" fmla="*/ 0 w 506211"/>
                <a:gd name="connsiteY1" fmla="*/ 0 h 249976"/>
                <a:gd name="connsiteX2" fmla="*/ 142094 w 506211"/>
                <a:gd name="connsiteY2" fmla="*/ 222014 h 249976"/>
                <a:gd name="connsiteX3" fmla="*/ 230903 w 506211"/>
                <a:gd name="connsiteY3" fmla="*/ 248655 h 249976"/>
                <a:gd name="connsiteX4" fmla="*/ 328593 w 506211"/>
                <a:gd name="connsiteY4" fmla="*/ 239775 h 249976"/>
                <a:gd name="connsiteX5" fmla="*/ 399640 w 506211"/>
                <a:gd name="connsiteY5" fmla="*/ 204253 h 249976"/>
                <a:gd name="connsiteX6" fmla="*/ 452926 w 506211"/>
                <a:gd name="connsiteY6" fmla="*/ 177611 h 249976"/>
                <a:gd name="connsiteX7" fmla="*/ 479568 w 506211"/>
                <a:gd name="connsiteY7" fmla="*/ 150969 h 249976"/>
                <a:gd name="connsiteX8" fmla="*/ 506211 w 506211"/>
                <a:gd name="connsiteY8" fmla="*/ 142089 h 249976"/>
                <a:gd name="connsiteX9" fmla="*/ 506211 w 506211"/>
                <a:gd name="connsiteY9" fmla="*/ 142089 h 249976"/>
                <a:gd name="connsiteX0" fmla="*/ 0 w 506211"/>
                <a:gd name="connsiteY0" fmla="*/ 0 h 249976"/>
                <a:gd name="connsiteX1" fmla="*/ 0 w 506211"/>
                <a:gd name="connsiteY1" fmla="*/ 0 h 249976"/>
                <a:gd name="connsiteX2" fmla="*/ 142094 w 506211"/>
                <a:gd name="connsiteY2" fmla="*/ 222014 h 249976"/>
                <a:gd name="connsiteX3" fmla="*/ 230903 w 506211"/>
                <a:gd name="connsiteY3" fmla="*/ 248655 h 249976"/>
                <a:gd name="connsiteX4" fmla="*/ 328593 w 506211"/>
                <a:gd name="connsiteY4" fmla="*/ 239775 h 249976"/>
                <a:gd name="connsiteX5" fmla="*/ 399640 w 506211"/>
                <a:gd name="connsiteY5" fmla="*/ 204253 h 249976"/>
                <a:gd name="connsiteX6" fmla="*/ 452926 w 506211"/>
                <a:gd name="connsiteY6" fmla="*/ 177611 h 249976"/>
                <a:gd name="connsiteX7" fmla="*/ 506211 w 506211"/>
                <a:gd name="connsiteY7" fmla="*/ 142089 h 249976"/>
                <a:gd name="connsiteX8" fmla="*/ 506211 w 506211"/>
                <a:gd name="connsiteY8" fmla="*/ 142089 h 249976"/>
                <a:gd name="connsiteX0" fmla="*/ 0 w 506211"/>
                <a:gd name="connsiteY0" fmla="*/ 0 h 250299"/>
                <a:gd name="connsiteX1" fmla="*/ 0 w 506211"/>
                <a:gd name="connsiteY1" fmla="*/ 0 h 250299"/>
                <a:gd name="connsiteX2" fmla="*/ 142094 w 506211"/>
                <a:gd name="connsiteY2" fmla="*/ 222014 h 250299"/>
                <a:gd name="connsiteX3" fmla="*/ 230903 w 506211"/>
                <a:gd name="connsiteY3" fmla="*/ 248655 h 250299"/>
                <a:gd name="connsiteX4" fmla="*/ 328593 w 506211"/>
                <a:gd name="connsiteY4" fmla="*/ 239775 h 250299"/>
                <a:gd name="connsiteX5" fmla="*/ 452926 w 506211"/>
                <a:gd name="connsiteY5" fmla="*/ 177611 h 250299"/>
                <a:gd name="connsiteX6" fmla="*/ 506211 w 506211"/>
                <a:gd name="connsiteY6" fmla="*/ 142089 h 250299"/>
                <a:gd name="connsiteX7" fmla="*/ 506211 w 506211"/>
                <a:gd name="connsiteY7" fmla="*/ 142089 h 250299"/>
                <a:gd name="connsiteX0" fmla="*/ 0 w 506211"/>
                <a:gd name="connsiteY0" fmla="*/ 0 h 248672"/>
                <a:gd name="connsiteX1" fmla="*/ 0 w 506211"/>
                <a:gd name="connsiteY1" fmla="*/ 0 h 248672"/>
                <a:gd name="connsiteX2" fmla="*/ 142094 w 506211"/>
                <a:gd name="connsiteY2" fmla="*/ 222014 h 248672"/>
                <a:gd name="connsiteX3" fmla="*/ 328593 w 506211"/>
                <a:gd name="connsiteY3" fmla="*/ 239775 h 248672"/>
                <a:gd name="connsiteX4" fmla="*/ 452926 w 506211"/>
                <a:gd name="connsiteY4" fmla="*/ 177611 h 248672"/>
                <a:gd name="connsiteX5" fmla="*/ 506211 w 506211"/>
                <a:gd name="connsiteY5" fmla="*/ 142089 h 248672"/>
                <a:gd name="connsiteX6" fmla="*/ 506211 w 506211"/>
                <a:gd name="connsiteY6" fmla="*/ 142089 h 248672"/>
                <a:gd name="connsiteX0" fmla="*/ 0 w 506211"/>
                <a:gd name="connsiteY0" fmla="*/ 0 h 247097"/>
                <a:gd name="connsiteX1" fmla="*/ 0 w 506211"/>
                <a:gd name="connsiteY1" fmla="*/ 0 h 247097"/>
                <a:gd name="connsiteX2" fmla="*/ 142094 w 506211"/>
                <a:gd name="connsiteY2" fmla="*/ 222014 h 247097"/>
                <a:gd name="connsiteX3" fmla="*/ 328593 w 506211"/>
                <a:gd name="connsiteY3" fmla="*/ 239775 h 247097"/>
                <a:gd name="connsiteX4" fmla="*/ 425669 w 506211"/>
                <a:gd name="connsiteY4" fmla="*/ 202582 h 247097"/>
                <a:gd name="connsiteX5" fmla="*/ 506211 w 506211"/>
                <a:gd name="connsiteY5" fmla="*/ 142089 h 247097"/>
                <a:gd name="connsiteX6" fmla="*/ 506211 w 506211"/>
                <a:gd name="connsiteY6" fmla="*/ 142089 h 247097"/>
                <a:gd name="connsiteX0" fmla="*/ 0 w 506211"/>
                <a:gd name="connsiteY0" fmla="*/ 0 h 241500"/>
                <a:gd name="connsiteX1" fmla="*/ 0 w 506211"/>
                <a:gd name="connsiteY1" fmla="*/ 0 h 241500"/>
                <a:gd name="connsiteX2" fmla="*/ 84551 w 506211"/>
                <a:gd name="connsiteY2" fmla="*/ 147101 h 241500"/>
                <a:gd name="connsiteX3" fmla="*/ 328593 w 506211"/>
                <a:gd name="connsiteY3" fmla="*/ 239775 h 241500"/>
                <a:gd name="connsiteX4" fmla="*/ 425669 w 506211"/>
                <a:gd name="connsiteY4" fmla="*/ 202582 h 241500"/>
                <a:gd name="connsiteX5" fmla="*/ 506211 w 506211"/>
                <a:gd name="connsiteY5" fmla="*/ 142089 h 241500"/>
                <a:gd name="connsiteX6" fmla="*/ 506211 w 506211"/>
                <a:gd name="connsiteY6" fmla="*/ 142089 h 241500"/>
                <a:gd name="connsiteX0" fmla="*/ 0 w 506211"/>
                <a:gd name="connsiteY0" fmla="*/ 0 h 223304"/>
                <a:gd name="connsiteX1" fmla="*/ 0 w 506211"/>
                <a:gd name="connsiteY1" fmla="*/ 0 h 223304"/>
                <a:gd name="connsiteX2" fmla="*/ 84551 w 506211"/>
                <a:gd name="connsiteY2" fmla="*/ 147101 h 223304"/>
                <a:gd name="connsiteX3" fmla="*/ 274078 w 506211"/>
                <a:gd name="connsiteY3" fmla="*/ 219798 h 223304"/>
                <a:gd name="connsiteX4" fmla="*/ 425669 w 506211"/>
                <a:gd name="connsiteY4" fmla="*/ 202582 h 223304"/>
                <a:gd name="connsiteX5" fmla="*/ 506211 w 506211"/>
                <a:gd name="connsiteY5" fmla="*/ 142089 h 223304"/>
                <a:gd name="connsiteX6" fmla="*/ 506211 w 506211"/>
                <a:gd name="connsiteY6" fmla="*/ 142089 h 223304"/>
                <a:gd name="connsiteX0" fmla="*/ 0 w 506211"/>
                <a:gd name="connsiteY0" fmla="*/ 0 h 221020"/>
                <a:gd name="connsiteX1" fmla="*/ 0 w 506211"/>
                <a:gd name="connsiteY1" fmla="*/ 0 h 221020"/>
                <a:gd name="connsiteX2" fmla="*/ 84551 w 506211"/>
                <a:gd name="connsiteY2" fmla="*/ 147101 h 221020"/>
                <a:gd name="connsiteX3" fmla="*/ 274078 w 506211"/>
                <a:gd name="connsiteY3" fmla="*/ 219798 h 221020"/>
                <a:gd name="connsiteX4" fmla="*/ 389326 w 506211"/>
                <a:gd name="connsiteY4" fmla="*/ 187599 h 221020"/>
                <a:gd name="connsiteX5" fmla="*/ 506211 w 506211"/>
                <a:gd name="connsiteY5" fmla="*/ 142089 h 221020"/>
                <a:gd name="connsiteX6" fmla="*/ 506211 w 506211"/>
                <a:gd name="connsiteY6" fmla="*/ 142089 h 221020"/>
                <a:gd name="connsiteX0" fmla="*/ 0 w 518825"/>
                <a:gd name="connsiteY0" fmla="*/ 0 h 221020"/>
                <a:gd name="connsiteX1" fmla="*/ 0 w 518825"/>
                <a:gd name="connsiteY1" fmla="*/ 0 h 221020"/>
                <a:gd name="connsiteX2" fmla="*/ 84551 w 518825"/>
                <a:gd name="connsiteY2" fmla="*/ 147101 h 221020"/>
                <a:gd name="connsiteX3" fmla="*/ 274078 w 518825"/>
                <a:gd name="connsiteY3" fmla="*/ 219798 h 221020"/>
                <a:gd name="connsiteX4" fmla="*/ 389326 w 518825"/>
                <a:gd name="connsiteY4" fmla="*/ 187599 h 221020"/>
                <a:gd name="connsiteX5" fmla="*/ 506211 w 518825"/>
                <a:gd name="connsiteY5" fmla="*/ 142089 h 221020"/>
                <a:gd name="connsiteX6" fmla="*/ 518326 w 518825"/>
                <a:gd name="connsiteY6" fmla="*/ 122112 h 221020"/>
                <a:gd name="connsiteX0" fmla="*/ 0 w 506211"/>
                <a:gd name="connsiteY0" fmla="*/ 0 h 221020"/>
                <a:gd name="connsiteX1" fmla="*/ 0 w 506211"/>
                <a:gd name="connsiteY1" fmla="*/ 0 h 221020"/>
                <a:gd name="connsiteX2" fmla="*/ 84551 w 506211"/>
                <a:gd name="connsiteY2" fmla="*/ 147101 h 221020"/>
                <a:gd name="connsiteX3" fmla="*/ 274078 w 506211"/>
                <a:gd name="connsiteY3" fmla="*/ 219798 h 221020"/>
                <a:gd name="connsiteX4" fmla="*/ 389326 w 506211"/>
                <a:gd name="connsiteY4" fmla="*/ 187599 h 221020"/>
                <a:gd name="connsiteX5" fmla="*/ 506211 w 506211"/>
                <a:gd name="connsiteY5" fmla="*/ 142089 h 221020"/>
                <a:gd name="connsiteX0" fmla="*/ 0 w 506211"/>
                <a:gd name="connsiteY0" fmla="*/ 0 h 221020"/>
                <a:gd name="connsiteX1" fmla="*/ 0 w 506211"/>
                <a:gd name="connsiteY1" fmla="*/ 0 h 221020"/>
                <a:gd name="connsiteX2" fmla="*/ 84551 w 506211"/>
                <a:gd name="connsiteY2" fmla="*/ 147101 h 221020"/>
                <a:gd name="connsiteX3" fmla="*/ 274078 w 506211"/>
                <a:gd name="connsiteY3" fmla="*/ 219798 h 221020"/>
                <a:gd name="connsiteX4" fmla="*/ 389326 w 506211"/>
                <a:gd name="connsiteY4" fmla="*/ 187599 h 221020"/>
                <a:gd name="connsiteX5" fmla="*/ 506211 w 506211"/>
                <a:gd name="connsiteY5" fmla="*/ 112124 h 22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211" h="221020">
                  <a:moveTo>
                    <a:pt x="0" y="0"/>
                  </a:moveTo>
                  <a:lnTo>
                    <a:pt x="0" y="0"/>
                  </a:lnTo>
                  <a:cubicBezTo>
                    <a:pt x="14092" y="24517"/>
                    <a:pt x="38871" y="110468"/>
                    <a:pt x="84551" y="147101"/>
                  </a:cubicBezTo>
                  <a:cubicBezTo>
                    <a:pt x="130231" y="183734"/>
                    <a:pt x="223282" y="213048"/>
                    <a:pt x="274078" y="219798"/>
                  </a:cubicBezTo>
                  <a:cubicBezTo>
                    <a:pt x="324874" y="226548"/>
                    <a:pt x="359723" y="203880"/>
                    <a:pt x="389326" y="187599"/>
                  </a:cubicBezTo>
                  <a:cubicBezTo>
                    <a:pt x="407088" y="177238"/>
                    <a:pt x="484711" y="123038"/>
                    <a:pt x="506211" y="112124"/>
                  </a:cubicBezTo>
                </a:path>
              </a:pathLst>
            </a:custGeom>
            <a:ln w="28575" cmpd="sng">
              <a:solidFill>
                <a:srgbClr val="FF0000"/>
              </a:solidFill>
              <a:prstDash val="dash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6858000" y="3810000"/>
              <a:ext cx="381000" cy="1143000"/>
            </a:xfrm>
            <a:prstGeom prst="straightConnector1">
              <a:avLst/>
            </a:prstGeom>
            <a:solidFill>
              <a:srgbClr val="F0F94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419600" y="1295400"/>
            <a:ext cx="3581400" cy="3200400"/>
            <a:chOff x="4419600" y="1295400"/>
            <a:chExt cx="3581400" cy="3200400"/>
          </a:xfrm>
        </p:grpSpPr>
        <p:pic>
          <p:nvPicPr>
            <p:cNvPr id="16" name="Picture 15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3344545"/>
              <a:ext cx="1278255" cy="1151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Freeform 18"/>
            <p:cNvSpPr/>
            <p:nvPr/>
          </p:nvSpPr>
          <p:spPr>
            <a:xfrm>
              <a:off x="5029200" y="2438400"/>
              <a:ext cx="2061472" cy="1168574"/>
            </a:xfrm>
            <a:custGeom>
              <a:avLst/>
              <a:gdLst>
                <a:gd name="connsiteX0" fmla="*/ 0 w 506211"/>
                <a:gd name="connsiteY0" fmla="*/ 0 h 248655"/>
                <a:gd name="connsiteX1" fmla="*/ 0 w 506211"/>
                <a:gd name="connsiteY1" fmla="*/ 0 h 248655"/>
                <a:gd name="connsiteX2" fmla="*/ 62166 w 506211"/>
                <a:gd name="connsiteY2" fmla="*/ 115447 h 248655"/>
                <a:gd name="connsiteX3" fmla="*/ 124332 w 506211"/>
                <a:gd name="connsiteY3" fmla="*/ 195372 h 248655"/>
                <a:gd name="connsiteX4" fmla="*/ 142094 w 506211"/>
                <a:gd name="connsiteY4" fmla="*/ 222014 h 248655"/>
                <a:gd name="connsiteX5" fmla="*/ 168737 w 506211"/>
                <a:gd name="connsiteY5" fmla="*/ 230894 h 248655"/>
                <a:gd name="connsiteX6" fmla="*/ 230903 w 506211"/>
                <a:gd name="connsiteY6" fmla="*/ 248655 h 248655"/>
                <a:gd name="connsiteX7" fmla="*/ 328593 w 506211"/>
                <a:gd name="connsiteY7" fmla="*/ 239775 h 248655"/>
                <a:gd name="connsiteX8" fmla="*/ 355236 w 506211"/>
                <a:gd name="connsiteY8" fmla="*/ 222014 h 248655"/>
                <a:gd name="connsiteX9" fmla="*/ 399640 w 506211"/>
                <a:gd name="connsiteY9" fmla="*/ 204253 h 248655"/>
                <a:gd name="connsiteX10" fmla="*/ 452926 w 506211"/>
                <a:gd name="connsiteY10" fmla="*/ 177611 h 248655"/>
                <a:gd name="connsiteX11" fmla="*/ 479568 w 506211"/>
                <a:gd name="connsiteY11" fmla="*/ 150969 h 248655"/>
                <a:gd name="connsiteX12" fmla="*/ 506211 w 506211"/>
                <a:gd name="connsiteY12" fmla="*/ 142089 h 248655"/>
                <a:gd name="connsiteX13" fmla="*/ 506211 w 506211"/>
                <a:gd name="connsiteY13" fmla="*/ 142089 h 248655"/>
                <a:gd name="connsiteX0" fmla="*/ 0 w 506211"/>
                <a:gd name="connsiteY0" fmla="*/ 0 h 248655"/>
                <a:gd name="connsiteX1" fmla="*/ 0 w 506211"/>
                <a:gd name="connsiteY1" fmla="*/ 0 h 248655"/>
                <a:gd name="connsiteX2" fmla="*/ 62166 w 506211"/>
                <a:gd name="connsiteY2" fmla="*/ 115447 h 248655"/>
                <a:gd name="connsiteX3" fmla="*/ 124332 w 506211"/>
                <a:gd name="connsiteY3" fmla="*/ 195372 h 248655"/>
                <a:gd name="connsiteX4" fmla="*/ 142094 w 506211"/>
                <a:gd name="connsiteY4" fmla="*/ 222014 h 248655"/>
                <a:gd name="connsiteX5" fmla="*/ 168737 w 506211"/>
                <a:gd name="connsiteY5" fmla="*/ 230894 h 248655"/>
                <a:gd name="connsiteX6" fmla="*/ 230903 w 506211"/>
                <a:gd name="connsiteY6" fmla="*/ 248655 h 248655"/>
                <a:gd name="connsiteX7" fmla="*/ 328593 w 506211"/>
                <a:gd name="connsiteY7" fmla="*/ 239775 h 248655"/>
                <a:gd name="connsiteX8" fmla="*/ 399640 w 506211"/>
                <a:gd name="connsiteY8" fmla="*/ 204253 h 248655"/>
                <a:gd name="connsiteX9" fmla="*/ 452926 w 506211"/>
                <a:gd name="connsiteY9" fmla="*/ 177611 h 248655"/>
                <a:gd name="connsiteX10" fmla="*/ 479568 w 506211"/>
                <a:gd name="connsiteY10" fmla="*/ 150969 h 248655"/>
                <a:gd name="connsiteX11" fmla="*/ 506211 w 506211"/>
                <a:gd name="connsiteY11" fmla="*/ 142089 h 248655"/>
                <a:gd name="connsiteX12" fmla="*/ 506211 w 506211"/>
                <a:gd name="connsiteY12" fmla="*/ 142089 h 248655"/>
                <a:gd name="connsiteX0" fmla="*/ 0 w 506211"/>
                <a:gd name="connsiteY0" fmla="*/ 0 h 248655"/>
                <a:gd name="connsiteX1" fmla="*/ 0 w 506211"/>
                <a:gd name="connsiteY1" fmla="*/ 0 h 248655"/>
                <a:gd name="connsiteX2" fmla="*/ 62166 w 506211"/>
                <a:gd name="connsiteY2" fmla="*/ 115447 h 248655"/>
                <a:gd name="connsiteX3" fmla="*/ 142094 w 506211"/>
                <a:gd name="connsiteY3" fmla="*/ 222014 h 248655"/>
                <a:gd name="connsiteX4" fmla="*/ 168737 w 506211"/>
                <a:gd name="connsiteY4" fmla="*/ 230894 h 248655"/>
                <a:gd name="connsiteX5" fmla="*/ 230903 w 506211"/>
                <a:gd name="connsiteY5" fmla="*/ 248655 h 248655"/>
                <a:gd name="connsiteX6" fmla="*/ 328593 w 506211"/>
                <a:gd name="connsiteY6" fmla="*/ 239775 h 248655"/>
                <a:gd name="connsiteX7" fmla="*/ 399640 w 506211"/>
                <a:gd name="connsiteY7" fmla="*/ 204253 h 248655"/>
                <a:gd name="connsiteX8" fmla="*/ 452926 w 506211"/>
                <a:gd name="connsiteY8" fmla="*/ 177611 h 248655"/>
                <a:gd name="connsiteX9" fmla="*/ 479568 w 506211"/>
                <a:gd name="connsiteY9" fmla="*/ 150969 h 248655"/>
                <a:gd name="connsiteX10" fmla="*/ 506211 w 506211"/>
                <a:gd name="connsiteY10" fmla="*/ 142089 h 248655"/>
                <a:gd name="connsiteX11" fmla="*/ 506211 w 506211"/>
                <a:gd name="connsiteY11" fmla="*/ 142089 h 248655"/>
                <a:gd name="connsiteX0" fmla="*/ 0 w 506211"/>
                <a:gd name="connsiteY0" fmla="*/ 0 h 249582"/>
                <a:gd name="connsiteX1" fmla="*/ 0 w 506211"/>
                <a:gd name="connsiteY1" fmla="*/ 0 h 249582"/>
                <a:gd name="connsiteX2" fmla="*/ 62166 w 506211"/>
                <a:gd name="connsiteY2" fmla="*/ 115447 h 249582"/>
                <a:gd name="connsiteX3" fmla="*/ 142094 w 506211"/>
                <a:gd name="connsiteY3" fmla="*/ 222014 h 249582"/>
                <a:gd name="connsiteX4" fmla="*/ 230903 w 506211"/>
                <a:gd name="connsiteY4" fmla="*/ 248655 h 249582"/>
                <a:gd name="connsiteX5" fmla="*/ 328593 w 506211"/>
                <a:gd name="connsiteY5" fmla="*/ 239775 h 249582"/>
                <a:gd name="connsiteX6" fmla="*/ 399640 w 506211"/>
                <a:gd name="connsiteY6" fmla="*/ 204253 h 249582"/>
                <a:gd name="connsiteX7" fmla="*/ 452926 w 506211"/>
                <a:gd name="connsiteY7" fmla="*/ 177611 h 249582"/>
                <a:gd name="connsiteX8" fmla="*/ 479568 w 506211"/>
                <a:gd name="connsiteY8" fmla="*/ 150969 h 249582"/>
                <a:gd name="connsiteX9" fmla="*/ 506211 w 506211"/>
                <a:gd name="connsiteY9" fmla="*/ 142089 h 249582"/>
                <a:gd name="connsiteX10" fmla="*/ 506211 w 506211"/>
                <a:gd name="connsiteY10" fmla="*/ 142089 h 249582"/>
                <a:gd name="connsiteX0" fmla="*/ 0 w 506211"/>
                <a:gd name="connsiteY0" fmla="*/ 0 h 249976"/>
                <a:gd name="connsiteX1" fmla="*/ 0 w 506211"/>
                <a:gd name="connsiteY1" fmla="*/ 0 h 249976"/>
                <a:gd name="connsiteX2" fmla="*/ 142094 w 506211"/>
                <a:gd name="connsiteY2" fmla="*/ 222014 h 249976"/>
                <a:gd name="connsiteX3" fmla="*/ 230903 w 506211"/>
                <a:gd name="connsiteY3" fmla="*/ 248655 h 249976"/>
                <a:gd name="connsiteX4" fmla="*/ 328593 w 506211"/>
                <a:gd name="connsiteY4" fmla="*/ 239775 h 249976"/>
                <a:gd name="connsiteX5" fmla="*/ 399640 w 506211"/>
                <a:gd name="connsiteY5" fmla="*/ 204253 h 249976"/>
                <a:gd name="connsiteX6" fmla="*/ 452926 w 506211"/>
                <a:gd name="connsiteY6" fmla="*/ 177611 h 249976"/>
                <a:gd name="connsiteX7" fmla="*/ 479568 w 506211"/>
                <a:gd name="connsiteY7" fmla="*/ 150969 h 249976"/>
                <a:gd name="connsiteX8" fmla="*/ 506211 w 506211"/>
                <a:gd name="connsiteY8" fmla="*/ 142089 h 249976"/>
                <a:gd name="connsiteX9" fmla="*/ 506211 w 506211"/>
                <a:gd name="connsiteY9" fmla="*/ 142089 h 249976"/>
                <a:gd name="connsiteX0" fmla="*/ 0 w 506211"/>
                <a:gd name="connsiteY0" fmla="*/ 0 h 249976"/>
                <a:gd name="connsiteX1" fmla="*/ 0 w 506211"/>
                <a:gd name="connsiteY1" fmla="*/ 0 h 249976"/>
                <a:gd name="connsiteX2" fmla="*/ 142094 w 506211"/>
                <a:gd name="connsiteY2" fmla="*/ 222014 h 249976"/>
                <a:gd name="connsiteX3" fmla="*/ 230903 w 506211"/>
                <a:gd name="connsiteY3" fmla="*/ 248655 h 249976"/>
                <a:gd name="connsiteX4" fmla="*/ 328593 w 506211"/>
                <a:gd name="connsiteY4" fmla="*/ 239775 h 249976"/>
                <a:gd name="connsiteX5" fmla="*/ 399640 w 506211"/>
                <a:gd name="connsiteY5" fmla="*/ 204253 h 249976"/>
                <a:gd name="connsiteX6" fmla="*/ 452926 w 506211"/>
                <a:gd name="connsiteY6" fmla="*/ 177611 h 249976"/>
                <a:gd name="connsiteX7" fmla="*/ 506211 w 506211"/>
                <a:gd name="connsiteY7" fmla="*/ 142089 h 249976"/>
                <a:gd name="connsiteX8" fmla="*/ 506211 w 506211"/>
                <a:gd name="connsiteY8" fmla="*/ 142089 h 249976"/>
                <a:gd name="connsiteX0" fmla="*/ 0 w 506211"/>
                <a:gd name="connsiteY0" fmla="*/ 0 h 250299"/>
                <a:gd name="connsiteX1" fmla="*/ 0 w 506211"/>
                <a:gd name="connsiteY1" fmla="*/ 0 h 250299"/>
                <a:gd name="connsiteX2" fmla="*/ 142094 w 506211"/>
                <a:gd name="connsiteY2" fmla="*/ 222014 h 250299"/>
                <a:gd name="connsiteX3" fmla="*/ 230903 w 506211"/>
                <a:gd name="connsiteY3" fmla="*/ 248655 h 250299"/>
                <a:gd name="connsiteX4" fmla="*/ 328593 w 506211"/>
                <a:gd name="connsiteY4" fmla="*/ 239775 h 250299"/>
                <a:gd name="connsiteX5" fmla="*/ 452926 w 506211"/>
                <a:gd name="connsiteY5" fmla="*/ 177611 h 250299"/>
                <a:gd name="connsiteX6" fmla="*/ 506211 w 506211"/>
                <a:gd name="connsiteY6" fmla="*/ 142089 h 250299"/>
                <a:gd name="connsiteX7" fmla="*/ 506211 w 506211"/>
                <a:gd name="connsiteY7" fmla="*/ 142089 h 250299"/>
                <a:gd name="connsiteX0" fmla="*/ 0 w 506211"/>
                <a:gd name="connsiteY0" fmla="*/ 0 h 248672"/>
                <a:gd name="connsiteX1" fmla="*/ 0 w 506211"/>
                <a:gd name="connsiteY1" fmla="*/ 0 h 248672"/>
                <a:gd name="connsiteX2" fmla="*/ 142094 w 506211"/>
                <a:gd name="connsiteY2" fmla="*/ 222014 h 248672"/>
                <a:gd name="connsiteX3" fmla="*/ 328593 w 506211"/>
                <a:gd name="connsiteY3" fmla="*/ 239775 h 248672"/>
                <a:gd name="connsiteX4" fmla="*/ 452926 w 506211"/>
                <a:gd name="connsiteY4" fmla="*/ 177611 h 248672"/>
                <a:gd name="connsiteX5" fmla="*/ 506211 w 506211"/>
                <a:gd name="connsiteY5" fmla="*/ 142089 h 248672"/>
                <a:gd name="connsiteX6" fmla="*/ 506211 w 506211"/>
                <a:gd name="connsiteY6" fmla="*/ 142089 h 248672"/>
                <a:gd name="connsiteX0" fmla="*/ 0 w 506211"/>
                <a:gd name="connsiteY0" fmla="*/ 0 h 247097"/>
                <a:gd name="connsiteX1" fmla="*/ 0 w 506211"/>
                <a:gd name="connsiteY1" fmla="*/ 0 h 247097"/>
                <a:gd name="connsiteX2" fmla="*/ 142094 w 506211"/>
                <a:gd name="connsiteY2" fmla="*/ 222014 h 247097"/>
                <a:gd name="connsiteX3" fmla="*/ 328593 w 506211"/>
                <a:gd name="connsiteY3" fmla="*/ 239775 h 247097"/>
                <a:gd name="connsiteX4" fmla="*/ 425669 w 506211"/>
                <a:gd name="connsiteY4" fmla="*/ 202582 h 247097"/>
                <a:gd name="connsiteX5" fmla="*/ 506211 w 506211"/>
                <a:gd name="connsiteY5" fmla="*/ 142089 h 247097"/>
                <a:gd name="connsiteX6" fmla="*/ 506211 w 506211"/>
                <a:gd name="connsiteY6" fmla="*/ 142089 h 247097"/>
                <a:gd name="connsiteX0" fmla="*/ 0 w 506211"/>
                <a:gd name="connsiteY0" fmla="*/ 0 h 241500"/>
                <a:gd name="connsiteX1" fmla="*/ 0 w 506211"/>
                <a:gd name="connsiteY1" fmla="*/ 0 h 241500"/>
                <a:gd name="connsiteX2" fmla="*/ 84551 w 506211"/>
                <a:gd name="connsiteY2" fmla="*/ 147101 h 241500"/>
                <a:gd name="connsiteX3" fmla="*/ 328593 w 506211"/>
                <a:gd name="connsiteY3" fmla="*/ 239775 h 241500"/>
                <a:gd name="connsiteX4" fmla="*/ 425669 w 506211"/>
                <a:gd name="connsiteY4" fmla="*/ 202582 h 241500"/>
                <a:gd name="connsiteX5" fmla="*/ 506211 w 506211"/>
                <a:gd name="connsiteY5" fmla="*/ 142089 h 241500"/>
                <a:gd name="connsiteX6" fmla="*/ 506211 w 506211"/>
                <a:gd name="connsiteY6" fmla="*/ 142089 h 241500"/>
                <a:gd name="connsiteX0" fmla="*/ 0 w 506211"/>
                <a:gd name="connsiteY0" fmla="*/ 0 h 223304"/>
                <a:gd name="connsiteX1" fmla="*/ 0 w 506211"/>
                <a:gd name="connsiteY1" fmla="*/ 0 h 223304"/>
                <a:gd name="connsiteX2" fmla="*/ 84551 w 506211"/>
                <a:gd name="connsiteY2" fmla="*/ 147101 h 223304"/>
                <a:gd name="connsiteX3" fmla="*/ 274078 w 506211"/>
                <a:gd name="connsiteY3" fmla="*/ 219798 h 223304"/>
                <a:gd name="connsiteX4" fmla="*/ 425669 w 506211"/>
                <a:gd name="connsiteY4" fmla="*/ 202582 h 223304"/>
                <a:gd name="connsiteX5" fmla="*/ 506211 w 506211"/>
                <a:gd name="connsiteY5" fmla="*/ 142089 h 223304"/>
                <a:gd name="connsiteX6" fmla="*/ 506211 w 506211"/>
                <a:gd name="connsiteY6" fmla="*/ 142089 h 223304"/>
                <a:gd name="connsiteX0" fmla="*/ 0 w 506211"/>
                <a:gd name="connsiteY0" fmla="*/ 0 h 221020"/>
                <a:gd name="connsiteX1" fmla="*/ 0 w 506211"/>
                <a:gd name="connsiteY1" fmla="*/ 0 h 221020"/>
                <a:gd name="connsiteX2" fmla="*/ 84551 w 506211"/>
                <a:gd name="connsiteY2" fmla="*/ 147101 h 221020"/>
                <a:gd name="connsiteX3" fmla="*/ 274078 w 506211"/>
                <a:gd name="connsiteY3" fmla="*/ 219798 h 221020"/>
                <a:gd name="connsiteX4" fmla="*/ 389326 w 506211"/>
                <a:gd name="connsiteY4" fmla="*/ 187599 h 221020"/>
                <a:gd name="connsiteX5" fmla="*/ 506211 w 506211"/>
                <a:gd name="connsiteY5" fmla="*/ 142089 h 221020"/>
                <a:gd name="connsiteX6" fmla="*/ 506211 w 506211"/>
                <a:gd name="connsiteY6" fmla="*/ 142089 h 221020"/>
                <a:gd name="connsiteX0" fmla="*/ 0 w 518825"/>
                <a:gd name="connsiteY0" fmla="*/ 0 h 221020"/>
                <a:gd name="connsiteX1" fmla="*/ 0 w 518825"/>
                <a:gd name="connsiteY1" fmla="*/ 0 h 221020"/>
                <a:gd name="connsiteX2" fmla="*/ 84551 w 518825"/>
                <a:gd name="connsiteY2" fmla="*/ 147101 h 221020"/>
                <a:gd name="connsiteX3" fmla="*/ 274078 w 518825"/>
                <a:gd name="connsiteY3" fmla="*/ 219798 h 221020"/>
                <a:gd name="connsiteX4" fmla="*/ 389326 w 518825"/>
                <a:gd name="connsiteY4" fmla="*/ 187599 h 221020"/>
                <a:gd name="connsiteX5" fmla="*/ 506211 w 518825"/>
                <a:gd name="connsiteY5" fmla="*/ 142089 h 221020"/>
                <a:gd name="connsiteX6" fmla="*/ 518326 w 518825"/>
                <a:gd name="connsiteY6" fmla="*/ 122112 h 221020"/>
                <a:gd name="connsiteX0" fmla="*/ 0 w 506211"/>
                <a:gd name="connsiteY0" fmla="*/ 0 h 221020"/>
                <a:gd name="connsiteX1" fmla="*/ 0 w 506211"/>
                <a:gd name="connsiteY1" fmla="*/ 0 h 221020"/>
                <a:gd name="connsiteX2" fmla="*/ 84551 w 506211"/>
                <a:gd name="connsiteY2" fmla="*/ 147101 h 221020"/>
                <a:gd name="connsiteX3" fmla="*/ 274078 w 506211"/>
                <a:gd name="connsiteY3" fmla="*/ 219798 h 221020"/>
                <a:gd name="connsiteX4" fmla="*/ 389326 w 506211"/>
                <a:gd name="connsiteY4" fmla="*/ 187599 h 221020"/>
                <a:gd name="connsiteX5" fmla="*/ 506211 w 506211"/>
                <a:gd name="connsiteY5" fmla="*/ 142089 h 221020"/>
                <a:gd name="connsiteX0" fmla="*/ 0 w 506211"/>
                <a:gd name="connsiteY0" fmla="*/ 0 h 221020"/>
                <a:gd name="connsiteX1" fmla="*/ 0 w 506211"/>
                <a:gd name="connsiteY1" fmla="*/ 0 h 221020"/>
                <a:gd name="connsiteX2" fmla="*/ 84551 w 506211"/>
                <a:gd name="connsiteY2" fmla="*/ 147101 h 221020"/>
                <a:gd name="connsiteX3" fmla="*/ 274078 w 506211"/>
                <a:gd name="connsiteY3" fmla="*/ 219798 h 221020"/>
                <a:gd name="connsiteX4" fmla="*/ 389326 w 506211"/>
                <a:gd name="connsiteY4" fmla="*/ 187599 h 221020"/>
                <a:gd name="connsiteX5" fmla="*/ 506211 w 506211"/>
                <a:gd name="connsiteY5" fmla="*/ 112124 h 221020"/>
                <a:gd name="connsiteX0" fmla="*/ 0 w 1939007"/>
                <a:gd name="connsiteY0" fmla="*/ 208149 h 429169"/>
                <a:gd name="connsiteX1" fmla="*/ 0 w 1939007"/>
                <a:gd name="connsiteY1" fmla="*/ 208149 h 429169"/>
                <a:gd name="connsiteX2" fmla="*/ 84551 w 1939007"/>
                <a:gd name="connsiteY2" fmla="*/ 355250 h 429169"/>
                <a:gd name="connsiteX3" fmla="*/ 274078 w 1939007"/>
                <a:gd name="connsiteY3" fmla="*/ 427947 h 429169"/>
                <a:gd name="connsiteX4" fmla="*/ 389326 w 1939007"/>
                <a:gd name="connsiteY4" fmla="*/ 395748 h 429169"/>
                <a:gd name="connsiteX5" fmla="*/ 1939007 w 1939007"/>
                <a:gd name="connsiteY5" fmla="*/ 0 h 429169"/>
                <a:gd name="connsiteX0" fmla="*/ 0 w 1939007"/>
                <a:gd name="connsiteY0" fmla="*/ 208149 h 429169"/>
                <a:gd name="connsiteX1" fmla="*/ 25285 w 1939007"/>
                <a:gd name="connsiteY1" fmla="*/ 293856 h 429169"/>
                <a:gd name="connsiteX2" fmla="*/ 84551 w 1939007"/>
                <a:gd name="connsiteY2" fmla="*/ 355250 h 429169"/>
                <a:gd name="connsiteX3" fmla="*/ 274078 w 1939007"/>
                <a:gd name="connsiteY3" fmla="*/ 427947 h 429169"/>
                <a:gd name="connsiteX4" fmla="*/ 389326 w 1939007"/>
                <a:gd name="connsiteY4" fmla="*/ 395748 h 429169"/>
                <a:gd name="connsiteX5" fmla="*/ 1939007 w 1939007"/>
                <a:gd name="connsiteY5" fmla="*/ 0 h 429169"/>
                <a:gd name="connsiteX0" fmla="*/ 1556000 w 2011641"/>
                <a:gd name="connsiteY0" fmla="*/ 0 h 640531"/>
                <a:gd name="connsiteX1" fmla="*/ 97919 w 2011641"/>
                <a:gd name="connsiteY1" fmla="*/ 505218 h 640531"/>
                <a:gd name="connsiteX2" fmla="*/ 157185 w 2011641"/>
                <a:gd name="connsiteY2" fmla="*/ 566612 h 640531"/>
                <a:gd name="connsiteX3" fmla="*/ 346712 w 2011641"/>
                <a:gd name="connsiteY3" fmla="*/ 639309 h 640531"/>
                <a:gd name="connsiteX4" fmla="*/ 461960 w 2011641"/>
                <a:gd name="connsiteY4" fmla="*/ 607110 h 640531"/>
                <a:gd name="connsiteX5" fmla="*/ 2011641 w 2011641"/>
                <a:gd name="connsiteY5" fmla="*/ 211362 h 640531"/>
                <a:gd name="connsiteX0" fmla="*/ 1556000 w 2011641"/>
                <a:gd name="connsiteY0" fmla="*/ 0 h 640531"/>
                <a:gd name="connsiteX1" fmla="*/ 97919 w 2011641"/>
                <a:gd name="connsiteY1" fmla="*/ 415000 h 640531"/>
                <a:gd name="connsiteX2" fmla="*/ 157185 w 2011641"/>
                <a:gd name="connsiteY2" fmla="*/ 566612 h 640531"/>
                <a:gd name="connsiteX3" fmla="*/ 346712 w 2011641"/>
                <a:gd name="connsiteY3" fmla="*/ 639309 h 640531"/>
                <a:gd name="connsiteX4" fmla="*/ 461960 w 2011641"/>
                <a:gd name="connsiteY4" fmla="*/ 607110 h 640531"/>
                <a:gd name="connsiteX5" fmla="*/ 2011641 w 2011641"/>
                <a:gd name="connsiteY5" fmla="*/ 211362 h 640531"/>
                <a:gd name="connsiteX0" fmla="*/ 1513635 w 1969276"/>
                <a:gd name="connsiteY0" fmla="*/ 0 h 640531"/>
                <a:gd name="connsiteX1" fmla="*/ 938041 w 1969276"/>
                <a:gd name="connsiteY1" fmla="*/ 171576 h 640531"/>
                <a:gd name="connsiteX2" fmla="*/ 55554 w 1969276"/>
                <a:gd name="connsiteY2" fmla="*/ 415000 h 640531"/>
                <a:gd name="connsiteX3" fmla="*/ 114820 w 1969276"/>
                <a:gd name="connsiteY3" fmla="*/ 566612 h 640531"/>
                <a:gd name="connsiteX4" fmla="*/ 304347 w 1969276"/>
                <a:gd name="connsiteY4" fmla="*/ 639309 h 640531"/>
                <a:gd name="connsiteX5" fmla="*/ 419595 w 1969276"/>
                <a:gd name="connsiteY5" fmla="*/ 607110 h 640531"/>
                <a:gd name="connsiteX6" fmla="*/ 1969276 w 1969276"/>
                <a:gd name="connsiteY6" fmla="*/ 211362 h 640531"/>
                <a:gd name="connsiteX0" fmla="*/ 1513635 w 1969276"/>
                <a:gd name="connsiteY0" fmla="*/ 0 h 642677"/>
                <a:gd name="connsiteX1" fmla="*/ 938041 w 1969276"/>
                <a:gd name="connsiteY1" fmla="*/ 171576 h 642677"/>
                <a:gd name="connsiteX2" fmla="*/ 55554 w 1969276"/>
                <a:gd name="connsiteY2" fmla="*/ 415000 h 642677"/>
                <a:gd name="connsiteX3" fmla="*/ 114820 w 1969276"/>
                <a:gd name="connsiteY3" fmla="*/ 566612 h 642677"/>
                <a:gd name="connsiteX4" fmla="*/ 304347 w 1969276"/>
                <a:gd name="connsiteY4" fmla="*/ 639309 h 642677"/>
                <a:gd name="connsiteX5" fmla="*/ 419595 w 1969276"/>
                <a:gd name="connsiteY5" fmla="*/ 607110 h 642677"/>
                <a:gd name="connsiteX6" fmla="*/ 1174031 w 1969276"/>
                <a:gd name="connsiteY6" fmla="*/ 406141 h 642677"/>
                <a:gd name="connsiteX7" fmla="*/ 1969276 w 1969276"/>
                <a:gd name="connsiteY7" fmla="*/ 211362 h 642677"/>
                <a:gd name="connsiteX0" fmla="*/ 1509312 w 1964953"/>
                <a:gd name="connsiteY0" fmla="*/ 0 h 642677"/>
                <a:gd name="connsiteX1" fmla="*/ 874721 w 1964953"/>
                <a:gd name="connsiteY1" fmla="*/ 149022 h 642677"/>
                <a:gd name="connsiteX2" fmla="*/ 51231 w 1964953"/>
                <a:gd name="connsiteY2" fmla="*/ 415000 h 642677"/>
                <a:gd name="connsiteX3" fmla="*/ 110497 w 1964953"/>
                <a:gd name="connsiteY3" fmla="*/ 566612 h 642677"/>
                <a:gd name="connsiteX4" fmla="*/ 300024 w 1964953"/>
                <a:gd name="connsiteY4" fmla="*/ 639309 h 642677"/>
                <a:gd name="connsiteX5" fmla="*/ 415272 w 1964953"/>
                <a:gd name="connsiteY5" fmla="*/ 607110 h 642677"/>
                <a:gd name="connsiteX6" fmla="*/ 1169708 w 1964953"/>
                <a:gd name="connsiteY6" fmla="*/ 406141 h 642677"/>
                <a:gd name="connsiteX7" fmla="*/ 1964953 w 1964953"/>
                <a:gd name="connsiteY7" fmla="*/ 211362 h 642677"/>
                <a:gd name="connsiteX0" fmla="*/ 1644164 w 1964953"/>
                <a:gd name="connsiteY0" fmla="*/ 0 h 629145"/>
                <a:gd name="connsiteX1" fmla="*/ 874721 w 1964953"/>
                <a:gd name="connsiteY1" fmla="*/ 135490 h 629145"/>
                <a:gd name="connsiteX2" fmla="*/ 51231 w 1964953"/>
                <a:gd name="connsiteY2" fmla="*/ 401468 h 629145"/>
                <a:gd name="connsiteX3" fmla="*/ 110497 w 1964953"/>
                <a:gd name="connsiteY3" fmla="*/ 553080 h 629145"/>
                <a:gd name="connsiteX4" fmla="*/ 300024 w 1964953"/>
                <a:gd name="connsiteY4" fmla="*/ 625777 h 629145"/>
                <a:gd name="connsiteX5" fmla="*/ 415272 w 1964953"/>
                <a:gd name="connsiteY5" fmla="*/ 593578 h 629145"/>
                <a:gd name="connsiteX6" fmla="*/ 1169708 w 1964953"/>
                <a:gd name="connsiteY6" fmla="*/ 392609 h 629145"/>
                <a:gd name="connsiteX7" fmla="*/ 1964953 w 1964953"/>
                <a:gd name="connsiteY7" fmla="*/ 197830 h 629145"/>
                <a:gd name="connsiteX0" fmla="*/ 1644164 w 1964953"/>
                <a:gd name="connsiteY0" fmla="*/ 0 h 629145"/>
                <a:gd name="connsiteX1" fmla="*/ 874721 w 1964953"/>
                <a:gd name="connsiteY1" fmla="*/ 135490 h 629145"/>
                <a:gd name="connsiteX2" fmla="*/ 51231 w 1964953"/>
                <a:gd name="connsiteY2" fmla="*/ 401468 h 629145"/>
                <a:gd name="connsiteX3" fmla="*/ 110497 w 1964953"/>
                <a:gd name="connsiteY3" fmla="*/ 553080 h 629145"/>
                <a:gd name="connsiteX4" fmla="*/ 300024 w 1964953"/>
                <a:gd name="connsiteY4" fmla="*/ 625777 h 629145"/>
                <a:gd name="connsiteX5" fmla="*/ 415272 w 1964953"/>
                <a:gd name="connsiteY5" fmla="*/ 593578 h 629145"/>
                <a:gd name="connsiteX6" fmla="*/ 1152851 w 1964953"/>
                <a:gd name="connsiteY6" fmla="*/ 365544 h 629145"/>
                <a:gd name="connsiteX7" fmla="*/ 1964953 w 1964953"/>
                <a:gd name="connsiteY7" fmla="*/ 197830 h 629145"/>
                <a:gd name="connsiteX0" fmla="*/ 1678458 w 1999247"/>
                <a:gd name="connsiteY0" fmla="*/ 0 h 629145"/>
                <a:gd name="connsiteX1" fmla="*/ 909015 w 1999247"/>
                <a:gd name="connsiteY1" fmla="*/ 135490 h 629145"/>
                <a:gd name="connsiteX2" fmla="*/ 85525 w 1999247"/>
                <a:gd name="connsiteY2" fmla="*/ 401468 h 629145"/>
                <a:gd name="connsiteX3" fmla="*/ 32480 w 1999247"/>
                <a:gd name="connsiteY3" fmla="*/ 451251 h 629145"/>
                <a:gd name="connsiteX4" fmla="*/ 144791 w 1999247"/>
                <a:gd name="connsiteY4" fmla="*/ 553080 h 629145"/>
                <a:gd name="connsiteX5" fmla="*/ 334318 w 1999247"/>
                <a:gd name="connsiteY5" fmla="*/ 625777 h 629145"/>
                <a:gd name="connsiteX6" fmla="*/ 449566 w 1999247"/>
                <a:gd name="connsiteY6" fmla="*/ 593578 h 629145"/>
                <a:gd name="connsiteX7" fmla="*/ 1187145 w 1999247"/>
                <a:gd name="connsiteY7" fmla="*/ 365544 h 629145"/>
                <a:gd name="connsiteX8" fmla="*/ 1999247 w 1999247"/>
                <a:gd name="connsiteY8" fmla="*/ 197830 h 629145"/>
                <a:gd name="connsiteX0" fmla="*/ 1678458 w 1999247"/>
                <a:gd name="connsiteY0" fmla="*/ 0 h 633126"/>
                <a:gd name="connsiteX1" fmla="*/ 909015 w 1999247"/>
                <a:gd name="connsiteY1" fmla="*/ 135490 h 633126"/>
                <a:gd name="connsiteX2" fmla="*/ 85525 w 1999247"/>
                <a:gd name="connsiteY2" fmla="*/ 401468 h 633126"/>
                <a:gd name="connsiteX3" fmla="*/ 32480 w 1999247"/>
                <a:gd name="connsiteY3" fmla="*/ 451251 h 633126"/>
                <a:gd name="connsiteX4" fmla="*/ 288071 w 1999247"/>
                <a:gd name="connsiteY4" fmla="*/ 498949 h 633126"/>
                <a:gd name="connsiteX5" fmla="*/ 334318 w 1999247"/>
                <a:gd name="connsiteY5" fmla="*/ 625777 h 633126"/>
                <a:gd name="connsiteX6" fmla="*/ 449566 w 1999247"/>
                <a:gd name="connsiteY6" fmla="*/ 593578 h 633126"/>
                <a:gd name="connsiteX7" fmla="*/ 1187145 w 1999247"/>
                <a:gd name="connsiteY7" fmla="*/ 365544 h 633126"/>
                <a:gd name="connsiteX8" fmla="*/ 1999247 w 1999247"/>
                <a:gd name="connsiteY8" fmla="*/ 197830 h 633126"/>
                <a:gd name="connsiteX0" fmla="*/ 1678458 w 1999247"/>
                <a:gd name="connsiteY0" fmla="*/ 0 h 605457"/>
                <a:gd name="connsiteX1" fmla="*/ 909015 w 1999247"/>
                <a:gd name="connsiteY1" fmla="*/ 135490 h 605457"/>
                <a:gd name="connsiteX2" fmla="*/ 85525 w 1999247"/>
                <a:gd name="connsiteY2" fmla="*/ 401468 h 605457"/>
                <a:gd name="connsiteX3" fmla="*/ 32480 w 1999247"/>
                <a:gd name="connsiteY3" fmla="*/ 451251 h 605457"/>
                <a:gd name="connsiteX4" fmla="*/ 288071 w 1999247"/>
                <a:gd name="connsiteY4" fmla="*/ 498949 h 605457"/>
                <a:gd name="connsiteX5" fmla="*/ 410172 w 1999247"/>
                <a:gd name="connsiteY5" fmla="*/ 549092 h 605457"/>
                <a:gd name="connsiteX6" fmla="*/ 449566 w 1999247"/>
                <a:gd name="connsiteY6" fmla="*/ 593578 h 605457"/>
                <a:gd name="connsiteX7" fmla="*/ 1187145 w 1999247"/>
                <a:gd name="connsiteY7" fmla="*/ 365544 h 605457"/>
                <a:gd name="connsiteX8" fmla="*/ 1999247 w 1999247"/>
                <a:gd name="connsiteY8" fmla="*/ 197830 h 605457"/>
                <a:gd name="connsiteX0" fmla="*/ 1678458 w 1999247"/>
                <a:gd name="connsiteY0" fmla="*/ 0 h 593578"/>
                <a:gd name="connsiteX1" fmla="*/ 909015 w 1999247"/>
                <a:gd name="connsiteY1" fmla="*/ 135490 h 593578"/>
                <a:gd name="connsiteX2" fmla="*/ 85525 w 1999247"/>
                <a:gd name="connsiteY2" fmla="*/ 401468 h 593578"/>
                <a:gd name="connsiteX3" fmla="*/ 32480 w 1999247"/>
                <a:gd name="connsiteY3" fmla="*/ 451251 h 593578"/>
                <a:gd name="connsiteX4" fmla="*/ 288071 w 1999247"/>
                <a:gd name="connsiteY4" fmla="*/ 498949 h 593578"/>
                <a:gd name="connsiteX5" fmla="*/ 410172 w 1999247"/>
                <a:gd name="connsiteY5" fmla="*/ 549092 h 593578"/>
                <a:gd name="connsiteX6" fmla="*/ 449566 w 1999247"/>
                <a:gd name="connsiteY6" fmla="*/ 593578 h 593578"/>
                <a:gd name="connsiteX7" fmla="*/ 1187145 w 1999247"/>
                <a:gd name="connsiteY7" fmla="*/ 365544 h 593578"/>
                <a:gd name="connsiteX8" fmla="*/ 1999247 w 1999247"/>
                <a:gd name="connsiteY8" fmla="*/ 197830 h 593578"/>
                <a:gd name="connsiteX0" fmla="*/ 1635603 w 1956392"/>
                <a:gd name="connsiteY0" fmla="*/ 0 h 593578"/>
                <a:gd name="connsiteX1" fmla="*/ 866160 w 1956392"/>
                <a:gd name="connsiteY1" fmla="*/ 135490 h 593578"/>
                <a:gd name="connsiteX2" fmla="*/ 42670 w 1956392"/>
                <a:gd name="connsiteY2" fmla="*/ 401468 h 593578"/>
                <a:gd name="connsiteX3" fmla="*/ 116049 w 1956392"/>
                <a:gd name="connsiteY3" fmla="*/ 442230 h 593578"/>
                <a:gd name="connsiteX4" fmla="*/ 245216 w 1956392"/>
                <a:gd name="connsiteY4" fmla="*/ 498949 h 593578"/>
                <a:gd name="connsiteX5" fmla="*/ 367317 w 1956392"/>
                <a:gd name="connsiteY5" fmla="*/ 549092 h 593578"/>
                <a:gd name="connsiteX6" fmla="*/ 406711 w 1956392"/>
                <a:gd name="connsiteY6" fmla="*/ 593578 h 593578"/>
                <a:gd name="connsiteX7" fmla="*/ 1144290 w 1956392"/>
                <a:gd name="connsiteY7" fmla="*/ 365544 h 593578"/>
                <a:gd name="connsiteX8" fmla="*/ 1956392 w 1956392"/>
                <a:gd name="connsiteY8" fmla="*/ 197830 h 593578"/>
                <a:gd name="connsiteX0" fmla="*/ 1635603 w 1956392"/>
                <a:gd name="connsiteY0" fmla="*/ 0 h 593578"/>
                <a:gd name="connsiteX1" fmla="*/ 866160 w 1956392"/>
                <a:gd name="connsiteY1" fmla="*/ 135490 h 593578"/>
                <a:gd name="connsiteX2" fmla="*/ 42670 w 1956392"/>
                <a:gd name="connsiteY2" fmla="*/ 401468 h 593578"/>
                <a:gd name="connsiteX3" fmla="*/ 116049 w 1956392"/>
                <a:gd name="connsiteY3" fmla="*/ 442230 h 593578"/>
                <a:gd name="connsiteX4" fmla="*/ 245216 w 1956392"/>
                <a:gd name="connsiteY4" fmla="*/ 498949 h 593578"/>
                <a:gd name="connsiteX5" fmla="*/ 367317 w 1956392"/>
                <a:gd name="connsiteY5" fmla="*/ 549092 h 593578"/>
                <a:gd name="connsiteX6" fmla="*/ 406711 w 1956392"/>
                <a:gd name="connsiteY6" fmla="*/ 593578 h 593578"/>
                <a:gd name="connsiteX7" fmla="*/ 1144290 w 1956392"/>
                <a:gd name="connsiteY7" fmla="*/ 365544 h 593578"/>
                <a:gd name="connsiteX8" fmla="*/ 1956392 w 1956392"/>
                <a:gd name="connsiteY8" fmla="*/ 197830 h 593578"/>
                <a:gd name="connsiteX0" fmla="*/ 1635603 w 1956392"/>
                <a:gd name="connsiteY0" fmla="*/ 0 h 593578"/>
                <a:gd name="connsiteX1" fmla="*/ 866160 w 1956392"/>
                <a:gd name="connsiteY1" fmla="*/ 135490 h 593578"/>
                <a:gd name="connsiteX2" fmla="*/ 42670 w 1956392"/>
                <a:gd name="connsiteY2" fmla="*/ 401468 h 593578"/>
                <a:gd name="connsiteX3" fmla="*/ 116049 w 1956392"/>
                <a:gd name="connsiteY3" fmla="*/ 442230 h 593578"/>
                <a:gd name="connsiteX4" fmla="*/ 245216 w 1956392"/>
                <a:gd name="connsiteY4" fmla="*/ 498949 h 593578"/>
                <a:gd name="connsiteX5" fmla="*/ 308320 w 1956392"/>
                <a:gd name="connsiteY5" fmla="*/ 540070 h 593578"/>
                <a:gd name="connsiteX6" fmla="*/ 406711 w 1956392"/>
                <a:gd name="connsiteY6" fmla="*/ 593578 h 593578"/>
                <a:gd name="connsiteX7" fmla="*/ 1144290 w 1956392"/>
                <a:gd name="connsiteY7" fmla="*/ 365544 h 593578"/>
                <a:gd name="connsiteX8" fmla="*/ 1956392 w 1956392"/>
                <a:gd name="connsiteY8" fmla="*/ 197830 h 593578"/>
                <a:gd name="connsiteX0" fmla="*/ 1635603 w 1956392"/>
                <a:gd name="connsiteY0" fmla="*/ 0 h 593578"/>
                <a:gd name="connsiteX1" fmla="*/ 866160 w 1956392"/>
                <a:gd name="connsiteY1" fmla="*/ 135490 h 593578"/>
                <a:gd name="connsiteX2" fmla="*/ 42670 w 1956392"/>
                <a:gd name="connsiteY2" fmla="*/ 401468 h 593578"/>
                <a:gd name="connsiteX3" fmla="*/ 116049 w 1956392"/>
                <a:gd name="connsiteY3" fmla="*/ 442230 h 593578"/>
                <a:gd name="connsiteX4" fmla="*/ 245216 w 1956392"/>
                <a:gd name="connsiteY4" fmla="*/ 480905 h 593578"/>
                <a:gd name="connsiteX5" fmla="*/ 308320 w 1956392"/>
                <a:gd name="connsiteY5" fmla="*/ 540070 h 593578"/>
                <a:gd name="connsiteX6" fmla="*/ 406711 w 1956392"/>
                <a:gd name="connsiteY6" fmla="*/ 593578 h 593578"/>
                <a:gd name="connsiteX7" fmla="*/ 1144290 w 1956392"/>
                <a:gd name="connsiteY7" fmla="*/ 365544 h 593578"/>
                <a:gd name="connsiteX8" fmla="*/ 1956392 w 1956392"/>
                <a:gd name="connsiteY8" fmla="*/ 197830 h 59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56392" h="593578">
                  <a:moveTo>
                    <a:pt x="1635603" y="0"/>
                  </a:moveTo>
                  <a:lnTo>
                    <a:pt x="866160" y="135490"/>
                  </a:lnTo>
                  <a:cubicBezTo>
                    <a:pt x="623146" y="204657"/>
                    <a:pt x="167689" y="350345"/>
                    <a:pt x="42670" y="401468"/>
                  </a:cubicBezTo>
                  <a:cubicBezTo>
                    <a:pt x="-82349" y="452591"/>
                    <a:pt x="106171" y="416961"/>
                    <a:pt x="116049" y="442230"/>
                  </a:cubicBezTo>
                  <a:cubicBezTo>
                    <a:pt x="184924" y="462988"/>
                    <a:pt x="213171" y="464598"/>
                    <a:pt x="245216" y="480905"/>
                  </a:cubicBezTo>
                  <a:cubicBezTo>
                    <a:pt x="277261" y="497212"/>
                    <a:pt x="281404" y="521291"/>
                    <a:pt x="308320" y="540070"/>
                  </a:cubicBezTo>
                  <a:cubicBezTo>
                    <a:pt x="335236" y="558849"/>
                    <a:pt x="329189" y="533199"/>
                    <a:pt x="406711" y="593578"/>
                  </a:cubicBezTo>
                  <a:lnTo>
                    <a:pt x="1144290" y="365544"/>
                  </a:lnTo>
                  <a:cubicBezTo>
                    <a:pt x="1402570" y="299586"/>
                    <a:pt x="1823851" y="230293"/>
                    <a:pt x="1956392" y="197830"/>
                  </a:cubicBezTo>
                </a:path>
              </a:pathLst>
            </a:custGeom>
            <a:ln w="28575" cmpd="sng">
              <a:solidFill>
                <a:srgbClr val="FF0000"/>
              </a:solidFill>
              <a:prstDash val="dash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19600" y="1295400"/>
              <a:ext cx="358140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“Away-side” (</a:t>
              </a:r>
              <a:r>
                <a:rPr lang="en-US" sz="1400" dirty="0" err="1" smtClean="0"/>
                <a:t>Δϕ</a:t>
              </a:r>
              <a:r>
                <a:rPr lang="en-US" sz="1400" dirty="0" smtClean="0"/>
                <a:t> </a:t>
              </a:r>
              <a:r>
                <a:rPr lang="en-US" sz="1400" dirty="0"/>
                <a:t>~ π) jet correlations: </a:t>
              </a:r>
              <a:r>
                <a:rPr lang="en-US" sz="1400" dirty="0" smtClean="0"/>
                <a:t>particle pairs  between back-to-back jets. Mostly momentum conservation -</a:t>
              </a:r>
              <a:r>
                <a:rPr lang="en-US" sz="1400" dirty="0" err="1"/>
                <a:t>cos</a:t>
              </a:r>
              <a:r>
                <a:rPr lang="en-US" sz="1400" dirty="0"/>
                <a:t>(</a:t>
              </a:r>
              <a:r>
                <a:rPr lang="en-US" sz="1400" dirty="0" err="1"/>
                <a:t>Δϕ</a:t>
              </a:r>
              <a:r>
                <a:rPr lang="en-US" sz="1400" dirty="0"/>
                <a:t>)</a:t>
              </a:r>
            </a:p>
            <a:p>
              <a:endParaRPr lang="en-US" sz="14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5486400" y="2057400"/>
              <a:ext cx="457200" cy="609600"/>
            </a:xfrm>
            <a:prstGeom prst="straightConnector1">
              <a:avLst/>
            </a:prstGeom>
            <a:solidFill>
              <a:srgbClr val="F0F94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>
              <a:off x="5181600" y="2057400"/>
              <a:ext cx="228600" cy="1447800"/>
            </a:xfrm>
            <a:prstGeom prst="straightConnector1">
              <a:avLst/>
            </a:prstGeom>
            <a:solidFill>
              <a:srgbClr val="F0F94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676400"/>
            <a:ext cx="927354" cy="1061856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 bwMode="auto">
          <a:xfrm>
            <a:off x="3581400" y="3048000"/>
            <a:ext cx="550886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5400" y="5943600"/>
            <a:ext cx="677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dominated by jet-like (or non-flow) correlation</a:t>
            </a:r>
          </a:p>
        </p:txBody>
      </p:sp>
    </p:spTree>
    <p:extLst>
      <p:ext uri="{BB962C8B-B14F-4D97-AF65-F5344CB8AC3E}">
        <p14:creationId xmlns:p14="http://schemas.microsoft.com/office/powerpoint/2010/main" val="161574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3"/>
          <a:stretch/>
        </p:blipFill>
        <p:spPr bwMode="auto">
          <a:xfrm>
            <a:off x="609600" y="838200"/>
            <a:ext cx="3168650" cy="271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Two-particle </a:t>
            </a:r>
            <a:r>
              <a:rPr lang="en-US" dirty="0" smtClean="0">
                <a:latin typeface="Arial" charset="0"/>
              </a:rPr>
              <a:t>correlation in A+A</a:t>
            </a:r>
            <a:endParaRPr lang="en-US" dirty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8763000" cy="1636713"/>
          </a:xfrm>
        </p:spPr>
        <p:txBody>
          <a:bodyPr/>
          <a:lstStyle/>
          <a:p>
            <a:r>
              <a:rPr lang="en-US" dirty="0" smtClean="0"/>
              <a:t>Long-range </a:t>
            </a:r>
            <a:r>
              <a:rPr lang="en-US" dirty="0"/>
              <a:t>structures (“ridge”) exhausted by first six harmonics</a:t>
            </a:r>
          </a:p>
          <a:p>
            <a:r>
              <a:rPr lang="en-US" dirty="0"/>
              <a:t>Flow extracted by assuming the factorization:</a:t>
            </a:r>
          </a:p>
          <a:p>
            <a:endParaRPr lang="en-US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6284BD5-7D12-914F-A1C1-D9704BB853D7}" type="slidenum">
              <a:rPr lang="en-US" sz="1400">
                <a:solidFill>
                  <a:schemeClr val="bg1"/>
                </a:solidFill>
                <a:ea typeface="SimSun" charset="0"/>
                <a:cs typeface="SimSu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4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63688" y="1492474"/>
            <a:ext cx="2170112" cy="1600200"/>
            <a:chOff x="3962400" y="4261749"/>
            <a:chExt cx="1712198" cy="1220250"/>
          </a:xfrm>
        </p:grpSpPr>
        <p:sp>
          <p:nvSpPr>
            <p:cNvPr id="25612" name="Freeform 8"/>
            <p:cNvSpPr>
              <a:spLocks/>
            </p:cNvSpPr>
            <p:nvPr/>
          </p:nvSpPr>
          <p:spPr bwMode="auto">
            <a:xfrm>
              <a:off x="4758577" y="4261749"/>
              <a:ext cx="916021" cy="852789"/>
            </a:xfrm>
            <a:custGeom>
              <a:avLst/>
              <a:gdLst>
                <a:gd name="T0" fmla="*/ 549919 w 916021"/>
                <a:gd name="T1" fmla="*/ 852789 h 852789"/>
                <a:gd name="T2" fmla="*/ 355426 w 916021"/>
                <a:gd name="T3" fmla="*/ 646834 h 852789"/>
                <a:gd name="T4" fmla="*/ 195256 w 916021"/>
                <a:gd name="T5" fmla="*/ 498089 h 852789"/>
                <a:gd name="T6" fmla="*/ 23645 w 916021"/>
                <a:gd name="T7" fmla="*/ 143390 h 852789"/>
                <a:gd name="T8" fmla="*/ 23645 w 916021"/>
                <a:gd name="T9" fmla="*/ 63296 h 852789"/>
                <a:gd name="T10" fmla="*/ 229578 w 916021"/>
                <a:gd name="T11" fmla="*/ 17528 h 852789"/>
                <a:gd name="T12" fmla="*/ 343986 w 916021"/>
                <a:gd name="T13" fmla="*/ 372228 h 852789"/>
                <a:gd name="T14" fmla="*/ 538478 w 916021"/>
                <a:gd name="T15" fmla="*/ 463763 h 852789"/>
                <a:gd name="T16" fmla="*/ 916021 w 916021"/>
                <a:gd name="T17" fmla="*/ 749811 h 8527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6021" h="852789">
                  <a:moveTo>
                    <a:pt x="549919" y="852789"/>
                  </a:moveTo>
                  <a:cubicBezTo>
                    <a:pt x="496528" y="788905"/>
                    <a:pt x="414536" y="705951"/>
                    <a:pt x="355426" y="646834"/>
                  </a:cubicBezTo>
                  <a:cubicBezTo>
                    <a:pt x="296316" y="587717"/>
                    <a:pt x="250553" y="581996"/>
                    <a:pt x="195256" y="498089"/>
                  </a:cubicBezTo>
                  <a:cubicBezTo>
                    <a:pt x="139959" y="414182"/>
                    <a:pt x="52247" y="215855"/>
                    <a:pt x="23645" y="143390"/>
                  </a:cubicBezTo>
                  <a:cubicBezTo>
                    <a:pt x="-4957" y="70924"/>
                    <a:pt x="-10677" y="84273"/>
                    <a:pt x="23645" y="63296"/>
                  </a:cubicBezTo>
                  <a:cubicBezTo>
                    <a:pt x="57967" y="42319"/>
                    <a:pt x="176188" y="-33961"/>
                    <a:pt x="229578" y="17528"/>
                  </a:cubicBezTo>
                  <a:cubicBezTo>
                    <a:pt x="282968" y="69017"/>
                    <a:pt x="292503" y="297855"/>
                    <a:pt x="343986" y="372228"/>
                  </a:cubicBezTo>
                  <a:cubicBezTo>
                    <a:pt x="395469" y="446601"/>
                    <a:pt x="443139" y="400833"/>
                    <a:pt x="538478" y="463763"/>
                  </a:cubicBezTo>
                  <a:cubicBezTo>
                    <a:pt x="633817" y="526693"/>
                    <a:pt x="916021" y="749811"/>
                    <a:pt x="916021" y="749811"/>
                  </a:cubicBezTo>
                </a:path>
              </a:pathLst>
            </a:custGeom>
            <a:solidFill>
              <a:srgbClr val="FF0000">
                <a:alpha val="36862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613" name="Freeform 15"/>
            <p:cNvSpPr>
              <a:spLocks/>
            </p:cNvSpPr>
            <p:nvPr/>
          </p:nvSpPr>
          <p:spPr bwMode="auto">
            <a:xfrm>
              <a:off x="3962400" y="4572000"/>
              <a:ext cx="916021" cy="909999"/>
            </a:xfrm>
            <a:custGeom>
              <a:avLst/>
              <a:gdLst>
                <a:gd name="T0" fmla="*/ 664326 w 916021"/>
                <a:gd name="T1" fmla="*/ 909999 h 909999"/>
                <a:gd name="T2" fmla="*/ 355426 w 916021"/>
                <a:gd name="T3" fmla="*/ 646834 h 909999"/>
                <a:gd name="T4" fmla="*/ 195256 w 916021"/>
                <a:gd name="T5" fmla="*/ 669718 h 909999"/>
                <a:gd name="T6" fmla="*/ 23645 w 916021"/>
                <a:gd name="T7" fmla="*/ 143390 h 909999"/>
                <a:gd name="T8" fmla="*/ 23645 w 916021"/>
                <a:gd name="T9" fmla="*/ 63296 h 909999"/>
                <a:gd name="T10" fmla="*/ 229578 w 916021"/>
                <a:gd name="T11" fmla="*/ 17528 h 909999"/>
                <a:gd name="T12" fmla="*/ 343986 w 916021"/>
                <a:gd name="T13" fmla="*/ 372228 h 909999"/>
                <a:gd name="T14" fmla="*/ 538478 w 916021"/>
                <a:gd name="T15" fmla="*/ 463763 h 909999"/>
                <a:gd name="T16" fmla="*/ 916021 w 916021"/>
                <a:gd name="T17" fmla="*/ 749811 h 9099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6021" h="909999">
                  <a:moveTo>
                    <a:pt x="664326" y="909999"/>
                  </a:moveTo>
                  <a:cubicBezTo>
                    <a:pt x="610935" y="846115"/>
                    <a:pt x="433604" y="686881"/>
                    <a:pt x="355426" y="646834"/>
                  </a:cubicBezTo>
                  <a:cubicBezTo>
                    <a:pt x="277248" y="606787"/>
                    <a:pt x="250553" y="753625"/>
                    <a:pt x="195256" y="669718"/>
                  </a:cubicBezTo>
                  <a:cubicBezTo>
                    <a:pt x="139959" y="585811"/>
                    <a:pt x="52247" y="244460"/>
                    <a:pt x="23645" y="143390"/>
                  </a:cubicBezTo>
                  <a:cubicBezTo>
                    <a:pt x="-4957" y="42320"/>
                    <a:pt x="-10677" y="84273"/>
                    <a:pt x="23645" y="63296"/>
                  </a:cubicBezTo>
                  <a:cubicBezTo>
                    <a:pt x="57967" y="42319"/>
                    <a:pt x="176188" y="-33961"/>
                    <a:pt x="229578" y="17528"/>
                  </a:cubicBezTo>
                  <a:cubicBezTo>
                    <a:pt x="282968" y="69017"/>
                    <a:pt x="292503" y="297855"/>
                    <a:pt x="343986" y="372228"/>
                  </a:cubicBezTo>
                  <a:cubicBezTo>
                    <a:pt x="395469" y="446601"/>
                    <a:pt x="443139" y="400833"/>
                    <a:pt x="538478" y="463763"/>
                  </a:cubicBezTo>
                  <a:cubicBezTo>
                    <a:pt x="633817" y="526693"/>
                    <a:pt x="916021" y="749811"/>
                    <a:pt x="916021" y="749811"/>
                  </a:cubicBezTo>
                </a:path>
              </a:pathLst>
            </a:custGeom>
            <a:solidFill>
              <a:srgbClr val="FF0000">
                <a:alpha val="36862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78175" y="806674"/>
            <a:ext cx="806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|</a:t>
            </a:r>
            <a:r>
              <a:rPr lang="en-US" sz="1600" b="1" dirty="0" err="1">
                <a:solidFill>
                  <a:srgbClr val="FF0000"/>
                </a:solidFill>
              </a:rPr>
              <a:t>Δη</a:t>
            </a:r>
            <a:r>
              <a:rPr lang="en-US" sz="1600" b="1" dirty="0">
                <a:solidFill>
                  <a:srgbClr val="FF0000"/>
                </a:solidFill>
              </a:rPr>
              <a:t>|&gt;2 </a:t>
            </a:r>
          </a:p>
        </p:txBody>
      </p:sp>
      <p:graphicFrame>
        <p:nvGraphicFramePr>
          <p:cNvPr id="2355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959313"/>
              </p:ext>
            </p:extLst>
          </p:nvPr>
        </p:nvGraphicFramePr>
        <p:xfrm>
          <a:off x="5486400" y="5599113"/>
          <a:ext cx="28194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64" name="Equation" r:id="rId5" imgW="1739900" imgH="292100" progId="Equation.DSMT4">
                  <p:embed/>
                </p:oleObj>
              </mc:Choice>
              <mc:Fallback>
                <p:oleObj name="Equation" r:id="rId5" imgW="17399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599113"/>
                        <a:ext cx="2819400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645048"/>
              </p:ext>
            </p:extLst>
          </p:nvPr>
        </p:nvGraphicFramePr>
        <p:xfrm>
          <a:off x="685800" y="5446713"/>
          <a:ext cx="44608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65" name="Equation" r:id="rId7" imgW="2717800" imgH="508000" progId="Equation.DSMT4">
                  <p:embed/>
                </p:oleObj>
              </mc:Choice>
              <mc:Fallback>
                <p:oleObj name="Equation" r:id="rId7" imgW="27178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46713"/>
                        <a:ext cx="4460875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95800" y="609600"/>
            <a:ext cx="4083050" cy="3962400"/>
            <a:chOff x="4072464" y="609600"/>
            <a:chExt cx="5039840" cy="4876800"/>
          </a:xfrm>
        </p:grpSpPr>
        <p:sp>
          <p:nvSpPr>
            <p:cNvPr id="6" name="AutoShape 1044"/>
            <p:cNvSpPr>
              <a:spLocks noChangeArrowheads="1"/>
            </p:cNvSpPr>
            <p:nvPr/>
          </p:nvSpPr>
          <p:spPr bwMode="auto">
            <a:xfrm>
              <a:off x="4072464" y="2751138"/>
              <a:ext cx="553985" cy="184150"/>
            </a:xfrm>
            <a:prstGeom prst="rightArrow">
              <a:avLst>
                <a:gd name="adj1" fmla="val 50000"/>
                <a:gd name="adj2" fmla="val 105208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25400">
              <a:solidFill>
                <a:srgbClr val="D600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611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564" y="609600"/>
              <a:ext cx="429674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85800" y="3733800"/>
            <a:ext cx="3340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Hydrodynamic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flow+X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1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972468"/>
              </p:ext>
            </p:extLst>
          </p:nvPr>
        </p:nvGraphicFramePr>
        <p:xfrm>
          <a:off x="5867400" y="6248400"/>
          <a:ext cx="65722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66" name="Equation" r:id="rId10" imgW="419100" imgH="330200" progId="Equation.DSMT4">
                  <p:embed/>
                </p:oleObj>
              </mc:Choice>
              <mc:Fallback>
                <p:oleObj name="Equation" r:id="rId10" imgW="4191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6248400"/>
                        <a:ext cx="657225" cy="525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600200" y="6324600"/>
            <a:ext cx="4404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Measure the root-mean square of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5313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Scalar-product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1255713"/>
          </a:xfrm>
        </p:spPr>
        <p:txBody>
          <a:bodyPr/>
          <a:lstStyle/>
          <a:p>
            <a:r>
              <a:rPr lang="en-US" sz="2000" dirty="0" smtClean="0"/>
              <a:t>Flow has magnitude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and direction </a:t>
            </a:r>
            <a:r>
              <a:rPr lang="en-US" sz="2000" dirty="0" err="1" smtClean="0"/>
              <a:t>Φ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, also called flow vector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143000"/>
            <a:ext cx="1600200" cy="4131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400" y="2209800"/>
            <a:ext cx="9144000" cy="1066800"/>
            <a:chOff x="152400" y="2209800"/>
            <a:chExt cx="9144000" cy="1066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069"/>
            <a:stretch/>
          </p:blipFill>
          <p:spPr>
            <a:xfrm>
              <a:off x="1905000" y="2543615"/>
              <a:ext cx="2447070" cy="732985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152400" y="2209800"/>
              <a:ext cx="91440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000" dirty="0"/>
                <a:t>C</a:t>
              </a:r>
              <a:r>
                <a:rPr lang="en-US" sz="2000" dirty="0" smtClean="0"/>
                <a:t>an be estimated from M particle in a </a:t>
              </a:r>
              <a:r>
                <a:rPr lang="en-US" sz="2000" dirty="0" err="1" smtClean="0"/>
                <a:t>subevent</a:t>
              </a:r>
              <a:r>
                <a:rPr lang="en-US" sz="2000" dirty="0" smtClean="0"/>
                <a:t> </a:t>
              </a:r>
              <a:r>
                <a:rPr lang="en-US" sz="2000" dirty="0" smtClean="0">
                  <a:sym typeface="Wingdings"/>
                </a:rPr>
                <a:t> observed flow vector</a:t>
              </a:r>
              <a:endParaRPr lang="en-US" sz="2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75870" y="2752826"/>
              <a:ext cx="25574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,   </a:t>
              </a:r>
              <a:r>
                <a:rPr lang="en-US" sz="1600" dirty="0" err="1" smtClean="0"/>
                <a:t>Ψ</a:t>
              </a:r>
              <a:r>
                <a:rPr lang="en-US" sz="1600" baseline="-25000" dirty="0" err="1" smtClean="0"/>
                <a:t>n</a:t>
              </a:r>
              <a:r>
                <a:rPr lang="en-US" sz="1600" baseline="-25000" dirty="0" smtClean="0"/>
                <a:t> </a:t>
              </a:r>
              <a:r>
                <a:rPr lang="en-US" sz="1600" dirty="0" smtClean="0"/>
                <a:t>is called event plane</a:t>
              </a:r>
              <a:endParaRPr lang="en-US" sz="1600" dirty="0"/>
            </a:p>
          </p:txBody>
        </p:sp>
      </p:grpSp>
      <p:graphicFrame>
        <p:nvGraphicFramePr>
          <p:cNvPr id="2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671057"/>
              </p:ext>
            </p:extLst>
          </p:nvPr>
        </p:nvGraphicFramePr>
        <p:xfrm>
          <a:off x="152400" y="1066800"/>
          <a:ext cx="734853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75" name="Equation" r:id="rId6" imgW="5461000" imgH="444500" progId="Equation.DSMT4">
                  <p:embed/>
                </p:oleObj>
              </mc:Choice>
              <mc:Fallback>
                <p:oleObj name="Equation" r:id="rId6" imgW="54610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66800"/>
                        <a:ext cx="7348538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 bwMode="auto">
          <a:xfrm>
            <a:off x="2514600" y="1676400"/>
            <a:ext cx="3810000" cy="457200"/>
          </a:xfrm>
          <a:prstGeom prst="rect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562600" y="1676400"/>
            <a:ext cx="762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514600" y="1676400"/>
            <a:ext cx="762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038600" y="1676400"/>
            <a:ext cx="762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38600" y="1752600"/>
            <a:ext cx="73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tracks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91200" y="17642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67000" y="17526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B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3124200"/>
            <a:ext cx="9144000" cy="2011363"/>
            <a:chOff x="152400" y="3124200"/>
            <a:chExt cx="9144000" cy="2011363"/>
          </a:xfrm>
        </p:grpSpPr>
        <p:sp>
          <p:nvSpPr>
            <p:cNvPr id="40" name="Content Placeholder 2"/>
            <p:cNvSpPr txBox="1">
              <a:spLocks/>
            </p:cNvSpPr>
            <p:nvPr/>
          </p:nvSpPr>
          <p:spPr bwMode="auto">
            <a:xfrm>
              <a:off x="152400" y="3124200"/>
              <a:ext cx="91440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000" dirty="0" smtClean="0">
                  <a:solidFill>
                    <a:srgbClr val="FF0000"/>
                  </a:solidFill>
                </a:rPr>
                <a:t>Scalar product method </a:t>
              </a:r>
              <a:r>
                <a:rPr lang="en-US" sz="2000" dirty="0" smtClean="0"/>
                <a:t>(use this whenever possible)</a:t>
              </a:r>
            </a:p>
            <a:p>
              <a:pPr lvl="1"/>
              <a:r>
                <a:rPr lang="en-US" sz="1600" b="1" dirty="0" err="1" smtClean="0"/>
                <a:t>q</a:t>
              </a:r>
              <a:r>
                <a:rPr lang="en-US" sz="1600" baseline="-25000" dirty="0" err="1" smtClean="0"/>
                <a:t>n</a:t>
              </a:r>
              <a:r>
                <a:rPr lang="en-US" sz="1600" dirty="0" smtClean="0"/>
                <a:t>(</a:t>
              </a:r>
              <a:r>
                <a:rPr lang="en-US" sz="1600" dirty="0" err="1" smtClean="0"/>
                <a:t>pt,η</a:t>
              </a:r>
              <a:r>
                <a:rPr lang="en-US" sz="1600" dirty="0" smtClean="0"/>
                <a:t>) are per-particle flow vector for tracks in given </a:t>
              </a:r>
              <a:r>
                <a:rPr lang="en-US" sz="1600" dirty="0" err="1" smtClean="0"/>
                <a:t>p</a:t>
              </a:r>
              <a:r>
                <a:rPr lang="en-US" sz="1600" baseline="-25000" dirty="0" err="1" smtClean="0"/>
                <a:t>T</a:t>
              </a:r>
              <a:r>
                <a:rPr lang="en-US" sz="1600" dirty="0" smtClean="0"/>
                <a:t> and </a:t>
              </a:r>
              <a:r>
                <a:rPr lang="en-US" sz="1600" dirty="0" err="1" smtClean="0"/>
                <a:t>η</a:t>
              </a:r>
              <a:endParaRPr lang="en-US" sz="1600" dirty="0" smtClean="0"/>
            </a:p>
            <a:p>
              <a:pPr lvl="1"/>
              <a:endParaRPr lang="en-US" sz="1600" dirty="0"/>
            </a:p>
            <a:p>
              <a:pPr lvl="1"/>
              <a:endParaRPr lang="en-US" sz="1600" dirty="0" smtClean="0"/>
            </a:p>
            <a:p>
              <a:pPr lvl="1"/>
              <a:endParaRPr lang="en-US" sz="1600" dirty="0"/>
            </a:p>
            <a:p>
              <a:pPr lvl="1"/>
              <a:endParaRPr lang="en-US" sz="1600" dirty="0" smtClean="0"/>
            </a:p>
            <a:p>
              <a:pPr lvl="1"/>
              <a:endParaRPr lang="en-US" sz="1600" dirty="0"/>
            </a:p>
            <a:p>
              <a:pPr lvl="1"/>
              <a:r>
                <a:rPr lang="en-US" sz="1600" dirty="0" smtClean="0"/>
                <a:t>If event-by-event flow fluctuation p(</a:t>
              </a:r>
              <a:r>
                <a:rPr lang="en-US" sz="1600" dirty="0" err="1" smtClean="0"/>
                <a:t>v</a:t>
              </a:r>
              <a:r>
                <a:rPr lang="en-US" sz="1600" baseline="-25000" dirty="0" err="1" smtClean="0"/>
                <a:t>n</a:t>
              </a:r>
              <a:r>
                <a:rPr lang="en-US" sz="1600" dirty="0" smtClean="0"/>
                <a:t>) do not depend on </a:t>
              </a:r>
              <a:r>
                <a:rPr lang="en-US" sz="1600" dirty="0" err="1" smtClean="0"/>
                <a:t>p</a:t>
              </a:r>
              <a:r>
                <a:rPr lang="en-US" sz="1600" baseline="-25000" dirty="0" err="1" smtClean="0"/>
                <a:t>T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η</a:t>
              </a:r>
              <a:r>
                <a:rPr lang="en-US" sz="1600" dirty="0" smtClean="0"/>
                <a:t>. </a:t>
              </a:r>
              <a:r>
                <a:rPr lang="en-US" sz="1600" dirty="0"/>
                <a:t>t</a:t>
              </a:r>
              <a:r>
                <a:rPr lang="en-US" sz="1600" dirty="0" smtClean="0"/>
                <a:t>hen </a:t>
              </a:r>
              <a:r>
                <a:rPr lang="en-US" sz="1600" dirty="0" err="1" smtClean="0"/>
                <a:t>v</a:t>
              </a:r>
              <a:r>
                <a:rPr lang="en-US" sz="1600" baseline="-25000" dirty="0" err="1" smtClean="0"/>
                <a:t>n</a:t>
              </a:r>
              <a:r>
                <a:rPr lang="en-US" sz="1600" baseline="30000" dirty="0" err="1" smtClean="0"/>
                <a:t>A</a:t>
              </a:r>
              <a:r>
                <a:rPr lang="en-US" sz="1600" dirty="0" smtClean="0"/>
                <a:t> cancels out.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16588" y="3886200"/>
              <a:ext cx="19166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/>
                <a:t>It works because</a:t>
              </a:r>
              <a:endParaRPr lang="en-US" sz="1800" dirty="0"/>
            </a:p>
          </p:txBody>
        </p:sp>
        <p:graphicFrame>
          <p:nvGraphicFramePr>
            <p:cNvPr id="4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5247640"/>
                </p:ext>
              </p:extLst>
            </p:nvPr>
          </p:nvGraphicFramePr>
          <p:xfrm>
            <a:off x="5564188" y="4267200"/>
            <a:ext cx="2360612" cy="8574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976" name="Equation" r:id="rId8" imgW="1917700" imgH="685800" progId="Equation.DSMT4">
                    <p:embed/>
                  </p:oleObj>
                </mc:Choice>
                <mc:Fallback>
                  <p:oleObj name="Equation" r:id="rId8" imgW="1917700" imgH="685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4188" y="4267200"/>
                          <a:ext cx="2360612" cy="85749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0658781"/>
                </p:ext>
              </p:extLst>
            </p:nvPr>
          </p:nvGraphicFramePr>
          <p:xfrm>
            <a:off x="409574" y="4038600"/>
            <a:ext cx="4848226" cy="1096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977" name="Equation" r:id="rId10" imgW="2679700" imgH="596900" progId="Equation.DSMT4">
                    <p:embed/>
                  </p:oleObj>
                </mc:Choice>
                <mc:Fallback>
                  <p:oleObj name="Equation" r:id="rId10" imgW="2679700" imgH="596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574" y="4038600"/>
                          <a:ext cx="4848226" cy="10969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FF0002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228600" y="5562600"/>
            <a:ext cx="9144000" cy="1187450"/>
            <a:chOff x="228600" y="5562600"/>
            <a:chExt cx="9144000" cy="1187450"/>
          </a:xfrm>
        </p:grpSpPr>
        <p:graphicFrame>
          <p:nvGraphicFramePr>
            <p:cNvPr id="43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6721830"/>
                </p:ext>
              </p:extLst>
            </p:nvPr>
          </p:nvGraphicFramePr>
          <p:xfrm>
            <a:off x="6477000" y="6400800"/>
            <a:ext cx="796925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978" name="Equation" r:id="rId12" imgW="647700" imgH="279400" progId="Equation.DSMT4">
                    <p:embed/>
                  </p:oleObj>
                </mc:Choice>
                <mc:Fallback>
                  <p:oleObj name="Equation" r:id="rId12" imgW="6477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000" y="6400800"/>
                          <a:ext cx="796925" cy="3492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Content Placeholder 2"/>
            <p:cNvSpPr txBox="1">
              <a:spLocks/>
            </p:cNvSpPr>
            <p:nvPr/>
          </p:nvSpPr>
          <p:spPr bwMode="auto">
            <a:xfrm>
              <a:off x="228600" y="5562600"/>
              <a:ext cx="91440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 smtClean="0"/>
                <a:t>What is measured is the root mean square value</a:t>
              </a:r>
            </a:p>
            <a:p>
              <a:pPr lvl="1"/>
              <a:r>
                <a:rPr lang="en-US" dirty="0" smtClean="0"/>
                <a:t>Intrinsically a ratio of two 2PCs, each one obtained with a gap, </a:t>
              </a:r>
            </a:p>
            <a:p>
              <a:pPr lvl="1"/>
              <a:r>
                <a:rPr lang="en-US" dirty="0" smtClean="0"/>
                <a:t>Also assumes factorization 2PC to single particle </a:t>
              </a:r>
              <a:r>
                <a:rPr lang="en-US" dirty="0" err="1" smtClean="0"/>
                <a:t>v</a:t>
              </a:r>
              <a:r>
                <a:rPr lang="en-US" baseline="-25000" dirty="0" err="1" smtClean="0"/>
                <a:t>n</a:t>
              </a:r>
              <a:endParaRPr lang="en-US" baseline="-25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31280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Event-averaged flow: </a:t>
            </a:r>
            <a:r>
              <a:rPr lang="en-US" dirty="0" err="1">
                <a:latin typeface="Arial" charset="0"/>
              </a:rPr>
              <a:t>v</a:t>
            </a:r>
            <a:r>
              <a:rPr lang="en-US" baseline="-25000" dirty="0" err="1">
                <a:latin typeface="Arial" charset="0"/>
              </a:rPr>
              <a:t>n</a:t>
            </a:r>
            <a:r>
              <a:rPr lang="en-US" dirty="0" smtClean="0">
                <a:latin typeface="Arial" charset="0"/>
              </a:rPr>
              <a:t>(</a:t>
            </a:r>
            <a:r>
              <a:rPr lang="en-US" dirty="0" err="1" smtClean="0">
                <a:latin typeface="Arial" charset="0"/>
              </a:rPr>
              <a:t>η</a:t>
            </a:r>
            <a:r>
              <a:rPr lang="en-US" dirty="0" err="1">
                <a:latin typeface="Arial" charset="0"/>
              </a:rPr>
              <a:t>,p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 err="1" smtClean="0">
                <a:latin typeface="Arial" charset="0"/>
              </a:rPr>
              <a:t>,cent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52400" y="4114800"/>
            <a:ext cx="8763000" cy="27432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Features of </a:t>
            </a:r>
            <a:r>
              <a:rPr lang="en-US" dirty="0" smtClean="0">
                <a:latin typeface="Times New Roman" charset="0"/>
              </a:rPr>
              <a:t>long-range harmonic flow (</a:t>
            </a:r>
            <a:r>
              <a:rPr lang="en-US" dirty="0">
                <a:latin typeface="Times New Roman" charset="0"/>
              </a:rPr>
              <a:t>|</a:t>
            </a:r>
            <a:r>
              <a:rPr lang="en-US" dirty="0" err="1">
                <a:latin typeface="Times New Roman" charset="0"/>
              </a:rPr>
              <a:t>Δη</a:t>
            </a:r>
            <a:r>
              <a:rPr lang="en-US" dirty="0">
                <a:latin typeface="Times New Roman" charset="0"/>
              </a:rPr>
              <a:t>|&gt;</a:t>
            </a:r>
            <a:r>
              <a:rPr lang="en-US" dirty="0" smtClean="0">
                <a:latin typeface="Times New Roman" charset="0"/>
              </a:rPr>
              <a:t>4)</a:t>
            </a:r>
            <a:endParaRPr lang="en-US" dirty="0">
              <a:latin typeface="Times New Roman" charset="0"/>
            </a:endParaRPr>
          </a:p>
          <a:p>
            <a:pPr lvl="1"/>
            <a:r>
              <a:rPr lang="en-US" dirty="0" err="1" smtClean="0">
                <a:latin typeface="Times New Roman" charset="0"/>
                <a:ea typeface="SimSun" charset="0"/>
              </a:rPr>
              <a:t>v</a:t>
            </a:r>
            <a:r>
              <a:rPr lang="en-US" baseline="-25000" dirty="0" err="1" smtClean="0">
                <a:latin typeface="Times New Roman" charset="0"/>
                <a:ea typeface="SimSun" charset="0"/>
              </a:rPr>
              <a:t>n</a:t>
            </a:r>
            <a:r>
              <a:rPr lang="en-US" dirty="0" smtClean="0">
                <a:latin typeface="Times New Roman" charset="0"/>
                <a:ea typeface="SimSun" charset="0"/>
              </a:rPr>
              <a:t> </a:t>
            </a:r>
            <a:r>
              <a:rPr lang="en-US" dirty="0">
                <a:latin typeface="Times New Roman" charset="0"/>
                <a:ea typeface="SimSun" charset="0"/>
              </a:rPr>
              <a:t>coefficients rise and fall with </a:t>
            </a:r>
            <a:r>
              <a:rPr lang="en-US" dirty="0" smtClean="0">
                <a:latin typeface="Times New Roman" charset="0"/>
                <a:ea typeface="SimSun" charset="0"/>
              </a:rPr>
              <a:t>centrality </a:t>
            </a:r>
          </a:p>
          <a:p>
            <a:pPr marL="914400" lvl="2" indent="0">
              <a:buNone/>
            </a:pPr>
            <a:r>
              <a:rPr lang="en-US" dirty="0" smtClean="0">
                <a:latin typeface="Times New Roman" charset="0"/>
                <a:ea typeface="SimSun" charset="0"/>
                <a:sym typeface="Wingdings"/>
              </a:rPr>
              <a:t> response to </a:t>
            </a:r>
            <a:r>
              <a:rPr lang="en-US" dirty="0" err="1" smtClean="0">
                <a:latin typeface="Times New Roman" charset="0"/>
                <a:ea typeface="SimSun" charset="0"/>
                <a:sym typeface="Wingdings"/>
              </a:rPr>
              <a:t>ε</a:t>
            </a:r>
            <a:r>
              <a:rPr lang="en-US" baseline="-25000" dirty="0" err="1" smtClean="0">
                <a:latin typeface="Times New Roman" charset="0"/>
                <a:ea typeface="SimSun" charset="0"/>
                <a:sym typeface="Wingdings"/>
              </a:rPr>
              <a:t>n</a:t>
            </a:r>
            <a:r>
              <a:rPr lang="en-US" dirty="0">
                <a:latin typeface="Times New Roman" charset="0"/>
                <a:ea typeface="SimSun" charset="0"/>
                <a:sym typeface="Wingdings"/>
              </a:rPr>
              <a:t> </a:t>
            </a:r>
            <a:r>
              <a:rPr lang="en-US" dirty="0" smtClean="0">
                <a:latin typeface="Times New Roman" charset="0"/>
                <a:ea typeface="SimSun" charset="0"/>
                <a:sym typeface="Wingdings"/>
              </a:rPr>
              <a:t>and viscous damping</a:t>
            </a:r>
            <a:endParaRPr lang="en-US" dirty="0" smtClean="0">
              <a:latin typeface="Times New Roman" charset="0"/>
              <a:ea typeface="SimSun" charset="0"/>
            </a:endParaRPr>
          </a:p>
          <a:p>
            <a:pPr lvl="1"/>
            <a:r>
              <a:rPr lang="en-US" dirty="0" err="1" smtClean="0">
                <a:latin typeface="Times New Roman" charset="0"/>
                <a:ea typeface="SimSun" charset="0"/>
              </a:rPr>
              <a:t>v</a:t>
            </a:r>
            <a:r>
              <a:rPr lang="en-US" baseline="-25000" dirty="0" err="1" smtClean="0">
                <a:latin typeface="Times New Roman" charset="0"/>
                <a:ea typeface="SimSun" charset="0"/>
              </a:rPr>
              <a:t>n</a:t>
            </a:r>
            <a:r>
              <a:rPr lang="en-US" dirty="0" smtClean="0">
                <a:latin typeface="Times New Roman" charset="0"/>
                <a:ea typeface="SimSun" charset="0"/>
              </a:rPr>
              <a:t> coefficients rise and fall with </a:t>
            </a:r>
            <a:r>
              <a:rPr lang="en-US" dirty="0" err="1" smtClean="0">
                <a:latin typeface="Times New Roman" charset="0"/>
                <a:ea typeface="SimSun" charset="0"/>
              </a:rPr>
              <a:t>p</a:t>
            </a:r>
            <a:r>
              <a:rPr lang="en-US" baseline="-25000" dirty="0" err="1" smtClean="0">
                <a:latin typeface="Times New Roman" charset="0"/>
                <a:ea typeface="SimSun" charset="0"/>
              </a:rPr>
              <a:t>T</a:t>
            </a:r>
            <a:r>
              <a:rPr lang="en-US" dirty="0" err="1" smtClean="0">
                <a:latin typeface="Times New Roman" charset="0"/>
                <a:ea typeface="SimSun" charset="0"/>
              </a:rPr>
              <a:t>.</a:t>
            </a:r>
            <a:endParaRPr lang="en-US" dirty="0" smtClean="0">
              <a:latin typeface="Times New Roman" charset="0"/>
              <a:ea typeface="SimSun" charset="0"/>
            </a:endParaRPr>
          </a:p>
          <a:p>
            <a:pPr marL="914400" lvl="2" indent="0">
              <a:buNone/>
            </a:pPr>
            <a:r>
              <a:rPr lang="en-US" dirty="0" smtClean="0">
                <a:latin typeface="Times New Roman" charset="0"/>
                <a:ea typeface="SimSun" charset="0"/>
                <a:sym typeface="Wingdings"/>
              </a:rPr>
              <a:t>transition from hydrodynamic region to jet quenching region</a:t>
            </a:r>
          </a:p>
          <a:p>
            <a:pPr marL="914400" lvl="2" indent="0">
              <a:buNone/>
            </a:pPr>
            <a:endParaRPr lang="en-US" sz="800" dirty="0" smtClean="0">
              <a:latin typeface="Times New Roman" charset="0"/>
              <a:ea typeface="SimSun" charset="0"/>
            </a:endParaRPr>
          </a:p>
          <a:p>
            <a:pPr lvl="1"/>
            <a:r>
              <a:rPr lang="en-US" dirty="0" err="1" smtClean="0">
                <a:latin typeface="Times New Roman" charset="0"/>
                <a:ea typeface="SimSun" charset="0"/>
              </a:rPr>
              <a:t>v</a:t>
            </a:r>
            <a:r>
              <a:rPr lang="en-US" baseline="-25000" dirty="0" err="1" smtClean="0">
                <a:latin typeface="Times New Roman" charset="0"/>
                <a:ea typeface="SimSun" charset="0"/>
              </a:rPr>
              <a:t>n</a:t>
            </a:r>
            <a:r>
              <a:rPr lang="en-US" dirty="0" smtClean="0">
                <a:latin typeface="Times New Roman" charset="0"/>
                <a:ea typeface="SimSun" charset="0"/>
              </a:rPr>
              <a:t> </a:t>
            </a:r>
            <a:r>
              <a:rPr lang="en-US" dirty="0">
                <a:latin typeface="Times New Roman" charset="0"/>
                <a:ea typeface="SimSun" charset="0"/>
              </a:rPr>
              <a:t>coefficients are ~boost </a:t>
            </a:r>
            <a:r>
              <a:rPr lang="en-US" dirty="0" smtClean="0">
                <a:latin typeface="Times New Roman" charset="0"/>
                <a:ea typeface="SimSun" charset="0"/>
              </a:rPr>
              <a:t>invariant</a:t>
            </a:r>
            <a:endParaRPr lang="en-US" dirty="0">
              <a:latin typeface="Times New Roman" charset="0"/>
              <a:ea typeface="SimSu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D86FD7-6604-A140-8397-0D38D8C93C5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22532" name="Group 12"/>
          <p:cNvGrpSpPr>
            <a:grpSpLocks/>
          </p:cNvGrpSpPr>
          <p:nvPr/>
        </p:nvGrpSpPr>
        <p:grpSpPr bwMode="auto">
          <a:xfrm>
            <a:off x="5943600" y="1143000"/>
            <a:ext cx="3175000" cy="2792413"/>
            <a:chOff x="0" y="558800"/>
            <a:chExt cx="8001000" cy="7035800"/>
          </a:xfrm>
        </p:grpSpPr>
        <p:pic>
          <p:nvPicPr>
            <p:cNvPr id="2254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6261100"/>
              <a:ext cx="6908800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46" name="Group 11"/>
            <p:cNvGrpSpPr>
              <a:grpSpLocks/>
            </p:cNvGrpSpPr>
            <p:nvPr/>
          </p:nvGrpSpPr>
          <p:grpSpPr bwMode="auto">
            <a:xfrm>
              <a:off x="0" y="558800"/>
              <a:ext cx="8001000" cy="7035800"/>
              <a:chOff x="0" y="558800"/>
              <a:chExt cx="8001000" cy="7035800"/>
            </a:xfrm>
          </p:grpSpPr>
          <p:pic>
            <p:nvPicPr>
              <p:cNvPr id="22547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558800"/>
                <a:ext cx="6858000" cy="572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8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609600"/>
                <a:ext cx="825500" cy="563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9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6705600"/>
                <a:ext cx="800100" cy="88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0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67000"/>
                <a:ext cx="660400" cy="82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1" name="Picture 1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762000"/>
                <a:ext cx="24765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533" name="Group 13"/>
          <p:cNvGrpSpPr>
            <a:grpSpLocks/>
          </p:cNvGrpSpPr>
          <p:nvPr/>
        </p:nvGrpSpPr>
        <p:grpSpPr bwMode="auto">
          <a:xfrm>
            <a:off x="2895600" y="1143000"/>
            <a:ext cx="3092450" cy="2667000"/>
            <a:chOff x="0" y="2223464"/>
            <a:chExt cx="6096000" cy="5256835"/>
          </a:xfrm>
        </p:grpSpPr>
        <p:grpSp>
          <p:nvGrpSpPr>
            <p:cNvPr id="22538" name="Group 14"/>
            <p:cNvGrpSpPr>
              <a:grpSpLocks/>
            </p:cNvGrpSpPr>
            <p:nvPr/>
          </p:nvGrpSpPr>
          <p:grpSpPr bwMode="auto">
            <a:xfrm>
              <a:off x="0" y="2223464"/>
              <a:ext cx="6096000" cy="5256835"/>
              <a:chOff x="0" y="558800"/>
              <a:chExt cx="8026400" cy="6921500"/>
            </a:xfrm>
          </p:grpSpPr>
          <p:pic>
            <p:nvPicPr>
              <p:cNvPr id="22540" name="Picture 1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600" y="558800"/>
                <a:ext cx="6908800" cy="572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1" name="Picture 1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6375400"/>
                <a:ext cx="6845300" cy="48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2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609600"/>
                <a:ext cx="825500" cy="563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3" name="Picture 1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67000"/>
                <a:ext cx="660400" cy="82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4" name="Picture 2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6781800"/>
                <a:ext cx="2001672" cy="69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539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590800"/>
              <a:ext cx="108915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21"/>
          <p:cNvGrpSpPr>
            <a:grpSpLocks/>
          </p:cNvGrpSpPr>
          <p:nvPr/>
        </p:nvGrpSpPr>
        <p:grpSpPr bwMode="auto">
          <a:xfrm>
            <a:off x="0" y="1066800"/>
            <a:ext cx="2901950" cy="2828925"/>
            <a:chOff x="495300" y="0"/>
            <a:chExt cx="8139299" cy="7934081"/>
          </a:xfrm>
        </p:grpSpPr>
        <p:pic>
          <p:nvPicPr>
            <p:cNvPr id="22535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" y="0"/>
              <a:ext cx="81392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6858000"/>
              <a:ext cx="6934200" cy="517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2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7341534"/>
              <a:ext cx="3429000" cy="59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603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v</a:t>
            </a:r>
            <a:r>
              <a:rPr lang="en-US" baseline="-25000" dirty="0" smtClean="0"/>
              <a:t>1</a:t>
            </a:r>
            <a:r>
              <a:rPr lang="en-US" dirty="0" smtClean="0"/>
              <a:t> from fluctuation (dipolar flow)?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5" name="Right Arrow 4"/>
          <p:cNvSpPr/>
          <p:nvPr/>
        </p:nvSpPr>
        <p:spPr>
          <a:xfrm rot="311100" flipH="1">
            <a:off x="-80310" y="2899791"/>
            <a:ext cx="905333" cy="427967"/>
          </a:xfrm>
          <a:prstGeom prst="rightArrow">
            <a:avLst>
              <a:gd name="adj1" fmla="val 36362"/>
              <a:gd name="adj2" fmla="val 12467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isometricLeftDown">
              <a:rot lat="1398594" lon="758422" rev="123623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11100" flipH="1">
            <a:off x="1190348" y="2316630"/>
            <a:ext cx="1164437" cy="320945"/>
          </a:xfrm>
          <a:prstGeom prst="rightArrow">
            <a:avLst>
              <a:gd name="adj1" fmla="val 36362"/>
              <a:gd name="adj2" fmla="val 145907"/>
            </a:avLst>
          </a:prstGeom>
          <a:solidFill>
            <a:srgbClr val="FF6600"/>
          </a:solidFill>
          <a:ln>
            <a:noFill/>
          </a:ln>
          <a:scene3d>
            <a:camera prst="isometricLeftDown">
              <a:rot lat="1398594" lon="758422" rev="123623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http://www.quantumdiaries.org/wp-content/uploads/2011/02/Flow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460" y="1523999"/>
            <a:ext cx="3722262" cy="2688935"/>
          </a:xfrm>
          <a:prstGeom prst="rect">
            <a:avLst/>
          </a:prstGeom>
          <a:noFill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0640" y="740650"/>
            <a:ext cx="39941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Arial" charset="0"/>
                <a:cs typeface="Arial" charset="0"/>
              </a:rPr>
              <a:t>Directed (odd component) flow</a:t>
            </a:r>
          </a:p>
          <a:p>
            <a:pPr eaLnBrk="1" hangingPunct="1"/>
            <a:r>
              <a:rPr lang="en-US" sz="2000" b="1" dirty="0" smtClean="0">
                <a:latin typeface="Arial" charset="0"/>
                <a:cs typeface="Arial" charset="0"/>
              </a:rPr>
              <a:t>vanishes </a:t>
            </a:r>
            <a:r>
              <a:rPr lang="en-US" sz="2000" b="1" dirty="0">
                <a:latin typeface="Arial" charset="0"/>
                <a:cs typeface="Arial" charset="0"/>
              </a:rPr>
              <a:t>at </a:t>
            </a:r>
            <a:r>
              <a:rPr lang="en-US" sz="2000" b="1" dirty="0" err="1">
                <a:latin typeface="Arial" charset="0"/>
                <a:cs typeface="Arial" charset="0"/>
              </a:rPr>
              <a:t>η</a:t>
            </a:r>
            <a:r>
              <a:rPr lang="en-US" sz="2000" b="1" dirty="0">
                <a:latin typeface="Arial" charset="0"/>
                <a:cs typeface="Arial" charset="0"/>
              </a:rPr>
              <a:t>=</a:t>
            </a:r>
            <a:r>
              <a:rPr lang="en-US" sz="2000" b="1" dirty="0" smtClean="0">
                <a:latin typeface="Arial" charset="0"/>
                <a:cs typeface="Arial" charset="0"/>
              </a:rPr>
              <a:t>0</a:t>
            </a:r>
            <a:endParaRPr lang="en-US" sz="2000" b="1" dirty="0"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64239" y="609600"/>
            <a:ext cx="40606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Dipolar (even component) flow</a:t>
            </a:r>
          </a:p>
          <a:p>
            <a:pPr eaLnBrk="1" hangingPunct="1"/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rom initial density fluctuations</a:t>
            </a:r>
          </a:p>
          <a:p>
            <a:pPr eaLnBrk="1" hangingPunct="1"/>
            <a:r>
              <a:rPr lang="en-US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~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boost invariant in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η</a:t>
            </a: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311100">
            <a:off x="3628099" y="1946889"/>
            <a:ext cx="946397" cy="427967"/>
          </a:xfrm>
          <a:prstGeom prst="rightArrow">
            <a:avLst>
              <a:gd name="adj1" fmla="val 36362"/>
              <a:gd name="adj2" fmla="val 14590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isometricLeftDown">
              <a:rot lat="1398594" lon="758422" rev="123623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311100">
            <a:off x="2419093" y="2822823"/>
            <a:ext cx="1036340" cy="320947"/>
          </a:xfrm>
          <a:prstGeom prst="rightArrow">
            <a:avLst>
              <a:gd name="adj1" fmla="val 36362"/>
              <a:gd name="adj2" fmla="val 124673"/>
            </a:avLst>
          </a:prstGeom>
          <a:solidFill>
            <a:srgbClr val="FF6600"/>
          </a:solidFill>
          <a:ln>
            <a:noFill/>
          </a:ln>
          <a:scene3d>
            <a:camera prst="isometricLeftDown">
              <a:rot lat="1398594" lon="758422" rev="123623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lide1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87861">
            <a:off x="5833795" y="1630103"/>
            <a:ext cx="2822132" cy="27396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464915" y="1047890"/>
            <a:ext cx="2600470" cy="3994120"/>
            <a:chOff x="-3083892" y="2348699"/>
            <a:chExt cx="2600470" cy="3994120"/>
          </a:xfrm>
        </p:grpSpPr>
        <p:sp>
          <p:nvSpPr>
            <p:cNvPr id="15" name="Oval 14"/>
            <p:cNvSpPr/>
            <p:nvPr/>
          </p:nvSpPr>
          <p:spPr>
            <a:xfrm rot="2109038">
              <a:off x="-3083892" y="2956597"/>
              <a:ext cx="1493183" cy="2551537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3592772" flipV="1">
              <a:off x="-3878874" y="3558186"/>
              <a:ext cx="3100655" cy="1427798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2072888" flipV="1">
              <a:off x="-2392867" y="2348699"/>
              <a:ext cx="0" cy="399412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2072888">
              <a:off x="-2498932" y="4763651"/>
              <a:ext cx="1726327" cy="915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2152038">
              <a:off x="-1087707" y="4820694"/>
              <a:ext cx="60428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</a:rPr>
                <a:t>Φ</a:t>
              </a:r>
              <a:r>
                <a:rPr lang="en-US" sz="2800" baseline="-25000" dirty="0" smtClean="0">
                  <a:solidFill>
                    <a:srgbClr val="000000"/>
                  </a:solidFill>
                </a:rPr>
                <a:t>1</a:t>
              </a:r>
              <a:endParaRPr lang="en-US" sz="28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2109038">
              <a:off x="-2554142" y="3422150"/>
              <a:ext cx="792481" cy="191168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2109038">
              <a:off x="-2809758" y="3208397"/>
              <a:ext cx="1130136" cy="2196598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 rot="311100">
            <a:off x="7298149" y="2990980"/>
            <a:ext cx="1376247" cy="460860"/>
          </a:xfrm>
          <a:prstGeom prst="rightArrow">
            <a:avLst>
              <a:gd name="adj1" fmla="val 36362"/>
              <a:gd name="adj2" fmla="val 14590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isometricLeftDown">
              <a:rot lat="21044246" lon="1543935" rev="19724099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311100" flipH="1">
            <a:off x="5815426" y="3085102"/>
            <a:ext cx="827590" cy="345614"/>
          </a:xfrm>
          <a:prstGeom prst="rightArrow">
            <a:avLst>
              <a:gd name="adj1" fmla="val 36362"/>
              <a:gd name="adj2" fmla="val 110159"/>
            </a:avLst>
          </a:prstGeom>
          <a:solidFill>
            <a:srgbClr val="FF6600"/>
          </a:solidFill>
          <a:ln>
            <a:noFill/>
          </a:ln>
          <a:scene3d>
            <a:camera prst="isometricLeftDown">
              <a:rot lat="199296" lon="716078" rev="19913717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311100" flipH="1">
            <a:off x="6593625" y="1808275"/>
            <a:ext cx="695533" cy="361075"/>
          </a:xfrm>
          <a:prstGeom prst="rightArrow">
            <a:avLst>
              <a:gd name="adj1" fmla="val 36362"/>
              <a:gd name="adj2" fmla="val 110159"/>
            </a:avLst>
          </a:prstGeom>
          <a:solidFill>
            <a:srgbClr val="FF6600"/>
          </a:solidFill>
          <a:ln>
            <a:noFill/>
          </a:ln>
          <a:scene3d>
            <a:camera prst="isometricLeftDown">
              <a:rot lat="199296" lon="716078" rev="19913717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735" y="3124200"/>
            <a:ext cx="19526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172200" y="4419600"/>
            <a:ext cx="1679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arXiv:1203.0931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8600" y="4419600"/>
            <a:ext cx="1154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1010.1876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2400" y="4724400"/>
            <a:ext cx="8839200" cy="1981200"/>
            <a:chOff x="152400" y="4724400"/>
            <a:chExt cx="8839200" cy="198120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152400" y="4724400"/>
              <a:ext cx="8839200" cy="53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 typeface="Wingdings" charset="0"/>
                <a:buNone/>
              </a:pPr>
              <a:r>
                <a:rPr lang="en-US" sz="2000" b="1" dirty="0" smtClean="0">
                  <a:latin typeface="Arial"/>
                  <a:cs typeface="Arial"/>
                </a:rPr>
                <a:t>Momentum of each particle need to be balanced by other particles</a:t>
              </a:r>
            </a:p>
            <a:p>
              <a:pPr algn="ctr"/>
              <a:endParaRPr lang="en-US" sz="2000" b="1" dirty="0">
                <a:latin typeface="Arial"/>
                <a:cs typeface="Arial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842000"/>
              <a:ext cx="66294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7086600" y="5791200"/>
              <a:ext cx="1295400" cy="914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 sz="2400">
                <a:latin typeface="Tahoma" charset="0"/>
                <a:ea typeface="宋体" charset="0"/>
                <a:cs typeface="宋体" charset="0"/>
              </a:endParaRPr>
            </a:p>
          </p:txBody>
        </p:sp>
        <p:graphicFrame>
          <p:nvGraphicFramePr>
            <p:cNvPr id="32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8441402"/>
                </p:ext>
              </p:extLst>
            </p:nvPr>
          </p:nvGraphicFramePr>
          <p:xfrm>
            <a:off x="2066925" y="5181599"/>
            <a:ext cx="2352675" cy="620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407" name="Equation" r:id="rId7" imgW="1663700" imgH="431800" progId="Equation.DSMT4">
                    <p:embed/>
                  </p:oleObj>
                </mc:Choice>
                <mc:Fallback>
                  <p:oleObj name="Equation" r:id="rId7" imgW="16637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6925" y="5181599"/>
                          <a:ext cx="2352675" cy="62008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Box 34"/>
            <p:cNvSpPr txBox="1"/>
            <p:nvPr/>
          </p:nvSpPr>
          <p:spPr>
            <a:xfrm>
              <a:off x="533400" y="6019800"/>
              <a:ext cx="954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Thus: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3191783" y="3458203"/>
            <a:ext cx="1608817" cy="251760"/>
          </a:xfrm>
          <a:custGeom>
            <a:avLst/>
            <a:gdLst>
              <a:gd name="connsiteX0" fmla="*/ 0 w 1763639"/>
              <a:gd name="connsiteY0" fmla="*/ 246887 h 280310"/>
              <a:gd name="connsiteX1" fmla="*/ 317508 w 1763639"/>
              <a:gd name="connsiteY1" fmla="*/ 63060 h 280310"/>
              <a:gd name="connsiteX2" fmla="*/ 1545759 w 1763639"/>
              <a:gd name="connsiteY2" fmla="*/ 12925 h 280310"/>
              <a:gd name="connsiteX3" fmla="*/ 1763001 w 1763639"/>
              <a:gd name="connsiteY3" fmla="*/ 280310 h 280310"/>
              <a:gd name="connsiteX4" fmla="*/ 1763001 w 1763639"/>
              <a:gd name="connsiteY4" fmla="*/ 280310 h 280310"/>
              <a:gd name="connsiteX5" fmla="*/ 1763001 w 1763639"/>
              <a:gd name="connsiteY5" fmla="*/ 280310 h 280310"/>
              <a:gd name="connsiteX0" fmla="*/ 0 w 1764204"/>
              <a:gd name="connsiteY0" fmla="*/ 248947 h 282370"/>
              <a:gd name="connsiteX1" fmla="*/ 275731 w 1764204"/>
              <a:gd name="connsiteY1" fmla="*/ 56764 h 282370"/>
              <a:gd name="connsiteX2" fmla="*/ 1545759 w 1764204"/>
              <a:gd name="connsiteY2" fmla="*/ 14985 h 282370"/>
              <a:gd name="connsiteX3" fmla="*/ 1763001 w 1764204"/>
              <a:gd name="connsiteY3" fmla="*/ 282370 h 282370"/>
              <a:gd name="connsiteX4" fmla="*/ 1763001 w 1764204"/>
              <a:gd name="connsiteY4" fmla="*/ 282370 h 282370"/>
              <a:gd name="connsiteX5" fmla="*/ 1763001 w 1764204"/>
              <a:gd name="connsiteY5" fmla="*/ 282370 h 282370"/>
              <a:gd name="connsiteX0" fmla="*/ 0 w 1763001"/>
              <a:gd name="connsiteY0" fmla="*/ 218337 h 251760"/>
              <a:gd name="connsiteX1" fmla="*/ 275731 w 1763001"/>
              <a:gd name="connsiteY1" fmla="*/ 26154 h 251760"/>
              <a:gd name="connsiteX2" fmla="*/ 1311806 w 1763001"/>
              <a:gd name="connsiteY2" fmla="*/ 26154 h 251760"/>
              <a:gd name="connsiteX3" fmla="*/ 1763001 w 1763001"/>
              <a:gd name="connsiteY3" fmla="*/ 251760 h 251760"/>
              <a:gd name="connsiteX4" fmla="*/ 1763001 w 1763001"/>
              <a:gd name="connsiteY4" fmla="*/ 251760 h 251760"/>
              <a:gd name="connsiteX5" fmla="*/ 1763001 w 1763001"/>
              <a:gd name="connsiteY5" fmla="*/ 251760 h 2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3001" h="251760">
                <a:moveTo>
                  <a:pt x="0" y="218337"/>
                </a:moveTo>
                <a:cubicBezTo>
                  <a:pt x="29941" y="145920"/>
                  <a:pt x="57097" y="58184"/>
                  <a:pt x="275731" y="26154"/>
                </a:cubicBezTo>
                <a:cubicBezTo>
                  <a:pt x="494365" y="-5876"/>
                  <a:pt x="1063928" y="-11447"/>
                  <a:pt x="1311806" y="26154"/>
                </a:cubicBezTo>
                <a:cubicBezTo>
                  <a:pt x="1559684" y="63755"/>
                  <a:pt x="1687802" y="214159"/>
                  <a:pt x="1763001" y="251760"/>
                </a:cubicBezTo>
                <a:lnTo>
                  <a:pt x="1763001" y="251760"/>
                </a:lnTo>
                <a:lnTo>
                  <a:pt x="1763001" y="251760"/>
                </a:ln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54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 animBg="1"/>
      <p:bldP spid="1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>
                <a:latin typeface="Arial" charset="0"/>
              </a:rPr>
              <a:t>Compare with v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and v</a:t>
            </a:r>
            <a:r>
              <a:rPr lang="en-US" baseline="-25000">
                <a:latin typeface="Arial" charset="0"/>
              </a:rPr>
              <a:t>3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5867400"/>
            <a:ext cx="8839200" cy="685800"/>
          </a:xfrm>
        </p:spPr>
        <p:txBody>
          <a:bodyPr/>
          <a:lstStyle/>
          <a:p>
            <a:pPr lvl="1"/>
            <a:r>
              <a:rPr lang="en-US" dirty="0">
                <a:latin typeface="Times New Roman" charset="0"/>
              </a:rPr>
              <a:t>v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comparable to v</a:t>
            </a:r>
            <a:r>
              <a:rPr lang="en-US" baseline="-25000" dirty="0">
                <a:latin typeface="Times New Roman" charset="0"/>
              </a:rPr>
              <a:t>3</a:t>
            </a:r>
            <a:r>
              <a:rPr lang="en-US" dirty="0">
                <a:latin typeface="Times New Roman" charset="0"/>
              </a:rPr>
              <a:t> but peak at higher </a:t>
            </a:r>
            <a:r>
              <a:rPr lang="en-US" dirty="0" err="1">
                <a:latin typeface="Times New Roman" charset="0"/>
              </a:rPr>
              <a:t>p</a:t>
            </a:r>
            <a:r>
              <a:rPr lang="en-US" baseline="-25000" dirty="0" err="1">
                <a:latin typeface="Times New Roman" charset="0"/>
              </a:rPr>
              <a:t>T</a:t>
            </a:r>
            <a:r>
              <a:rPr lang="en-US" dirty="0" err="1" smtClean="0">
                <a:latin typeface="Times New Roman" charset="0"/>
              </a:rPr>
              <a:t>.</a:t>
            </a:r>
            <a:endParaRPr lang="en-US" dirty="0" smtClean="0">
              <a:latin typeface="Times New Roman" charset="0"/>
            </a:endParaRPr>
          </a:p>
          <a:p>
            <a:pPr lvl="1"/>
            <a:r>
              <a:rPr lang="en-US" dirty="0">
                <a:latin typeface="Times New Roman" charset="0"/>
              </a:rPr>
              <a:t>v</a:t>
            </a:r>
            <a:r>
              <a:rPr lang="en-US" baseline="-25000" dirty="0" smtClean="0">
                <a:latin typeface="Times New Roman" charset="0"/>
              </a:rPr>
              <a:t>1</a:t>
            </a:r>
            <a:r>
              <a:rPr lang="en-US" dirty="0" smtClean="0">
                <a:latin typeface="Times New Roman" charset="0"/>
              </a:rPr>
              <a:t> is no-zero at higher </a:t>
            </a:r>
            <a:r>
              <a:rPr lang="en-US" dirty="0" err="1" smtClean="0">
                <a:latin typeface="Times New Roman" charset="0"/>
              </a:rPr>
              <a:t>p</a:t>
            </a:r>
            <a:r>
              <a:rPr lang="en-US" baseline="-25000" dirty="0" err="1" smtClean="0">
                <a:latin typeface="Times New Roman" charset="0"/>
              </a:rPr>
              <a:t>T</a:t>
            </a:r>
            <a:r>
              <a:rPr lang="en-US" dirty="0" smtClean="0">
                <a:latin typeface="Times New Roman" charset="0"/>
              </a:rPr>
              <a:t>, jet-quenching from dipolar initial geometry?</a:t>
            </a:r>
            <a:endParaRPr lang="en-US" dirty="0">
              <a:latin typeface="Times New Roman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EA23A6-5874-F543-92F7-8F328B403B25}" type="slidenum">
              <a:rPr lang="en-US">
                <a:solidFill>
                  <a:schemeClr val="bg1"/>
                </a:solidFill>
                <a:ea typeface="SimSun" charset="0"/>
                <a:cs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28676" name="Picture 5" descr="com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55345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96000" cy="79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5829" y="685800"/>
            <a:ext cx="645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</a:rPr>
              <a:t>Extract v</a:t>
            </a:r>
            <a:r>
              <a:rPr lang="en-US" baseline="-25000" dirty="0" smtClean="0">
                <a:latin typeface="Times New Roman" charset="0"/>
              </a:rPr>
              <a:t>1</a:t>
            </a:r>
            <a:r>
              <a:rPr lang="en-US" dirty="0" smtClean="0">
                <a:latin typeface="Times New Roman" charset="0"/>
              </a:rPr>
              <a:t> by fitting v</a:t>
            </a:r>
            <a:r>
              <a:rPr lang="en-US" baseline="-25000" dirty="0" smtClean="0">
                <a:latin typeface="Times New Roman" charset="0"/>
              </a:rPr>
              <a:t>1,1</a:t>
            </a:r>
            <a:r>
              <a:rPr lang="en-US" dirty="0" smtClean="0">
                <a:latin typeface="Times New Roman" charset="0"/>
              </a:rPr>
              <a:t> with the function:</a:t>
            </a:r>
            <a:endParaRPr lang="en-US" dirty="0"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2743200"/>
            <a:ext cx="172072" cy="133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2590800"/>
            <a:ext cx="353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189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620713"/>
          </a:xfrm>
        </p:spPr>
        <p:txBody>
          <a:bodyPr/>
          <a:lstStyle/>
          <a:p>
            <a:r>
              <a:rPr lang="en-US">
                <a:latin typeface="Arial" charset="0"/>
              </a:rPr>
              <a:t>Event-by-Event fluctuations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049753-D6EB-F344-976F-2F35F508064C}" type="slidenum">
              <a:rPr lang="en-US" altLang="zh-CN" sz="1400">
                <a:solidFill>
                  <a:srgbClr val="FFFFFF"/>
                </a:solidFill>
                <a:ea typeface="宋体" charset="0"/>
                <a:cs typeface="宋体" charset="0"/>
              </a:rPr>
              <a:pPr eaLnBrk="1" hangingPunct="1"/>
              <a:t>18</a:t>
            </a:fld>
            <a:endParaRPr lang="en-US" altLang="zh-CN" sz="14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err="1" smtClean="0"/>
              <a:t>EbyE</a:t>
            </a:r>
            <a:r>
              <a:rPr lang="en-US" dirty="0" smtClean="0"/>
              <a:t> initial </a:t>
            </a:r>
            <a:r>
              <a:rPr lang="en-US" dirty="0"/>
              <a:t>structure </a:t>
            </a:r>
            <a:r>
              <a:rPr lang="en-US" dirty="0" smtClean="0"/>
              <a:t>and harmonic flow</a:t>
            </a:r>
            <a:endParaRPr lang="en-US" dirty="0">
              <a:latin typeface="Arial" charset="0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7772400" cy="9906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What is the nature of the initial state fluctuation?</a:t>
            </a:r>
          </a:p>
          <a:p>
            <a:r>
              <a:rPr lang="en-US" dirty="0" smtClean="0">
                <a:latin typeface="Times New Roman" charset="0"/>
              </a:rPr>
              <a:t>How are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 err="1">
                <a:latin typeface="Times New Roman" charset="0"/>
              </a:rPr>
              <a:t>ε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 err="1">
                <a:latin typeface="Times New Roman" charset="0"/>
              </a:rPr>
              <a:t>,Φ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baseline="30000" dirty="0">
                <a:latin typeface="Times New Roman" charset="0"/>
              </a:rPr>
              <a:t>*</a:t>
            </a:r>
            <a:r>
              <a:rPr lang="en-US" dirty="0" smtClean="0">
                <a:latin typeface="Times New Roman" charset="0"/>
              </a:rPr>
              <a:t>) </a:t>
            </a:r>
            <a:r>
              <a:rPr lang="en-US" dirty="0">
                <a:latin typeface="Times New Roman" charset="0"/>
              </a:rPr>
              <a:t>transferred to (</a:t>
            </a:r>
            <a:r>
              <a:rPr lang="en-US" dirty="0" err="1">
                <a:latin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 event-by-event?</a:t>
            </a:r>
            <a:endParaRPr lang="en-US" dirty="0">
              <a:latin typeface="Times New Roman" charset="0"/>
              <a:ea typeface="宋体" charset="0"/>
              <a:cs typeface="宋体" charset="0"/>
            </a:endParaRPr>
          </a:p>
          <a:p>
            <a:r>
              <a:rPr lang="en-US" dirty="0">
                <a:latin typeface="Times New Roman" charset="0"/>
                <a:ea typeface="宋体" charset="0"/>
                <a:cs typeface="宋体" charset="0"/>
              </a:rPr>
              <a:t>What is the nature of final state (non-</a:t>
            </a:r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linear) </a:t>
            </a:r>
            <a:r>
              <a:rPr lang="en-US" dirty="0">
                <a:latin typeface="Times New Roman" charset="0"/>
                <a:ea typeface="宋体" charset="0"/>
                <a:cs typeface="宋体" charset="0"/>
              </a:rPr>
              <a:t>dynamics</a:t>
            </a:r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?</a:t>
            </a:r>
          </a:p>
          <a:p>
            <a:pPr lvl="1"/>
            <a:r>
              <a:rPr lang="en-US" dirty="0" err="1" smtClean="0">
                <a:latin typeface="Times New Roman" charset="0"/>
                <a:ea typeface="宋体" charset="0"/>
              </a:rPr>
              <a:t>Non-linear</a:t>
            </a:r>
            <a:r>
              <a:rPr lang="en-US" dirty="0" err="1" smtClean="0">
                <a:latin typeface="Times New Roman" charset="0"/>
                <a:ea typeface="宋体" charset="0"/>
                <a:sym typeface="Wingdings"/>
              </a:rPr>
              <a:t>mode-mixing</a:t>
            </a:r>
            <a:r>
              <a:rPr lang="en-US" dirty="0" smtClean="0">
                <a:latin typeface="Times New Roman" charset="0"/>
                <a:ea typeface="宋体" charset="0"/>
                <a:sym typeface="Wingdings"/>
              </a:rPr>
              <a:t>/interaction between e.g. v</a:t>
            </a:r>
            <a:r>
              <a:rPr lang="en-US" baseline="-25000" dirty="0" smtClean="0">
                <a:latin typeface="Times New Roman" charset="0"/>
                <a:ea typeface="宋体" charset="0"/>
                <a:sym typeface="Wingdings"/>
              </a:rPr>
              <a:t>2</a:t>
            </a:r>
            <a:r>
              <a:rPr lang="en-US" dirty="0" smtClean="0">
                <a:latin typeface="Times New Roman" charset="0"/>
                <a:ea typeface="宋体" charset="0"/>
                <a:sym typeface="Wingdings"/>
              </a:rPr>
              <a:t> and v</a:t>
            </a:r>
            <a:r>
              <a:rPr lang="en-US" baseline="-25000" dirty="0" smtClean="0">
                <a:latin typeface="Times New Roman" charset="0"/>
                <a:ea typeface="宋体" charset="0"/>
                <a:sym typeface="Wingdings"/>
              </a:rPr>
              <a:t>4</a:t>
            </a:r>
            <a:r>
              <a:rPr lang="en-US" dirty="0" smtClean="0">
                <a:latin typeface="Times New Roman" charset="0"/>
                <a:ea typeface="宋体" charset="0"/>
                <a:sym typeface="Wingdings"/>
              </a:rPr>
              <a:t>.</a:t>
            </a:r>
            <a:endParaRPr lang="en-US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D3CFD5-01BF-3F48-91E5-F93695C930CD}" type="slidenum">
              <a:rPr lang="en-US" altLang="zh-CN" sz="1400">
                <a:solidFill>
                  <a:srgbClr val="FFFFFF"/>
                </a:solidFill>
                <a:ea typeface="宋体" charset="0"/>
                <a:cs typeface="宋体" charset="0"/>
              </a:rPr>
              <a:pPr eaLnBrk="1" hangingPunct="1"/>
              <a:t>19</a:t>
            </a:fld>
            <a:endParaRPr lang="en-US" altLang="zh-CN" sz="14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5632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235386"/>
              </p:ext>
            </p:extLst>
          </p:nvPr>
        </p:nvGraphicFramePr>
        <p:xfrm>
          <a:off x="5486400" y="3487737"/>
          <a:ext cx="34290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59" name="Equation" r:id="rId3" imgW="1816100" imgH="444500" progId="Equation.DSMT4">
                  <p:embed/>
                </p:oleObj>
              </mc:Choice>
              <mc:Fallback>
                <p:oleObj name="Equation" r:id="rId3" imgW="1816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487737"/>
                        <a:ext cx="3429000" cy="85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5" name="Group 22"/>
          <p:cNvGrpSpPr>
            <a:grpSpLocks/>
          </p:cNvGrpSpPr>
          <p:nvPr/>
        </p:nvGrpSpPr>
        <p:grpSpPr bwMode="auto">
          <a:xfrm>
            <a:off x="325438" y="957263"/>
            <a:ext cx="2874962" cy="2251075"/>
            <a:chOff x="0" y="685201"/>
            <a:chExt cx="2875060" cy="2251146"/>
          </a:xfrm>
        </p:grpSpPr>
        <p:grpSp>
          <p:nvGrpSpPr>
            <p:cNvPr id="56330" name="Group 34"/>
            <p:cNvGrpSpPr>
              <a:grpSpLocks/>
            </p:cNvGrpSpPr>
            <p:nvPr/>
          </p:nvGrpSpPr>
          <p:grpSpPr bwMode="auto">
            <a:xfrm>
              <a:off x="0" y="685800"/>
              <a:ext cx="2868878" cy="2250547"/>
              <a:chOff x="228600" y="1672232"/>
              <a:chExt cx="3043098" cy="2370536"/>
            </a:xfrm>
          </p:grpSpPr>
          <p:grpSp>
            <p:nvGrpSpPr>
              <p:cNvPr id="56334" name="Group 1"/>
              <p:cNvGrpSpPr>
                <a:grpSpLocks/>
              </p:cNvGrpSpPr>
              <p:nvPr/>
            </p:nvGrpSpPr>
            <p:grpSpPr bwMode="auto">
              <a:xfrm>
                <a:off x="228600" y="1916549"/>
                <a:ext cx="2918851" cy="2122051"/>
                <a:chOff x="366713" y="3479772"/>
                <a:chExt cx="2902022" cy="2109816"/>
              </a:xfrm>
            </p:grpSpPr>
            <p:pic>
              <p:nvPicPr>
                <p:cNvPr id="56338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6713" y="3587750"/>
                  <a:ext cx="2819400" cy="2001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6339" name="Group 47"/>
                <p:cNvGrpSpPr>
                  <a:grpSpLocks/>
                </p:cNvGrpSpPr>
                <p:nvPr/>
              </p:nvGrpSpPr>
              <p:grpSpPr bwMode="auto">
                <a:xfrm>
                  <a:off x="886874" y="3479772"/>
                  <a:ext cx="2381861" cy="1941989"/>
                  <a:chOff x="346959" y="838200"/>
                  <a:chExt cx="3816499" cy="2783305"/>
                </a:xfrm>
              </p:grpSpPr>
              <p:sp>
                <p:nvSpPr>
                  <p:cNvPr id="56340" name="Freeform 54"/>
                  <p:cNvSpPr>
                    <a:spLocks/>
                  </p:cNvSpPr>
                  <p:nvPr/>
                </p:nvSpPr>
                <p:spPr bwMode="auto">
                  <a:xfrm rot="-4547805">
                    <a:off x="798381" y="994660"/>
                    <a:ext cx="1908437" cy="2811281"/>
                  </a:xfrm>
                  <a:custGeom>
                    <a:avLst/>
                    <a:gdLst>
                      <a:gd name="T0" fmla="*/ 373957725 w 1492584"/>
                      <a:gd name="T1" fmla="*/ 2147483647 h 1437373"/>
                      <a:gd name="T2" fmla="*/ 2147483647 w 1492584"/>
                      <a:gd name="T3" fmla="*/ 2147483647 h 1437373"/>
                      <a:gd name="T4" fmla="*/ 2147483647 w 1492584"/>
                      <a:gd name="T5" fmla="*/ 2147483647 h 1437373"/>
                      <a:gd name="T6" fmla="*/ 2147483647 w 1492584"/>
                      <a:gd name="T7" fmla="*/ 2147483647 h 1437373"/>
                      <a:gd name="T8" fmla="*/ 2147483647 w 1492584"/>
                      <a:gd name="T9" fmla="*/ 2147483647 h 1437373"/>
                      <a:gd name="T10" fmla="*/ 2147483647 w 1492584"/>
                      <a:gd name="T11" fmla="*/ 2147483647 h 1437373"/>
                      <a:gd name="T12" fmla="*/ 2147483647 w 1492584"/>
                      <a:gd name="T13" fmla="*/ 2147483647 h 1437373"/>
                      <a:gd name="T14" fmla="*/ 2147483647 w 1492584"/>
                      <a:gd name="T15" fmla="*/ 2147483647 h 1437373"/>
                      <a:gd name="T16" fmla="*/ 2147483647 w 1492584"/>
                      <a:gd name="T17" fmla="*/ 2147483647 h 1437373"/>
                      <a:gd name="T18" fmla="*/ 2147483647 w 1492584"/>
                      <a:gd name="T19" fmla="*/ 2147483647 h 1437373"/>
                      <a:gd name="T20" fmla="*/ 873880505 w 1492584"/>
                      <a:gd name="T21" fmla="*/ 2147483647 h 1437373"/>
                      <a:gd name="T22" fmla="*/ 47617215 w 1492584"/>
                      <a:gd name="T23" fmla="*/ 2147483647 h 1437373"/>
                      <a:gd name="T24" fmla="*/ 373957725 w 1492584"/>
                      <a:gd name="T25" fmla="*/ 2147483647 h 143737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492584"/>
                      <a:gd name="T40" fmla="*/ 0 h 1437373"/>
                      <a:gd name="T41" fmla="*/ 1492584 w 1492584"/>
                      <a:gd name="T42" fmla="*/ 1437373 h 1437373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492584" h="1437373">
                        <a:moveTo>
                          <a:pt x="50399" y="752374"/>
                        </a:moveTo>
                        <a:cubicBezTo>
                          <a:pt x="94381" y="650640"/>
                          <a:pt x="231675" y="437949"/>
                          <a:pt x="319907" y="328863"/>
                        </a:cubicBezTo>
                        <a:cubicBezTo>
                          <a:pt x="408139" y="219777"/>
                          <a:pt x="473911" y="152400"/>
                          <a:pt x="579789" y="97857"/>
                        </a:cubicBezTo>
                        <a:cubicBezTo>
                          <a:pt x="685667" y="43314"/>
                          <a:pt x="838067" y="0"/>
                          <a:pt x="955174" y="1604"/>
                        </a:cubicBezTo>
                        <a:cubicBezTo>
                          <a:pt x="1072281" y="3208"/>
                          <a:pt x="1195806" y="40105"/>
                          <a:pt x="1282433" y="107482"/>
                        </a:cubicBezTo>
                        <a:cubicBezTo>
                          <a:pt x="1369060" y="174859"/>
                          <a:pt x="1457292" y="280737"/>
                          <a:pt x="1474938" y="405865"/>
                        </a:cubicBezTo>
                        <a:cubicBezTo>
                          <a:pt x="1492584" y="530993"/>
                          <a:pt x="1458896" y="715477"/>
                          <a:pt x="1388311" y="858252"/>
                        </a:cubicBezTo>
                        <a:cubicBezTo>
                          <a:pt x="1317726" y="1001027"/>
                          <a:pt x="1166930" y="1169469"/>
                          <a:pt x="1051427" y="1262513"/>
                        </a:cubicBezTo>
                        <a:cubicBezTo>
                          <a:pt x="935924" y="1355557"/>
                          <a:pt x="812400" y="1395663"/>
                          <a:pt x="695292" y="1416518"/>
                        </a:cubicBezTo>
                        <a:cubicBezTo>
                          <a:pt x="578185" y="1437373"/>
                          <a:pt x="445035" y="1427747"/>
                          <a:pt x="348782" y="1387642"/>
                        </a:cubicBezTo>
                        <a:cubicBezTo>
                          <a:pt x="252529" y="1347537"/>
                          <a:pt x="174837" y="1254760"/>
                          <a:pt x="117776" y="1175886"/>
                        </a:cubicBezTo>
                        <a:cubicBezTo>
                          <a:pt x="60715" y="1097012"/>
                          <a:pt x="12834" y="991402"/>
                          <a:pt x="6417" y="914400"/>
                        </a:cubicBezTo>
                        <a:cubicBezTo>
                          <a:pt x="0" y="837398"/>
                          <a:pt x="37699" y="882984"/>
                          <a:pt x="50399" y="752374"/>
                        </a:cubicBezTo>
                        <a:close/>
                      </a:path>
                    </a:pathLst>
                  </a:custGeom>
                  <a:no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341" name="Freeform 55"/>
                  <p:cNvSpPr>
                    <a:spLocks/>
                  </p:cNvSpPr>
                  <p:nvPr/>
                </p:nvSpPr>
                <p:spPr bwMode="auto">
                  <a:xfrm rot="-4393937">
                    <a:off x="749279" y="699392"/>
                    <a:ext cx="2367788" cy="3043499"/>
                  </a:xfrm>
                  <a:custGeom>
                    <a:avLst/>
                    <a:gdLst>
                      <a:gd name="T0" fmla="*/ 2147483647 w 1645920"/>
                      <a:gd name="T1" fmla="*/ 2147483647 h 1719714"/>
                      <a:gd name="T2" fmla="*/ 2147483647 w 1645920"/>
                      <a:gd name="T3" fmla="*/ 2147483647 h 1719714"/>
                      <a:gd name="T4" fmla="*/ 2147483647 w 1645920"/>
                      <a:gd name="T5" fmla="*/ 2147483647 h 1719714"/>
                      <a:gd name="T6" fmla="*/ 2147483647 w 1645920"/>
                      <a:gd name="T7" fmla="*/ 2147483647 h 1719714"/>
                      <a:gd name="T8" fmla="*/ 2147483647 w 1645920"/>
                      <a:gd name="T9" fmla="*/ 2147483647 h 1719714"/>
                      <a:gd name="T10" fmla="*/ 2147483647 w 1645920"/>
                      <a:gd name="T11" fmla="*/ 2147483647 h 1719714"/>
                      <a:gd name="T12" fmla="*/ 2147483647 w 1645920"/>
                      <a:gd name="T13" fmla="*/ 2147483647 h 1719714"/>
                      <a:gd name="T14" fmla="*/ 2147483647 w 1645920"/>
                      <a:gd name="T15" fmla="*/ 2147483647 h 1719714"/>
                      <a:gd name="T16" fmla="*/ 2147483647 w 1645920"/>
                      <a:gd name="T17" fmla="*/ 2147483647 h 1719714"/>
                      <a:gd name="T18" fmla="*/ 2147483647 w 1645920"/>
                      <a:gd name="T19" fmla="*/ 2147483647 h 1719714"/>
                      <a:gd name="T20" fmla="*/ 2147483647 w 1645920"/>
                      <a:gd name="T21" fmla="*/ 2147483647 h 1719714"/>
                      <a:gd name="T22" fmla="*/ 2147483647 w 1645920"/>
                      <a:gd name="T23" fmla="*/ 2147483647 h 1719714"/>
                      <a:gd name="T24" fmla="*/ 2147483647 w 1645920"/>
                      <a:gd name="T25" fmla="*/ 2147483647 h 1719714"/>
                      <a:gd name="T26" fmla="*/ 2147483647 w 1645920"/>
                      <a:gd name="T27" fmla="*/ 2147483647 h 1719714"/>
                      <a:gd name="T28" fmla="*/ 2147483647 w 1645920"/>
                      <a:gd name="T29" fmla="*/ 2147483647 h 1719714"/>
                      <a:gd name="T30" fmla="*/ 2147483647 w 1645920"/>
                      <a:gd name="T31" fmla="*/ 2147483647 h 1719714"/>
                      <a:gd name="T32" fmla="*/ 2147483647 w 1645920"/>
                      <a:gd name="T33" fmla="*/ 2147483647 h 1719714"/>
                      <a:gd name="T34" fmla="*/ 2147483647 w 1645920"/>
                      <a:gd name="T35" fmla="*/ 2147483647 h 1719714"/>
                      <a:gd name="T36" fmla="*/ 2147483647 w 1645920"/>
                      <a:gd name="T37" fmla="*/ 2147483647 h 1719714"/>
                      <a:gd name="T38" fmla="*/ 2147483647 w 1645920"/>
                      <a:gd name="T39" fmla="*/ 2147483647 h 1719714"/>
                      <a:gd name="T40" fmla="*/ 2147483647 w 1645920"/>
                      <a:gd name="T41" fmla="*/ 2147483647 h 1719714"/>
                      <a:gd name="T42" fmla="*/ 2147483647 w 1645920"/>
                      <a:gd name="T43" fmla="*/ 2147483647 h 1719714"/>
                      <a:gd name="T44" fmla="*/ 2147483647 w 1645920"/>
                      <a:gd name="T45" fmla="*/ 2147483647 h 1719714"/>
                      <a:gd name="T46" fmla="*/ 2147483647 w 1645920"/>
                      <a:gd name="T47" fmla="*/ 2147483647 h 1719714"/>
                      <a:gd name="T48" fmla="*/ 2147483647 w 1645920"/>
                      <a:gd name="T49" fmla="*/ 2147483647 h 1719714"/>
                      <a:gd name="T50" fmla="*/ 2147483647 w 1645920"/>
                      <a:gd name="T51" fmla="*/ 2147483647 h 1719714"/>
                      <a:gd name="T52" fmla="*/ 2147483647 w 1645920"/>
                      <a:gd name="T53" fmla="*/ 2147483647 h 1719714"/>
                      <a:gd name="T54" fmla="*/ 2147483647 w 1645920"/>
                      <a:gd name="T55" fmla="*/ 2147483647 h 1719714"/>
                      <a:gd name="T56" fmla="*/ 2147483647 w 1645920"/>
                      <a:gd name="T57" fmla="*/ 2147483647 h 1719714"/>
                      <a:gd name="T58" fmla="*/ 2147483647 w 1645920"/>
                      <a:gd name="T59" fmla="*/ 2147483647 h 1719714"/>
                      <a:gd name="T60" fmla="*/ 2147483647 w 1645920"/>
                      <a:gd name="T61" fmla="*/ 2147483647 h 1719714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645920"/>
                      <a:gd name="T94" fmla="*/ 0 h 1719714"/>
                      <a:gd name="T95" fmla="*/ 1645920 w 1645920"/>
                      <a:gd name="T96" fmla="*/ 1719714 h 1719714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645920" h="1719714">
                        <a:moveTo>
                          <a:pt x="49731" y="1161448"/>
                        </a:moveTo>
                        <a:cubicBezTo>
                          <a:pt x="64169" y="1081238"/>
                          <a:pt x="91441" y="1084446"/>
                          <a:pt x="117108" y="1045945"/>
                        </a:cubicBezTo>
                        <a:cubicBezTo>
                          <a:pt x="142775" y="1007444"/>
                          <a:pt x="184485" y="960922"/>
                          <a:pt x="203735" y="930442"/>
                        </a:cubicBezTo>
                        <a:cubicBezTo>
                          <a:pt x="222985" y="899962"/>
                          <a:pt x="226194" y="882315"/>
                          <a:pt x="232611" y="863065"/>
                        </a:cubicBezTo>
                        <a:cubicBezTo>
                          <a:pt x="239028" y="843815"/>
                          <a:pt x="247049" y="837398"/>
                          <a:pt x="242236" y="814939"/>
                        </a:cubicBezTo>
                        <a:cubicBezTo>
                          <a:pt x="237423" y="792480"/>
                          <a:pt x="224590" y="766812"/>
                          <a:pt x="203735" y="728311"/>
                        </a:cubicBezTo>
                        <a:cubicBezTo>
                          <a:pt x="182880" y="689810"/>
                          <a:pt x="141171" y="641684"/>
                          <a:pt x="117108" y="583933"/>
                        </a:cubicBezTo>
                        <a:cubicBezTo>
                          <a:pt x="93045" y="526182"/>
                          <a:pt x="67377" y="439554"/>
                          <a:pt x="59356" y="381802"/>
                        </a:cubicBezTo>
                        <a:cubicBezTo>
                          <a:pt x="51335" y="324050"/>
                          <a:pt x="56147" y="283945"/>
                          <a:pt x="68981" y="237423"/>
                        </a:cubicBezTo>
                        <a:cubicBezTo>
                          <a:pt x="81815" y="190901"/>
                          <a:pt x="109086" y="139566"/>
                          <a:pt x="136358" y="102669"/>
                        </a:cubicBezTo>
                        <a:cubicBezTo>
                          <a:pt x="163630" y="65772"/>
                          <a:pt x="194110" y="32084"/>
                          <a:pt x="232611" y="16042"/>
                        </a:cubicBezTo>
                        <a:cubicBezTo>
                          <a:pt x="271112" y="0"/>
                          <a:pt x="319239" y="1604"/>
                          <a:pt x="367365" y="6417"/>
                        </a:cubicBezTo>
                        <a:cubicBezTo>
                          <a:pt x="415491" y="11230"/>
                          <a:pt x="471639" y="19251"/>
                          <a:pt x="521369" y="44918"/>
                        </a:cubicBezTo>
                        <a:cubicBezTo>
                          <a:pt x="571099" y="70585"/>
                          <a:pt x="620830" y="113899"/>
                          <a:pt x="665748" y="160421"/>
                        </a:cubicBezTo>
                        <a:cubicBezTo>
                          <a:pt x="710666" y="206943"/>
                          <a:pt x="757188" y="267903"/>
                          <a:pt x="790876" y="324050"/>
                        </a:cubicBezTo>
                        <a:cubicBezTo>
                          <a:pt x="824564" y="380197"/>
                          <a:pt x="837398" y="462012"/>
                          <a:pt x="867878" y="497305"/>
                        </a:cubicBezTo>
                        <a:cubicBezTo>
                          <a:pt x="898358" y="532598"/>
                          <a:pt x="911192" y="527785"/>
                          <a:pt x="973756" y="535806"/>
                        </a:cubicBezTo>
                        <a:cubicBezTo>
                          <a:pt x="1036320" y="543827"/>
                          <a:pt x="1158241" y="527785"/>
                          <a:pt x="1243264" y="545431"/>
                        </a:cubicBezTo>
                        <a:cubicBezTo>
                          <a:pt x="1328287" y="563077"/>
                          <a:pt x="1419727" y="591953"/>
                          <a:pt x="1483895" y="641684"/>
                        </a:cubicBezTo>
                        <a:cubicBezTo>
                          <a:pt x="1548063" y="691415"/>
                          <a:pt x="1610628" y="774834"/>
                          <a:pt x="1628274" y="843815"/>
                        </a:cubicBezTo>
                        <a:cubicBezTo>
                          <a:pt x="1645920" y="912796"/>
                          <a:pt x="1628274" y="996214"/>
                          <a:pt x="1589773" y="1055570"/>
                        </a:cubicBezTo>
                        <a:cubicBezTo>
                          <a:pt x="1551272" y="1114926"/>
                          <a:pt x="1487104" y="1169469"/>
                          <a:pt x="1397268" y="1199949"/>
                        </a:cubicBezTo>
                        <a:cubicBezTo>
                          <a:pt x="1307432" y="1230429"/>
                          <a:pt x="1132573" y="1233637"/>
                          <a:pt x="1050758" y="1238450"/>
                        </a:cubicBezTo>
                        <a:lnTo>
                          <a:pt x="906379" y="1228825"/>
                        </a:lnTo>
                        <a:cubicBezTo>
                          <a:pt x="874295" y="1227221"/>
                          <a:pt x="880712" y="1209575"/>
                          <a:pt x="858253" y="1228825"/>
                        </a:cubicBezTo>
                        <a:cubicBezTo>
                          <a:pt x="835794" y="1248075"/>
                          <a:pt x="811731" y="1286576"/>
                          <a:pt x="771626" y="1344328"/>
                        </a:cubicBezTo>
                        <a:cubicBezTo>
                          <a:pt x="731521" y="1402080"/>
                          <a:pt x="683394" y="1515979"/>
                          <a:pt x="617621" y="1575335"/>
                        </a:cubicBezTo>
                        <a:cubicBezTo>
                          <a:pt x="551848" y="1634691"/>
                          <a:pt x="442762" y="1681213"/>
                          <a:pt x="376990" y="1700463"/>
                        </a:cubicBezTo>
                        <a:cubicBezTo>
                          <a:pt x="311218" y="1719713"/>
                          <a:pt x="280738" y="1719714"/>
                          <a:pt x="222986" y="1690838"/>
                        </a:cubicBezTo>
                        <a:cubicBezTo>
                          <a:pt x="165234" y="1661962"/>
                          <a:pt x="60960" y="1615440"/>
                          <a:pt x="30480" y="1527208"/>
                        </a:cubicBezTo>
                        <a:cubicBezTo>
                          <a:pt x="0" y="1438976"/>
                          <a:pt x="35293" y="1241659"/>
                          <a:pt x="49731" y="1161448"/>
                        </a:cubicBezTo>
                        <a:close/>
                      </a:path>
                    </a:pathLst>
                  </a:custGeom>
                  <a:noFill/>
                  <a:ln w="28575" cap="flat" cmpd="sng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342" name="Freeform 56"/>
                  <p:cNvSpPr>
                    <a:spLocks/>
                  </p:cNvSpPr>
                  <p:nvPr/>
                </p:nvSpPr>
                <p:spPr bwMode="auto">
                  <a:xfrm rot="-2314612">
                    <a:off x="457200" y="1066801"/>
                    <a:ext cx="2608446" cy="2554704"/>
                  </a:xfrm>
                  <a:custGeom>
                    <a:avLst/>
                    <a:gdLst>
                      <a:gd name="T0" fmla="*/ 2147483647 w 1621857"/>
                      <a:gd name="T1" fmla="*/ 2147483647 h 1613835"/>
                      <a:gd name="T2" fmla="*/ 1548444065 w 1621857"/>
                      <a:gd name="T3" fmla="*/ 2147483647 h 1613835"/>
                      <a:gd name="T4" fmla="*/ 2147483647 w 1621857"/>
                      <a:gd name="T5" fmla="*/ 2147483647 h 1613835"/>
                      <a:gd name="T6" fmla="*/ 2147483647 w 1621857"/>
                      <a:gd name="T7" fmla="*/ 2147483647 h 1613835"/>
                      <a:gd name="T8" fmla="*/ 2147483647 w 1621857"/>
                      <a:gd name="T9" fmla="*/ 2147483647 h 1613835"/>
                      <a:gd name="T10" fmla="*/ 2147483647 w 1621857"/>
                      <a:gd name="T11" fmla="*/ 2147483647 h 1613835"/>
                      <a:gd name="T12" fmla="*/ 2147483647 w 1621857"/>
                      <a:gd name="T13" fmla="*/ 2147483647 h 1613835"/>
                      <a:gd name="T14" fmla="*/ 2147483647 w 1621857"/>
                      <a:gd name="T15" fmla="*/ 2147483647 h 1613835"/>
                      <a:gd name="T16" fmla="*/ 2147483647 w 1621857"/>
                      <a:gd name="T17" fmla="*/ 2147483647 h 1613835"/>
                      <a:gd name="T18" fmla="*/ 2147483647 w 1621857"/>
                      <a:gd name="T19" fmla="*/ 2147483647 h 1613835"/>
                      <a:gd name="T20" fmla="*/ 2147483647 w 1621857"/>
                      <a:gd name="T21" fmla="*/ 2147483647 h 1613835"/>
                      <a:gd name="T22" fmla="*/ 2147483647 w 1621857"/>
                      <a:gd name="T23" fmla="*/ 2147483647 h 1613835"/>
                      <a:gd name="T24" fmla="*/ 2147483647 w 1621857"/>
                      <a:gd name="T25" fmla="*/ 2147483647 h 1613835"/>
                      <a:gd name="T26" fmla="*/ 2147483647 w 1621857"/>
                      <a:gd name="T27" fmla="*/ 2147483647 h 1613835"/>
                      <a:gd name="T28" fmla="*/ 2147483647 w 1621857"/>
                      <a:gd name="T29" fmla="*/ 2147483647 h 1613835"/>
                      <a:gd name="T30" fmla="*/ 2147483647 w 1621857"/>
                      <a:gd name="T31" fmla="*/ 2147483647 h 1613835"/>
                      <a:gd name="T32" fmla="*/ 2147483647 w 1621857"/>
                      <a:gd name="T33" fmla="*/ 2147483647 h 1613835"/>
                      <a:gd name="T34" fmla="*/ 2147483647 w 1621857"/>
                      <a:gd name="T35" fmla="*/ 2147483647 h 1613835"/>
                      <a:gd name="T36" fmla="*/ 2147483647 w 1621857"/>
                      <a:gd name="T37" fmla="*/ 2147483647 h 1613835"/>
                      <a:gd name="T38" fmla="*/ 2147483647 w 1621857"/>
                      <a:gd name="T39" fmla="*/ 2147483647 h 1613835"/>
                      <a:gd name="T40" fmla="*/ 2147483647 w 1621857"/>
                      <a:gd name="T41" fmla="*/ 2147483647 h 1613835"/>
                      <a:gd name="T42" fmla="*/ 2147483647 w 1621857"/>
                      <a:gd name="T43" fmla="*/ 2147483647 h 1613835"/>
                      <a:gd name="T44" fmla="*/ 2147483647 w 1621857"/>
                      <a:gd name="T45" fmla="*/ 2147483647 h 1613835"/>
                      <a:gd name="T46" fmla="*/ 2147483647 w 1621857"/>
                      <a:gd name="T47" fmla="*/ 2147483647 h 1613835"/>
                      <a:gd name="T48" fmla="*/ 2147483647 w 1621857"/>
                      <a:gd name="T49" fmla="*/ 2147483647 h 1613835"/>
                      <a:gd name="T50" fmla="*/ 2147483647 w 1621857"/>
                      <a:gd name="T51" fmla="*/ 2147483647 h 1613835"/>
                      <a:gd name="T52" fmla="*/ 2147483647 w 1621857"/>
                      <a:gd name="T53" fmla="*/ 2147483647 h 1613835"/>
                      <a:gd name="T54" fmla="*/ 2147483647 w 1621857"/>
                      <a:gd name="T55" fmla="*/ 2147483647 h 1613835"/>
                      <a:gd name="T56" fmla="*/ 2147483647 w 1621857"/>
                      <a:gd name="T57" fmla="*/ 2147483647 h 161383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1621857"/>
                      <a:gd name="T88" fmla="*/ 0 h 1613835"/>
                      <a:gd name="T89" fmla="*/ 1621857 w 1621857"/>
                      <a:gd name="T90" fmla="*/ 1613835 h 1613835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1621857" h="1613835">
                        <a:moveTo>
                          <a:pt x="49730" y="689810"/>
                        </a:moveTo>
                        <a:cubicBezTo>
                          <a:pt x="16042" y="640080"/>
                          <a:pt x="0" y="599974"/>
                          <a:pt x="1604" y="545431"/>
                        </a:cubicBezTo>
                        <a:cubicBezTo>
                          <a:pt x="3208" y="490888"/>
                          <a:pt x="17646" y="402656"/>
                          <a:pt x="59355" y="362551"/>
                        </a:cubicBezTo>
                        <a:cubicBezTo>
                          <a:pt x="101064" y="322446"/>
                          <a:pt x="181276" y="311216"/>
                          <a:pt x="251861" y="304799"/>
                        </a:cubicBezTo>
                        <a:lnTo>
                          <a:pt x="482867" y="324050"/>
                        </a:lnTo>
                        <a:cubicBezTo>
                          <a:pt x="551848" y="330467"/>
                          <a:pt x="604787" y="372177"/>
                          <a:pt x="665747" y="343301"/>
                        </a:cubicBezTo>
                        <a:cubicBezTo>
                          <a:pt x="726707" y="314425"/>
                          <a:pt x="778042" y="205338"/>
                          <a:pt x="848627" y="150795"/>
                        </a:cubicBezTo>
                        <a:cubicBezTo>
                          <a:pt x="919212" y="96252"/>
                          <a:pt x="1025091" y="32084"/>
                          <a:pt x="1089259" y="16042"/>
                        </a:cubicBezTo>
                        <a:cubicBezTo>
                          <a:pt x="1153427" y="0"/>
                          <a:pt x="1195137" y="28876"/>
                          <a:pt x="1233638" y="54543"/>
                        </a:cubicBezTo>
                        <a:cubicBezTo>
                          <a:pt x="1272139" y="80210"/>
                          <a:pt x="1301015" y="121920"/>
                          <a:pt x="1320265" y="170046"/>
                        </a:cubicBezTo>
                        <a:cubicBezTo>
                          <a:pt x="1339515" y="218172"/>
                          <a:pt x="1353954" y="277528"/>
                          <a:pt x="1349141" y="343301"/>
                        </a:cubicBezTo>
                        <a:cubicBezTo>
                          <a:pt x="1344328" y="409074"/>
                          <a:pt x="1301014" y="510139"/>
                          <a:pt x="1291389" y="564682"/>
                        </a:cubicBezTo>
                        <a:cubicBezTo>
                          <a:pt x="1281764" y="619225"/>
                          <a:pt x="1260909" y="625641"/>
                          <a:pt x="1291389" y="670559"/>
                        </a:cubicBezTo>
                        <a:cubicBezTo>
                          <a:pt x="1321869" y="715477"/>
                          <a:pt x="1421330" y="768416"/>
                          <a:pt x="1474269" y="834189"/>
                        </a:cubicBezTo>
                        <a:cubicBezTo>
                          <a:pt x="1527208" y="899962"/>
                          <a:pt x="1596189" y="991401"/>
                          <a:pt x="1609023" y="1065195"/>
                        </a:cubicBezTo>
                        <a:cubicBezTo>
                          <a:pt x="1621857" y="1138989"/>
                          <a:pt x="1604210" y="1233637"/>
                          <a:pt x="1551271" y="1276951"/>
                        </a:cubicBezTo>
                        <a:cubicBezTo>
                          <a:pt x="1498332" y="1320265"/>
                          <a:pt x="1371599" y="1321869"/>
                          <a:pt x="1291389" y="1325077"/>
                        </a:cubicBezTo>
                        <a:cubicBezTo>
                          <a:pt x="1211179" y="1328285"/>
                          <a:pt x="1116530" y="1305827"/>
                          <a:pt x="1070008" y="1296202"/>
                        </a:cubicBezTo>
                        <a:cubicBezTo>
                          <a:pt x="1023486" y="1286577"/>
                          <a:pt x="1037924" y="1267326"/>
                          <a:pt x="1012257" y="1267326"/>
                        </a:cubicBezTo>
                        <a:cubicBezTo>
                          <a:pt x="986590" y="1267326"/>
                          <a:pt x="944880" y="1273743"/>
                          <a:pt x="916004" y="1296202"/>
                        </a:cubicBezTo>
                        <a:cubicBezTo>
                          <a:pt x="887128" y="1318661"/>
                          <a:pt x="879107" y="1357161"/>
                          <a:pt x="839002" y="1402079"/>
                        </a:cubicBezTo>
                        <a:cubicBezTo>
                          <a:pt x="798897" y="1446997"/>
                          <a:pt x="741144" y="1533625"/>
                          <a:pt x="675372" y="1565709"/>
                        </a:cubicBezTo>
                        <a:cubicBezTo>
                          <a:pt x="609600" y="1597793"/>
                          <a:pt x="510138" y="1613835"/>
                          <a:pt x="444366" y="1594585"/>
                        </a:cubicBezTo>
                        <a:cubicBezTo>
                          <a:pt x="378594" y="1575335"/>
                          <a:pt x="304800" y="1527208"/>
                          <a:pt x="280737" y="1450206"/>
                        </a:cubicBezTo>
                        <a:cubicBezTo>
                          <a:pt x="256674" y="1373204"/>
                          <a:pt x="295175" y="1199949"/>
                          <a:pt x="299987" y="1132572"/>
                        </a:cubicBezTo>
                        <a:cubicBezTo>
                          <a:pt x="304799" y="1065195"/>
                          <a:pt x="306404" y="1071612"/>
                          <a:pt x="309612" y="1045945"/>
                        </a:cubicBezTo>
                        <a:cubicBezTo>
                          <a:pt x="312820" y="1020278"/>
                          <a:pt x="336884" y="1012256"/>
                          <a:pt x="319238" y="978568"/>
                        </a:cubicBezTo>
                        <a:cubicBezTo>
                          <a:pt x="301592" y="944880"/>
                          <a:pt x="250256" y="895149"/>
                          <a:pt x="203734" y="843814"/>
                        </a:cubicBezTo>
                        <a:cubicBezTo>
                          <a:pt x="157212" y="792479"/>
                          <a:pt x="83418" y="739540"/>
                          <a:pt x="49730" y="689810"/>
                        </a:cubicBezTo>
                        <a:close/>
                      </a:path>
                    </a:pathLst>
                  </a:custGeom>
                  <a:noFill/>
                  <a:ln w="2857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343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676400" y="2286000"/>
                    <a:ext cx="152400" cy="1524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pPr algn="ctr"/>
                    <a:endParaRPr lang="en-US" smtClean="0">
                      <a:solidFill>
                        <a:srgbClr val="000000"/>
                      </a:solidFill>
                      <a:latin typeface="Tahoma" charset="0"/>
                      <a:ea typeface="SimSun" charset="0"/>
                      <a:cs typeface="SimSun" charset="0"/>
                    </a:endParaRPr>
                  </a:p>
                </p:txBody>
              </p:sp>
              <p:cxnSp>
                <p:nvCxnSpPr>
                  <p:cNvPr id="56344" name="Straight Arrow Connector 5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676400" y="990600"/>
                    <a:ext cx="1447800" cy="1143000"/>
                  </a:xfrm>
                  <a:prstGeom prst="straightConnector1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6345" name="Straight Arrow Connector 5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828800" y="2357735"/>
                    <a:ext cx="2334658" cy="4466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6346" name="Straight Arrow Connector 60"/>
                  <p:cNvCxnSpPr>
                    <a:cxnSpLocks noChangeShapeType="1"/>
                    <a:stCxn id="56343" idx="3"/>
                  </p:cNvCxnSpPr>
                  <p:nvPr/>
                </p:nvCxnSpPr>
                <p:spPr bwMode="auto">
                  <a:xfrm>
                    <a:off x="1828800" y="2362200"/>
                    <a:ext cx="1752600" cy="106680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pic>
            <p:nvPicPr>
              <p:cNvPr id="56335" name="Picture 3" descr="Picture 4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3657600"/>
                <a:ext cx="356985" cy="385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336" name="Picture 4" descr="Picture 2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672232"/>
                <a:ext cx="389865" cy="385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337" name="Picture 5" descr="Picture 3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0622" y="2514600"/>
                <a:ext cx="371076" cy="366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6331" name="Straight Arrow Connector 19"/>
            <p:cNvCxnSpPr>
              <a:cxnSpLocks noChangeShapeType="1"/>
            </p:cNvCxnSpPr>
            <p:nvPr/>
          </p:nvCxnSpPr>
          <p:spPr bwMode="auto">
            <a:xfrm>
              <a:off x="2521715" y="1469850"/>
              <a:ext cx="329144" cy="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2" name="Straight Arrow Connector 20"/>
            <p:cNvCxnSpPr>
              <a:cxnSpLocks noChangeShapeType="1"/>
            </p:cNvCxnSpPr>
            <p:nvPr/>
          </p:nvCxnSpPr>
          <p:spPr bwMode="auto">
            <a:xfrm>
              <a:off x="2046547" y="685201"/>
              <a:ext cx="36074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333" name="Straight Arrow Connector 21"/>
            <p:cNvCxnSpPr>
              <a:cxnSpLocks noChangeShapeType="1"/>
            </p:cNvCxnSpPr>
            <p:nvPr/>
          </p:nvCxnSpPr>
          <p:spPr bwMode="auto">
            <a:xfrm>
              <a:off x="2514312" y="2547443"/>
              <a:ext cx="360748" cy="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6326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3027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1044"/>
          <p:cNvSpPr>
            <a:spLocks noChangeArrowheads="1"/>
          </p:cNvSpPr>
          <p:nvPr/>
        </p:nvSpPr>
        <p:spPr bwMode="auto">
          <a:xfrm>
            <a:off x="3733800" y="1892300"/>
            <a:ext cx="1143000" cy="274638"/>
          </a:xfrm>
          <a:prstGeom prst="rightArrow">
            <a:avLst>
              <a:gd name="adj1" fmla="val 34483"/>
              <a:gd name="adj2" fmla="val 82221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40" tIns="45672" rIns="91340" bIns="45672" anchor="ctr">
            <a:spAutoFit/>
          </a:bodyPr>
          <a:lstStyle/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56328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3352800"/>
            <a:ext cx="3581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4343400"/>
            <a:ext cx="2190531" cy="5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9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What can we learn from correlation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measurements?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066800"/>
            <a:ext cx="2700866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2486461" cy="141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378608" cy="13932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092048" y="3048000"/>
            <a:ext cx="1104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&lt;T&gt;=3K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7648" y="3048000"/>
            <a:ext cx="1498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ΔT/T~10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K</a:t>
            </a:r>
            <a:endParaRPr lang="en-US" sz="2000" dirty="0"/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385945"/>
            <a:ext cx="3581400" cy="22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589655"/>
            <a:ext cx="3234055" cy="326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ight Arrow 15"/>
          <p:cNvSpPr/>
          <p:nvPr/>
        </p:nvSpPr>
        <p:spPr bwMode="auto">
          <a:xfrm rot="5400000">
            <a:off x="1295400" y="2743200"/>
            <a:ext cx="6096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4343400" y="2743200"/>
            <a:ext cx="6096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6934200" y="2743200"/>
            <a:ext cx="6096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2565484"/>
            <a:ext cx="14795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Penzias, Wilson 1964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2590800"/>
            <a:ext cx="9406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COBE, 1992</a:t>
            </a:r>
            <a:endParaRPr lang="en-US" sz="1050" dirty="0"/>
          </a:p>
        </p:txBody>
      </p:sp>
      <p:sp>
        <p:nvSpPr>
          <p:cNvPr id="21" name="Rectangle 20"/>
          <p:cNvSpPr/>
          <p:nvPr/>
        </p:nvSpPr>
        <p:spPr>
          <a:xfrm>
            <a:off x="7467600" y="2590800"/>
            <a:ext cx="9733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WMAP, 2003</a:t>
            </a:r>
            <a:endParaRPr lang="en-US" sz="1050" dirty="0"/>
          </a:p>
        </p:txBody>
      </p:sp>
      <p:sp>
        <p:nvSpPr>
          <p:cNvPr id="22" name="Right Arrow 21"/>
          <p:cNvSpPr/>
          <p:nvPr/>
        </p:nvSpPr>
        <p:spPr bwMode="auto">
          <a:xfrm rot="10800000">
            <a:off x="4495800" y="5334000"/>
            <a:ext cx="6096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3048000"/>
            <a:ext cx="149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ΔT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ϕ,θ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)/T</a:t>
            </a:r>
          </a:p>
        </p:txBody>
      </p:sp>
      <p:sp>
        <p:nvSpPr>
          <p:cNvPr id="24" name="Right Arrow 23"/>
          <p:cNvSpPr/>
          <p:nvPr/>
        </p:nvSpPr>
        <p:spPr bwMode="auto">
          <a:xfrm rot="5400000">
            <a:off x="6934200" y="3886200"/>
            <a:ext cx="6096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91400" y="3733800"/>
            <a:ext cx="1332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Power spectra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174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Event-by-event </a:t>
            </a:r>
            <a:r>
              <a:rPr lang="en-US" dirty="0" err="1">
                <a:latin typeface="Arial" charset="0"/>
              </a:rPr>
              <a:t>v</a:t>
            </a:r>
            <a:r>
              <a:rPr lang="en-US" baseline="-25000" dirty="0" err="1">
                <a:latin typeface="Arial" charset="0"/>
              </a:rPr>
              <a:t>n</a:t>
            </a:r>
            <a:r>
              <a:rPr lang="en-US" dirty="0">
                <a:latin typeface="Arial" charset="0"/>
              </a:rPr>
              <a:t> fluctuations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BEC214-EC6D-6241-958C-4257FC47DF3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01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694113"/>
            <a:ext cx="3429000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4343400"/>
            <a:ext cx="1535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Arial" charset="0"/>
                <a:cs typeface="Arial" charset="0"/>
              </a:rPr>
              <a:t>v</a:t>
            </a:r>
            <a:r>
              <a:rPr lang="en-US" sz="1600" baseline="-25000">
                <a:latin typeface="Arial" charset="0"/>
                <a:cs typeface="Arial" charset="0"/>
              </a:rPr>
              <a:t>NΔ</a:t>
            </a:r>
            <a:r>
              <a:rPr lang="en-US" sz="1600">
                <a:latin typeface="Arial" charset="0"/>
                <a:cs typeface="Arial" charset="0"/>
              </a:rPr>
              <a:t>=&lt;cosnΔϕ&gt;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638800" y="3886200"/>
            <a:ext cx="3489325" cy="2654300"/>
            <a:chOff x="5638800" y="3886200"/>
            <a:chExt cx="3488698" cy="2654300"/>
          </a:xfrm>
        </p:grpSpPr>
        <p:pic>
          <p:nvPicPr>
            <p:cNvPr id="5018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784" y="3886200"/>
              <a:ext cx="2868714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188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6019800" y="4953000"/>
              <a:ext cx="914400" cy="762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50189" name="Oval 12"/>
            <p:cNvSpPr>
              <a:spLocks noChangeArrowheads="1"/>
            </p:cNvSpPr>
            <p:nvPr/>
          </p:nvSpPr>
          <p:spPr bwMode="auto">
            <a:xfrm>
              <a:off x="5638800" y="4876800"/>
              <a:ext cx="3810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350" y="3962400"/>
            <a:ext cx="4413250" cy="2390775"/>
            <a:chOff x="6733" y="3962400"/>
            <a:chExt cx="4412867" cy="2390683"/>
          </a:xfrm>
        </p:grpSpPr>
        <p:pic>
          <p:nvPicPr>
            <p:cNvPr id="50184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" y="3962400"/>
              <a:ext cx="2641600" cy="2390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185" name="Straight Arrow Connector 14"/>
            <p:cNvCxnSpPr>
              <a:cxnSpLocks noChangeShapeType="1"/>
              <a:stCxn id="50186" idx="2"/>
            </p:cNvCxnSpPr>
            <p:nvPr/>
          </p:nvCxnSpPr>
          <p:spPr bwMode="auto">
            <a:xfrm flipH="1" flipV="1">
              <a:off x="2286000" y="4876800"/>
              <a:ext cx="1752600" cy="4191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</p:spPr>
        </p:cxnSp>
        <p:sp>
          <p:nvSpPr>
            <p:cNvPr id="50186" name="Oval 15"/>
            <p:cNvSpPr>
              <a:spLocks noChangeArrowheads="1"/>
            </p:cNvSpPr>
            <p:nvPr/>
          </p:nvSpPr>
          <p:spPr bwMode="auto">
            <a:xfrm>
              <a:off x="4038600" y="5105400"/>
              <a:ext cx="381000" cy="3810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7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Event-by-event observables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15" name="AutoShape 1044"/>
          <p:cNvSpPr>
            <a:spLocks noChangeArrowheads="1"/>
          </p:cNvSpPr>
          <p:nvPr/>
        </p:nvSpPr>
        <p:spPr bwMode="auto">
          <a:xfrm rot="2024322">
            <a:off x="1548348" y="1914084"/>
            <a:ext cx="713304" cy="194408"/>
          </a:xfrm>
          <a:prstGeom prst="rightArrow">
            <a:avLst>
              <a:gd name="adj1" fmla="val 34483"/>
              <a:gd name="adj2" fmla="val 82221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40" tIns="45672" rIns="91340" bIns="45672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457200" y="1023936"/>
            <a:ext cx="8266113" cy="1036637"/>
            <a:chOff x="838200" y="2667000"/>
            <a:chExt cx="8266113" cy="1036646"/>
          </a:xfrm>
        </p:grpSpPr>
        <p:pic>
          <p:nvPicPr>
            <p:cNvPr id="17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29"/>
            <a:stretch>
              <a:fillRect/>
            </a:stretch>
          </p:blipFill>
          <p:spPr bwMode="auto">
            <a:xfrm>
              <a:off x="2743200" y="2710069"/>
              <a:ext cx="6361113" cy="718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1044"/>
            <p:cNvSpPr>
              <a:spLocks noChangeArrowheads="1"/>
            </p:cNvSpPr>
            <p:nvPr/>
          </p:nvSpPr>
          <p:spPr bwMode="auto">
            <a:xfrm>
              <a:off x="2133600" y="2971802"/>
              <a:ext cx="533400" cy="209552"/>
            </a:xfrm>
            <a:prstGeom prst="rightArrow">
              <a:avLst>
                <a:gd name="adj1" fmla="val 34483"/>
                <a:gd name="adj2" fmla="val 82221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25400">
              <a:solidFill>
                <a:srgbClr val="D600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40" tIns="45672" rIns="91340" bIns="45672" anchor="ctr">
              <a:spAutoFit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667000"/>
              <a:ext cx="1159710" cy="103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52400" y="609600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Many little bangs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657600" y="762000"/>
            <a:ext cx="441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1104.4740, </a:t>
            </a:r>
            <a:r>
              <a:rPr lang="en-US" sz="1400" dirty="0" smtClean="0">
                <a:solidFill>
                  <a:srgbClr val="FF0000"/>
                </a:solidFill>
              </a:rPr>
              <a:t>1209.2323,1203.5095 </a:t>
            </a:r>
            <a:r>
              <a:rPr lang="en-US" sz="1400" dirty="0">
                <a:solidFill>
                  <a:srgbClr val="FF0000"/>
                </a:solidFill>
              </a:rPr>
              <a:t>,</a:t>
            </a:r>
            <a:r>
              <a:rPr lang="en-US" sz="1400" dirty="0" smtClean="0">
                <a:solidFill>
                  <a:srgbClr val="FF0000"/>
                </a:solidFill>
              </a:rPr>
              <a:t>1312.3572,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91400" y="762000"/>
            <a:ext cx="1033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1407.6057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286000" y="1981200"/>
            <a:ext cx="6315821" cy="4038600"/>
            <a:chOff x="1143000" y="2819400"/>
            <a:chExt cx="6315821" cy="40386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902"/>
            <a:stretch/>
          </p:blipFill>
          <p:spPr>
            <a:xfrm>
              <a:off x="1143000" y="2819400"/>
              <a:ext cx="6315821" cy="40386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67200" y="2819400"/>
              <a:ext cx="1022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Moments /</a:t>
              </a: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4953000" y="1981200"/>
            <a:ext cx="3810000" cy="403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260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Event-by-event observables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15" name="AutoShape 1044"/>
          <p:cNvSpPr>
            <a:spLocks noChangeArrowheads="1"/>
          </p:cNvSpPr>
          <p:nvPr/>
        </p:nvSpPr>
        <p:spPr bwMode="auto">
          <a:xfrm rot="2024322">
            <a:off x="1548348" y="1914084"/>
            <a:ext cx="713304" cy="194408"/>
          </a:xfrm>
          <a:prstGeom prst="rightArrow">
            <a:avLst>
              <a:gd name="adj1" fmla="val 34483"/>
              <a:gd name="adj2" fmla="val 82221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40" tIns="45672" rIns="91340" bIns="45672" anchor="ctr">
            <a:spAutoFit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457200" y="1023936"/>
            <a:ext cx="8266113" cy="1036637"/>
            <a:chOff x="838200" y="2667000"/>
            <a:chExt cx="8266113" cy="1036646"/>
          </a:xfrm>
        </p:grpSpPr>
        <p:pic>
          <p:nvPicPr>
            <p:cNvPr id="17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29"/>
            <a:stretch>
              <a:fillRect/>
            </a:stretch>
          </p:blipFill>
          <p:spPr bwMode="auto">
            <a:xfrm>
              <a:off x="2743200" y="2710069"/>
              <a:ext cx="6361113" cy="718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1044"/>
            <p:cNvSpPr>
              <a:spLocks noChangeArrowheads="1"/>
            </p:cNvSpPr>
            <p:nvPr/>
          </p:nvSpPr>
          <p:spPr bwMode="auto">
            <a:xfrm>
              <a:off x="2133600" y="2971802"/>
              <a:ext cx="533400" cy="209552"/>
            </a:xfrm>
            <a:prstGeom prst="rightArrow">
              <a:avLst>
                <a:gd name="adj1" fmla="val 34483"/>
                <a:gd name="adj2" fmla="val 82221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25400">
              <a:solidFill>
                <a:srgbClr val="D600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40" tIns="45672" rIns="91340" bIns="45672" anchor="ctr">
              <a:spAutoFit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667000"/>
              <a:ext cx="1159710" cy="103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152400" y="609600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Many little bangs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657600" y="762000"/>
            <a:ext cx="441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1104.4740, </a:t>
            </a:r>
            <a:r>
              <a:rPr lang="en-US" sz="1400" dirty="0" smtClean="0">
                <a:solidFill>
                  <a:srgbClr val="FF0000"/>
                </a:solidFill>
              </a:rPr>
              <a:t>1209.2323,1203.5095 </a:t>
            </a:r>
            <a:r>
              <a:rPr lang="en-US" sz="1400" dirty="0">
                <a:solidFill>
                  <a:srgbClr val="FF0000"/>
                </a:solidFill>
              </a:rPr>
              <a:t>,1312.3572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286000" y="1981200"/>
            <a:ext cx="6315821" cy="4038600"/>
            <a:chOff x="1143000" y="2819400"/>
            <a:chExt cx="6315821" cy="40386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902"/>
            <a:stretch/>
          </p:blipFill>
          <p:spPr>
            <a:xfrm>
              <a:off x="1143000" y="2819400"/>
              <a:ext cx="6315821" cy="40386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67200" y="2819400"/>
              <a:ext cx="1022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Moments /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24000" y="6019800"/>
            <a:ext cx="559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Also access via multi-particle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correlations/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cumulants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77000"/>
            <a:ext cx="8686800" cy="2747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7391400" y="762000"/>
            <a:ext cx="1033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1407.6057</a:t>
            </a:r>
          </a:p>
        </p:txBody>
      </p:sp>
    </p:spTree>
    <p:extLst>
      <p:ext uri="{BB962C8B-B14F-4D97-AF65-F5344CB8AC3E}">
        <p14:creationId xmlns:p14="http://schemas.microsoft.com/office/powerpoint/2010/main" val="167751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620688"/>
          </a:xfrm>
        </p:spPr>
        <p:txBody>
          <a:bodyPr/>
          <a:lstStyle/>
          <a:p>
            <a:r>
              <a:rPr lang="en-US" dirty="0" smtClean="0"/>
              <a:t>Some selected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927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N</a:t>
            </a:r>
            <a:r>
              <a:rPr lang="en-US" sz="2800" dirty="0" smtClean="0">
                <a:latin typeface="Arial" charset="0"/>
              </a:rPr>
              <a:t>on-</a:t>
            </a:r>
            <a:r>
              <a:rPr lang="en-US" sz="2800" dirty="0" err="1" smtClean="0">
                <a:latin typeface="Arial" charset="0"/>
              </a:rPr>
              <a:t>Gaussianity</a:t>
            </a:r>
            <a:r>
              <a:rPr lang="en-US" sz="2800" dirty="0">
                <a:latin typeface="Arial" charset="0"/>
              </a:rPr>
              <a:t> from p(v</a:t>
            </a:r>
            <a:r>
              <a:rPr lang="en-US" sz="2800" baseline="-25000" dirty="0">
                <a:latin typeface="Arial" charset="0"/>
              </a:rPr>
              <a:t>2</a:t>
            </a:r>
            <a:r>
              <a:rPr lang="en-US" sz="2800" dirty="0" smtClean="0">
                <a:latin typeface="Arial" charset="0"/>
              </a:rPr>
              <a:t>) and </a:t>
            </a:r>
            <a:r>
              <a:rPr lang="en-US" sz="2800" dirty="0" err="1" smtClean="0">
                <a:latin typeface="Arial" charset="0"/>
              </a:rPr>
              <a:t>cumulant</a:t>
            </a:r>
            <a:endParaRPr lang="en-US" sz="2800" dirty="0">
              <a:latin typeface="Arial" charset="0"/>
            </a:endParaRP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1A6322-C3F5-374F-A95F-50BABA505E13}" type="slidenum">
              <a:rPr lang="en-US" altLang="zh-CN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24</a:t>
            </a:fld>
            <a:endParaRPr lang="en-US" altLang="zh-CN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61448" name="Content Placeholder 2"/>
          <p:cNvSpPr>
            <a:spLocks noGrp="1"/>
          </p:cNvSpPr>
          <p:nvPr>
            <p:ph idx="1"/>
          </p:nvPr>
        </p:nvSpPr>
        <p:spPr>
          <a:xfrm>
            <a:off x="76200" y="4343400"/>
            <a:ext cx="9067800" cy="5334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R</a:t>
            </a:r>
            <a:r>
              <a:rPr lang="en-US" dirty="0" smtClean="0">
                <a:latin typeface="Times New Roman" charset="0"/>
              </a:rPr>
              <a:t>eflected </a:t>
            </a:r>
            <a:r>
              <a:rPr lang="en-US" dirty="0">
                <a:latin typeface="Times New Roman" charset="0"/>
              </a:rPr>
              <a:t>by a </a:t>
            </a:r>
            <a:r>
              <a:rPr lang="en-US" dirty="0" smtClean="0">
                <a:latin typeface="Times New Roman" charset="0"/>
              </a:rPr>
              <a:t>1-2</a:t>
            </a:r>
            <a:r>
              <a:rPr lang="en-US" dirty="0">
                <a:latin typeface="Times New Roman" charset="0"/>
              </a:rPr>
              <a:t>% change beyond 4</a:t>
            </a:r>
            <a:r>
              <a:rPr lang="en-US" baseline="30000" dirty="0">
                <a:latin typeface="Times New Roman" charset="0"/>
              </a:rPr>
              <a:t>th</a:t>
            </a:r>
            <a:r>
              <a:rPr lang="en-US" dirty="0">
                <a:latin typeface="Times New Roman" charset="0"/>
              </a:rPr>
              <a:t> order </a:t>
            </a:r>
            <a:r>
              <a:rPr lang="en-US" dirty="0" err="1" smtClean="0">
                <a:latin typeface="Times New Roman" charset="0"/>
              </a:rPr>
              <a:t>cumulants</a:t>
            </a:r>
            <a:endParaRPr lang="en-US" dirty="0" smtClean="0">
              <a:latin typeface="Times New Roman" charset="0"/>
            </a:endParaRPr>
          </a:p>
          <a:p>
            <a:pPr lvl="1"/>
            <a:r>
              <a:rPr lang="en-US" dirty="0">
                <a:latin typeface="Times New Roman" charset="0"/>
              </a:rPr>
              <a:t>non-</a:t>
            </a:r>
            <a:r>
              <a:rPr lang="en-US" dirty="0" err="1">
                <a:latin typeface="Times New Roman" charset="0"/>
              </a:rPr>
              <a:t>gaussianty</a:t>
            </a:r>
            <a:r>
              <a:rPr lang="en-US" dirty="0">
                <a:latin typeface="Times New Roman" charset="0"/>
              </a:rPr>
              <a:t> in p(ε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) </a:t>
            </a:r>
            <a:endParaRPr lang="en-US" dirty="0" smtClean="0">
              <a:latin typeface="Times New Roman" charset="0"/>
            </a:endParaRPr>
          </a:p>
          <a:p>
            <a:pPr lvl="1"/>
            <a:r>
              <a:rPr lang="en-US" dirty="0" smtClean="0">
                <a:latin typeface="Times New Roman" charset="0"/>
              </a:rPr>
              <a:t>non</a:t>
            </a:r>
            <a:r>
              <a:rPr lang="en-US" dirty="0">
                <a:latin typeface="Times New Roman" charset="0"/>
              </a:rPr>
              <a:t>-linearity of response to </a:t>
            </a:r>
            <a:r>
              <a:rPr lang="en-US" dirty="0" smtClean="0">
                <a:latin typeface="Times New Roman" charset="0"/>
              </a:rPr>
              <a:t>ε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>
                <a:latin typeface="Times New Roman" charset="0"/>
              </a:rPr>
              <a:t>related to </a:t>
            </a:r>
            <a:r>
              <a:rPr lang="en-US" dirty="0" smtClean="0">
                <a:latin typeface="Times New Roman" charset="0"/>
              </a:rPr>
              <a:t>small scale structures in </a:t>
            </a:r>
            <a:r>
              <a:rPr lang="en-US" dirty="0" err="1" smtClean="0">
                <a:latin typeface="Times New Roman" charset="0"/>
              </a:rPr>
              <a:t>xy</a:t>
            </a:r>
            <a:r>
              <a:rPr lang="en-US" dirty="0" smtClean="0">
                <a:latin typeface="Times New Roman" charset="0"/>
              </a:rPr>
              <a:t>?</a:t>
            </a:r>
            <a:endParaRPr lang="en-US" dirty="0">
              <a:latin typeface="Times New Roman" charset="0"/>
            </a:endParaRPr>
          </a:p>
          <a:p>
            <a:endParaRPr lang="en-US" dirty="0" smtClean="0">
              <a:latin typeface="Times New Roman" charset="0"/>
            </a:endParaRPr>
          </a:p>
          <a:p>
            <a:pPr lvl="1"/>
            <a:endParaRPr lang="en-US" dirty="0" smtClean="0"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112071"/>
            <a:ext cx="9140149" cy="3295861"/>
            <a:chOff x="0" y="685800"/>
            <a:chExt cx="7222371" cy="2525572"/>
          </a:xfrm>
        </p:grpSpPr>
        <p:grpSp>
          <p:nvGrpSpPr>
            <p:cNvPr id="61446" name="Group 11"/>
            <p:cNvGrpSpPr>
              <a:grpSpLocks/>
            </p:cNvGrpSpPr>
            <p:nvPr/>
          </p:nvGrpSpPr>
          <p:grpSpPr bwMode="auto">
            <a:xfrm>
              <a:off x="0" y="685800"/>
              <a:ext cx="3505200" cy="2366963"/>
              <a:chOff x="-228600" y="685800"/>
              <a:chExt cx="3505200" cy="2366826"/>
            </a:xfrm>
          </p:grpSpPr>
          <p:pic>
            <p:nvPicPr>
              <p:cNvPr id="61461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900784"/>
                <a:ext cx="2296554" cy="1771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62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667000"/>
                <a:ext cx="2971800" cy="38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63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8600" y="685800"/>
                <a:ext cx="566958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447" name="Group 17"/>
            <p:cNvGrpSpPr>
              <a:grpSpLocks/>
            </p:cNvGrpSpPr>
            <p:nvPr/>
          </p:nvGrpSpPr>
          <p:grpSpPr bwMode="auto">
            <a:xfrm>
              <a:off x="990600" y="1828800"/>
              <a:ext cx="1474788" cy="685800"/>
              <a:chOff x="609600" y="1828800"/>
              <a:chExt cx="1473883" cy="685800"/>
            </a:xfrm>
          </p:grpSpPr>
          <p:cxnSp>
            <p:nvCxnSpPr>
              <p:cNvPr id="61457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09600" y="2362200"/>
                <a:ext cx="457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458" name="TextBox 14"/>
              <p:cNvSpPr txBox="1">
                <a:spLocks noChangeArrowheads="1"/>
              </p:cNvSpPr>
              <p:nvPr/>
            </p:nvSpPr>
            <p:spPr bwMode="auto">
              <a:xfrm>
                <a:off x="1143000" y="2176046"/>
                <a:ext cx="76558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cs typeface="Arial" charset="0"/>
                  </a:rPr>
                  <a:t>B-G fit</a:t>
                </a:r>
              </a:p>
            </p:txBody>
          </p:sp>
          <p:sp>
            <p:nvSpPr>
              <p:cNvPr id="61459" name="Oval 15"/>
              <p:cNvSpPr>
                <a:spLocks noChangeArrowheads="1"/>
              </p:cNvSpPr>
              <p:nvPr/>
            </p:nvSpPr>
            <p:spPr bwMode="auto">
              <a:xfrm>
                <a:off x="685800" y="1981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ctr"/>
                <a:endParaRPr lang="en-US" b="1">
                  <a:latin typeface="Tahom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1460" name="TextBox 16"/>
              <p:cNvSpPr txBox="1">
                <a:spLocks noChangeArrowheads="1"/>
              </p:cNvSpPr>
              <p:nvPr/>
            </p:nvSpPr>
            <p:spPr bwMode="auto">
              <a:xfrm>
                <a:off x="914260" y="1828800"/>
                <a:ext cx="116922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cs typeface="Arial" charset="0"/>
                  </a:rPr>
                  <a:t>ATLAS Data</a:t>
                </a:r>
              </a:p>
            </p:txBody>
          </p:sp>
        </p:grpSp>
        <p:sp>
          <p:nvSpPr>
            <p:cNvPr id="61449" name="Oval 18"/>
            <p:cNvSpPr>
              <a:spLocks noChangeArrowheads="1"/>
            </p:cNvSpPr>
            <p:nvPr/>
          </p:nvSpPr>
          <p:spPr bwMode="auto">
            <a:xfrm rot="19758760">
              <a:off x="2285229" y="1604963"/>
              <a:ext cx="609600" cy="1066800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宋体" charset="0"/>
                <a:cs typeface="宋体" charset="0"/>
              </a:endParaRPr>
            </a:p>
          </p:txBody>
        </p:sp>
        <p:cxnSp>
          <p:nvCxnSpPr>
            <p:cNvPr id="61452" name="Straight Arrow Connector 22"/>
            <p:cNvCxnSpPr>
              <a:cxnSpLocks noChangeShapeType="1"/>
            </p:cNvCxnSpPr>
            <p:nvPr/>
          </p:nvCxnSpPr>
          <p:spPr bwMode="auto">
            <a:xfrm flipH="1" flipV="1">
              <a:off x="3010589" y="2612703"/>
              <a:ext cx="361270" cy="4087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5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8"/>
            <a:stretch/>
          </p:blipFill>
          <p:spPr bwMode="auto">
            <a:xfrm>
              <a:off x="4570507" y="910423"/>
              <a:ext cx="2651864" cy="2129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19"/>
            <p:cNvSpPr>
              <a:spLocks noChangeArrowheads="1"/>
            </p:cNvSpPr>
            <p:nvPr/>
          </p:nvSpPr>
          <p:spPr bwMode="auto">
            <a:xfrm rot="16200000">
              <a:off x="5070037" y="1511753"/>
              <a:ext cx="457200" cy="48169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宋体" charset="0"/>
                <a:cs typeface="宋体" charset="0"/>
              </a:endParaRPr>
            </a:p>
          </p:txBody>
        </p:sp>
        <p:cxnSp>
          <p:nvCxnSpPr>
            <p:cNvPr id="61453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3612707" y="1903070"/>
              <a:ext cx="1565506" cy="105997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455" name="Rectangle 30"/>
            <p:cNvSpPr>
              <a:spLocks noChangeArrowheads="1"/>
            </p:cNvSpPr>
            <p:nvPr/>
          </p:nvSpPr>
          <p:spPr bwMode="auto">
            <a:xfrm>
              <a:off x="2890166" y="2928358"/>
              <a:ext cx="2107413" cy="28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 dirty="0"/>
                <a:t>Non</a:t>
              </a:r>
              <a:r>
                <a:rPr lang="en-US" sz="1800" dirty="0" smtClean="0"/>
                <a:t>-Gaussian behavior </a:t>
              </a:r>
              <a:endParaRPr lang="en-US" sz="1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29000" y="685800"/>
            <a:ext cx="2514600" cy="2014803"/>
            <a:chOff x="3429000" y="685800"/>
            <a:chExt cx="2514600" cy="20148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9000" y="685800"/>
              <a:ext cx="2514600" cy="201480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38600" y="685800"/>
              <a:ext cx="1586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H. </a:t>
              </a:r>
              <a:r>
                <a:rPr lang="en-US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Niemi</a:t>
              </a:r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QM14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5257800" y="5638800"/>
            <a:ext cx="2367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1511.03896 and 1408.0921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29123"/>
          <a:stretch/>
        </p:blipFill>
        <p:spPr>
          <a:xfrm>
            <a:off x="1905000" y="5562600"/>
            <a:ext cx="2754418" cy="538089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0" y="60960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</a:rPr>
              <a:t>Also used to calc. more details of 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p(v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) shape, such as </a:t>
            </a:r>
            <a:r>
              <a:rPr lang="en-US" dirty="0" err="1" smtClean="0">
                <a:latin typeface="Times New Roman" charset="0"/>
              </a:rPr>
              <a:t>skewness</a:t>
            </a:r>
            <a:endParaRPr lang="en-US" dirty="0" smtClean="0"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6488668"/>
            <a:ext cx="1133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1608.01823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657600" y="5562600"/>
            <a:ext cx="990600" cy="609600"/>
          </a:xfrm>
          <a:prstGeom prst="rect">
            <a:avLst/>
          </a:prstGeom>
          <a:noFill/>
          <a:ln w="28575" cap="flat" cmpd="sng" algn="ctr">
            <a:solidFill>
              <a:srgbClr val="FF00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163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How </a:t>
            </a:r>
            <a:r>
              <a:rPr lang="en-US" dirty="0" smtClean="0">
                <a:latin typeface="Times New Roman" charset="0"/>
              </a:rPr>
              <a:t>are (</a:t>
            </a:r>
            <a:r>
              <a:rPr lang="en-US" dirty="0" err="1">
                <a:latin typeface="Times New Roman" charset="0"/>
              </a:rPr>
              <a:t>ε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 err="1">
                <a:latin typeface="Times New Roman" charset="0"/>
              </a:rPr>
              <a:t>,Φ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baseline="30000" dirty="0">
                <a:latin typeface="Times New Roman" charset="0"/>
              </a:rPr>
              <a:t>*</a:t>
            </a:r>
            <a:r>
              <a:rPr lang="en-US" dirty="0">
                <a:latin typeface="Times New Roman" charset="0"/>
              </a:rPr>
              <a:t>) </a:t>
            </a:r>
            <a:r>
              <a:rPr lang="en-US" dirty="0" smtClean="0">
                <a:latin typeface="Times New Roman" charset="0"/>
              </a:rPr>
              <a:t>transferred </a:t>
            </a:r>
            <a:r>
              <a:rPr lang="en-US" dirty="0">
                <a:latin typeface="Times New Roman" charset="0"/>
              </a:rPr>
              <a:t>to (</a:t>
            </a:r>
            <a:r>
              <a:rPr lang="en-US" dirty="0" err="1">
                <a:latin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)?</a:t>
            </a:r>
            <a:endParaRPr lang="en-US" dirty="0">
              <a:latin typeface="Arial" charset="0"/>
            </a:endParaRP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263D13-9C56-4C44-9627-9E22C54D3E68}" type="slidenum">
              <a:rPr lang="en-US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25</a:t>
            </a:fld>
            <a:endParaRPr lang="en-US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22" name="Content Placeholder 32"/>
          <p:cNvSpPr>
            <a:spLocks noGrp="1"/>
          </p:cNvSpPr>
          <p:nvPr>
            <p:ph idx="1"/>
          </p:nvPr>
        </p:nvSpPr>
        <p:spPr>
          <a:xfrm>
            <a:off x="231775" y="685800"/>
            <a:ext cx="8912225" cy="19113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</a:rPr>
              <a:t>Flow response is linear for 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 and v</a:t>
            </a:r>
            <a:r>
              <a:rPr lang="en-US" baseline="-25000" dirty="0">
                <a:latin typeface="Times New Roman" charset="0"/>
              </a:rPr>
              <a:t>3</a:t>
            </a:r>
            <a:r>
              <a:rPr lang="en-US" dirty="0">
                <a:latin typeface="Times New Roman" charset="0"/>
              </a:rPr>
              <a:t>:</a:t>
            </a:r>
          </a:p>
          <a:p>
            <a:pPr>
              <a:defRPr/>
            </a:pPr>
            <a:endParaRPr lang="en-US" dirty="0">
              <a:latin typeface="Times New Roman" charset="0"/>
            </a:endParaRPr>
          </a:p>
          <a:p>
            <a:pPr lvl="1">
              <a:defRPr/>
            </a:pPr>
            <a:endParaRPr lang="en-US" sz="900" dirty="0">
              <a:latin typeface="Times New Roman" charset="0"/>
              <a:ea typeface="宋体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800" dirty="0">
              <a:latin typeface="Times New Roman" charset="0"/>
            </a:endParaRPr>
          </a:p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  <p:pic>
        <p:nvPicPr>
          <p:cNvPr id="6246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5638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25527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31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How are (</a:t>
            </a:r>
            <a:r>
              <a:rPr lang="en-US" dirty="0" err="1">
                <a:latin typeface="Times New Roman" charset="0"/>
              </a:rPr>
              <a:t>ε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 err="1">
                <a:latin typeface="Times New Roman" charset="0"/>
              </a:rPr>
              <a:t>,Φ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baseline="30000" dirty="0">
                <a:latin typeface="Times New Roman" charset="0"/>
              </a:rPr>
              <a:t>*</a:t>
            </a:r>
            <a:r>
              <a:rPr lang="en-US" dirty="0">
                <a:latin typeface="Times New Roman" charset="0"/>
              </a:rPr>
              <a:t>) </a:t>
            </a:r>
            <a:r>
              <a:rPr lang="en-US" dirty="0" smtClean="0">
                <a:latin typeface="Times New Roman" charset="0"/>
              </a:rPr>
              <a:t>transferred </a:t>
            </a:r>
            <a:r>
              <a:rPr lang="en-US" dirty="0">
                <a:latin typeface="Times New Roman" charset="0"/>
              </a:rPr>
              <a:t>to (</a:t>
            </a:r>
            <a:r>
              <a:rPr lang="en-US" dirty="0" err="1">
                <a:latin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)?</a:t>
            </a:r>
            <a:endParaRPr lang="en-US" dirty="0">
              <a:latin typeface="Arial" charset="0"/>
            </a:endParaRP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A5E1ED-1504-AB46-BD77-4C0D92989CAF}" type="slidenum">
              <a:rPr lang="en-US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26</a:t>
            </a:fld>
            <a:endParaRPr lang="en-US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22" name="Content Placeholder 32"/>
          <p:cNvSpPr>
            <a:spLocks noGrp="1"/>
          </p:cNvSpPr>
          <p:nvPr>
            <p:ph idx="1"/>
          </p:nvPr>
        </p:nvSpPr>
        <p:spPr>
          <a:xfrm>
            <a:off x="231775" y="685800"/>
            <a:ext cx="8912225" cy="19113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</a:rPr>
              <a:t>Flow response is linear for 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 and v</a:t>
            </a:r>
            <a:r>
              <a:rPr lang="en-US" baseline="-25000" dirty="0">
                <a:latin typeface="Times New Roman" charset="0"/>
              </a:rPr>
              <a:t>3</a:t>
            </a:r>
            <a:r>
              <a:rPr lang="en-US" dirty="0">
                <a:latin typeface="Times New Roman" charset="0"/>
              </a:rPr>
              <a:t>:</a:t>
            </a:r>
          </a:p>
          <a:p>
            <a:pPr>
              <a:defRPr/>
            </a:pPr>
            <a:endParaRPr lang="en-US" dirty="0">
              <a:latin typeface="Times New Roman" charset="0"/>
            </a:endParaRPr>
          </a:p>
          <a:p>
            <a:pPr lvl="1">
              <a:defRPr/>
            </a:pPr>
            <a:endParaRPr lang="en-US" sz="900" dirty="0">
              <a:latin typeface="Times New Roman" charset="0"/>
              <a:ea typeface="宋体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800" dirty="0">
              <a:latin typeface="Times New Roman" charset="0"/>
            </a:endParaRPr>
          </a:p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  <p:pic>
        <p:nvPicPr>
          <p:cNvPr id="6451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5638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7" name="Group 6"/>
          <p:cNvGrpSpPr>
            <a:grpSpLocks/>
          </p:cNvGrpSpPr>
          <p:nvPr/>
        </p:nvGrpSpPr>
        <p:grpSpPr bwMode="auto">
          <a:xfrm>
            <a:off x="5237104" y="3352800"/>
            <a:ext cx="3587750" cy="3421063"/>
            <a:chOff x="5638800" y="2689723"/>
            <a:chExt cx="2819400" cy="2736850"/>
          </a:xfrm>
        </p:grpSpPr>
        <p:pic>
          <p:nvPicPr>
            <p:cNvPr id="64552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/>
            <a:stretch>
              <a:fillRect/>
            </a:stretch>
          </p:blipFill>
          <p:spPr bwMode="auto">
            <a:xfrm>
              <a:off x="5638800" y="2689723"/>
              <a:ext cx="2819400" cy="273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553" name="Group 35"/>
            <p:cNvGrpSpPr>
              <a:grpSpLocks/>
            </p:cNvGrpSpPr>
            <p:nvPr/>
          </p:nvGrpSpPr>
          <p:grpSpPr bwMode="auto">
            <a:xfrm>
              <a:off x="6019800" y="4724400"/>
              <a:ext cx="479425" cy="287338"/>
              <a:chOff x="3663372" y="3636870"/>
              <a:chExt cx="692395" cy="415925"/>
            </a:xfrm>
          </p:grpSpPr>
          <p:sp>
            <p:nvSpPr>
              <p:cNvPr id="57" name="Oval 34"/>
              <p:cNvSpPr>
                <a:spLocks noChangeArrowheads="1"/>
              </p:cNvSpPr>
              <p:nvPr/>
            </p:nvSpPr>
            <p:spPr bwMode="auto">
              <a:xfrm>
                <a:off x="3945920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34"/>
              <p:cNvSpPr>
                <a:spLocks noChangeArrowheads="1"/>
              </p:cNvSpPr>
              <p:nvPr/>
            </p:nvSpPr>
            <p:spPr bwMode="auto">
              <a:xfrm>
                <a:off x="3663372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3965195" y="3708399"/>
                <a:ext cx="104848" cy="266702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4554" name="Group 39"/>
            <p:cNvGrpSpPr>
              <a:grpSpLocks/>
            </p:cNvGrpSpPr>
            <p:nvPr/>
          </p:nvGrpSpPr>
          <p:grpSpPr bwMode="auto">
            <a:xfrm>
              <a:off x="8077200" y="4713794"/>
              <a:ext cx="357188" cy="336547"/>
              <a:chOff x="3715006" y="5337653"/>
              <a:chExt cx="515921" cy="485762"/>
            </a:xfrm>
          </p:grpSpPr>
          <p:sp>
            <p:nvSpPr>
              <p:cNvPr id="61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715008" y="5337653"/>
                <a:ext cx="515919" cy="485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64" name="Content Placeholder 32"/>
          <p:cNvSpPr txBox="1">
            <a:spLocks/>
          </p:cNvSpPr>
          <p:nvPr/>
        </p:nvSpPr>
        <p:spPr bwMode="auto">
          <a:xfrm>
            <a:off x="228600" y="1752600"/>
            <a:ext cx="8458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30" tIns="45667" rIns="91330" bIns="45667"/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3pPr>
            <a:lvl4pPr marL="15954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5pPr>
            <a:lvl6pPr marL="2511735" indent="-2283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414" indent="-2283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093" indent="-2283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1771" indent="-22834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dirty="0" smtClean="0">
                <a:latin typeface="Times New Roman" charset="0"/>
              </a:rPr>
              <a:t>Higher-order </a:t>
            </a:r>
            <a:r>
              <a:rPr lang="en-US" dirty="0" err="1" smtClean="0">
                <a:latin typeface="Times New Roman" charset="0"/>
              </a:rPr>
              <a:t>v</a:t>
            </a:r>
            <a:r>
              <a:rPr lang="en-US" baseline="-25000" dirty="0" err="1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 arises from </a:t>
            </a:r>
            <a:r>
              <a:rPr lang="en-US" dirty="0" err="1" smtClean="0">
                <a:latin typeface="Times New Roman" charset="0"/>
              </a:rPr>
              <a:t>ε</a:t>
            </a:r>
            <a:r>
              <a:rPr lang="en-US" baseline="-25000" dirty="0" err="1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 and lower-order flow:</a:t>
            </a:r>
            <a:endParaRPr lang="en-US" sz="800" dirty="0" smtClean="0">
              <a:latin typeface="Times New Roman" charset="0"/>
            </a:endParaRPr>
          </a:p>
        </p:txBody>
      </p:sp>
      <p:graphicFrame>
        <p:nvGraphicFramePr>
          <p:cNvPr id="64550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476766"/>
              </p:ext>
            </p:extLst>
          </p:nvPr>
        </p:nvGraphicFramePr>
        <p:xfrm>
          <a:off x="4419600" y="2271718"/>
          <a:ext cx="45593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125" name="Equation" r:id="rId6" imgW="2336800" imgH="279400" progId="Equation.DSMT4">
                  <p:embed/>
                </p:oleObj>
              </mc:Choice>
              <mc:Fallback>
                <p:oleObj name="Equation" r:id="rId6" imgW="23368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271718"/>
                        <a:ext cx="4559300" cy="5476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520" name="Group 5"/>
          <p:cNvGrpSpPr>
            <a:grpSpLocks/>
          </p:cNvGrpSpPr>
          <p:nvPr/>
        </p:nvGrpSpPr>
        <p:grpSpPr bwMode="auto">
          <a:xfrm>
            <a:off x="152342" y="3346450"/>
            <a:ext cx="3490912" cy="3429000"/>
            <a:chOff x="685800" y="2743200"/>
            <a:chExt cx="2743200" cy="2743200"/>
          </a:xfrm>
        </p:grpSpPr>
        <p:pic>
          <p:nvPicPr>
            <p:cNvPr id="64528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743200"/>
              <a:ext cx="2743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529" name="Group 35"/>
            <p:cNvGrpSpPr>
              <a:grpSpLocks/>
            </p:cNvGrpSpPr>
            <p:nvPr/>
          </p:nvGrpSpPr>
          <p:grpSpPr bwMode="auto">
            <a:xfrm>
              <a:off x="914400" y="4800600"/>
              <a:ext cx="479425" cy="287338"/>
              <a:chOff x="3663372" y="3636870"/>
              <a:chExt cx="692395" cy="415925"/>
            </a:xfrm>
          </p:grpSpPr>
          <p:sp>
            <p:nvSpPr>
              <p:cNvPr id="49" name="Oval 34"/>
              <p:cNvSpPr>
                <a:spLocks noChangeArrowheads="1"/>
              </p:cNvSpPr>
              <p:nvPr/>
            </p:nvSpPr>
            <p:spPr bwMode="auto">
              <a:xfrm>
                <a:off x="3945920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Oval 34"/>
              <p:cNvSpPr>
                <a:spLocks noChangeArrowheads="1"/>
              </p:cNvSpPr>
              <p:nvPr/>
            </p:nvSpPr>
            <p:spPr bwMode="auto">
              <a:xfrm>
                <a:off x="3663372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965196" y="3708399"/>
                <a:ext cx="104848" cy="266701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4530" name="Group 39"/>
            <p:cNvGrpSpPr>
              <a:grpSpLocks/>
            </p:cNvGrpSpPr>
            <p:nvPr/>
          </p:nvGrpSpPr>
          <p:grpSpPr bwMode="auto">
            <a:xfrm>
              <a:off x="2971800" y="4800600"/>
              <a:ext cx="357188" cy="336550"/>
              <a:chOff x="3715006" y="5352957"/>
              <a:chExt cx="515918" cy="485766"/>
            </a:xfrm>
          </p:grpSpPr>
          <p:sp>
            <p:nvSpPr>
              <p:cNvPr id="53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715006" y="5352961"/>
                <a:ext cx="515918" cy="485762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4531" name="Rectangle 42"/>
            <p:cNvSpPr>
              <a:spLocks noChangeArrowheads="1"/>
            </p:cNvSpPr>
            <p:nvPr/>
          </p:nvSpPr>
          <p:spPr bwMode="auto">
            <a:xfrm>
              <a:off x="1219200" y="4492625"/>
              <a:ext cx="1492250" cy="307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arXiv:1403.0489</a:t>
              </a:r>
            </a:p>
          </p:txBody>
        </p:sp>
      </p:grpSp>
      <p:sp>
        <p:nvSpPr>
          <p:cNvPr id="64521" name="Rectangle 29"/>
          <p:cNvSpPr>
            <a:spLocks noChangeArrowheads="1"/>
          </p:cNvSpPr>
          <p:nvPr/>
        </p:nvSpPr>
        <p:spPr bwMode="auto">
          <a:xfrm>
            <a:off x="3719454" y="517525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 err="1"/>
              <a:t>Ollitrault</a:t>
            </a:r>
            <a:r>
              <a:rPr lang="en-US" sz="1600" dirty="0"/>
              <a:t>, </a:t>
            </a:r>
            <a:r>
              <a:rPr lang="en-US" sz="1600" dirty="0" err="1"/>
              <a:t>Luzum</a:t>
            </a:r>
            <a:r>
              <a:rPr lang="en-US" sz="1600" dirty="0"/>
              <a:t>, </a:t>
            </a:r>
          </a:p>
          <a:p>
            <a:r>
              <a:rPr lang="en-US" sz="1600" dirty="0" err="1"/>
              <a:t>Teaney</a:t>
            </a:r>
            <a:r>
              <a:rPr lang="en-US" sz="1600" dirty="0"/>
              <a:t>, Li, </a:t>
            </a:r>
            <a:r>
              <a:rPr lang="en-US" sz="1600" dirty="0" err="1"/>
              <a:t>Heinz,Chun</a:t>
            </a:r>
            <a:r>
              <a:rPr lang="en-US" sz="1600" dirty="0"/>
              <a:t>….</a:t>
            </a:r>
          </a:p>
        </p:txBody>
      </p:sp>
      <p:pic>
        <p:nvPicPr>
          <p:cNvPr id="6452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25527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54" y="3060700"/>
            <a:ext cx="2514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54" y="3009900"/>
            <a:ext cx="1562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27" name="Object 40"/>
          <p:cNvGraphicFramePr>
            <a:graphicFrameLocks noChangeAspect="1"/>
          </p:cNvGraphicFramePr>
          <p:nvPr/>
        </p:nvGraphicFramePr>
        <p:xfrm>
          <a:off x="304800" y="2289175"/>
          <a:ext cx="374015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126" name="Equation" r:id="rId12" imgW="1917700" imgH="279400" progId="Equation.DSMT4">
                  <p:embed/>
                </p:oleObj>
              </mc:Choice>
              <mc:Fallback>
                <p:oleObj name="Equation" r:id="rId12" imgW="19177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9175"/>
                        <a:ext cx="3740150" cy="5476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171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p(</a:t>
            </a:r>
            <a:r>
              <a:rPr lang="en-US" dirty="0" err="1" smtClean="0"/>
              <a:t>v</a:t>
            </a:r>
            <a:r>
              <a:rPr lang="en-US" baseline="-25000" dirty="0" err="1"/>
              <a:t>n</a:t>
            </a:r>
            <a:r>
              <a:rPr lang="en-US" dirty="0" err="1" smtClean="0"/>
              <a:t>,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) via symmetric </a:t>
            </a:r>
            <a:r>
              <a:rPr lang="en-US" dirty="0" err="1"/>
              <a:t>cumulant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grpSp>
        <p:nvGrpSpPr>
          <p:cNvPr id="8" name="Group 7"/>
          <p:cNvGrpSpPr/>
          <p:nvPr/>
        </p:nvGrpSpPr>
        <p:grpSpPr>
          <a:xfrm>
            <a:off x="1981200" y="1752600"/>
            <a:ext cx="5029200" cy="3873500"/>
            <a:chOff x="1193800" y="1079500"/>
            <a:chExt cx="6781800" cy="5245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3800" y="1079500"/>
              <a:ext cx="6743700" cy="4699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1200" y="5715000"/>
              <a:ext cx="5994400" cy="6096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267200" y="18288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1604.07663</a:t>
            </a:r>
            <a:endParaRPr lang="en-US" sz="1800" dirty="0"/>
          </a:p>
        </p:txBody>
      </p:sp>
      <p:graphicFrame>
        <p:nvGraphicFramePr>
          <p:cNvPr id="1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416113"/>
              </p:ext>
            </p:extLst>
          </p:nvPr>
        </p:nvGraphicFramePr>
        <p:xfrm>
          <a:off x="2438400" y="762000"/>
          <a:ext cx="1905000" cy="93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43" name="Equation" r:id="rId6" imgW="1143000" imgH="558800" progId="Equation.DSMT4">
                  <p:embed/>
                </p:oleObj>
              </mc:Choice>
              <mc:Fallback>
                <p:oleObj name="Equation" r:id="rId6" imgW="1143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762000"/>
                        <a:ext cx="1905000" cy="935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947005" y="1828800"/>
            <a:ext cx="1063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p(</a:t>
            </a:r>
            <a:r>
              <a:rPr lang="en-US" sz="2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v</a:t>
            </a:r>
            <a:r>
              <a:rPr lang="en-US" sz="200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2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,v</a:t>
            </a:r>
            <a:r>
              <a:rPr lang="en-US" sz="200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914400"/>
            <a:ext cx="2244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&gt;0   correlation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&lt;0 anti-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correlation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6200" y="5715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-v</a:t>
            </a:r>
            <a:r>
              <a:rPr lang="en-US" baseline="-25000" dirty="0"/>
              <a:t>4</a:t>
            </a:r>
            <a:r>
              <a:rPr lang="en-US" dirty="0"/>
              <a:t> correlation reflects mode-mixing from final state</a:t>
            </a:r>
          </a:p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-v</a:t>
            </a:r>
            <a:r>
              <a:rPr lang="en-US" baseline="-25000" dirty="0" smtClean="0"/>
              <a:t>3</a:t>
            </a:r>
            <a:r>
              <a:rPr lang="en-US" dirty="0" smtClean="0"/>
              <a:t> anti-correlation reflects ε</a:t>
            </a:r>
            <a:r>
              <a:rPr lang="en-US" baseline="-25000" dirty="0" smtClean="0"/>
              <a:t>2</a:t>
            </a:r>
            <a:r>
              <a:rPr lang="en-US" dirty="0" smtClean="0"/>
              <a:t>-ε</a:t>
            </a:r>
            <a:r>
              <a:rPr lang="en-US" baseline="-25000" dirty="0" smtClean="0"/>
              <a:t>3</a:t>
            </a:r>
            <a:r>
              <a:rPr lang="en-US" dirty="0" smtClean="0"/>
              <a:t>  from initial state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6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err="1" smtClean="0"/>
              <a:t>,v</a:t>
            </a:r>
            <a:r>
              <a:rPr lang="en-US" baseline="-25000" dirty="0" err="1"/>
              <a:t>m</a:t>
            </a:r>
            <a:r>
              <a:rPr lang="en-US" dirty="0" smtClean="0"/>
              <a:t>) via </a:t>
            </a:r>
            <a:r>
              <a:rPr lang="en-US" dirty="0"/>
              <a:t>e</a:t>
            </a:r>
            <a:r>
              <a:rPr lang="en-US" dirty="0" smtClean="0"/>
              <a:t>vent-shape engineering tech.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6200" y="4151313"/>
            <a:ext cx="9067800" cy="2438400"/>
            <a:chOff x="76200" y="4267200"/>
            <a:chExt cx="9067800" cy="2438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4267200"/>
              <a:ext cx="3009343" cy="2438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5562600"/>
              <a:ext cx="1111030" cy="5461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99296" y="4267200"/>
              <a:ext cx="100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centrality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4267200"/>
              <a:ext cx="2972151" cy="24384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7377" y="4283295"/>
              <a:ext cx="3026623" cy="2422305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4648200"/>
            <a:ext cx="1066800" cy="39560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4572000"/>
            <a:ext cx="1270000" cy="2918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4800600"/>
            <a:ext cx="762000" cy="2152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0" y="5181600"/>
            <a:ext cx="1054100" cy="1417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4419600"/>
            <a:ext cx="1054100" cy="141728"/>
          </a:xfrm>
          <a:prstGeom prst="rect">
            <a:avLst/>
          </a:prstGeom>
        </p:spPr>
      </p:pic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76200" y="838200"/>
            <a:ext cx="524332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Select events with same geometric size but different </a:t>
            </a:r>
            <a:r>
              <a:rPr lang="en-US" sz="2000" dirty="0" err="1" smtClean="0"/>
              <a:t>ellipticity</a:t>
            </a:r>
            <a:endParaRPr lang="en-US" sz="2000" dirty="0" smtClean="0"/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 smtClean="0"/>
              <a:t>Directly observe the functional form of the correlation</a:t>
            </a:r>
            <a:r>
              <a:rPr lang="en-US" sz="2000" dirty="0"/>
              <a:t> </a:t>
            </a:r>
            <a:r>
              <a:rPr lang="en-US" sz="2000" dirty="0" smtClean="0"/>
              <a:t>(more info that symmetric </a:t>
            </a:r>
            <a:r>
              <a:rPr lang="en-US" sz="2000" dirty="0" err="1" smtClean="0"/>
              <a:t>cumulant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2576320" y="1219200"/>
            <a:ext cx="243840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r>
              <a:rPr lang="en-US" sz="1200" dirty="0"/>
              <a:t>arXiv:1208.4563, </a:t>
            </a:r>
            <a:r>
              <a:rPr lang="en-US" sz="1200" dirty="0" smtClean="0"/>
              <a:t>1311.7091</a:t>
            </a:r>
            <a:endParaRPr lang="en-US" sz="1200" dirty="0"/>
          </a:p>
        </p:txBody>
      </p:sp>
      <p:sp>
        <p:nvSpPr>
          <p:cNvPr id="6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120" y="762000"/>
            <a:ext cx="3822700" cy="1653672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76200" y="2971800"/>
            <a:ext cx="906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Expected quadratic corr. for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-v</a:t>
            </a:r>
            <a:r>
              <a:rPr lang="en-US" sz="2000" baseline="-25000" dirty="0" smtClean="0"/>
              <a:t>4 </a:t>
            </a:r>
            <a:r>
              <a:rPr lang="en-US" sz="2000" dirty="0" smtClean="0"/>
              <a:t>, linear corr. for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-v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final state </a:t>
            </a:r>
            <a:r>
              <a:rPr lang="en-US" sz="2000" dirty="0"/>
              <a:t>mode-mixing </a:t>
            </a:r>
          </a:p>
          <a:p>
            <a:r>
              <a:rPr lang="en-US" sz="2000" dirty="0" smtClean="0"/>
              <a:t>anti</a:t>
            </a:r>
            <a:r>
              <a:rPr lang="en-US" sz="2000" dirty="0"/>
              <a:t>-correlation v</a:t>
            </a:r>
            <a:r>
              <a:rPr lang="en-US" sz="2000" baseline="-25000" dirty="0"/>
              <a:t>2</a:t>
            </a:r>
            <a:r>
              <a:rPr lang="en-US" sz="2000" dirty="0"/>
              <a:t>-v</a:t>
            </a:r>
            <a:r>
              <a:rPr lang="en-US" sz="2000" baseline="-25000" dirty="0"/>
              <a:t>3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anti-correlation of ε</a:t>
            </a:r>
            <a:r>
              <a:rPr lang="en-US" sz="2000" baseline="-25000" dirty="0" smtClean="0"/>
              <a:t>2</a:t>
            </a:r>
            <a:r>
              <a:rPr lang="en-US" sz="2000" dirty="0"/>
              <a:t>-ε</a:t>
            </a:r>
            <a:r>
              <a:rPr lang="en-US" sz="2000" baseline="-25000" dirty="0"/>
              <a:t>3</a:t>
            </a:r>
            <a:r>
              <a:rPr lang="en-US" sz="2000" dirty="0"/>
              <a:t>  from initial state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5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</a:t>
            </a:r>
            <a:r>
              <a:rPr lang="en-US" dirty="0" err="1" smtClean="0"/>
              <a:t>EbyE</a:t>
            </a:r>
            <a:r>
              <a:rPr lang="en-US" dirty="0" smtClean="0"/>
              <a:t> distributions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19800"/>
            <a:ext cx="89154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Measured distributions used to tune hydrodynamic models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  <p:pic>
        <p:nvPicPr>
          <p:cNvPr id="5" name="Content Placeholder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3422" b="849"/>
          <a:stretch/>
        </p:blipFill>
        <p:spPr bwMode="auto">
          <a:xfrm>
            <a:off x="0" y="791308"/>
            <a:ext cx="2929233" cy="439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133600" y="1371600"/>
            <a:ext cx="6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p(v</a:t>
            </a:r>
            <a:r>
              <a:rPr lang="en-US" sz="1800" baseline="-25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2133600" y="2743200"/>
            <a:ext cx="6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p(v</a:t>
            </a:r>
            <a:r>
              <a:rPr lang="en-US" sz="1800" baseline="-25000" dirty="0">
                <a:solidFill>
                  <a:srgbClr val="FF0000"/>
                </a:solidFill>
                <a:ea typeface="SimSun" charset="0"/>
                <a:cs typeface="SimSun" charset="0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962400" y="762000"/>
            <a:ext cx="2438400" cy="3886200"/>
            <a:chOff x="3505200" y="914400"/>
            <a:chExt cx="2438400" cy="3886200"/>
          </a:xfrm>
        </p:grpSpPr>
        <p:grpSp>
          <p:nvGrpSpPr>
            <p:cNvPr id="21" name="Group 20"/>
            <p:cNvGrpSpPr/>
            <p:nvPr/>
          </p:nvGrpSpPr>
          <p:grpSpPr>
            <a:xfrm>
              <a:off x="3505200" y="914400"/>
              <a:ext cx="2438400" cy="3886200"/>
              <a:chOff x="5875290" y="1600200"/>
              <a:chExt cx="2985280" cy="4546068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897" b="49812"/>
              <a:stretch/>
            </p:blipFill>
            <p:spPr bwMode="auto">
              <a:xfrm>
                <a:off x="5875290" y="1600200"/>
                <a:ext cx="2985280" cy="2531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080" b="50139"/>
              <a:stretch/>
            </p:blipFill>
            <p:spPr bwMode="auto">
              <a:xfrm>
                <a:off x="6019800" y="3657600"/>
                <a:ext cx="2797241" cy="2488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4038600" y="4038600"/>
              <a:ext cx="124979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p</a:t>
              </a:r>
              <a:r>
                <a:rPr lang="en-US" sz="16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(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Φ</a:t>
              </a:r>
              <a:r>
                <a:rPr lang="en-US" sz="1600" baseline="-25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2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,Φ</a:t>
              </a:r>
              <a:r>
                <a:rPr lang="en-US" sz="1600" baseline="-25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3,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Φ</a:t>
              </a:r>
              <a:r>
                <a:rPr lang="en-US" sz="1600" baseline="-25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5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)</a:t>
              </a:r>
              <a:endParaRPr lang="en-US" sz="160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4800" y="914400"/>
              <a:ext cx="97200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6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p(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Φ</a:t>
              </a:r>
              <a:r>
                <a:rPr lang="en-US" sz="1600" baseline="-25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2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,Φ</a:t>
              </a:r>
              <a:r>
                <a:rPr lang="en-US" sz="1600" baseline="-25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4</a:t>
              </a:r>
              <a:r>
                <a:rPr lang="en-US" sz="16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)</a:t>
              </a:r>
              <a:endParaRPr lang="en-US" sz="160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-76200" y="609600"/>
            <a:ext cx="36328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Gale</a:t>
            </a:r>
            <a:r>
              <a:rPr lang="en-US" sz="1100" dirty="0"/>
              <a:t>, </a:t>
            </a:r>
            <a:r>
              <a:rPr lang="en-US" sz="1100" dirty="0" err="1" smtClean="0"/>
              <a:t>Jeon</a:t>
            </a:r>
            <a:r>
              <a:rPr lang="en-US" sz="1100" dirty="0"/>
              <a:t>, </a:t>
            </a:r>
            <a:r>
              <a:rPr lang="en-US" sz="1100" dirty="0" err="1" smtClean="0"/>
              <a:t>Schenke</a:t>
            </a:r>
            <a:r>
              <a:rPr lang="en-US" sz="1100" dirty="0"/>
              <a:t>, </a:t>
            </a:r>
            <a:r>
              <a:rPr lang="en-US" sz="1100" dirty="0" err="1" smtClean="0"/>
              <a:t>Tribedy</a:t>
            </a:r>
            <a:r>
              <a:rPr lang="en-US" sz="1100" dirty="0"/>
              <a:t>, </a:t>
            </a:r>
            <a:r>
              <a:rPr lang="en-US" sz="1100" dirty="0" err="1" smtClean="0"/>
              <a:t>Venugopalan</a:t>
            </a:r>
            <a:r>
              <a:rPr lang="en-US" sz="1100" dirty="0" smtClean="0"/>
              <a:t> 1209.6330</a:t>
            </a:r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3962400" y="584284"/>
            <a:ext cx="25426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 smtClean="0"/>
              <a:t>Niemi</a:t>
            </a:r>
            <a:r>
              <a:rPr lang="en-US" sz="1050" dirty="0" smtClean="0"/>
              <a:t>, </a:t>
            </a:r>
            <a:r>
              <a:rPr lang="en-US" sz="1050" dirty="0" err="1" smtClean="0"/>
              <a:t>Eskola</a:t>
            </a:r>
            <a:r>
              <a:rPr lang="en-US" sz="1050" dirty="0" smtClean="0"/>
              <a:t>, </a:t>
            </a:r>
            <a:r>
              <a:rPr lang="en-US" sz="1050" dirty="0" err="1" smtClean="0"/>
              <a:t>Paatelainen</a:t>
            </a:r>
            <a:r>
              <a:rPr lang="en-US" sz="1050" dirty="0" smtClean="0"/>
              <a:t> 1505.02677</a:t>
            </a:r>
            <a:endParaRPr lang="en-US" sz="1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1" y="990600"/>
            <a:ext cx="2438399" cy="359526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67600" y="609600"/>
            <a:ext cx="1063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p(v</a:t>
            </a:r>
            <a:r>
              <a:rPr lang="en-US" sz="2000" baseline="-25000" dirty="0">
                <a:solidFill>
                  <a:srgbClr val="FF0000"/>
                </a:solidFill>
                <a:ea typeface="SimSun" charset="0"/>
                <a:cs typeface="SimSun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,v</a:t>
            </a:r>
            <a:r>
              <a:rPr lang="en-US" sz="2000" baseline="-25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m</a:t>
            </a:r>
            <a:r>
              <a:rPr lang="en-US" sz="2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2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9800" y="4114800"/>
            <a:ext cx="6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p(v</a:t>
            </a:r>
            <a:r>
              <a:rPr lang="en-US" sz="1800" baseline="-25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4</a:t>
            </a:r>
            <a:r>
              <a:rPr lang="en-US" sz="1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8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2171"/>
            <a:ext cx="2224878" cy="16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Arrow 31"/>
          <p:cNvSpPr/>
          <p:nvPr/>
        </p:nvSpPr>
        <p:spPr bwMode="auto">
          <a:xfrm rot="17626592">
            <a:off x="3072433" y="3559741"/>
            <a:ext cx="1326102" cy="252121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876800"/>
            <a:ext cx="399340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1) Initial state 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  <a:cs typeface="Arial" pitchFamily="34" charset="0"/>
              </a:rPr>
              <a:t>e.g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  <a:cs typeface="Arial" pitchFamily="34" charset="0"/>
              </a:rPr>
              <a:t>ε</a:t>
            </a:r>
            <a:r>
              <a:rPr lang="en-US" sz="1800" b="1" baseline="-25000" dirty="0" err="1" smtClean="0">
                <a:solidFill>
                  <a:srgbClr val="FF0000"/>
                </a:solidFill>
                <a:latin typeface="+mn-lt"/>
                <a:cs typeface="Arial" pitchFamily="34" charset="0"/>
              </a:rPr>
              <a:t>n</a:t>
            </a:r>
            <a:endParaRPr lang="en-US" sz="1800" b="1" baseline="-25000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2) Hydro response: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ε</a:t>
            </a:r>
            <a:r>
              <a:rPr lang="en-US" sz="1800" b="1" baseline="-2500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,Φ</a:t>
            </a:r>
            <a:r>
              <a:rPr lang="en-US" sz="1800" b="1" baseline="-2500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)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v</a:t>
            </a:r>
            <a:r>
              <a:rPr lang="en-US" sz="1800" b="1" baseline="-2500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Φ</a:t>
            </a:r>
            <a:r>
              <a:rPr lang="en-US" sz="1800" b="1" baseline="-2500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3) Final state mode-mixing: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e.g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v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  <a:sym typeface="Wingdings"/>
              </a:rPr>
              <a:t>vs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 v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charset="0"/>
                <a:sym typeface="Wingdings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endPara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2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Fluctuations, Correlations and Collective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37113"/>
          </a:xfrm>
        </p:spPr>
        <p:txBody>
          <a:bodyPr/>
          <a:lstStyle/>
          <a:p>
            <a:r>
              <a:rPr lang="en-US" dirty="0" smtClean="0"/>
              <a:t>Response of medium to </a:t>
            </a:r>
            <a:r>
              <a:rPr lang="en-US" dirty="0" err="1" smtClean="0"/>
              <a:t>perturbations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/>
              <a:t>Correlations</a:t>
            </a:r>
            <a:r>
              <a:rPr lang="en-US" dirty="0" smtClean="0"/>
              <a:t>/collectivity</a:t>
            </a:r>
          </a:p>
          <a:p>
            <a:pPr lvl="1"/>
            <a:r>
              <a:rPr lang="en-US" dirty="0" smtClean="0"/>
              <a:t>Essential for understanding the nature of initial state and </a:t>
            </a:r>
            <a:r>
              <a:rPr lang="en-US" dirty="0"/>
              <a:t>medium properties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Represent the correlation content via appropriate observables.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ower spectra in azimuthal direction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low</a:t>
            </a:r>
            <a:r>
              <a:rPr lang="en-US" dirty="0" smtClean="0"/>
              <a:t> coefficient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Power spectra in longitudinal direction </a:t>
            </a:r>
            <a:r>
              <a:rPr lang="en-US" dirty="0" smtClean="0">
                <a:sym typeface="Wingdings"/>
              </a:rPr>
              <a:t> Legendre coefficient a</a:t>
            </a:r>
            <a:r>
              <a:rPr lang="en-US" baseline="-25000" dirty="0" smtClean="0">
                <a:sym typeface="Wingdings"/>
              </a:rPr>
              <a:t>n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/>
              <a:t>Comparison between experiment/theory to disentangle</a:t>
            </a:r>
          </a:p>
          <a:p>
            <a:pPr lvl="1"/>
            <a:r>
              <a:rPr lang="en-US" dirty="0" smtClean="0"/>
              <a:t>Initial state fluctuations or final state interactions (medium properties)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58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609600"/>
          </a:xfrm>
        </p:spPr>
        <p:txBody>
          <a:bodyPr/>
          <a:lstStyle/>
          <a:p>
            <a:r>
              <a:rPr lang="en-US" dirty="0" smtClean="0"/>
              <a:t>But how did we get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648" b="8258"/>
          <a:stretch/>
        </p:blipFill>
        <p:spPr>
          <a:xfrm>
            <a:off x="2133600" y="1724688"/>
            <a:ext cx="5105400" cy="370679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905" y="5562600"/>
            <a:ext cx="9144000" cy="609600"/>
          </a:xfrm>
          <a:prstGeom prst="rect">
            <a:avLst/>
          </a:prstGeom>
          <a:solidFill>
            <a:srgbClr val="1F2E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6725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Tahoma" pitchFamily="34" charset="0"/>
              </a:defRPr>
            </a:lvl6pPr>
            <a:lvl7pPr marL="913453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Tahoma" pitchFamily="34" charset="0"/>
              </a:defRPr>
            </a:lvl7pPr>
            <a:lvl8pPr marL="137018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Tahoma" pitchFamily="34" charset="0"/>
              </a:defRPr>
            </a:lvl8pPr>
            <a:lvl9pPr marL="1826905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90000"/>
                </a:solidFill>
                <a:latin typeface="Tahoma" pitchFamily="34" charset="0"/>
              </a:defRPr>
            </a:lvl9pPr>
          </a:lstStyle>
          <a:p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obust experimental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9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btaining p(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) via unfolding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685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Flow vector in each event has flow and non-flow contribution</a:t>
            </a:r>
          </a:p>
          <a:p>
            <a:pPr lvl="1"/>
            <a:endParaRPr lang="en-US" dirty="0"/>
          </a:p>
          <a:p>
            <a:pPr lvl="1"/>
            <a:endParaRPr lang="en-US" sz="900" dirty="0" smtClean="0"/>
          </a:p>
          <a:p>
            <a:r>
              <a:rPr lang="en-US" dirty="0" smtClean="0"/>
              <a:t>Estimating non-flow from sub-events </a:t>
            </a:r>
          </a:p>
          <a:p>
            <a:pPr lvl="1"/>
            <a:endParaRPr lang="en-US" sz="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26" y="1219200"/>
            <a:ext cx="1816395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43000"/>
            <a:ext cx="3327400" cy="4631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24299" y="4191000"/>
            <a:ext cx="2641600" cy="1048106"/>
            <a:chOff x="3429000" y="742594"/>
            <a:chExt cx="2641600" cy="1048106"/>
          </a:xfrm>
        </p:grpSpPr>
        <p:grpSp>
          <p:nvGrpSpPr>
            <p:cNvPr id="13" name="Group 12"/>
            <p:cNvGrpSpPr/>
            <p:nvPr/>
          </p:nvGrpSpPr>
          <p:grpSpPr>
            <a:xfrm>
              <a:off x="3429000" y="742594"/>
              <a:ext cx="2514600" cy="857606"/>
              <a:chOff x="3429000" y="914104"/>
              <a:chExt cx="2514600" cy="857606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3429001" y="914104"/>
                <a:ext cx="2438399" cy="462256"/>
                <a:chOff x="3429000" y="3352506"/>
                <a:chExt cx="3733801" cy="461959"/>
              </a:xfrm>
            </p:grpSpPr>
            <p:grpSp>
              <p:nvGrpSpPr>
                <p:cNvPr id="19" name="Group 10"/>
                <p:cNvGrpSpPr>
                  <a:grpSpLocks/>
                </p:cNvGrpSpPr>
                <p:nvPr/>
              </p:nvGrpSpPr>
              <p:grpSpPr bwMode="auto">
                <a:xfrm>
                  <a:off x="3429000" y="3352506"/>
                  <a:ext cx="3733801" cy="457494"/>
                  <a:chOff x="3429000" y="3352506"/>
                  <a:chExt cx="3733801" cy="457494"/>
                </a:xfrm>
              </p:grpSpPr>
              <p:sp>
                <p:nvSpPr>
                  <p:cNvPr id="22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429000" y="3352800"/>
                    <a:ext cx="3733800" cy="457200"/>
                  </a:xfrm>
                  <a:prstGeom prst="rect">
                    <a:avLst/>
                  </a:prstGeom>
                  <a:solidFill>
                    <a:srgbClr val="F0F94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pPr algn="ctr"/>
                    <a:endParaRPr lang="en-US">
                      <a:latin typeface="Tahom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2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5250366" y="3352506"/>
                    <a:ext cx="1912435" cy="45720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pPr algn="ctr"/>
                    <a:endParaRPr lang="en-US">
                      <a:latin typeface="Tahoma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24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429000" y="3352800"/>
                    <a:ext cx="1821366" cy="4572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pPr algn="ctr"/>
                    <a:endParaRPr lang="en-US">
                      <a:latin typeface="Tahom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2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959774" y="3352800"/>
                  <a:ext cx="402675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dirty="0">
                      <a:cs typeface="Arial" charset="0"/>
                    </a:rPr>
                    <a:t>A</a:t>
                  </a:r>
                </a:p>
              </p:txBody>
            </p:sp>
            <p:sp>
              <p:nvSpPr>
                <p:cNvPr id="2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5879306" y="3352800"/>
                  <a:ext cx="466039" cy="46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dirty="0" smtClean="0">
                      <a:cs typeface="Arial" charset="0"/>
                    </a:rPr>
                    <a:t>B</a:t>
                  </a:r>
                  <a:endParaRPr lang="en-US" dirty="0">
                    <a:cs typeface="Arial" charset="0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 bwMode="auto">
              <a:xfrm>
                <a:off x="3429000" y="1447800"/>
                <a:ext cx="2514600" cy="0"/>
              </a:xfrm>
              <a:prstGeom prst="line">
                <a:avLst/>
              </a:prstGeom>
              <a:solidFill>
                <a:srgbClr val="F0F94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4419600" y="13716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latin typeface="Arial" pitchFamily="34" charset="0"/>
                    <a:cs typeface="Arial" pitchFamily="34" charset="0"/>
                  </a:rPr>
                  <a:t>η</a:t>
                </a:r>
                <a:endParaRPr lang="en-US" sz="20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000" y="1371600"/>
              <a:ext cx="355600" cy="4191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1371600"/>
              <a:ext cx="355600" cy="3810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99" y="5124806"/>
            <a:ext cx="2015728" cy="4433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299" y="5124806"/>
            <a:ext cx="2184181" cy="444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9" y="5641342"/>
            <a:ext cx="1752600" cy="2729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0899" y="5658206"/>
            <a:ext cx="1498600" cy="3199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899" y="2610206"/>
            <a:ext cx="1816100" cy="43992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9629" y="2457806"/>
            <a:ext cx="2633526" cy="2643760"/>
            <a:chOff x="34330" y="609600"/>
            <a:chExt cx="2633526" cy="264376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/>
            <a:srcRect l="2863" r="50575"/>
            <a:stretch/>
          </p:blipFill>
          <p:spPr>
            <a:xfrm>
              <a:off x="34330" y="609600"/>
              <a:ext cx="2633526" cy="264376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600" y="914400"/>
              <a:ext cx="215900" cy="30095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128899" y="2457806"/>
            <a:ext cx="7015101" cy="2514599"/>
            <a:chOff x="2133600" y="609600"/>
            <a:chExt cx="7015101" cy="2514599"/>
          </a:xfrm>
        </p:grpSpPr>
        <p:grpSp>
          <p:nvGrpSpPr>
            <p:cNvPr id="34" name="Group 33"/>
            <p:cNvGrpSpPr/>
            <p:nvPr/>
          </p:nvGrpSpPr>
          <p:grpSpPr>
            <a:xfrm>
              <a:off x="2133600" y="609600"/>
              <a:ext cx="7015101" cy="2514599"/>
              <a:chOff x="2133600" y="609600"/>
              <a:chExt cx="7015101" cy="251459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4839" y="609600"/>
                <a:ext cx="2723862" cy="2514599"/>
              </a:xfrm>
              <a:prstGeom prst="rect">
                <a:avLst/>
              </a:prstGeom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2133600" y="1295398"/>
                <a:ext cx="5791200" cy="762000"/>
                <a:chOff x="2326401" y="1731597"/>
                <a:chExt cx="3796111" cy="839964"/>
              </a:xfrm>
            </p:grpSpPr>
            <p:cxnSp>
              <p:nvCxnSpPr>
                <p:cNvPr id="38" name="Straight Arrow Connector 37"/>
                <p:cNvCxnSpPr/>
                <p:nvPr/>
              </p:nvCxnSpPr>
              <p:spPr bwMode="auto">
                <a:xfrm flipV="1">
                  <a:off x="2326401" y="1731597"/>
                  <a:ext cx="3746163" cy="274714"/>
                </a:xfrm>
                <a:prstGeom prst="straightConnector1">
                  <a:avLst/>
                </a:prstGeom>
                <a:solidFill>
                  <a:srgbClr val="F0F94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cxnSp>
              <p:nvCxnSpPr>
                <p:cNvPr id="39" name="Straight Arrow Connector 38"/>
                <p:cNvCxnSpPr/>
                <p:nvPr/>
              </p:nvCxnSpPr>
              <p:spPr bwMode="auto">
                <a:xfrm>
                  <a:off x="2326401" y="2006309"/>
                  <a:ext cx="3796111" cy="565252"/>
                </a:xfrm>
                <a:prstGeom prst="straightConnector1">
                  <a:avLst/>
                </a:prstGeom>
                <a:solidFill>
                  <a:srgbClr val="F0F94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</p:grp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10400" y="914400"/>
              <a:ext cx="215900" cy="24861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5791200" y="1828800"/>
            <a:ext cx="2431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1304.1417,1305.2942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822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p(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) via unfolding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685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Flow vector in each event has flow and non-flow contribution</a:t>
            </a:r>
          </a:p>
          <a:p>
            <a:pPr lvl="1"/>
            <a:endParaRPr lang="en-US" dirty="0"/>
          </a:p>
          <a:p>
            <a:pPr lvl="1"/>
            <a:endParaRPr lang="en-US" sz="900" dirty="0" smtClean="0"/>
          </a:p>
          <a:p>
            <a:r>
              <a:rPr lang="en-US" dirty="0" smtClean="0"/>
              <a:t>Estimating non-flow from sub-events </a:t>
            </a:r>
          </a:p>
          <a:p>
            <a:pPr lvl="1"/>
            <a:endParaRPr lang="en-US" sz="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26" y="1219200"/>
            <a:ext cx="1816395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43000"/>
            <a:ext cx="3327400" cy="4631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909" y="2438400"/>
            <a:ext cx="2723862" cy="25145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/>
          <a:srcRect l="2863" r="50575"/>
          <a:stretch/>
        </p:blipFill>
        <p:spPr>
          <a:xfrm>
            <a:off x="25400" y="2438400"/>
            <a:ext cx="2633526" cy="264376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/>
          <a:srcRect r="66522" b="9121"/>
          <a:stretch/>
        </p:blipFill>
        <p:spPr>
          <a:xfrm>
            <a:off x="2962870" y="3276600"/>
            <a:ext cx="2934652" cy="2472818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 bwMode="auto">
          <a:xfrm>
            <a:off x="2124670" y="3657600"/>
            <a:ext cx="1447800" cy="152400"/>
          </a:xfrm>
          <a:prstGeom prst="straightConnector1">
            <a:avLst/>
          </a:prstGeom>
          <a:solidFill>
            <a:srgbClr val="F0F941"/>
          </a:solidFill>
          <a:ln w="38100" cap="flat" cmpd="sng" algn="ctr">
            <a:solidFill>
              <a:srgbClr val="FF020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4258270" y="3581400"/>
            <a:ext cx="3352800" cy="762000"/>
          </a:xfrm>
          <a:prstGeom prst="straightConnector1">
            <a:avLst/>
          </a:prstGeom>
          <a:solidFill>
            <a:srgbClr val="F0F94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670" y="2590800"/>
            <a:ext cx="1816100" cy="4399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670" y="5105400"/>
            <a:ext cx="2015728" cy="44332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070" y="5105400"/>
            <a:ext cx="2184181" cy="4445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270" y="5621936"/>
            <a:ext cx="1752600" cy="2729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670" y="5638800"/>
            <a:ext cx="1498600" cy="3199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041" y="2743200"/>
            <a:ext cx="215900" cy="30095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1470" y="2743200"/>
            <a:ext cx="215900" cy="2486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8600" y="4419600"/>
            <a:ext cx="215900" cy="24861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200" y="4191000"/>
            <a:ext cx="215900" cy="300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248400"/>
            <a:ext cx="593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Unsmear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 p(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8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by p(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8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to get p(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1200" y="1828800"/>
            <a:ext cx="2431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1304.1417,1305.2942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279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robability distribution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grpSp>
        <p:nvGrpSpPr>
          <p:cNvPr id="5" name="Group 4"/>
          <p:cNvGrpSpPr/>
          <p:nvPr/>
        </p:nvGrpSpPr>
        <p:grpSpPr>
          <a:xfrm>
            <a:off x="769905" y="1956465"/>
            <a:ext cx="2344115" cy="2342705"/>
            <a:chOff x="769905" y="1700775"/>
            <a:chExt cx="2344115" cy="2342705"/>
          </a:xfrm>
        </p:grpSpPr>
        <p:grpSp>
          <p:nvGrpSpPr>
            <p:cNvPr id="6" name="Group 5"/>
            <p:cNvGrpSpPr/>
            <p:nvPr/>
          </p:nvGrpSpPr>
          <p:grpSpPr>
            <a:xfrm>
              <a:off x="2229295" y="3621025"/>
              <a:ext cx="729697" cy="422455"/>
              <a:chOff x="3517604" y="3636870"/>
              <a:chExt cx="692396" cy="415925"/>
            </a:xfrm>
          </p:grpSpPr>
          <p:sp>
            <p:nvSpPr>
              <p:cNvPr id="24" name="Oval 34"/>
              <p:cNvSpPr>
                <a:spLocks noChangeArrowheads="1"/>
              </p:cNvSpPr>
              <p:nvPr/>
            </p:nvSpPr>
            <p:spPr bwMode="auto">
              <a:xfrm>
                <a:off x="3800153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34"/>
              <p:cNvSpPr>
                <a:spLocks noChangeArrowheads="1"/>
              </p:cNvSpPr>
              <p:nvPr/>
            </p:nvSpPr>
            <p:spPr bwMode="auto">
              <a:xfrm>
                <a:off x="3517604" y="363687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819428" y="3708399"/>
                <a:ext cx="104848" cy="266701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459725" y="3083355"/>
              <a:ext cx="654295" cy="415925"/>
              <a:chOff x="3669775" y="4052795"/>
              <a:chExt cx="654295" cy="415925"/>
            </a:xfrm>
          </p:grpSpPr>
          <p:sp>
            <p:nvSpPr>
              <p:cNvPr id="21" name="Oval 34"/>
              <p:cNvSpPr>
                <a:spLocks noChangeArrowheads="1"/>
              </p:cNvSpPr>
              <p:nvPr/>
            </p:nvSpPr>
            <p:spPr bwMode="auto">
              <a:xfrm>
                <a:off x="3914223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34"/>
              <p:cNvSpPr>
                <a:spLocks noChangeArrowheads="1"/>
              </p:cNvSpPr>
              <p:nvPr/>
            </p:nvSpPr>
            <p:spPr bwMode="auto">
              <a:xfrm>
                <a:off x="3669775" y="405279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3900205" y="4086225"/>
                <a:ext cx="151561" cy="339726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947583" y="2744240"/>
              <a:ext cx="588952" cy="415925"/>
              <a:chOff x="3753122" y="4479740"/>
              <a:chExt cx="588952" cy="415925"/>
            </a:xfrm>
          </p:grpSpPr>
          <p:sp>
            <p:nvSpPr>
              <p:cNvPr id="18" name="Oval 34"/>
              <p:cNvSpPr>
                <a:spLocks noChangeArrowheads="1"/>
              </p:cNvSpPr>
              <p:nvPr/>
            </p:nvSpPr>
            <p:spPr bwMode="auto">
              <a:xfrm>
                <a:off x="3932227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34"/>
              <p:cNvSpPr>
                <a:spLocks noChangeArrowheads="1"/>
              </p:cNvSpPr>
              <p:nvPr/>
            </p:nvSpPr>
            <p:spPr bwMode="auto">
              <a:xfrm>
                <a:off x="3753122" y="4479740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921559" y="4498975"/>
                <a:ext cx="260460" cy="361950"/>
              </a:xfrm>
              <a:custGeom>
                <a:avLst/>
                <a:gdLst>
                  <a:gd name="connsiteX0" fmla="*/ 64493 w 147149"/>
                  <a:gd name="connsiteY0" fmla="*/ 502 h 327705"/>
                  <a:gd name="connsiteX1" fmla="*/ 121643 w 147149"/>
                  <a:gd name="connsiteY1" fmla="*/ 70352 h 327705"/>
                  <a:gd name="connsiteX2" fmla="*/ 147043 w 147149"/>
                  <a:gd name="connsiteY2" fmla="*/ 178302 h 327705"/>
                  <a:gd name="connsiteX3" fmla="*/ 127993 w 147149"/>
                  <a:gd name="connsiteY3" fmla="*/ 251327 h 327705"/>
                  <a:gd name="connsiteX4" fmla="*/ 67668 w 147149"/>
                  <a:gd name="connsiteY4" fmla="*/ 327527 h 327705"/>
                  <a:gd name="connsiteX5" fmla="*/ 7343 w 147149"/>
                  <a:gd name="connsiteY5" fmla="*/ 229102 h 327705"/>
                  <a:gd name="connsiteX6" fmla="*/ 7343 w 147149"/>
                  <a:gd name="connsiteY6" fmla="*/ 105277 h 327705"/>
                  <a:gd name="connsiteX7" fmla="*/ 64493 w 147149"/>
                  <a:gd name="connsiteY7" fmla="*/ 502 h 327705"/>
                  <a:gd name="connsiteX0" fmla="*/ 64493 w 132730"/>
                  <a:gd name="connsiteY0" fmla="*/ 653 h 327933"/>
                  <a:gd name="connsiteX1" fmla="*/ 121643 w 132730"/>
                  <a:gd name="connsiteY1" fmla="*/ 70503 h 327933"/>
                  <a:gd name="connsiteX2" fmla="*/ 127993 w 132730"/>
                  <a:gd name="connsiteY2" fmla="*/ 251478 h 327933"/>
                  <a:gd name="connsiteX3" fmla="*/ 67668 w 132730"/>
                  <a:gd name="connsiteY3" fmla="*/ 327678 h 327933"/>
                  <a:gd name="connsiteX4" fmla="*/ 7343 w 132730"/>
                  <a:gd name="connsiteY4" fmla="*/ 229253 h 327933"/>
                  <a:gd name="connsiteX5" fmla="*/ 7343 w 132730"/>
                  <a:gd name="connsiteY5" fmla="*/ 105428 h 327933"/>
                  <a:gd name="connsiteX6" fmla="*/ 64493 w 132730"/>
                  <a:gd name="connsiteY6" fmla="*/ 653 h 327933"/>
                  <a:gd name="connsiteX0" fmla="*/ 64493 w 134469"/>
                  <a:gd name="connsiteY0" fmla="*/ 602 h 327627"/>
                  <a:gd name="connsiteX1" fmla="*/ 121643 w 134469"/>
                  <a:gd name="connsiteY1" fmla="*/ 70452 h 327627"/>
                  <a:gd name="connsiteX2" fmla="*/ 130269 w 134469"/>
                  <a:gd name="connsiteY2" fmla="*/ 230039 h 327627"/>
                  <a:gd name="connsiteX3" fmla="*/ 67668 w 134469"/>
                  <a:gd name="connsiteY3" fmla="*/ 327627 h 327627"/>
                  <a:gd name="connsiteX4" fmla="*/ 7343 w 134469"/>
                  <a:gd name="connsiteY4" fmla="*/ 229202 h 327627"/>
                  <a:gd name="connsiteX5" fmla="*/ 7343 w 134469"/>
                  <a:gd name="connsiteY5" fmla="*/ 105377 h 327627"/>
                  <a:gd name="connsiteX6" fmla="*/ 64493 w 134469"/>
                  <a:gd name="connsiteY6" fmla="*/ 602 h 327627"/>
                  <a:gd name="connsiteX0" fmla="*/ 64493 w 137315"/>
                  <a:gd name="connsiteY0" fmla="*/ 3 h 327028"/>
                  <a:gd name="connsiteX1" fmla="*/ 128471 w 137315"/>
                  <a:gd name="connsiteY1" fmla="*/ 101936 h 327028"/>
                  <a:gd name="connsiteX2" fmla="*/ 130269 w 137315"/>
                  <a:gd name="connsiteY2" fmla="*/ 229440 h 327028"/>
                  <a:gd name="connsiteX3" fmla="*/ 67668 w 137315"/>
                  <a:gd name="connsiteY3" fmla="*/ 327028 h 327028"/>
                  <a:gd name="connsiteX4" fmla="*/ 7343 w 137315"/>
                  <a:gd name="connsiteY4" fmla="*/ 228603 h 327028"/>
                  <a:gd name="connsiteX5" fmla="*/ 7343 w 137315"/>
                  <a:gd name="connsiteY5" fmla="*/ 104778 h 327028"/>
                  <a:gd name="connsiteX6" fmla="*/ 64493 w 137315"/>
                  <a:gd name="connsiteY6" fmla="*/ 3 h 3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15" h="327028">
                    <a:moveTo>
                      <a:pt x="64493" y="3"/>
                    </a:moveTo>
                    <a:cubicBezTo>
                      <a:pt x="84681" y="-471"/>
                      <a:pt x="117508" y="63696"/>
                      <a:pt x="128471" y="101936"/>
                    </a:cubicBezTo>
                    <a:cubicBezTo>
                      <a:pt x="139434" y="140176"/>
                      <a:pt x="140403" y="191925"/>
                      <a:pt x="130269" y="229440"/>
                    </a:cubicBezTo>
                    <a:cubicBezTo>
                      <a:pt x="120135" y="266955"/>
                      <a:pt x="88156" y="327168"/>
                      <a:pt x="67668" y="327028"/>
                    </a:cubicBezTo>
                    <a:cubicBezTo>
                      <a:pt x="47180" y="326889"/>
                      <a:pt x="17397" y="265645"/>
                      <a:pt x="7343" y="228603"/>
                    </a:cubicBezTo>
                    <a:cubicBezTo>
                      <a:pt x="-2711" y="191561"/>
                      <a:pt x="-2182" y="142349"/>
                      <a:pt x="7343" y="104778"/>
                    </a:cubicBezTo>
                    <a:cubicBezTo>
                      <a:pt x="16868" y="67207"/>
                      <a:pt x="44305" y="477"/>
                      <a:pt x="6449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>
                      <a:alpha val="90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69905" y="2084825"/>
              <a:ext cx="438395" cy="415925"/>
              <a:chOff x="3715006" y="5352957"/>
              <a:chExt cx="438395" cy="415925"/>
            </a:xfrm>
          </p:grpSpPr>
          <p:sp>
            <p:nvSpPr>
              <p:cNvPr id="15" name="Oval 34"/>
              <p:cNvSpPr>
                <a:spLocks noChangeArrowheads="1"/>
              </p:cNvSpPr>
              <p:nvPr/>
            </p:nvSpPr>
            <p:spPr bwMode="auto">
              <a:xfrm>
                <a:off x="3743554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34"/>
              <p:cNvSpPr>
                <a:spLocks noChangeArrowheads="1"/>
              </p:cNvSpPr>
              <p:nvPr/>
            </p:nvSpPr>
            <p:spPr bwMode="auto">
              <a:xfrm>
                <a:off x="3715006" y="5352957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775076" y="5352957"/>
                <a:ext cx="33036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307575" y="2392065"/>
              <a:ext cx="520307" cy="415925"/>
              <a:chOff x="3695592" y="4895665"/>
              <a:chExt cx="520307" cy="415925"/>
            </a:xfrm>
          </p:grpSpPr>
          <p:sp>
            <p:nvSpPr>
              <p:cNvPr id="12" name="Oval 34"/>
              <p:cNvSpPr>
                <a:spLocks noChangeArrowheads="1"/>
              </p:cNvSpPr>
              <p:nvPr/>
            </p:nvSpPr>
            <p:spPr bwMode="auto">
              <a:xfrm>
                <a:off x="380605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34"/>
              <p:cNvSpPr>
                <a:spLocks noChangeArrowheads="1"/>
              </p:cNvSpPr>
              <p:nvPr/>
            </p:nvSpPr>
            <p:spPr bwMode="auto">
              <a:xfrm>
                <a:off x="3695592" y="4895665"/>
                <a:ext cx="409847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561CD9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06052" y="4895665"/>
                <a:ext cx="292984" cy="4159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2459725" y="1700775"/>
              <a:ext cx="5095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800" baseline="-250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5340100" y="1918060"/>
            <a:ext cx="50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8450905" y="1956465"/>
            <a:ext cx="50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9" name="Picture 1" descr="cshapeprelim2b_finalcomb.eps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96" y="1073150"/>
            <a:ext cx="91440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502875" y="5029200"/>
            <a:ext cx="8641125" cy="92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60000"/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v</a:t>
            </a:r>
            <a:r>
              <a:rPr lang="en-US" sz="2000" baseline="-25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, v</a:t>
            </a:r>
            <a:r>
              <a:rPr lang="en-US" sz="2000" baseline="-25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, v</a:t>
            </a:r>
            <a:r>
              <a:rPr lang="en-US" sz="2000" baseline="-25000" dirty="0" smtClean="0">
                <a:solidFill>
                  <a:srgbClr val="000000"/>
                </a:solidFill>
                <a:cs typeface="Arial" pitchFamily="34" charset="0"/>
              </a:rPr>
              <a:t>4  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distributions for various centrality intervals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SzPct val="60000"/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Fully corrected for detector effects, and unfolded for limited statistics </a:t>
            </a:r>
          </a:p>
        </p:txBody>
      </p:sp>
    </p:spTree>
    <p:extLst>
      <p:ext uri="{BB962C8B-B14F-4D97-AF65-F5344CB8AC3E}">
        <p14:creationId xmlns:p14="http://schemas.microsoft.com/office/powerpoint/2010/main" val="33795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err="1" smtClean="0"/>
              <a:t>EbyE</a:t>
            </a:r>
            <a:r>
              <a:rPr lang="en-US" dirty="0" smtClean="0"/>
              <a:t> fluctuation via multi-particle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15400" cy="1560513"/>
          </a:xfrm>
        </p:spPr>
        <p:txBody>
          <a:bodyPr/>
          <a:lstStyle/>
          <a:p>
            <a:r>
              <a:rPr lang="en-US" dirty="0" smtClean="0"/>
              <a:t>2PC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7FE67B-CF9E-4B4C-A5DF-15BD079F5825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89467"/>
              </p:ext>
            </p:extLst>
          </p:nvPr>
        </p:nvGraphicFramePr>
        <p:xfrm>
          <a:off x="2209800" y="1027113"/>
          <a:ext cx="2887663" cy="51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789" name="Equation" r:id="rId3" imgW="2006600" imgH="355600" progId="Equation.3">
                  <p:embed/>
                </p:oleObj>
              </mc:Choice>
              <mc:Fallback>
                <p:oleObj name="Equation" r:id="rId3" imgW="20066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027113"/>
                        <a:ext cx="2887663" cy="51455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42461" y="1484313"/>
            <a:ext cx="8157308" cy="1240804"/>
            <a:chOff x="742461" y="1484313"/>
            <a:chExt cx="8157308" cy="1240804"/>
          </a:xfrm>
        </p:grpSpPr>
        <p:graphicFrame>
          <p:nvGraphicFramePr>
            <p:cNvPr id="6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9323004"/>
                </p:ext>
              </p:extLst>
            </p:nvPr>
          </p:nvGraphicFramePr>
          <p:xfrm>
            <a:off x="742461" y="1484313"/>
            <a:ext cx="8157308" cy="707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790" name="Equation" r:id="rId5" imgW="6769100" imgH="584200" progId="Equation.DSMT4">
                    <p:embed/>
                  </p:oleObj>
                </mc:Choice>
                <mc:Fallback>
                  <p:oleObj name="Equation" r:id="rId5" imgW="6769100" imgH="584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2461" y="1484313"/>
                          <a:ext cx="8157308" cy="70735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0379402"/>
                </p:ext>
              </p:extLst>
            </p:nvPr>
          </p:nvGraphicFramePr>
          <p:xfrm>
            <a:off x="2021568" y="2093913"/>
            <a:ext cx="6413078" cy="631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5791" name="Equation" r:id="rId7" imgW="5321300" imgH="520700" progId="Equation.DSMT4">
                    <p:embed/>
                  </p:oleObj>
                </mc:Choice>
                <mc:Fallback>
                  <p:oleObj name="Equation" r:id="rId7" imgW="5321300" imgH="520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1568" y="2093913"/>
                          <a:ext cx="6413078" cy="6312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289193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76200" y="5943600"/>
            <a:ext cx="8991600" cy="818662"/>
            <a:chOff x="76200" y="5943600"/>
            <a:chExt cx="8991600" cy="818662"/>
          </a:xfrm>
        </p:grpSpPr>
        <p:sp>
          <p:nvSpPr>
            <p:cNvPr id="22" name="TextBox 21"/>
            <p:cNvSpPr txBox="1"/>
            <p:nvPr/>
          </p:nvSpPr>
          <p:spPr>
            <a:xfrm>
              <a:off x="76200" y="5943600"/>
              <a:ext cx="2250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205"/>
                  </a:solidFill>
                  <a:latin typeface="Arial" pitchFamily="34" charset="0"/>
                  <a:cs typeface="Arial" pitchFamily="34" charset="0"/>
                </a:rPr>
                <a:t>In complex notation: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000" y="6335786"/>
              <a:ext cx="8305800" cy="42647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132862" y="2514600"/>
            <a:ext cx="8934938" cy="1186087"/>
            <a:chOff x="132862" y="2514600"/>
            <a:chExt cx="8934938" cy="11860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2000" y="2900625"/>
              <a:ext cx="7696200" cy="4145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000" y="3352800"/>
              <a:ext cx="8305800" cy="347887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132862" y="2514600"/>
              <a:ext cx="891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/>
                <a:t>4</a:t>
              </a:r>
              <a:r>
                <a:rPr lang="en-US" dirty="0" smtClean="0"/>
                <a:t>PC</a:t>
              </a:r>
            </a:p>
            <a:p>
              <a:pPr lvl="1"/>
              <a:endParaRPr lang="en-US" dirty="0" smtClean="0"/>
            </a:p>
            <a:p>
              <a:pPr lvl="1"/>
              <a:endParaRPr lang="en-US" dirty="0" smtClean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2400" y="3733800"/>
            <a:ext cx="8915400" cy="1119764"/>
            <a:chOff x="152400" y="3733800"/>
            <a:chExt cx="8915400" cy="11197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4196025"/>
              <a:ext cx="6019800" cy="657539"/>
            </a:xfrm>
            <a:prstGeom prst="rect">
              <a:avLst/>
            </a:prstGeom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152400" y="3733800"/>
              <a:ext cx="891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 smtClean="0"/>
                <a:t>3PC</a:t>
              </a:r>
            </a:p>
            <a:p>
              <a:pPr lvl="1"/>
              <a:endParaRPr lang="en-US" dirty="0" smtClean="0"/>
            </a:p>
            <a:p>
              <a:pPr lvl="1"/>
              <a:endParaRPr lang="en-US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4876800"/>
            <a:ext cx="8915400" cy="1192737"/>
            <a:chOff x="228600" y="4876800"/>
            <a:chExt cx="8915400" cy="1192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5415225"/>
              <a:ext cx="8296031" cy="654312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228600" y="4876800"/>
              <a:ext cx="891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/>
                <a:t>5</a:t>
              </a:r>
              <a:r>
                <a:rPr lang="en-US" dirty="0" smtClean="0"/>
                <a:t>PC</a:t>
              </a:r>
            </a:p>
            <a:p>
              <a:pPr lvl="1"/>
              <a:endParaRPr lang="en-US" dirty="0" smtClean="0"/>
            </a:p>
            <a:p>
              <a:pPr lvl="1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42672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953000"/>
            <a:ext cx="5588000" cy="65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the multi-particle </a:t>
            </a:r>
            <a:r>
              <a:rPr lang="en-US" dirty="0" err="1" smtClean="0"/>
              <a:t>correlator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2" y="609600"/>
            <a:ext cx="8807938" cy="140811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-particle corr. </a:t>
            </a:r>
            <a:r>
              <a:rPr lang="en-US" dirty="0"/>
              <a:t>u</a:t>
            </a:r>
            <a:r>
              <a:rPr lang="en-US" dirty="0" smtClean="0"/>
              <a:t>se m-nested-loop to remove duplicates: </a:t>
            </a:r>
          </a:p>
          <a:p>
            <a:pPr lvl="1"/>
            <a:r>
              <a:rPr lang="en-US" dirty="0" smtClean="0"/>
              <a:t>Impractical for HI events with thousands of tracks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graphicFrame>
        <p:nvGraphicFramePr>
          <p:cNvPr id="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87219"/>
              </p:ext>
            </p:extLst>
          </p:nvPr>
        </p:nvGraphicFramePr>
        <p:xfrm>
          <a:off x="1927225" y="3124200"/>
          <a:ext cx="40163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17" name="Equation" r:id="rId4" imgW="2692400" imgH="457200" progId="Equation.DSMT4">
                  <p:embed/>
                </p:oleObj>
              </mc:Choice>
              <mc:Fallback>
                <p:oleObj name="Equation" r:id="rId4" imgW="26924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225" y="3124200"/>
                        <a:ext cx="4016375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15000" y="2667000"/>
            <a:ext cx="20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 pairs with ϕ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=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ϕ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621268"/>
            <a:ext cx="167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ϕ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k1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≠ϕ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k2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ϕ</a:t>
            </a:r>
            <a:r>
              <a:rPr lang="en-US" sz="1800" baseline="-25000" dirty="0" smtClean="0">
                <a:latin typeface="Arial" pitchFamily="34" charset="0"/>
                <a:cs typeface="Arial" pitchFamily="34" charset="0"/>
              </a:rPr>
              <a:t>k3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≠…</a:t>
            </a:r>
            <a:endParaRPr lang="en-US" sz="1800" baseline="-25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1505948"/>
            <a:ext cx="6172200" cy="108485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2400" y="2590800"/>
            <a:ext cx="8807938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Expands into q vectors of different order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3810000" y="2895600"/>
            <a:ext cx="1981200" cy="3048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57200" y="3200400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2PC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3886200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PC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b="54403"/>
          <a:stretch/>
        </p:blipFill>
        <p:spPr>
          <a:xfrm>
            <a:off x="1295400" y="3962400"/>
            <a:ext cx="7315200" cy="566615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2895600" y="4495800"/>
            <a:ext cx="6184171" cy="1526977"/>
            <a:chOff x="2895600" y="4681954"/>
            <a:chExt cx="6184171" cy="1526977"/>
          </a:xfrm>
        </p:grpSpPr>
        <p:sp>
          <p:nvSpPr>
            <p:cNvPr id="23" name="TextBox 22"/>
            <p:cNvSpPr txBox="1"/>
            <p:nvPr/>
          </p:nvSpPr>
          <p:spPr>
            <a:xfrm>
              <a:off x="7912097" y="5517177"/>
              <a:ext cx="1167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=ϕ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8458200" y="5364777"/>
              <a:ext cx="228600" cy="22860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6324600" y="4681954"/>
              <a:ext cx="19081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≠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+</a:t>
              </a:r>
              <a:r>
                <a:rPr lang="en-US" sz="1400" dirty="0" err="1" smtClean="0">
                  <a:latin typeface="Arial" pitchFamily="34" charset="0"/>
                  <a:cs typeface="Arial" pitchFamily="34" charset="0"/>
                </a:rPr>
                <a:t>permu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..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7086600" y="4986754"/>
              <a:ext cx="76201" cy="194846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6858000" y="5901154"/>
              <a:ext cx="1282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&amp;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14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5638800" y="4986754"/>
              <a:ext cx="990600" cy="194846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3657600" y="4755177"/>
              <a:ext cx="26227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 &amp; ϕ</a:t>
              </a:r>
              <a:r>
                <a:rPr lang="en-US" sz="1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=ϕ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or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&amp; ϕ</a:t>
              </a:r>
              <a:r>
                <a:rPr lang="en-US" sz="1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3 </a:t>
              </a:r>
              <a:endParaRPr lang="en-US" sz="14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V="1">
              <a:off x="7315200" y="5410200"/>
              <a:ext cx="304800" cy="53340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4191000" y="5824954"/>
              <a:ext cx="1526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or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=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3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or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95600" y="5562600"/>
              <a:ext cx="1521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=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or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3 </a:t>
              </a:r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= ϕ</a:t>
              </a:r>
              <a:r>
                <a:rPr lang="en-US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V="1">
              <a:off x="5181600" y="5334000"/>
              <a:ext cx="457200" cy="60960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3886200" y="5410200"/>
              <a:ext cx="914400" cy="22860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252046" y="5586222"/>
            <a:ext cx="8815754" cy="966978"/>
            <a:chOff x="252046" y="5486400"/>
            <a:chExt cx="8815754" cy="966978"/>
          </a:xfrm>
        </p:grpSpPr>
        <p:sp>
          <p:nvSpPr>
            <p:cNvPr id="51" name="TextBox 50"/>
            <p:cNvSpPr txBox="1"/>
            <p:nvPr/>
          </p:nvSpPr>
          <p:spPr>
            <a:xfrm>
              <a:off x="381000" y="5486400"/>
              <a:ext cx="783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6PC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/>
            <a:srcRect l="2787"/>
            <a:stretch/>
          </p:blipFill>
          <p:spPr>
            <a:xfrm>
              <a:off x="2309446" y="5943600"/>
              <a:ext cx="6758354" cy="50977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046" y="5943600"/>
              <a:ext cx="2022231" cy="277067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1371600" y="1447800"/>
            <a:ext cx="1452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See: 1312.3572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953886" y="6488668"/>
            <a:ext cx="494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Similar formula exists for symmetric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cumulants</a:t>
            </a:r>
            <a:endParaRPr lang="en-US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8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smtClean="0"/>
              <a:t>Multi-particle </a:t>
            </a:r>
            <a:r>
              <a:rPr lang="en-US" dirty="0" err="1" smtClean="0"/>
              <a:t>cumulant</a:t>
            </a:r>
            <a:r>
              <a:rPr lang="en-US" dirty="0" smtClean="0"/>
              <a:t> for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762000"/>
          </a:xfrm>
        </p:spPr>
        <p:txBody>
          <a:bodyPr/>
          <a:lstStyle/>
          <a:p>
            <a:r>
              <a:rPr lang="en-US" dirty="0" smtClean="0"/>
              <a:t>In general, 2k-particle </a:t>
            </a:r>
            <a:r>
              <a:rPr lang="en-US" dirty="0" err="1" smtClean="0"/>
              <a:t>cumulant</a:t>
            </a:r>
            <a:r>
              <a:rPr lang="en-US" dirty="0" smtClean="0"/>
              <a:t> is obtained by combining </a:t>
            </a:r>
            <a:r>
              <a:rPr lang="en-US" dirty="0" err="1" smtClean="0"/>
              <a:t>correlators</a:t>
            </a:r>
            <a:r>
              <a:rPr lang="en-US" dirty="0" smtClean="0"/>
              <a:t> involving 2k- or less number of particles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sz="800" dirty="0" smtClean="0"/>
          </a:p>
          <a:p>
            <a:pPr lvl="1"/>
            <a:r>
              <a:rPr lang="en-US" dirty="0" smtClean="0"/>
              <a:t>e.g. </a:t>
            </a:r>
            <a:r>
              <a:rPr lang="en-US" dirty="0"/>
              <a:t>f</a:t>
            </a:r>
            <a:r>
              <a:rPr lang="en-US" dirty="0" smtClean="0"/>
              <a:t>our-particle </a:t>
            </a:r>
            <a:r>
              <a:rPr lang="en-US" dirty="0" err="1" smtClean="0"/>
              <a:t>cumulant</a:t>
            </a:r>
            <a:r>
              <a:rPr lang="en-US" dirty="0"/>
              <a:t> </a:t>
            </a:r>
            <a:r>
              <a:rPr lang="en-US" dirty="0" smtClean="0"/>
              <a:t>removes all two-particle correlations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Claim</a:t>
            </a:r>
            <a:r>
              <a:rPr lang="en-US" dirty="0"/>
              <a:t>: reduce </a:t>
            </a:r>
            <a:r>
              <a:rPr lang="en-US" dirty="0" smtClean="0"/>
              <a:t>correlations </a:t>
            </a:r>
            <a:r>
              <a:rPr lang="en-US" dirty="0"/>
              <a:t>involving a few particles, i.e. non-</a:t>
            </a:r>
            <a:r>
              <a:rPr lang="en-US" dirty="0" smtClean="0"/>
              <a:t>flow</a:t>
            </a:r>
          </a:p>
          <a:p>
            <a:pPr lvl="1"/>
            <a:r>
              <a:rPr lang="en-US" dirty="0" smtClean="0"/>
              <a:t>Note: 2-particle </a:t>
            </a:r>
            <a:r>
              <a:rPr lang="en-US" dirty="0" err="1" smtClean="0"/>
              <a:t>cumulant</a:t>
            </a:r>
            <a:r>
              <a:rPr lang="en-US" dirty="0" smtClean="0"/>
              <a:t> have no lower-order non-flow to remove: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058" y="1729263"/>
            <a:ext cx="2370950" cy="1322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29264"/>
            <a:ext cx="2531103" cy="1414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6172200"/>
            <a:ext cx="3162300" cy="42290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09600" y="4191000"/>
            <a:ext cx="8534400" cy="763105"/>
            <a:chOff x="457200" y="3657600"/>
            <a:chExt cx="8534400" cy="7631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657600"/>
              <a:ext cx="8534400" cy="36786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4016513"/>
              <a:ext cx="4648200" cy="40419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553200" y="1676400"/>
            <a:ext cx="2293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Six-particle </a:t>
            </a:r>
            <a:r>
              <a:rPr lang="en-US" sz="1600" b="1" dirty="0" err="1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Cumulant</a:t>
            </a:r>
            <a:endParaRPr lang="en-US" sz="1600" b="1" dirty="0" smtClean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9400" y="22098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33235"/>
                </a:solidFill>
                <a:latin typeface="Arial" pitchFamily="34" charset="0"/>
                <a:cs typeface="Arial" pitchFamily="34" charset="0"/>
              </a:rPr>
              <a:t>Consider all six-particle correlations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72400" y="2286000"/>
            <a:ext cx="877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Sorry </a:t>
            </a:r>
          </a:p>
          <a:p>
            <a:pPr algn="ctr"/>
            <a:r>
              <a:rPr lang="en-US" sz="1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 plot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655719" y="533400"/>
            <a:ext cx="27930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nucl-th</a:t>
            </a:r>
            <a:r>
              <a:rPr lang="en-US" sz="1400" dirty="0"/>
              <a:t>/</a:t>
            </a:r>
            <a:r>
              <a:rPr lang="en-US" sz="1400" dirty="0" smtClean="0"/>
              <a:t>0007063,0105040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892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1"/>
            <a:ext cx="7772400" cy="1143000"/>
          </a:xfrm>
        </p:spPr>
        <p:txBody>
          <a:bodyPr/>
          <a:lstStyle/>
          <a:p>
            <a:r>
              <a:rPr lang="en-US" dirty="0"/>
              <a:t>Correlations between a few </a:t>
            </a:r>
            <a:r>
              <a:rPr lang="en-US" dirty="0" smtClean="0"/>
              <a:t>particles in limited </a:t>
            </a:r>
            <a:r>
              <a:rPr lang="en-US" dirty="0" err="1" smtClean="0"/>
              <a:t>ϕ</a:t>
            </a:r>
            <a:r>
              <a:rPr lang="en-US" dirty="0" smtClean="0"/>
              <a:t> and </a:t>
            </a:r>
            <a:r>
              <a:rPr lang="en-US" dirty="0" err="1" smtClean="0"/>
              <a:t>η</a:t>
            </a:r>
            <a:endParaRPr lang="en-US" dirty="0" smtClean="0"/>
          </a:p>
          <a:p>
            <a:pPr lvl="1"/>
            <a:r>
              <a:rPr lang="en-US" dirty="0" smtClean="0"/>
              <a:t>Breaks factorization to single particle </a:t>
            </a:r>
            <a:r>
              <a:rPr lang="en-US" dirty="0" err="1" smtClean="0"/>
              <a:t>v</a:t>
            </a:r>
            <a:r>
              <a:rPr lang="en-US" sz="1800" baseline="-25000" dirty="0" err="1" smtClean="0"/>
              <a:t>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Denote as </a:t>
            </a:r>
            <a:r>
              <a:rPr lang="en-US" dirty="0"/>
              <a:t>δ</a:t>
            </a:r>
            <a:r>
              <a:rPr lang="en-US" sz="1800" baseline="-25000" dirty="0"/>
              <a:t>2</a:t>
            </a:r>
            <a:r>
              <a:rPr lang="en-US" dirty="0"/>
              <a:t> for </a:t>
            </a:r>
            <a:r>
              <a:rPr lang="en-US" dirty="0" smtClean="0"/>
              <a:t>two-particle non-flow correlations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  <p:graphicFrame>
        <p:nvGraphicFramePr>
          <p:cNvPr id="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518612"/>
              </p:ext>
            </p:extLst>
          </p:nvPr>
        </p:nvGraphicFramePr>
        <p:xfrm>
          <a:off x="2000250" y="2133600"/>
          <a:ext cx="31305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05" name="Equation" r:id="rId3" imgW="1384300" imgH="368300" progId="Equation.DSMT4">
                  <p:embed/>
                </p:oleObj>
              </mc:Choice>
              <mc:Fallback>
                <p:oleObj name="Equation" r:id="rId3" imgW="13843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2133600"/>
                        <a:ext cx="3130550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600"/>
            <a:ext cx="9144000" cy="3155182"/>
          </a:xfrm>
          <a:prstGeom prst="rect">
            <a:avLst/>
          </a:prstGeom>
        </p:spPr>
      </p:pic>
      <p:graphicFrame>
        <p:nvGraphicFramePr>
          <p:cNvPr id="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183252"/>
              </p:ext>
            </p:extLst>
          </p:nvPr>
        </p:nvGraphicFramePr>
        <p:xfrm>
          <a:off x="5743575" y="2286000"/>
          <a:ext cx="14081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06" name="Equation" r:id="rId6" imgW="622300" imgH="241300" progId="Equation.DSMT4">
                  <p:embed/>
                </p:oleObj>
              </mc:Choice>
              <mc:Fallback>
                <p:oleObj name="Equation" r:id="rId6" imgW="622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3575" y="2286000"/>
                        <a:ext cx="1408113" cy="549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" y="5943600"/>
            <a:ext cx="1611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Ramond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snellings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7800" y="29718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Assume non-flow is uncorrelated with </a:t>
            </a:r>
            <a:r>
              <a:rPr lang="en-US" dirty="0" smtClean="0"/>
              <a:t>flow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9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Non-flow in four-particle </a:t>
            </a:r>
            <a:r>
              <a:rPr lang="en-US" dirty="0" err="1" smtClean="0"/>
              <a:t>cumulant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graphicFrame>
        <p:nvGraphicFramePr>
          <p:cNvPr id="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289579"/>
              </p:ext>
            </p:extLst>
          </p:nvPr>
        </p:nvGraphicFramePr>
        <p:xfrm>
          <a:off x="1758950" y="1143000"/>
          <a:ext cx="4906963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02" name="Equation" r:id="rId3" imgW="2603500" imgH="368300" progId="Equation.DSMT4">
                  <p:embed/>
                </p:oleObj>
              </mc:Choice>
              <mc:Fallback>
                <p:oleObj name="Equation" r:id="rId3" imgW="26035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1143000"/>
                        <a:ext cx="4906963" cy="698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894414"/>
              </p:ext>
            </p:extLst>
          </p:nvPr>
        </p:nvGraphicFramePr>
        <p:xfrm>
          <a:off x="2209800" y="2667000"/>
          <a:ext cx="4448996" cy="69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03" name="Equation" r:id="rId5" imgW="2438400" imgH="406400" progId="Equation.DSMT4">
                  <p:embed/>
                </p:oleObj>
              </mc:Choice>
              <mc:Fallback>
                <p:oleObj name="Equation" r:id="rId5" imgW="24384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667000"/>
                        <a:ext cx="4448996" cy="6916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973892"/>
              </p:ext>
            </p:extLst>
          </p:nvPr>
        </p:nvGraphicFramePr>
        <p:xfrm>
          <a:off x="2978150" y="3200400"/>
          <a:ext cx="41021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904" name="Equation" r:id="rId7" imgW="2527300" imgH="685800" progId="Equation.DSMT4">
                  <p:embed/>
                </p:oleObj>
              </mc:Choice>
              <mc:Fallback>
                <p:oleObj name="Equation" r:id="rId7" imgW="25273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3200400"/>
                        <a:ext cx="4102100" cy="1120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2514600"/>
            <a:ext cx="160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Therefore: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0" y="609600"/>
            <a:ext cx="4176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Only two particles from one non-flow source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1828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two from one non-flow source, the other two from a different non-flow source 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6705600" y="1524000"/>
            <a:ext cx="304800" cy="3048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486400" y="838200"/>
            <a:ext cx="228600" cy="3810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33600" y="19050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four particles from same non-flow source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343400" y="1676400"/>
            <a:ext cx="304800" cy="3048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4495800"/>
            <a:ext cx="7915276" cy="2286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19600" y="6320135"/>
            <a:ext cx="32004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+mn-lt"/>
                <a:cs typeface="Arial" pitchFamily="34" charset="0"/>
              </a:rPr>
              <a:t>s</a:t>
            </a:r>
            <a:r>
              <a:rPr lang="en-US" baseline="-25000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~1/M</a:t>
            </a:r>
            <a:r>
              <a:rPr lang="en-US" dirty="0">
                <a:solidFill>
                  <a:srgbClr val="FFFFFF"/>
                </a:solidFill>
                <a:latin typeface="+mn-lt"/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         s</a:t>
            </a:r>
            <a:r>
              <a:rPr lang="en-US" baseline="-25000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~</a:t>
            </a:r>
            <a:r>
              <a:rPr lang="en-US" dirty="0">
                <a:solidFill>
                  <a:srgbClr val="FFFFFF"/>
                </a:solidFill>
                <a:latin typeface="+mn-lt"/>
                <a:cs typeface="Arial" pitchFamily="34" charset="0"/>
              </a:rPr>
              <a:t>1/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M</a:t>
            </a:r>
            <a:r>
              <a:rPr lang="en-US" baseline="30000" dirty="0">
                <a:solidFill>
                  <a:srgbClr val="FFFFFF"/>
                </a:solidFill>
                <a:latin typeface="+mn-lt"/>
                <a:cs typeface="Arial" pitchFamily="34" charset="0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 </a:t>
            </a:r>
            <a:endParaRPr lang="en-US" dirty="0">
              <a:solidFill>
                <a:srgbClr val="FFFFFF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8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dirty="0"/>
              <a:t>Multi-particle </a:t>
            </a:r>
            <a:r>
              <a:rPr lang="en-US" dirty="0" err="1" smtClean="0"/>
              <a:t>cumulant</a:t>
            </a:r>
            <a:r>
              <a:rPr lang="en-US" dirty="0" smtClean="0"/>
              <a:t> for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400" y="891601"/>
            <a:ext cx="876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Higher-order </a:t>
            </a:r>
            <a:r>
              <a:rPr lang="en-US" dirty="0" err="1" smtClean="0"/>
              <a:t>cumulant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819400"/>
            <a:ext cx="6553200" cy="4368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4400" y="1447800"/>
            <a:ext cx="4587240" cy="805413"/>
            <a:chOff x="1295400" y="1219200"/>
            <a:chExt cx="5168900" cy="10256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4308" y="1676399"/>
              <a:ext cx="4025900" cy="5684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400" y="1219200"/>
              <a:ext cx="5168900" cy="42232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362200"/>
            <a:ext cx="7718213" cy="43570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3383402"/>
            <a:ext cx="876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If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 does not fluctuate: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32576"/>
            <a:ext cx="8839200" cy="4014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3840602"/>
            <a:ext cx="7010400" cy="387436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6200" y="4385334"/>
            <a:ext cx="876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Therefore flow from </a:t>
            </a:r>
            <a:r>
              <a:rPr lang="en-US" dirty="0" err="1" smtClean="0"/>
              <a:t>cumulant</a:t>
            </a:r>
            <a:r>
              <a:rPr lang="en-US" dirty="0" smtClean="0"/>
              <a:t> is DEFINED as: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5943600"/>
            <a:ext cx="1467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Example: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6200" y="5410200"/>
            <a:ext cx="8534400" cy="950913"/>
          </a:xfrm>
        </p:spPr>
        <p:txBody>
          <a:bodyPr/>
          <a:lstStyle/>
          <a:p>
            <a:r>
              <a:rPr lang="en-US" dirty="0" smtClean="0"/>
              <a:t>They reflects </a:t>
            </a:r>
            <a:r>
              <a:rPr lang="en-US" dirty="0" err="1" smtClean="0"/>
              <a:t>p.d.f</a:t>
            </a:r>
            <a:r>
              <a:rPr lang="en-US" dirty="0"/>
              <a:t> </a:t>
            </a:r>
            <a:r>
              <a:rPr lang="en-US" dirty="0" smtClean="0"/>
              <a:t>of p(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),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{2k} is not always defined this way</a:t>
            </a:r>
            <a:endParaRPr lang="en-US" dirty="0"/>
          </a:p>
        </p:txBody>
      </p:sp>
      <p:graphicFrame>
        <p:nvGraphicFramePr>
          <p:cNvPr id="19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831148"/>
              </p:ext>
            </p:extLst>
          </p:nvPr>
        </p:nvGraphicFramePr>
        <p:xfrm>
          <a:off x="2365375" y="5867400"/>
          <a:ext cx="31972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57" name="Equation" r:id="rId9" imgW="1752600" imgH="241300" progId="Equation.DSMT4">
                  <p:embed/>
                </p:oleObj>
              </mc:Choice>
              <mc:Fallback>
                <p:oleObj name="Equation" r:id="rId9" imgW="1752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5" y="5867400"/>
                        <a:ext cx="3197225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1400" y="6347399"/>
            <a:ext cx="5156200" cy="403799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0" y="457200"/>
            <a:ext cx="533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Use short-hand notation &lt;&lt;2k&gt;&gt;: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648200" y="526183"/>
            <a:ext cx="4191000" cy="464417"/>
            <a:chOff x="2743200" y="1066602"/>
            <a:chExt cx="5105400" cy="4644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43200" y="1066800"/>
              <a:ext cx="3223260" cy="46421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91200" y="1066602"/>
              <a:ext cx="2057400" cy="462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5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flow correlations (2000-2016)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2892273" y="1090262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73032"/>
            <a:ext cx="1524000" cy="1192907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 bwMode="auto">
          <a:xfrm>
            <a:off x="3124200" y="1545239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99827"/>
              </p:ext>
            </p:extLst>
          </p:nvPr>
        </p:nvGraphicFramePr>
        <p:xfrm>
          <a:off x="6400800" y="1088039"/>
          <a:ext cx="2514600" cy="704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45" name="Equation" r:id="rId4" imgW="1612900" imgH="444500" progId="Equation.DSMT4">
                  <p:embed/>
                </p:oleObj>
              </mc:Choice>
              <mc:Fallback>
                <p:oleObj name="Equation" r:id="rId4" imgW="1612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088039"/>
                        <a:ext cx="2514600" cy="704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35639"/>
            <a:ext cx="2218403" cy="1143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457200" y="609600"/>
            <a:ext cx="0" cy="59436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203842" y="848274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2000</a:t>
            </a:r>
          </a:p>
        </p:txBody>
      </p:sp>
      <p:graphicFrame>
        <p:nvGraphicFramePr>
          <p:cNvPr id="4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03135"/>
              </p:ext>
            </p:extLst>
          </p:nvPr>
        </p:nvGraphicFramePr>
        <p:xfrm>
          <a:off x="1143000" y="609600"/>
          <a:ext cx="1668463" cy="41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46" name="Equation" r:id="rId7" imgW="2286000" imgH="558800" progId="Equation.DSMT4">
                  <p:embed/>
                </p:oleObj>
              </mc:Choice>
              <mc:Fallback>
                <p:oleObj name="Equation" r:id="rId7" imgW="2286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"/>
                        <a:ext cx="1668463" cy="415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30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{2k} for realistic p(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) in large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2590800"/>
          </a:xfrm>
        </p:spPr>
        <p:txBody>
          <a:bodyPr/>
          <a:lstStyle/>
          <a:p>
            <a:r>
              <a:rPr lang="en-US" dirty="0" smtClean="0"/>
              <a:t>In large system with many participating nucleons, p(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) is close to 2D Gaussian (central-limit theorem), and </a:t>
            </a:r>
            <a:r>
              <a:rPr lang="en-US" dirty="0"/>
              <a:t>since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∞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, so does p</a:t>
            </a:r>
            <a:r>
              <a:rPr lang="en-US" dirty="0"/>
              <a:t>(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Obtain </a:t>
            </a:r>
            <a:r>
              <a:rPr lang="en-US" dirty="0"/>
              <a:t>B</a:t>
            </a:r>
            <a:r>
              <a:rPr lang="en-US" dirty="0" smtClean="0"/>
              <a:t>essel-Gaussian function after integrating out </a:t>
            </a:r>
            <a:r>
              <a:rPr lang="en-US" dirty="0" err="1" smtClean="0"/>
              <a:t>ϕ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3999"/>
            <a:ext cx="4038600" cy="941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1702891"/>
            <a:ext cx="1295400" cy="9260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43400" y="220979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is component associated with average geometry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962400"/>
            <a:ext cx="4419600" cy="90893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609"/>
          <a:stretch>
            <a:fillRect/>
          </a:stretch>
        </p:blipFill>
        <p:spPr bwMode="auto">
          <a:xfrm>
            <a:off x="7390294" y="1600198"/>
            <a:ext cx="1566152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53"/>
          <a:stretch>
            <a:fillRect/>
          </a:stretch>
        </p:blipFill>
        <p:spPr bwMode="auto">
          <a:xfrm>
            <a:off x="7393270" y="3733800"/>
            <a:ext cx="1545850" cy="158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795551"/>
              </p:ext>
            </p:extLst>
          </p:nvPr>
        </p:nvGraphicFramePr>
        <p:xfrm>
          <a:off x="2057400" y="5699125"/>
          <a:ext cx="2516188" cy="66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42" name="Equation" r:id="rId7" imgW="1295400" imgH="368300" progId="Equation.DSMT4">
                  <p:embed/>
                </p:oleObj>
              </mc:Choice>
              <mc:Fallback>
                <p:oleObj name="Equation" r:id="rId7" imgW="12954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699125"/>
                        <a:ext cx="2516188" cy="6658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15548"/>
              </p:ext>
            </p:extLst>
          </p:nvPr>
        </p:nvGraphicFramePr>
        <p:xfrm>
          <a:off x="5029200" y="5733104"/>
          <a:ext cx="2849282" cy="515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743" name="Equation" r:id="rId9" imgW="1308100" imgH="254000" progId="Equation.DSMT4">
                  <p:embed/>
                </p:oleObj>
              </mc:Choice>
              <mc:Fallback>
                <p:oleObj name="Equation" r:id="rId9" imgW="13081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733104"/>
                        <a:ext cx="2849282" cy="5152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7"/>
          <p:cNvSpPr txBox="1">
            <a:spLocks/>
          </p:cNvSpPr>
          <p:nvPr/>
        </p:nvSpPr>
        <p:spPr bwMode="auto">
          <a:xfrm>
            <a:off x="152400" y="51816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For which </a:t>
            </a:r>
            <a:r>
              <a:rPr lang="en-US" dirty="0" err="1" smtClean="0"/>
              <a:t>cumulants</a:t>
            </a:r>
            <a:r>
              <a:rPr lang="en-US" dirty="0" smtClean="0"/>
              <a:t> have simple expression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76400" y="6396335"/>
            <a:ext cx="464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Well defined if close to Gaussian</a:t>
            </a:r>
          </a:p>
        </p:txBody>
      </p:sp>
    </p:spTree>
    <p:extLst>
      <p:ext uri="{BB962C8B-B14F-4D97-AF65-F5344CB8AC3E}">
        <p14:creationId xmlns:p14="http://schemas.microsoft.com/office/powerpoint/2010/main" val="270942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smtClean="0"/>
              <a:t>Summary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4876800"/>
          </a:xfrm>
        </p:spPr>
        <p:txBody>
          <a:bodyPr/>
          <a:lstStyle/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Times New Roman" charset="0"/>
              </a:rPr>
              <a:t>Detailed differential measurement of </a:t>
            </a:r>
            <a:r>
              <a:rPr lang="en-US" dirty="0" err="1">
                <a:latin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 err="1">
                <a:latin typeface="Times New Roman" charset="0"/>
              </a:rPr>
              <a:t>p</a:t>
            </a:r>
            <a:r>
              <a:rPr lang="en-US" baseline="-25000" dirty="0" err="1">
                <a:latin typeface="Times New Roman" charset="0"/>
              </a:rPr>
              <a:t>T</a:t>
            </a:r>
            <a:r>
              <a:rPr lang="en-US" dirty="0" err="1">
                <a:latin typeface="Times New Roman" charset="0"/>
              </a:rPr>
              <a:t>,η,</a:t>
            </a:r>
            <a:r>
              <a:rPr lang="en-US" dirty="0" err="1" smtClean="0">
                <a:latin typeface="Times New Roman" charset="0"/>
              </a:rPr>
              <a:t>cent</a:t>
            </a:r>
            <a:r>
              <a:rPr lang="en-US" dirty="0" smtClean="0">
                <a:latin typeface="Times New Roman" charset="0"/>
              </a:rPr>
              <a:t>) </a:t>
            </a:r>
            <a:r>
              <a:rPr lang="en-US" dirty="0">
                <a:latin typeface="Times New Roman" charset="0"/>
              </a:rPr>
              <a:t>for n=1-6</a:t>
            </a: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Times New Roman" charset="0"/>
              </a:rPr>
              <a:t>Ongoing measurements on event-by-event observables</a:t>
            </a: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Times New Roman" charset="0"/>
            </a:endParaRP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endParaRPr lang="en-US" dirty="0" smtClean="0">
              <a:latin typeface="Times New Roman" charset="0"/>
            </a:endParaRP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Times New Roman" charset="0"/>
            </a:endParaRPr>
          </a:p>
          <a:p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Together, they:</a:t>
            </a:r>
          </a:p>
          <a:p>
            <a:pPr lvl="1"/>
            <a:r>
              <a:rPr lang="en-US" dirty="0" smtClean="0">
                <a:latin typeface="Times New Roman" charset="0"/>
              </a:rPr>
              <a:t>Constrain the </a:t>
            </a:r>
            <a:r>
              <a:rPr lang="en-US" dirty="0">
                <a:latin typeface="Times New Roman" charset="0"/>
              </a:rPr>
              <a:t>initial state </a:t>
            </a:r>
            <a:r>
              <a:rPr lang="en-US" dirty="0" smtClean="0">
                <a:latin typeface="Times New Roman" charset="0"/>
              </a:rPr>
              <a:t>geometry fluctuations</a:t>
            </a:r>
            <a:endParaRPr lang="en-US" dirty="0">
              <a:latin typeface="Times New Roman" charset="0"/>
            </a:endParaRPr>
          </a:p>
          <a:p>
            <a:pPr lvl="1"/>
            <a:r>
              <a:rPr lang="en-US" dirty="0" smtClean="0">
                <a:latin typeface="Times New Roman" charset="0"/>
              </a:rPr>
              <a:t>Provide insight on </a:t>
            </a:r>
            <a:r>
              <a:rPr lang="en-US" dirty="0" err="1" smtClean="0">
                <a:latin typeface="Times New Roman" charset="0"/>
              </a:rPr>
              <a:t>EbyE</a:t>
            </a:r>
            <a:r>
              <a:rPr lang="en-US" dirty="0" smtClean="0">
                <a:latin typeface="Times New Roman" charset="0"/>
              </a:rPr>
              <a:t> mapping from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 err="1">
                <a:latin typeface="Times New Roman" charset="0"/>
              </a:rPr>
              <a:t>ε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 err="1">
                <a:latin typeface="Times New Roman" charset="0"/>
              </a:rPr>
              <a:t>,Φ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baseline="30000" dirty="0">
                <a:latin typeface="Times New Roman" charset="0"/>
              </a:rPr>
              <a:t>*</a:t>
            </a:r>
            <a:r>
              <a:rPr lang="en-US" dirty="0">
                <a:latin typeface="Times New Roman" charset="0"/>
              </a:rPr>
              <a:t>) </a:t>
            </a:r>
            <a:r>
              <a:rPr lang="en-US" dirty="0" smtClean="0">
                <a:latin typeface="Times New Roman" charset="0"/>
              </a:rPr>
              <a:t>to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 err="1">
                <a:latin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Φ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endParaRPr lang="en-US" dirty="0">
              <a:latin typeface="Times New Roman" charset="0"/>
              <a:ea typeface="宋体" charset="0"/>
              <a:cs typeface="宋体" charset="0"/>
            </a:endParaRPr>
          </a:p>
          <a:p>
            <a:pPr lvl="1"/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Provide information on the </a:t>
            </a:r>
            <a:r>
              <a:rPr lang="en-US" dirty="0">
                <a:latin typeface="Times New Roman" charset="0"/>
                <a:ea typeface="宋体" charset="0"/>
                <a:cs typeface="宋体" charset="0"/>
              </a:rPr>
              <a:t>nature of final state </a:t>
            </a:r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non</a:t>
            </a:r>
            <a:r>
              <a:rPr lang="en-US" dirty="0">
                <a:latin typeface="Times New Roman" charset="0"/>
                <a:ea typeface="宋体" charset="0"/>
                <a:cs typeface="宋体" charset="0"/>
              </a:rPr>
              <a:t>-</a:t>
            </a:r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linear dynamics</a:t>
            </a:r>
            <a:endParaRPr lang="en-US" dirty="0" smtClean="0">
              <a:latin typeface="Times New Roman" charset="0"/>
              <a:ea typeface="宋体" charset="0"/>
            </a:endParaRPr>
          </a:p>
          <a:p>
            <a:r>
              <a:rPr lang="en-US" dirty="0" smtClean="0">
                <a:latin typeface="Times New Roman" charset="0"/>
                <a:ea typeface="宋体" charset="0"/>
              </a:rPr>
              <a:t>Precision measurements require robust methods</a:t>
            </a:r>
          </a:p>
          <a:p>
            <a:pPr lvl="1"/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Two-particle and multi-particle correlations, multi-particle </a:t>
            </a:r>
            <a:r>
              <a:rPr lang="en-US" dirty="0" err="1" smtClean="0">
                <a:latin typeface="Times New Roman" charset="0"/>
                <a:ea typeface="宋体" charset="0"/>
                <a:cs typeface="宋体" charset="0"/>
              </a:rPr>
              <a:t>cumulants</a:t>
            </a:r>
            <a:r>
              <a:rPr lang="en-US" dirty="0" smtClean="0">
                <a:latin typeface="Times New Roman" charset="0"/>
                <a:ea typeface="宋体" charset="0"/>
                <a:cs typeface="宋体" charset="0"/>
              </a:rPr>
              <a:t>, scalar product method, unfolding….</a:t>
            </a:r>
            <a:endParaRPr lang="en-US" dirty="0">
              <a:latin typeface="Times New Roman" charset="0"/>
              <a:ea typeface="宋体" charset="0"/>
              <a:cs typeface="宋体" charset="0"/>
            </a:endParaRP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"/>
          <a:stretch>
            <a:fillRect/>
          </a:stretch>
        </p:blipFill>
        <p:spPr bwMode="auto">
          <a:xfrm>
            <a:off x="1447800" y="2057400"/>
            <a:ext cx="6324600" cy="65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964570"/>
            <a:ext cx="8839200" cy="2795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57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US" dirty="0" smtClean="0"/>
              <a:t>2. Radial excitation and sub-leading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8243888" y="0"/>
            <a:ext cx="9001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2" rIns="91340" bIns="4567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4025" indent="3175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1225" indent="3175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68425" indent="3175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4038" indent="3175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  <p:pic>
        <p:nvPicPr>
          <p:cNvPr id="6" name="Picture 5" descr="dNdEtadPhiAsso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7"/>
          <a:stretch/>
        </p:blipFill>
        <p:spPr bwMode="auto">
          <a:xfrm>
            <a:off x="2687572" y="616963"/>
            <a:ext cx="6075428" cy="372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391051"/>
            <a:ext cx="1657208" cy="1633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067451"/>
            <a:ext cx="1833632" cy="14857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4457851"/>
            <a:ext cx="12105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800" dirty="0">
                <a:solidFill>
                  <a:srgbClr val="FF0000"/>
                </a:solidFill>
                <a:ea typeface="SimSun" charset="0"/>
                <a:cs typeface="SimSun" charset="0"/>
              </a:rPr>
              <a:t>p(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,Φ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m</a:t>
            </a:r>
            <a:r>
              <a:rPr lang="en-US" sz="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), p</a:t>
            </a:r>
            <a:r>
              <a:rPr lang="en-US" sz="800" dirty="0">
                <a:solidFill>
                  <a:srgbClr val="FF0000"/>
                </a:solidFill>
                <a:ea typeface="SimSun" charset="0"/>
                <a:cs typeface="SimSun" charset="0"/>
              </a:rPr>
              <a:t>(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,Φ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m,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L</a:t>
            </a:r>
            <a:r>
              <a:rPr lang="en-US" sz="800" dirty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3391051"/>
            <a:ext cx="1392588" cy="16149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" y="4534051"/>
            <a:ext cx="4799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050" dirty="0">
                <a:solidFill>
                  <a:srgbClr val="FF0000"/>
                </a:solidFill>
                <a:ea typeface="SimSun" charset="0"/>
                <a:cs typeface="SimSun" charset="0"/>
              </a:rPr>
              <a:t>p</a:t>
            </a:r>
            <a:r>
              <a:rPr lang="en-US" sz="105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(</a:t>
            </a:r>
            <a:r>
              <a:rPr lang="en-US" sz="105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v</a:t>
            </a:r>
            <a:r>
              <a:rPr lang="en-US" sz="105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105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05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2362200" y="1752600"/>
            <a:ext cx="1371600" cy="304800"/>
          </a:xfrm>
          <a:prstGeom prst="lef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3" name="Left Arrow 12"/>
          <p:cNvSpPr/>
          <p:nvPr/>
        </p:nvSpPr>
        <p:spPr bwMode="auto">
          <a:xfrm rot="19916770">
            <a:off x="3060461" y="3108980"/>
            <a:ext cx="1371600" cy="304800"/>
          </a:xfrm>
          <a:prstGeom prst="lef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52800" y="2956581"/>
            <a:ext cx="3215568" cy="3672819"/>
            <a:chOff x="3352800" y="2956581"/>
            <a:chExt cx="3215568" cy="36728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2800" y="5058833"/>
              <a:ext cx="3215568" cy="1570567"/>
            </a:xfrm>
            <a:prstGeom prst="rect">
              <a:avLst/>
            </a:prstGeom>
          </p:spPr>
        </p:pic>
        <p:graphicFrame>
          <p:nvGraphicFramePr>
            <p:cNvPr id="16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405815"/>
                </p:ext>
              </p:extLst>
            </p:nvPr>
          </p:nvGraphicFramePr>
          <p:xfrm>
            <a:off x="3505200" y="4699483"/>
            <a:ext cx="3008312" cy="329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9" name="Equation" r:id="rId8" imgW="3124200" imgH="342900" progId="Equation.DSMT4">
                    <p:embed/>
                  </p:oleObj>
                </mc:Choice>
                <mc:Fallback>
                  <p:oleObj name="Equation" r:id="rId8" imgW="3124200" imgH="342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200" y="4699483"/>
                          <a:ext cx="3008312" cy="3297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3733800" y="4419600"/>
              <a:ext cx="24856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flow fluctuations in radial direction</a:t>
              </a:r>
            </a:p>
          </p:txBody>
        </p:sp>
        <p:sp>
          <p:nvSpPr>
            <p:cNvPr id="19" name="Left Arrow 18"/>
            <p:cNvSpPr/>
            <p:nvPr/>
          </p:nvSpPr>
          <p:spPr bwMode="auto">
            <a:xfrm rot="16200000">
              <a:off x="4495800" y="3489981"/>
              <a:ext cx="1371600" cy="304800"/>
            </a:xfrm>
            <a:prstGeom prst="lef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7"/>
          <a:stretch/>
        </p:blipFill>
        <p:spPr bwMode="auto">
          <a:xfrm>
            <a:off x="152400" y="1219200"/>
            <a:ext cx="2158918" cy="133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295400" y="5372251"/>
            <a:ext cx="6240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000" dirty="0">
                <a:solidFill>
                  <a:srgbClr val="FF0000"/>
                </a:solidFill>
                <a:ea typeface="SimSun" charset="0"/>
                <a:cs typeface="SimSun" charset="0"/>
              </a:rPr>
              <a:t>p</a:t>
            </a:r>
            <a:r>
              <a:rPr lang="en-US" sz="1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(</a:t>
            </a:r>
            <a:r>
              <a:rPr lang="en-US" sz="1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v</a:t>
            </a:r>
            <a:r>
              <a:rPr lang="en-US" sz="100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1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,v</a:t>
            </a:r>
            <a:r>
              <a:rPr lang="en-US" sz="100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m</a:t>
            </a:r>
            <a:r>
              <a:rPr lang="en-US" sz="1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569" y="762000"/>
            <a:ext cx="227463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Transverse shape fluctuations: </a:t>
            </a:r>
          </a:p>
          <a:p>
            <a:pPr algn="ctr"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Event averaged flow </a:t>
            </a:r>
            <a:endParaRPr lang="en-US" sz="12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2895600"/>
            <a:ext cx="2340229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>
                <a:solidFill>
                  <a:srgbClr val="FF0000"/>
                </a:solidFill>
                <a:ea typeface="SimSun" charset="0"/>
                <a:cs typeface="SimSun" charset="0"/>
              </a:rPr>
              <a:t>Transverse shape fluctuations:</a:t>
            </a:r>
          </a:p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event-by-event flow fluctuations</a:t>
            </a:r>
            <a:endParaRPr lang="en-US" sz="12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0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-</a:t>
            </a:r>
            <a:r>
              <a:rPr lang="en-US" dirty="0" smtClean="0">
                <a:latin typeface="Arial" charset="0"/>
              </a:rPr>
              <a:t>dependent </a:t>
            </a:r>
            <a:r>
              <a:rPr lang="en-US" dirty="0">
                <a:latin typeface="Arial" charset="0"/>
              </a:rPr>
              <a:t>flow fluctuation and factorization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279400" y="838200"/>
            <a:ext cx="8839200" cy="22098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It was observed that the 2PC </a:t>
            </a:r>
            <a:r>
              <a:rPr lang="en-US" dirty="0" err="1" smtClean="0">
                <a:latin typeface="Times New Roman" charset="0"/>
              </a:rPr>
              <a:t>v</a:t>
            </a:r>
            <a:r>
              <a:rPr lang="en-US" baseline="-25000" dirty="0" err="1" smtClean="0">
                <a:latin typeface="Times New Roman" charset="0"/>
              </a:rPr>
              <a:t>n,n</a:t>
            </a:r>
            <a:r>
              <a:rPr lang="en-US" dirty="0" smtClean="0">
                <a:latin typeface="Times New Roman" charset="0"/>
              </a:rPr>
              <a:t> does not factorize into single particle </a:t>
            </a:r>
            <a:r>
              <a:rPr lang="en-US" dirty="0" err="1" smtClean="0">
                <a:latin typeface="Times New Roman" charset="0"/>
              </a:rPr>
              <a:t>v</a:t>
            </a:r>
            <a:r>
              <a:rPr lang="en-US" baseline="-25000" dirty="0" err="1" smtClean="0">
                <a:latin typeface="Times New Roman" charset="0"/>
              </a:rPr>
              <a:t>n</a:t>
            </a:r>
            <a:r>
              <a:rPr lang="en-US" baseline="-25000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as a function of </a:t>
            </a:r>
            <a:r>
              <a:rPr lang="en-US" dirty="0" err="1" smtClean="0">
                <a:latin typeface="Times New Roman" charset="0"/>
              </a:rPr>
              <a:t>p</a:t>
            </a:r>
            <a:r>
              <a:rPr lang="en-US" baseline="-25000" dirty="0" err="1" smtClean="0">
                <a:latin typeface="Times New Roman" charset="0"/>
              </a:rPr>
              <a:t>T</a:t>
            </a:r>
            <a:r>
              <a:rPr lang="en-US" dirty="0" smtClean="0">
                <a:latin typeface="Times New Roman" charset="0"/>
              </a:rPr>
              <a:t>, especially for v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 in central collisions</a:t>
            </a:r>
            <a:endParaRPr lang="en-US" dirty="0">
              <a:latin typeface="Times New Roman" charset="0"/>
              <a:ea typeface="宋体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02831-DA93-CA4E-BB02-A6E919552242}" type="slidenum">
              <a:rPr lang="en-US" altLang="zh-CN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43</a:t>
            </a:fld>
            <a:endParaRPr lang="en-US" altLang="zh-CN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800450"/>
            <a:ext cx="9144000" cy="28383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219200" y="3756914"/>
            <a:ext cx="2209800" cy="762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600" y="3985514"/>
            <a:ext cx="192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arXiv:1203.3087</a:t>
            </a:r>
          </a:p>
        </p:txBody>
      </p:sp>
      <p:graphicFrame>
        <p:nvGraphicFramePr>
          <p:cNvPr id="8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425741"/>
              </p:ext>
            </p:extLst>
          </p:nvPr>
        </p:nvGraphicFramePr>
        <p:xfrm>
          <a:off x="2895600" y="1828800"/>
          <a:ext cx="28194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07" name="Equation" r:id="rId5" imgW="1739900" imgH="292100" progId="Equation.DSMT4">
                  <p:embed/>
                </p:oleObj>
              </mc:Choice>
              <mc:Fallback>
                <p:oleObj name="Equation" r:id="rId5" imgW="17399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828800"/>
                        <a:ext cx="2819400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17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-</a:t>
            </a:r>
            <a:r>
              <a:rPr lang="en-US" dirty="0" smtClean="0">
                <a:latin typeface="Arial" charset="0"/>
              </a:rPr>
              <a:t>dependent </a:t>
            </a:r>
            <a:r>
              <a:rPr lang="en-US" dirty="0">
                <a:latin typeface="Arial" charset="0"/>
              </a:rPr>
              <a:t>flow fluctuation and factorization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2209800"/>
          </a:xfrm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Ollitrault</a:t>
            </a:r>
            <a:r>
              <a:rPr lang="en-US" dirty="0" smtClean="0">
                <a:latin typeface="Times New Roman" charset="0"/>
              </a:rPr>
              <a:t> saw </a:t>
            </a:r>
            <a:r>
              <a:rPr lang="en-US" dirty="0" err="1" smtClean="0">
                <a:latin typeface="Times New Roman" charset="0"/>
              </a:rPr>
              <a:t>v</a:t>
            </a:r>
            <a:r>
              <a:rPr lang="en-US" baseline="-25000" dirty="0" err="1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angle and amplitude fluctuates in </a:t>
            </a:r>
            <a:r>
              <a:rPr lang="en-US" dirty="0" err="1" smtClean="0">
                <a:latin typeface="Times New Roman" charset="0"/>
              </a:rPr>
              <a:t>p</a:t>
            </a:r>
            <a:r>
              <a:rPr lang="en-US" baseline="-25000" dirty="0" err="1" smtClean="0">
                <a:latin typeface="Times New Roman" charset="0"/>
              </a:rPr>
              <a:t>T</a:t>
            </a:r>
            <a:r>
              <a:rPr lang="en-US" baseline="-25000" dirty="0" smtClean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in</a:t>
            </a:r>
            <a:r>
              <a:rPr lang="en-US" baseline="-25000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EbyE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hydro</a:t>
            </a:r>
            <a:endParaRPr lang="en-US" dirty="0" smtClean="0">
              <a:latin typeface="Times New Roman" charset="0"/>
            </a:endParaRPr>
          </a:p>
          <a:p>
            <a:pPr lvl="1"/>
            <a:endParaRPr lang="en-US" dirty="0" smtClean="0">
              <a:latin typeface="Times New Roman" charset="0"/>
            </a:endParaRPr>
          </a:p>
          <a:p>
            <a:pPr lvl="1"/>
            <a:endParaRPr lang="en-US" dirty="0">
              <a:latin typeface="Times New Roman" charset="0"/>
            </a:endParaRPr>
          </a:p>
          <a:p>
            <a:pPr lvl="1"/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Breaking </a:t>
            </a:r>
            <a:r>
              <a:rPr lang="en-US" dirty="0">
                <a:latin typeface="Times New Roman" charset="0"/>
              </a:rPr>
              <a:t>is largest for 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 in ultra-central </a:t>
            </a:r>
            <a:r>
              <a:rPr lang="en-US" dirty="0" err="1">
                <a:latin typeface="Times New Roman" charset="0"/>
              </a:rPr>
              <a:t>Pb+Pb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collisions</a:t>
            </a:r>
          </a:p>
          <a:p>
            <a:pPr lvl="1"/>
            <a:r>
              <a:rPr lang="en-US" dirty="0" smtClean="0">
                <a:latin typeface="Times New Roman" charset="0"/>
              </a:rPr>
              <a:t>Also depends strongly on PID </a:t>
            </a: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  <a:ea typeface="宋体" charset="0"/>
              </a:rPr>
              <a:t>Much smaller for other harmonics and in other </a:t>
            </a:r>
            <a:r>
              <a:rPr lang="en-US" dirty="0" smtClean="0">
                <a:latin typeface="Times New Roman" charset="0"/>
                <a:ea typeface="宋体" charset="0"/>
              </a:rPr>
              <a:t>centralities</a:t>
            </a:r>
            <a:endParaRPr lang="en-US" dirty="0">
              <a:latin typeface="Times New Roman" charset="0"/>
              <a:ea typeface="宋体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02831-DA93-CA4E-BB02-A6E919552242}" type="slidenum">
              <a:rPr lang="en-US" altLang="zh-CN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44</a:t>
            </a:fld>
            <a:endParaRPr lang="en-US" altLang="zh-CN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pic>
        <p:nvPicPr>
          <p:cNvPr id="4915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3369"/>
          <a:stretch>
            <a:fillRect/>
          </a:stretch>
        </p:blipFill>
        <p:spPr bwMode="auto">
          <a:xfrm>
            <a:off x="0" y="3886200"/>
            <a:ext cx="90598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248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69188" y="1524000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QM2012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2819400"/>
            <a:ext cx="1275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1302.3535</a:t>
            </a:r>
          </a:p>
        </p:txBody>
      </p:sp>
    </p:spTree>
    <p:extLst>
      <p:ext uri="{BB962C8B-B14F-4D97-AF65-F5344CB8AC3E}">
        <p14:creationId xmlns:p14="http://schemas.microsoft.com/office/powerpoint/2010/main" val="84716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excitation and sub-leading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38862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No-unique mapping between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and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,  though </a:t>
            </a:r>
            <a:endParaRPr lang="en-US" dirty="0"/>
          </a:p>
          <a:p>
            <a:pPr lvl="1"/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defined by different </a:t>
            </a:r>
            <a:r>
              <a:rPr lang="en-US" dirty="0" err="1" smtClean="0"/>
              <a:t>r</a:t>
            </a:r>
            <a:r>
              <a:rPr lang="en-US" baseline="30000" dirty="0" err="1" smtClean="0"/>
              <a:t>m</a:t>
            </a:r>
            <a:r>
              <a:rPr lang="en-US" dirty="0" smtClean="0"/>
              <a:t> weights </a:t>
            </a:r>
            <a:r>
              <a:rPr lang="en-US" dirty="0" smtClean="0">
                <a:sym typeface="Wingdings"/>
              </a:rPr>
              <a:t> r</a:t>
            </a:r>
            <a:r>
              <a:rPr lang="en-US" dirty="0" smtClean="0"/>
              <a:t>adial degrees of freedom.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524000"/>
            <a:ext cx="4025153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9555" t="3783"/>
          <a:stretch/>
        </p:blipFill>
        <p:spPr>
          <a:xfrm>
            <a:off x="6477000" y="2133600"/>
            <a:ext cx="609600" cy="3645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19555" t="3783"/>
          <a:stretch/>
        </p:blipFill>
        <p:spPr>
          <a:xfrm>
            <a:off x="8001000" y="2133600"/>
            <a:ext cx="609600" cy="3645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19554" t="3783" r="29813"/>
          <a:stretch/>
        </p:blipFill>
        <p:spPr>
          <a:xfrm>
            <a:off x="5410200" y="2133600"/>
            <a:ext cx="381000" cy="36455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6400800" y="22860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848600" y="22860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334000" y="22860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7757" y="5677791"/>
            <a:ext cx="8526167" cy="1180209"/>
            <a:chOff x="-7757" y="5677791"/>
            <a:chExt cx="8526167" cy="1180209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 bwMode="auto">
            <a:xfrm>
              <a:off x="-7757" y="5677791"/>
              <a:ext cx="85261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>
                  <a:latin typeface="Times New Roman" charset="0"/>
                </a:rPr>
                <a:t>D</a:t>
              </a:r>
              <a:r>
                <a:rPr lang="en-US" dirty="0" smtClean="0">
                  <a:latin typeface="Times New Roman" charset="0"/>
                </a:rPr>
                <a:t>ecompose the </a:t>
              </a:r>
              <a:r>
                <a:rPr lang="en-US" dirty="0" err="1" smtClean="0">
                  <a:latin typeface="Times New Roman" charset="0"/>
                </a:rPr>
                <a:t>v</a:t>
              </a:r>
              <a:r>
                <a:rPr lang="en-US" baseline="-25000" dirty="0" err="1" smtClean="0">
                  <a:latin typeface="Times New Roman" charset="0"/>
                </a:rPr>
                <a:t>n</a:t>
              </a:r>
              <a:r>
                <a:rPr lang="en-US" dirty="0" smtClean="0">
                  <a:latin typeface="Times New Roman" charset="0"/>
                </a:rPr>
                <a:t>(</a:t>
              </a:r>
              <a:r>
                <a:rPr lang="en-US" dirty="0" err="1" smtClean="0">
                  <a:latin typeface="Times New Roman" charset="0"/>
                </a:rPr>
                <a:t>p</a:t>
              </a:r>
              <a:r>
                <a:rPr lang="en-US" baseline="-25000" dirty="0" err="1" smtClean="0">
                  <a:latin typeface="Times New Roman" charset="0"/>
                </a:rPr>
                <a:t>T</a:t>
              </a:r>
              <a:r>
                <a:rPr lang="en-US" dirty="0" smtClean="0">
                  <a:latin typeface="Times New Roman" charset="0"/>
                </a:rPr>
                <a:t>) into principle modes</a:t>
              </a:r>
              <a:endParaRPr lang="en-US" dirty="0"/>
            </a:p>
          </p:txBody>
        </p:sp>
        <p:graphicFrame>
          <p:nvGraphicFramePr>
            <p:cNvPr id="3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1822127"/>
                </p:ext>
              </p:extLst>
            </p:nvPr>
          </p:nvGraphicFramePr>
          <p:xfrm>
            <a:off x="1050810" y="6211191"/>
            <a:ext cx="5451476" cy="646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096" name="Equation" r:id="rId6" imgW="4064000" imgH="482600" progId="Equation.3">
                    <p:embed/>
                  </p:oleObj>
                </mc:Choice>
                <mc:Fallback>
                  <p:oleObj name="Equation" r:id="rId6" imgW="40640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0810" y="6211191"/>
                          <a:ext cx="5451476" cy="6468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0" y="4724400"/>
            <a:ext cx="895870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</a:rPr>
              <a:t>Related to flow angle and amplitude fluctuates in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charset="0"/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1600" y="1524000"/>
            <a:ext cx="435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ε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117213" y="1524000"/>
            <a:ext cx="435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ε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7772400" y="1524000"/>
            <a:ext cx="435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ε</a:t>
            </a:r>
            <a:r>
              <a:rPr lang="en-US" baseline="-25000" dirty="0"/>
              <a:t>4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0" y="816642"/>
            <a:ext cx="3871310" cy="2837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352800"/>
            <a:ext cx="2876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Space-momentum correlation</a:t>
            </a:r>
          </a:p>
        </p:txBody>
      </p:sp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745302"/>
              </p:ext>
            </p:extLst>
          </p:nvPr>
        </p:nvGraphicFramePr>
        <p:xfrm>
          <a:off x="6324600" y="3886200"/>
          <a:ext cx="1143000" cy="46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7" name="Equation" r:id="rId9" imgW="711200" imgH="292100" progId="Equation.DSMT4">
                  <p:embed/>
                </p:oleObj>
              </mc:Choice>
              <mc:Fallback>
                <p:oleObj name="Equation" r:id="rId9" imgW="711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886200"/>
                        <a:ext cx="1143000" cy="468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114713"/>
              </p:ext>
            </p:extLst>
          </p:nvPr>
        </p:nvGraphicFramePr>
        <p:xfrm>
          <a:off x="7543800" y="3962400"/>
          <a:ext cx="1186196" cy="8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8" name="Equation" r:id="rId11" imgW="863600" imgH="584200" progId="Equation.DSMT4">
                  <p:embed/>
                </p:oleObj>
              </mc:Choice>
              <mc:Fallback>
                <p:oleObj name="Equation" r:id="rId11" imgW="8636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962400"/>
                        <a:ext cx="1186196" cy="8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4724400" y="609600"/>
            <a:ext cx="327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arXiv:1410.7739,1501.03138,</a:t>
            </a:r>
            <a:r>
              <a:rPr lang="da-DK" sz="1200" dirty="0"/>
              <a:t> </a:t>
            </a:r>
            <a:r>
              <a:rPr lang="da-DK" sz="1200" dirty="0" smtClean="0"/>
              <a:t>1509.07492</a:t>
            </a:r>
            <a:endParaRPr lang="en-US" sz="1200" dirty="0"/>
          </a:p>
        </p:txBody>
      </p:sp>
      <p:graphicFrame>
        <p:nvGraphicFramePr>
          <p:cNvPr id="31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005749"/>
              </p:ext>
            </p:extLst>
          </p:nvPr>
        </p:nvGraphicFramePr>
        <p:xfrm>
          <a:off x="3581400" y="5257800"/>
          <a:ext cx="3306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9" name="Equation" r:id="rId13" imgW="2349500" imgH="317500" progId="Equation.DSMT4">
                  <p:embed/>
                </p:oleObj>
              </mc:Choice>
              <mc:Fallback>
                <p:oleObj name="Equation" r:id="rId13" imgW="23495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257800"/>
                        <a:ext cx="3306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135178"/>
              </p:ext>
            </p:extLst>
          </p:nvPr>
        </p:nvGraphicFramePr>
        <p:xfrm>
          <a:off x="5029200" y="990600"/>
          <a:ext cx="2954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00" name="Equation" r:id="rId15" imgW="2044700" imgH="317500" progId="Equation.DSMT4">
                  <p:embed/>
                </p:oleObj>
              </mc:Choice>
              <mc:Fallback>
                <p:oleObj name="Equation" r:id="rId15" imgW="20447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990600"/>
                        <a:ext cx="29543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577666"/>
              </p:ext>
            </p:extLst>
          </p:nvPr>
        </p:nvGraphicFramePr>
        <p:xfrm>
          <a:off x="7162800" y="5389058"/>
          <a:ext cx="1981200" cy="27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01" name="Equation" r:id="rId17" imgW="2197100" imgH="304800" progId="Equation.3">
                  <p:embed/>
                </p:oleObj>
              </mc:Choice>
              <mc:Fallback>
                <p:oleObj name="Equation" r:id="rId17" imgW="2197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389058"/>
                        <a:ext cx="1981200" cy="27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61598"/>
              </p:ext>
            </p:extLst>
          </p:nvPr>
        </p:nvGraphicFramePr>
        <p:xfrm>
          <a:off x="304800" y="5257800"/>
          <a:ext cx="2954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02" name="Equation" r:id="rId19" imgW="2044700" imgH="317500" progId="Equation.DSMT4">
                  <p:embed/>
                </p:oleObj>
              </mc:Choice>
              <mc:Fallback>
                <p:oleObj name="Equation" r:id="rId19" imgW="20447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57800"/>
                        <a:ext cx="29543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 bwMode="auto">
          <a:xfrm>
            <a:off x="32766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69342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961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excitation and sub-leading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38862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No-unique mapping between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and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,  though </a:t>
            </a:r>
            <a:endParaRPr lang="en-US" dirty="0"/>
          </a:p>
          <a:p>
            <a:pPr lvl="1"/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defined by different </a:t>
            </a:r>
            <a:r>
              <a:rPr lang="en-US" dirty="0" err="1" smtClean="0"/>
              <a:t>r</a:t>
            </a:r>
            <a:r>
              <a:rPr lang="en-US" baseline="30000" dirty="0" err="1" smtClean="0"/>
              <a:t>m</a:t>
            </a:r>
            <a:r>
              <a:rPr lang="en-US" dirty="0" smtClean="0"/>
              <a:t> weights </a:t>
            </a:r>
            <a:r>
              <a:rPr lang="en-US" dirty="0" smtClean="0">
                <a:sym typeface="Wingdings"/>
              </a:rPr>
              <a:t> r</a:t>
            </a:r>
            <a:r>
              <a:rPr lang="en-US" dirty="0" smtClean="0"/>
              <a:t>adial degrees of freedom. 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7757" y="5677791"/>
            <a:ext cx="8526167" cy="1180209"/>
            <a:chOff x="-7757" y="5677791"/>
            <a:chExt cx="8526167" cy="1180209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 bwMode="auto">
            <a:xfrm>
              <a:off x="-7757" y="5677791"/>
              <a:ext cx="85261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>
                  <a:latin typeface="Times New Roman" charset="0"/>
                </a:rPr>
                <a:t>D</a:t>
              </a:r>
              <a:r>
                <a:rPr lang="en-US" dirty="0" smtClean="0">
                  <a:latin typeface="Times New Roman" charset="0"/>
                </a:rPr>
                <a:t>ecompose the </a:t>
              </a:r>
              <a:r>
                <a:rPr lang="en-US" dirty="0" err="1" smtClean="0">
                  <a:latin typeface="Times New Roman" charset="0"/>
                </a:rPr>
                <a:t>v</a:t>
              </a:r>
              <a:r>
                <a:rPr lang="en-US" baseline="-25000" dirty="0" err="1" smtClean="0">
                  <a:latin typeface="Times New Roman" charset="0"/>
                </a:rPr>
                <a:t>n</a:t>
              </a:r>
              <a:r>
                <a:rPr lang="en-US" dirty="0" smtClean="0">
                  <a:latin typeface="Times New Roman" charset="0"/>
                </a:rPr>
                <a:t>(</a:t>
              </a:r>
              <a:r>
                <a:rPr lang="en-US" dirty="0" err="1" smtClean="0">
                  <a:latin typeface="Times New Roman" charset="0"/>
                </a:rPr>
                <a:t>p</a:t>
              </a:r>
              <a:r>
                <a:rPr lang="en-US" baseline="-25000" dirty="0" err="1" smtClean="0">
                  <a:latin typeface="Times New Roman" charset="0"/>
                </a:rPr>
                <a:t>T</a:t>
              </a:r>
              <a:r>
                <a:rPr lang="en-US" dirty="0" smtClean="0">
                  <a:latin typeface="Times New Roman" charset="0"/>
                </a:rPr>
                <a:t>) into principle modes</a:t>
              </a:r>
              <a:endParaRPr lang="en-US" dirty="0"/>
            </a:p>
          </p:txBody>
        </p:sp>
        <p:graphicFrame>
          <p:nvGraphicFramePr>
            <p:cNvPr id="3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8503305"/>
                </p:ext>
              </p:extLst>
            </p:nvPr>
          </p:nvGraphicFramePr>
          <p:xfrm>
            <a:off x="1050810" y="6211191"/>
            <a:ext cx="5451476" cy="646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120" name="Equation" r:id="rId4" imgW="4064000" imgH="482600" progId="Equation.3">
                    <p:embed/>
                  </p:oleObj>
                </mc:Choice>
                <mc:Fallback>
                  <p:oleObj name="Equation" r:id="rId4" imgW="40640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0810" y="6211191"/>
                          <a:ext cx="5451476" cy="6468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0" y="4724400"/>
            <a:ext cx="895870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</a:rPr>
              <a:t>Related to flow angle and amplitude fluctuates in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charset="0"/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0" y="816642"/>
            <a:ext cx="3871310" cy="2837494"/>
          </a:xfrm>
          <a:prstGeom prst="rect">
            <a:avLst/>
          </a:prstGeom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264376"/>
              </p:ext>
            </p:extLst>
          </p:nvPr>
        </p:nvGraphicFramePr>
        <p:xfrm>
          <a:off x="6324600" y="3886200"/>
          <a:ext cx="1143000" cy="46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1" name="Equation" r:id="rId7" imgW="711200" imgH="292100" progId="Equation.DSMT4">
                  <p:embed/>
                </p:oleObj>
              </mc:Choice>
              <mc:Fallback>
                <p:oleObj name="Equation" r:id="rId7" imgW="711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886200"/>
                        <a:ext cx="1143000" cy="468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126116"/>
              </p:ext>
            </p:extLst>
          </p:nvPr>
        </p:nvGraphicFramePr>
        <p:xfrm>
          <a:off x="7543800" y="3962400"/>
          <a:ext cx="1186196" cy="8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2" name="Equation" r:id="rId9" imgW="863600" imgH="584200" progId="Equation.DSMT4">
                  <p:embed/>
                </p:oleObj>
              </mc:Choice>
              <mc:Fallback>
                <p:oleObj name="Equation" r:id="rId9" imgW="8636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962400"/>
                        <a:ext cx="1186196" cy="8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4724400" y="609600"/>
            <a:ext cx="327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arXiv:1410.7739,1501.03138,</a:t>
            </a:r>
            <a:r>
              <a:rPr lang="da-DK" sz="1200" dirty="0"/>
              <a:t> </a:t>
            </a:r>
            <a:r>
              <a:rPr lang="da-DK" sz="1200" dirty="0" smtClean="0"/>
              <a:t>1509.07492</a:t>
            </a:r>
            <a:endParaRPr lang="en-US" sz="1200" dirty="0"/>
          </a:p>
        </p:txBody>
      </p:sp>
      <p:graphicFrame>
        <p:nvGraphicFramePr>
          <p:cNvPr id="31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686111"/>
              </p:ext>
            </p:extLst>
          </p:nvPr>
        </p:nvGraphicFramePr>
        <p:xfrm>
          <a:off x="3581400" y="5257800"/>
          <a:ext cx="3306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3" name="Equation" r:id="rId11" imgW="2349500" imgH="317500" progId="Equation.DSMT4">
                  <p:embed/>
                </p:oleObj>
              </mc:Choice>
              <mc:Fallback>
                <p:oleObj name="Equation" r:id="rId11" imgW="23495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257800"/>
                        <a:ext cx="3306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264568"/>
              </p:ext>
            </p:extLst>
          </p:nvPr>
        </p:nvGraphicFramePr>
        <p:xfrm>
          <a:off x="5105400" y="838200"/>
          <a:ext cx="2954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4" name="Equation" r:id="rId13" imgW="2044700" imgH="317500" progId="Equation.DSMT4">
                  <p:embed/>
                </p:oleObj>
              </mc:Choice>
              <mc:Fallback>
                <p:oleObj name="Equation" r:id="rId13" imgW="20447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29543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063213"/>
              </p:ext>
            </p:extLst>
          </p:nvPr>
        </p:nvGraphicFramePr>
        <p:xfrm>
          <a:off x="7162800" y="5389058"/>
          <a:ext cx="1981200" cy="27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5" name="Equation" r:id="rId15" imgW="2197100" imgH="304800" progId="Equation.3">
                  <p:embed/>
                </p:oleObj>
              </mc:Choice>
              <mc:Fallback>
                <p:oleObj name="Equation" r:id="rId15" imgW="2197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389058"/>
                        <a:ext cx="1981200" cy="27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100655"/>
              </p:ext>
            </p:extLst>
          </p:nvPr>
        </p:nvGraphicFramePr>
        <p:xfrm>
          <a:off x="304800" y="5257800"/>
          <a:ext cx="2954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6" name="Equation" r:id="rId17" imgW="2044700" imgH="317500" progId="Equation.DSMT4">
                  <p:embed/>
                </p:oleObj>
              </mc:Choice>
              <mc:Fallback>
                <p:oleObj name="Equation" r:id="rId17" imgW="20447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57800"/>
                        <a:ext cx="29543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 bwMode="auto">
          <a:xfrm>
            <a:off x="32766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69342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48200" y="1371600"/>
            <a:ext cx="3683602" cy="179916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419600" y="32004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Magnitude and phase of leading and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subleading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modes fluctuates independently.</a:t>
            </a:r>
          </a:p>
        </p:txBody>
      </p:sp>
    </p:spTree>
    <p:extLst>
      <p:ext uri="{BB962C8B-B14F-4D97-AF65-F5344CB8AC3E}">
        <p14:creationId xmlns:p14="http://schemas.microsoft.com/office/powerpoint/2010/main" val="172962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excitation and sub-leading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38862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No-unique mapping between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and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,  though </a:t>
            </a:r>
            <a:endParaRPr lang="en-US" dirty="0"/>
          </a:p>
          <a:p>
            <a:pPr lvl="1"/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defined by different </a:t>
            </a:r>
            <a:r>
              <a:rPr lang="en-US" dirty="0" err="1" smtClean="0"/>
              <a:t>r</a:t>
            </a:r>
            <a:r>
              <a:rPr lang="en-US" baseline="30000" dirty="0" err="1" smtClean="0"/>
              <a:t>m</a:t>
            </a:r>
            <a:r>
              <a:rPr lang="en-US" dirty="0" smtClean="0"/>
              <a:t> weights </a:t>
            </a:r>
            <a:r>
              <a:rPr lang="en-US" dirty="0" smtClean="0">
                <a:sym typeface="Wingdings"/>
              </a:rPr>
              <a:t> r</a:t>
            </a:r>
            <a:r>
              <a:rPr lang="en-US" dirty="0" smtClean="0"/>
              <a:t>adial degrees of freedom. 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7757" y="5677791"/>
            <a:ext cx="8526167" cy="1180209"/>
            <a:chOff x="-7757" y="5677791"/>
            <a:chExt cx="8526167" cy="1180209"/>
          </a:xfrm>
        </p:grpSpPr>
        <p:sp>
          <p:nvSpPr>
            <p:cNvPr id="38" name="Content Placeholder 2"/>
            <p:cNvSpPr txBox="1">
              <a:spLocks/>
            </p:cNvSpPr>
            <p:nvPr/>
          </p:nvSpPr>
          <p:spPr bwMode="auto">
            <a:xfrm>
              <a:off x="-7757" y="5677791"/>
              <a:ext cx="85261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340" tIns="45672" rIns="91340" bIns="45672" numCol="1" anchor="t" anchorCtr="0" compatLnSpc="1">
              <a:prstTxWarp prst="textNoShape">
                <a:avLst/>
              </a:prstTxWarp>
            </a:bodyPr>
            <a:lstStyle>
              <a:lvl1pPr marL="339725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4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39775" indent="-2825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2pPr>
              <a:lvl3pPr marL="11398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3pPr>
              <a:lvl4pPr marL="15970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4pPr>
              <a:lvl5pPr marL="2052638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宋体" pitchFamily="2" charset="-122"/>
                  <a:cs typeface="宋体" charset="0"/>
                </a:defRPr>
              </a:lvl5pPr>
              <a:lvl6pPr marL="2511995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68722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5448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2174" indent="-2283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>
                  <a:latin typeface="Times New Roman" charset="0"/>
                </a:rPr>
                <a:t>D</a:t>
              </a:r>
              <a:r>
                <a:rPr lang="en-US" dirty="0" smtClean="0">
                  <a:latin typeface="Times New Roman" charset="0"/>
                </a:rPr>
                <a:t>ecompose the </a:t>
              </a:r>
              <a:r>
                <a:rPr lang="en-US" dirty="0" err="1" smtClean="0">
                  <a:latin typeface="Times New Roman" charset="0"/>
                </a:rPr>
                <a:t>v</a:t>
              </a:r>
              <a:r>
                <a:rPr lang="en-US" baseline="-25000" dirty="0" err="1" smtClean="0">
                  <a:latin typeface="Times New Roman" charset="0"/>
                </a:rPr>
                <a:t>n</a:t>
              </a:r>
              <a:r>
                <a:rPr lang="en-US" dirty="0" smtClean="0">
                  <a:latin typeface="Times New Roman" charset="0"/>
                </a:rPr>
                <a:t>(</a:t>
              </a:r>
              <a:r>
                <a:rPr lang="en-US" dirty="0" err="1" smtClean="0">
                  <a:latin typeface="Times New Roman" charset="0"/>
                </a:rPr>
                <a:t>p</a:t>
              </a:r>
              <a:r>
                <a:rPr lang="en-US" baseline="-25000" dirty="0" err="1" smtClean="0">
                  <a:latin typeface="Times New Roman" charset="0"/>
                </a:rPr>
                <a:t>T</a:t>
              </a:r>
              <a:r>
                <a:rPr lang="en-US" dirty="0" smtClean="0">
                  <a:latin typeface="Times New Roman" charset="0"/>
                </a:rPr>
                <a:t>) into principle modes</a:t>
              </a:r>
              <a:endParaRPr lang="en-US" dirty="0"/>
            </a:p>
          </p:txBody>
        </p:sp>
        <p:graphicFrame>
          <p:nvGraphicFramePr>
            <p:cNvPr id="3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6090569"/>
                </p:ext>
              </p:extLst>
            </p:nvPr>
          </p:nvGraphicFramePr>
          <p:xfrm>
            <a:off x="1050810" y="6211191"/>
            <a:ext cx="5451476" cy="6468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144" name="Equation" r:id="rId4" imgW="4064000" imgH="482600" progId="Equation.3">
                    <p:embed/>
                  </p:oleObj>
                </mc:Choice>
                <mc:Fallback>
                  <p:oleObj name="Equation" r:id="rId4" imgW="40640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0810" y="6211191"/>
                          <a:ext cx="5451476" cy="6468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0" y="4724400"/>
            <a:ext cx="895870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</a:rPr>
              <a:t>Related to flow angle and amplitude fluctuates in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charset="0"/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0" y="816642"/>
            <a:ext cx="3871310" cy="2837494"/>
          </a:xfrm>
          <a:prstGeom prst="rect">
            <a:avLst/>
          </a:prstGeom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542779"/>
              </p:ext>
            </p:extLst>
          </p:nvPr>
        </p:nvGraphicFramePr>
        <p:xfrm>
          <a:off x="6324600" y="3886200"/>
          <a:ext cx="1143000" cy="46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5" name="Equation" r:id="rId7" imgW="711200" imgH="292100" progId="Equation.DSMT4">
                  <p:embed/>
                </p:oleObj>
              </mc:Choice>
              <mc:Fallback>
                <p:oleObj name="Equation" r:id="rId7" imgW="711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886200"/>
                        <a:ext cx="1143000" cy="468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00574"/>
              </p:ext>
            </p:extLst>
          </p:nvPr>
        </p:nvGraphicFramePr>
        <p:xfrm>
          <a:off x="7543800" y="3962400"/>
          <a:ext cx="1186196" cy="8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6" name="Equation" r:id="rId9" imgW="863600" imgH="584200" progId="Equation.DSMT4">
                  <p:embed/>
                </p:oleObj>
              </mc:Choice>
              <mc:Fallback>
                <p:oleObj name="Equation" r:id="rId9" imgW="8636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962400"/>
                        <a:ext cx="1186196" cy="8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4724400" y="609600"/>
            <a:ext cx="327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arXiv:1410.7739,1501.03138,</a:t>
            </a:r>
            <a:r>
              <a:rPr lang="da-DK" sz="1200" dirty="0"/>
              <a:t> </a:t>
            </a:r>
            <a:r>
              <a:rPr lang="da-DK" sz="1200" dirty="0" smtClean="0"/>
              <a:t>1509.07492</a:t>
            </a:r>
            <a:endParaRPr lang="en-US" sz="1200" dirty="0"/>
          </a:p>
        </p:txBody>
      </p:sp>
      <p:graphicFrame>
        <p:nvGraphicFramePr>
          <p:cNvPr id="31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114779"/>
              </p:ext>
            </p:extLst>
          </p:nvPr>
        </p:nvGraphicFramePr>
        <p:xfrm>
          <a:off x="3581400" y="5257800"/>
          <a:ext cx="3306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7" name="Equation" r:id="rId11" imgW="2349500" imgH="317500" progId="Equation.DSMT4">
                  <p:embed/>
                </p:oleObj>
              </mc:Choice>
              <mc:Fallback>
                <p:oleObj name="Equation" r:id="rId11" imgW="23495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257800"/>
                        <a:ext cx="3306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62001"/>
              </p:ext>
            </p:extLst>
          </p:nvPr>
        </p:nvGraphicFramePr>
        <p:xfrm>
          <a:off x="7162800" y="5389058"/>
          <a:ext cx="1981200" cy="27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8" name="Equation" r:id="rId13" imgW="2197100" imgH="304800" progId="Equation.3">
                  <p:embed/>
                </p:oleObj>
              </mc:Choice>
              <mc:Fallback>
                <p:oleObj name="Equation" r:id="rId13" imgW="2197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389058"/>
                        <a:ext cx="1981200" cy="27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569285"/>
              </p:ext>
            </p:extLst>
          </p:nvPr>
        </p:nvGraphicFramePr>
        <p:xfrm>
          <a:off x="304800" y="5257800"/>
          <a:ext cx="2954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9" name="Equation" r:id="rId15" imgW="2044700" imgH="317500" progId="Equation.DSMT4">
                  <p:embed/>
                </p:oleObj>
              </mc:Choice>
              <mc:Fallback>
                <p:oleObj name="Equation" r:id="rId15" imgW="20447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57800"/>
                        <a:ext cx="29543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 bwMode="auto">
          <a:xfrm>
            <a:off x="32766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69342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600" y="914400"/>
            <a:ext cx="2876315" cy="2498461"/>
          </a:xfrm>
          <a:prstGeom prst="rect">
            <a:avLst/>
          </a:prstGeom>
        </p:spPr>
      </p:pic>
      <p:graphicFrame>
        <p:nvGraphicFramePr>
          <p:cNvPr id="22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11746"/>
              </p:ext>
            </p:extLst>
          </p:nvPr>
        </p:nvGraphicFramePr>
        <p:xfrm>
          <a:off x="4724400" y="3352800"/>
          <a:ext cx="3306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50" name="Equation" r:id="rId18" imgW="2349500" imgH="317500" progId="Equation.DSMT4">
                  <p:embed/>
                </p:oleObj>
              </mc:Choice>
              <mc:Fallback>
                <p:oleObj name="Equation" r:id="rId18" imgW="23495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352800"/>
                        <a:ext cx="3306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29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excitation and sub-leading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0" y="38862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No-unique mapping between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and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,  though </a:t>
            </a:r>
            <a:endParaRPr lang="en-US" dirty="0"/>
          </a:p>
          <a:p>
            <a:pPr lvl="1"/>
            <a:r>
              <a:rPr lang="en-US" dirty="0" err="1" smtClean="0"/>
              <a:t>ε</a:t>
            </a:r>
            <a:r>
              <a:rPr lang="en-US" baseline="-25000" dirty="0" err="1" smtClean="0"/>
              <a:t>n</a:t>
            </a:r>
            <a:r>
              <a:rPr lang="en-US" dirty="0" smtClean="0"/>
              <a:t> defined by different </a:t>
            </a:r>
            <a:r>
              <a:rPr lang="en-US" dirty="0" err="1" smtClean="0"/>
              <a:t>r</a:t>
            </a:r>
            <a:r>
              <a:rPr lang="en-US" baseline="30000" dirty="0" err="1" smtClean="0"/>
              <a:t>m</a:t>
            </a:r>
            <a:r>
              <a:rPr lang="en-US" dirty="0" smtClean="0"/>
              <a:t> weights </a:t>
            </a:r>
            <a:r>
              <a:rPr lang="en-US" dirty="0" smtClean="0">
                <a:sym typeface="Wingdings"/>
              </a:rPr>
              <a:t> r</a:t>
            </a:r>
            <a:r>
              <a:rPr lang="en-US" dirty="0" smtClean="0"/>
              <a:t>adial degrees of freedom. </a:t>
            </a:r>
            <a:endParaRPr lang="en-US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-7757" y="5677791"/>
            <a:ext cx="85261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0" y="4724400"/>
            <a:ext cx="895870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Times New Roman" charset="0"/>
              </a:rPr>
              <a:t>Related to flow angle and amplitude fluctuates in </a:t>
            </a:r>
            <a:r>
              <a:rPr lang="en-US" dirty="0" err="1" smtClean="0">
                <a:solidFill>
                  <a:srgbClr val="FF0000"/>
                </a:solidFill>
                <a:latin typeface="Times New Roman" charset="0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Times New Roman" charset="0"/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" y="816642"/>
            <a:ext cx="3871310" cy="2837494"/>
          </a:xfrm>
          <a:prstGeom prst="rect">
            <a:avLst/>
          </a:prstGeom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825607"/>
              </p:ext>
            </p:extLst>
          </p:nvPr>
        </p:nvGraphicFramePr>
        <p:xfrm>
          <a:off x="6324600" y="3886200"/>
          <a:ext cx="1143000" cy="46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0" name="Equation" r:id="rId5" imgW="711200" imgH="292100" progId="Equation.DSMT4">
                  <p:embed/>
                </p:oleObj>
              </mc:Choice>
              <mc:Fallback>
                <p:oleObj name="Equation" r:id="rId5" imgW="7112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886200"/>
                        <a:ext cx="1143000" cy="468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205195"/>
              </p:ext>
            </p:extLst>
          </p:nvPr>
        </p:nvGraphicFramePr>
        <p:xfrm>
          <a:off x="7543800" y="3962400"/>
          <a:ext cx="1186196" cy="8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1" name="Equation" r:id="rId7" imgW="863600" imgH="584200" progId="Equation.DSMT4">
                  <p:embed/>
                </p:oleObj>
              </mc:Choice>
              <mc:Fallback>
                <p:oleObj name="Equation" r:id="rId7" imgW="8636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962400"/>
                        <a:ext cx="1186196" cy="80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4724400" y="609600"/>
            <a:ext cx="327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arXiv:1410.7739,1501.03138,</a:t>
            </a:r>
            <a:r>
              <a:rPr lang="da-DK" sz="1200" dirty="0"/>
              <a:t> </a:t>
            </a:r>
            <a:r>
              <a:rPr lang="da-DK" sz="1200" dirty="0" smtClean="0"/>
              <a:t>1509.07492</a:t>
            </a:r>
            <a:endParaRPr lang="en-US" sz="1200" dirty="0"/>
          </a:p>
        </p:txBody>
      </p:sp>
      <p:graphicFrame>
        <p:nvGraphicFramePr>
          <p:cNvPr id="31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154997"/>
              </p:ext>
            </p:extLst>
          </p:nvPr>
        </p:nvGraphicFramePr>
        <p:xfrm>
          <a:off x="3581400" y="5257800"/>
          <a:ext cx="3306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2" name="Equation" r:id="rId9" imgW="2349500" imgH="317500" progId="Equation.DSMT4">
                  <p:embed/>
                </p:oleObj>
              </mc:Choice>
              <mc:Fallback>
                <p:oleObj name="Equation" r:id="rId9" imgW="23495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257800"/>
                        <a:ext cx="3306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79172"/>
              </p:ext>
            </p:extLst>
          </p:nvPr>
        </p:nvGraphicFramePr>
        <p:xfrm>
          <a:off x="7162800" y="5389058"/>
          <a:ext cx="1981200" cy="27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3" name="Equation" r:id="rId11" imgW="2197100" imgH="304800" progId="Equation.3">
                  <p:embed/>
                </p:oleObj>
              </mc:Choice>
              <mc:Fallback>
                <p:oleObj name="Equation" r:id="rId11" imgW="2197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389058"/>
                        <a:ext cx="1981200" cy="27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364622"/>
              </p:ext>
            </p:extLst>
          </p:nvPr>
        </p:nvGraphicFramePr>
        <p:xfrm>
          <a:off x="304800" y="5257800"/>
          <a:ext cx="29543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4" name="Equation" r:id="rId13" imgW="2044700" imgH="317500" progId="Equation.DSMT4">
                  <p:embed/>
                </p:oleObj>
              </mc:Choice>
              <mc:Fallback>
                <p:oleObj name="Equation" r:id="rId13" imgW="2044700" imgH="317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257800"/>
                        <a:ext cx="29543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 bwMode="auto">
          <a:xfrm>
            <a:off x="32766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6934200" y="5410200"/>
            <a:ext cx="2286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600" y="1219200"/>
            <a:ext cx="2728148" cy="2326105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-7757" y="5677791"/>
            <a:ext cx="85261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latin typeface="Times New Roman" charset="0"/>
              </a:rPr>
              <a:t>D</a:t>
            </a:r>
            <a:r>
              <a:rPr lang="en-US" dirty="0" smtClean="0">
                <a:latin typeface="Times New Roman" charset="0"/>
              </a:rPr>
              <a:t>ecompose the </a:t>
            </a:r>
            <a:r>
              <a:rPr lang="en-US" dirty="0" err="1" smtClean="0">
                <a:latin typeface="Times New Roman" charset="0"/>
              </a:rPr>
              <a:t>v</a:t>
            </a:r>
            <a:r>
              <a:rPr lang="en-US" baseline="-25000" dirty="0" err="1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dirty="0" err="1" smtClean="0">
                <a:latin typeface="Times New Roman" charset="0"/>
              </a:rPr>
              <a:t>p</a:t>
            </a:r>
            <a:r>
              <a:rPr lang="en-US" baseline="-25000" dirty="0" err="1" smtClean="0">
                <a:latin typeface="Times New Roman" charset="0"/>
              </a:rPr>
              <a:t>T</a:t>
            </a:r>
            <a:r>
              <a:rPr lang="en-US" dirty="0" smtClean="0">
                <a:latin typeface="Times New Roman" charset="0"/>
              </a:rPr>
              <a:t>) into principle modes</a:t>
            </a:r>
            <a:endParaRPr lang="en-US" dirty="0"/>
          </a:p>
        </p:txBody>
      </p:sp>
      <p:graphicFrame>
        <p:nvGraphicFramePr>
          <p:cNvPr id="2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356187"/>
              </p:ext>
            </p:extLst>
          </p:nvPr>
        </p:nvGraphicFramePr>
        <p:xfrm>
          <a:off x="1050810" y="6211191"/>
          <a:ext cx="5451476" cy="646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5" name="Equation" r:id="rId16" imgW="4064000" imgH="482600" progId="Equation.DSMT4">
                  <p:embed/>
                </p:oleObj>
              </mc:Choice>
              <mc:Fallback>
                <p:oleObj name="Equation" r:id="rId16" imgW="4064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810" y="6211191"/>
                        <a:ext cx="5451476" cy="646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15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38" y="685800"/>
            <a:ext cx="3511062" cy="252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Transverse size </a:t>
            </a:r>
            <a:r>
              <a:rPr lang="en-US" dirty="0" smtClean="0">
                <a:latin typeface="Arial" charset="0"/>
              </a:rPr>
              <a:t>fluctuation &amp; &lt;</a:t>
            </a:r>
            <a:r>
              <a:rPr lang="en-US" dirty="0" err="1" smtClean="0">
                <a:latin typeface="Arial" charset="0"/>
              </a:rPr>
              <a:t>pT</a:t>
            </a:r>
            <a:r>
              <a:rPr lang="en-US" dirty="0" smtClean="0">
                <a:latin typeface="Arial" charset="0"/>
              </a:rPr>
              <a:t>&gt;</a:t>
            </a: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F4D258-14C2-2846-8177-4ACEDF57F5F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427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92" y="914400"/>
            <a:ext cx="2829241" cy="273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282924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6"/>
          <p:cNvSpPr txBox="1">
            <a:spLocks noChangeArrowheads="1"/>
          </p:cNvSpPr>
          <p:nvPr/>
        </p:nvSpPr>
        <p:spPr bwMode="auto">
          <a:xfrm>
            <a:off x="986692" y="2971800"/>
            <a:ext cx="1741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>
                <a:latin typeface="Arial" charset="0"/>
                <a:cs typeface="Arial" charset="0"/>
              </a:rPr>
              <a:t>Piotr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Bozek</a:t>
            </a:r>
            <a:r>
              <a:rPr lang="en-US" sz="1200" dirty="0">
                <a:latin typeface="Arial" charset="0"/>
                <a:cs typeface="Arial" charset="0"/>
              </a:rPr>
              <a:t> 1203.1810</a:t>
            </a:r>
          </a:p>
        </p:txBody>
      </p:sp>
      <p:pic>
        <p:nvPicPr>
          <p:cNvPr id="5428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18196"/>
            <a:ext cx="1600200" cy="6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43000" y="533400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Radial </a:t>
            </a:r>
            <a:r>
              <a:rPr lang="en-US" sz="2000" dirty="0"/>
              <a:t>size </a:t>
            </a:r>
            <a:r>
              <a:rPr lang="en-US" sz="2000" dirty="0" smtClean="0"/>
              <a:t>fluctuations </a:t>
            </a:r>
            <a:r>
              <a:rPr lang="en-US" sz="2000" dirty="0"/>
              <a:t>modulate </a:t>
            </a:r>
            <a:r>
              <a:rPr lang="en-US" sz="2000" dirty="0" smtClean="0"/>
              <a:t>the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spectrum 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2400" y="4177161"/>
            <a:ext cx="3352800" cy="2223639"/>
            <a:chOff x="5410200" y="4124980"/>
            <a:chExt cx="3352800" cy="2223639"/>
          </a:xfrm>
        </p:grpSpPr>
        <p:sp>
          <p:nvSpPr>
            <p:cNvPr id="12" name="Rectangle 11"/>
            <p:cNvSpPr/>
            <p:nvPr/>
          </p:nvSpPr>
          <p:spPr>
            <a:xfrm>
              <a:off x="5410200" y="4124980"/>
              <a:ext cx="3352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a-DK" sz="1400" dirty="0" err="1" smtClean="0"/>
                <a:t>Correlation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between</a:t>
              </a:r>
              <a:r>
                <a:rPr lang="da-DK" sz="1400" dirty="0" smtClean="0"/>
                <a:t> </a:t>
              </a:r>
              <a:r>
                <a:rPr lang="da-DK" sz="1400" dirty="0" err="1" smtClean="0"/>
                <a:t>v</a:t>
              </a:r>
              <a:r>
                <a:rPr lang="da-DK" sz="1400" baseline="-25000" dirty="0" err="1" smtClean="0"/>
                <a:t>n</a:t>
              </a:r>
              <a:r>
                <a:rPr lang="da-DK" sz="1400" dirty="0" smtClean="0"/>
                <a:t> and &lt;</a:t>
              </a:r>
              <a:r>
                <a:rPr lang="da-DK" sz="1400" dirty="0" err="1" smtClean="0"/>
                <a:t>pt</a:t>
              </a:r>
              <a:r>
                <a:rPr lang="da-DK" sz="1400" dirty="0" smtClean="0"/>
                <a:t>&gt; </a:t>
              </a:r>
              <a:r>
                <a:rPr lang="da-DK" sz="1400" dirty="0" err="1" smtClean="0"/>
                <a:t>fluc</a:t>
              </a:r>
              <a:r>
                <a:rPr lang="da-DK" sz="1400" dirty="0" smtClean="0"/>
                <a:t>: 1601.04513</a:t>
              </a:r>
              <a:endParaRPr lang="en-US" sz="14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3914" y="4800600"/>
              <a:ext cx="2908300" cy="7775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400" y="5791200"/>
              <a:ext cx="3089314" cy="55741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743965" y="3962400"/>
            <a:ext cx="5476235" cy="2895600"/>
            <a:chOff x="10165" y="3886200"/>
            <a:chExt cx="5476235" cy="2895600"/>
          </a:xfrm>
        </p:grpSpPr>
        <p:grpSp>
          <p:nvGrpSpPr>
            <p:cNvPr id="23" name="Group 22"/>
            <p:cNvGrpSpPr/>
            <p:nvPr/>
          </p:nvGrpSpPr>
          <p:grpSpPr>
            <a:xfrm>
              <a:off x="10165" y="3886200"/>
              <a:ext cx="5476235" cy="2895600"/>
              <a:chOff x="10165" y="3886200"/>
              <a:chExt cx="5476235" cy="2895600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65" y="4267200"/>
                <a:ext cx="2947628" cy="25146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09600" y="3886200"/>
                <a:ext cx="3429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Estimated in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EbyE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hydro via PCA 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971800" y="3886200"/>
                <a:ext cx="17526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/>
                  <a:t>1509.07492</a:t>
                </a:r>
                <a:endParaRPr lang="en-US" sz="14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66800" y="4724400"/>
                <a:ext cx="1819103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/>
                  <a:t>A. </a:t>
                </a:r>
                <a:r>
                  <a:rPr lang="en-US" sz="1050" dirty="0" err="1"/>
                  <a:t>Mazeliauskas</a:t>
                </a:r>
                <a:r>
                  <a:rPr lang="en-US" sz="1050" dirty="0"/>
                  <a:t> D. </a:t>
                </a:r>
                <a:r>
                  <a:rPr lang="en-US" sz="1050" dirty="0" err="1"/>
                  <a:t>Teaney</a:t>
                </a:r>
                <a:r>
                  <a:rPr lang="en-US" sz="1050" dirty="0"/>
                  <a:t> 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47315" y="4267200"/>
                <a:ext cx="19294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Event-plane flow v</a:t>
                </a:r>
                <a:r>
                  <a:rPr lang="en-US" sz="1200" baseline="-250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200" baseline="300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EP</a:t>
                </a:r>
                <a:r>
                  <a:rPr lang="en-US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dirty="0" err="1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en-US" sz="1200" baseline="-25000" dirty="0" err="1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US" sz="12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).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895600" y="4800600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Coupling </a:t>
                </a:r>
                <a:r>
                  <a:rPr lang="en-US" sz="12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between </a:t>
                </a:r>
                <a:r>
                  <a:rPr lang="en-US" sz="12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v</a:t>
                </a:r>
                <a:r>
                  <a:rPr lang="en-US" sz="1200" baseline="-250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200" baseline="300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EP</a:t>
                </a:r>
                <a:r>
                  <a:rPr lang="en-US" sz="12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dirty="0" err="1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en-US" sz="1200" baseline="-25000" dirty="0" err="1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US" sz="12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r>
                  <a:rPr lang="en-US" sz="1200" baseline="300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and radial flow fluctuation (i.e. v</a:t>
                </a:r>
                <a:r>
                  <a:rPr lang="en-US" sz="1200" baseline="-250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r>
                  <a:rPr lang="en-US" sz="1200" baseline="300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200" dirty="0" smtClean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), still in plane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2895600" y="5715000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720101"/>
                  </a:solidFill>
                  <a:latin typeface="Arial" pitchFamily="34" charset="0"/>
                  <a:cs typeface="Arial" pitchFamily="34" charset="0"/>
                </a:rPr>
                <a:t>Radial excitation of ε</a:t>
              </a:r>
              <a:r>
                <a:rPr lang="en-US" sz="1200" baseline="-25000" dirty="0" smtClean="0">
                  <a:solidFill>
                    <a:srgbClr val="720101"/>
                  </a:solidFill>
                  <a:latin typeface="Arial" pitchFamily="34" charset="0"/>
                  <a:cs typeface="Arial" pitchFamily="34" charset="0"/>
                </a:rPr>
                <a:t>2,</a:t>
              </a:r>
              <a:r>
                <a:rPr lang="en-US" sz="1200" dirty="0" smtClean="0">
                  <a:solidFill>
                    <a:srgbClr val="720101"/>
                  </a:solidFill>
                  <a:latin typeface="Arial" pitchFamily="34" charset="0"/>
                  <a:cs typeface="Arial" pitchFamily="34" charset="0"/>
                </a:rPr>
                <a:t> phase uncorrelated with EP </a:t>
              </a:r>
              <a:endParaRPr lang="en-US" sz="1200" baseline="-25000" dirty="0" smtClean="0">
                <a:solidFill>
                  <a:srgbClr val="72010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55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flow correlations (2000-2016)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2892273" y="1090262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73032"/>
            <a:ext cx="1524000" cy="1192907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 bwMode="auto">
          <a:xfrm>
            <a:off x="3124200" y="1545239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169936"/>
              </p:ext>
            </p:extLst>
          </p:nvPr>
        </p:nvGraphicFramePr>
        <p:xfrm>
          <a:off x="6400800" y="1088039"/>
          <a:ext cx="2514600" cy="704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4" name="Equation" r:id="rId4" imgW="1612900" imgH="444500" progId="Equation.DSMT4">
                  <p:embed/>
                </p:oleObj>
              </mc:Choice>
              <mc:Fallback>
                <p:oleObj name="Equation" r:id="rId4" imgW="1612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088039"/>
                        <a:ext cx="2514600" cy="704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83502"/>
            <a:ext cx="2497194" cy="11206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35639"/>
            <a:ext cx="2218403" cy="1143000"/>
          </a:xfrm>
          <a:prstGeom prst="rect">
            <a:avLst/>
          </a:prstGeom>
        </p:spPr>
      </p:pic>
      <p:pic>
        <p:nvPicPr>
          <p:cNvPr id="50" name="Picture 49" descr="test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459701"/>
            <a:ext cx="1838160" cy="1121699"/>
          </a:xfrm>
          <a:prstGeom prst="rect">
            <a:avLst/>
          </a:prstGeom>
        </p:spPr>
      </p:pic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4873473" y="2614325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5105400" y="3069302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5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801080"/>
              </p:ext>
            </p:extLst>
          </p:nvPr>
        </p:nvGraphicFramePr>
        <p:xfrm>
          <a:off x="7162800" y="2719387"/>
          <a:ext cx="914400" cy="55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5" name="Equation" r:id="rId9" imgW="406400" imgH="241300" progId="Equation.DSMT4">
                  <p:embed/>
                </p:oleObj>
              </mc:Choice>
              <mc:Fallback>
                <p:oleObj name="Equation" r:id="rId9" imgW="406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719387"/>
                        <a:ext cx="914400" cy="552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457200" y="609600"/>
            <a:ext cx="0" cy="59436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203842" y="848274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2000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203842" y="2781049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2006</a:t>
            </a:r>
          </a:p>
        </p:txBody>
      </p:sp>
      <p:graphicFrame>
        <p:nvGraphicFramePr>
          <p:cNvPr id="4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761780"/>
              </p:ext>
            </p:extLst>
          </p:nvPr>
        </p:nvGraphicFramePr>
        <p:xfrm>
          <a:off x="1143000" y="609600"/>
          <a:ext cx="1668463" cy="41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6" name="Equation" r:id="rId11" imgW="2286000" imgH="558800" progId="Equation.DSMT4">
                  <p:embed/>
                </p:oleObj>
              </mc:Choice>
              <mc:Fallback>
                <p:oleObj name="Equation" r:id="rId11" imgW="2286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"/>
                        <a:ext cx="1668463" cy="415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038600"/>
            <a:ext cx="2590800" cy="197448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600200" y="4717687"/>
            <a:ext cx="4109869" cy="823913"/>
            <a:chOff x="762000" y="4038600"/>
            <a:chExt cx="4109869" cy="823913"/>
          </a:xfrm>
        </p:grpSpPr>
        <p:sp>
          <p:nvSpPr>
            <p:cNvPr id="33" name="Rectangle 32"/>
            <p:cNvSpPr/>
            <p:nvPr/>
          </p:nvSpPr>
          <p:spPr>
            <a:xfrm>
              <a:off x="762000" y="4038600"/>
              <a:ext cx="410986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/>
                <a:t>Relative v</a:t>
              </a:r>
              <a:r>
                <a:rPr lang="en-US" sz="1800" baseline="-25000" dirty="0"/>
                <a:t>2</a:t>
              </a:r>
              <a:r>
                <a:rPr lang="en-US" sz="1800" dirty="0"/>
                <a:t> fluctuations </a:t>
              </a:r>
              <a:r>
                <a:rPr lang="en-US" sz="1800" dirty="0" err="1" smtClean="0"/>
                <a:t>σ</a:t>
              </a:r>
              <a:r>
                <a:rPr lang="en-US" sz="1800" dirty="0" smtClean="0"/>
                <a:t>(v</a:t>
              </a:r>
              <a:r>
                <a:rPr lang="en-US" sz="1800" baseline="-25000" dirty="0" smtClean="0"/>
                <a:t>2</a:t>
              </a:r>
              <a:r>
                <a:rPr lang="en-US" sz="1800" dirty="0" smtClean="0"/>
                <a:t>)/v</a:t>
              </a:r>
              <a:r>
                <a:rPr lang="en-US" sz="1800" baseline="-25000" dirty="0" smtClean="0"/>
                <a:t>2 </a:t>
              </a:r>
              <a:r>
                <a:rPr lang="en-US" sz="1800" dirty="0" smtClean="0"/>
                <a:t>~ 40%</a:t>
              </a:r>
            </a:p>
            <a:p>
              <a:endParaRPr lang="en-US" sz="900" dirty="0" smtClean="0"/>
            </a:p>
            <a:p>
              <a:r>
                <a:rPr lang="en-US" sz="1800" dirty="0" smtClean="0"/>
                <a:t>Maximum is </a:t>
              </a:r>
              <a:endParaRPr lang="en-US" sz="1800" dirty="0"/>
            </a:p>
          </p:txBody>
        </p:sp>
        <p:graphicFrame>
          <p:nvGraphicFramePr>
            <p:cNvPr id="34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0814324"/>
                </p:ext>
              </p:extLst>
            </p:nvPr>
          </p:nvGraphicFramePr>
          <p:xfrm>
            <a:off x="2057400" y="4419600"/>
            <a:ext cx="1385887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827" name="Equation" r:id="rId14" imgW="889000" imgH="279400" progId="Equation.DSMT4">
                    <p:embed/>
                  </p:oleObj>
                </mc:Choice>
                <mc:Fallback>
                  <p:oleObj name="Equation" r:id="rId14" imgW="8890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4419600"/>
                          <a:ext cx="1385887" cy="442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ight Arrow 34"/>
          <p:cNvSpPr/>
          <p:nvPr/>
        </p:nvSpPr>
        <p:spPr bwMode="auto">
          <a:xfrm rot="5400000">
            <a:off x="7277100" y="3543300"/>
            <a:ext cx="6858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2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470998"/>
              </p:ext>
            </p:extLst>
          </p:nvPr>
        </p:nvGraphicFramePr>
        <p:xfrm>
          <a:off x="3195638" y="2057400"/>
          <a:ext cx="76041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8" name="Equation" r:id="rId16" imgW="1041400" imgH="558800" progId="Equation.DSMT4">
                  <p:embed/>
                </p:oleObj>
              </mc:Choice>
              <mc:Fallback>
                <p:oleObj name="Equation" r:id="rId16" imgW="10414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2057400"/>
                        <a:ext cx="760412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43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smtClean="0"/>
              <a:t>Summary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763000" cy="4876800"/>
          </a:xfrm>
        </p:spPr>
        <p:txBody>
          <a:bodyPr/>
          <a:lstStyle/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Flow magnitude and phase of a given order fluctuates in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space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Breaks the flow factorization from two-particle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n,n</a:t>
            </a:r>
            <a:r>
              <a:rPr lang="en-US" dirty="0" smtClean="0"/>
              <a:t> to single particle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.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Especially important for v</a:t>
            </a:r>
            <a:r>
              <a:rPr lang="en-US" baseline="-25000" dirty="0" smtClean="0"/>
              <a:t>2</a:t>
            </a:r>
            <a:r>
              <a:rPr lang="en-US" dirty="0" smtClean="0"/>
              <a:t> in central collisions, not for v</a:t>
            </a:r>
            <a:r>
              <a:rPr lang="en-US" baseline="-25000" dirty="0" smtClean="0"/>
              <a:t>3</a:t>
            </a:r>
            <a:r>
              <a:rPr lang="en-US" dirty="0" smtClean="0"/>
              <a:t> and above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Factorization of v</a:t>
            </a:r>
            <a:r>
              <a:rPr lang="en-US" baseline="-25000" dirty="0" smtClean="0"/>
              <a:t>1</a:t>
            </a:r>
            <a:r>
              <a:rPr lang="en-US" dirty="0" smtClean="0"/>
              <a:t> is not studied!</a:t>
            </a: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Reflects the radial structure of the initial geometry. 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ize fluctuation</a:t>
            </a:r>
            <a:r>
              <a:rPr lang="en-US" dirty="0" smtClean="0">
                <a:sym typeface="Wingdings"/>
              </a:rPr>
              <a:t>&lt;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&gt; fluctuation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ym typeface="Wingdings"/>
              </a:rPr>
              <a:t>Subleading</a:t>
            </a:r>
            <a:r>
              <a:rPr lang="en-US" dirty="0" smtClean="0">
                <a:sym typeface="Wingdings"/>
              </a:rPr>
              <a:t> flow of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depends on radial excitation of </a:t>
            </a:r>
            <a:r>
              <a:rPr lang="en-US" dirty="0" err="1" smtClean="0">
                <a:sym typeface="Wingdings"/>
              </a:rPr>
              <a:t>ε</a:t>
            </a:r>
            <a:r>
              <a:rPr lang="en-US" baseline="-25000" dirty="0" err="1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,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>
                <a:sym typeface="Wingdings"/>
              </a:rPr>
              <a:t>Subsub</a:t>
            </a:r>
            <a:r>
              <a:rPr lang="en-US" dirty="0" smtClean="0">
                <a:sym typeface="Wingdings"/>
              </a:rPr>
              <a:t>-leading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from mixing between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and &lt;</a:t>
            </a:r>
            <a:r>
              <a:rPr lang="en-US" dirty="0" err="1">
                <a:sym typeface="Wingdings"/>
              </a:rPr>
              <a:t>p</a:t>
            </a:r>
            <a:r>
              <a:rPr lang="en-US" baseline="-25000" dirty="0" err="1">
                <a:sym typeface="Wingdings"/>
              </a:rPr>
              <a:t>T</a:t>
            </a:r>
            <a:r>
              <a:rPr lang="en-US" dirty="0">
                <a:sym typeface="Wingdings"/>
              </a:rPr>
              <a:t>&gt; </a:t>
            </a:r>
            <a:r>
              <a:rPr lang="en-US" dirty="0" err="1" smtClean="0">
                <a:sym typeface="Wingdings"/>
              </a:rPr>
              <a:t>fluc</a:t>
            </a:r>
            <a:r>
              <a:rPr lang="en-US" dirty="0" smtClean="0">
                <a:sym typeface="Wingdings"/>
              </a:rPr>
              <a:t>. (important for n=2)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endParaRPr lang="en-US" dirty="0">
              <a:sym typeface="Wingdings"/>
            </a:endParaRP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sym typeface="Wingdings"/>
              </a:rPr>
              <a:t>Deserve detailed experimental investigations</a:t>
            </a:r>
            <a:endParaRPr lang="en-US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457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  <p:pic>
        <p:nvPicPr>
          <p:cNvPr id="16" name="Picture 15" descr="dNdEtadPhiAsso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7"/>
          <a:stretch/>
        </p:blipFill>
        <p:spPr bwMode="auto">
          <a:xfrm>
            <a:off x="2611372" y="616963"/>
            <a:ext cx="6075428" cy="372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391051"/>
            <a:ext cx="1657208" cy="16330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067451"/>
            <a:ext cx="1833632" cy="1485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5287433"/>
            <a:ext cx="3215568" cy="1570567"/>
          </a:xfrm>
          <a:prstGeom prst="rect">
            <a:avLst/>
          </a:prstGeom>
        </p:spPr>
      </p:pic>
      <p:graphicFrame>
        <p:nvGraphicFramePr>
          <p:cNvPr id="21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182402"/>
              </p:ext>
            </p:extLst>
          </p:nvPr>
        </p:nvGraphicFramePr>
        <p:xfrm>
          <a:off x="3200400" y="4928083"/>
          <a:ext cx="3008312" cy="329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79" name="Equation" r:id="rId7" imgW="3124200" imgH="342900" progId="Equation.DSMT4">
                  <p:embed/>
                </p:oleObj>
              </mc:Choice>
              <mc:Fallback>
                <p:oleObj name="Equation" r:id="rId7" imgW="31242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928083"/>
                        <a:ext cx="3008312" cy="329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752600" y="4457851"/>
            <a:ext cx="12105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800" dirty="0">
                <a:solidFill>
                  <a:srgbClr val="FF0000"/>
                </a:solidFill>
                <a:ea typeface="SimSun" charset="0"/>
                <a:cs typeface="SimSun" charset="0"/>
              </a:rPr>
              <a:t>p(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,Φ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m</a:t>
            </a:r>
            <a:r>
              <a:rPr lang="en-US" sz="8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), p</a:t>
            </a:r>
            <a:r>
              <a:rPr lang="en-US" sz="800" dirty="0">
                <a:solidFill>
                  <a:srgbClr val="FF0000"/>
                </a:solidFill>
                <a:ea typeface="SimSun" charset="0"/>
                <a:cs typeface="SimSun" charset="0"/>
              </a:rPr>
              <a:t>(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,Φ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m,</a:t>
            </a:r>
            <a:r>
              <a:rPr lang="en-US" sz="800" dirty="0" err="1">
                <a:solidFill>
                  <a:srgbClr val="FF0000"/>
                </a:solidFill>
                <a:ea typeface="SimSun" charset="0"/>
                <a:cs typeface="SimSun" charset="0"/>
              </a:rPr>
              <a:t>Φ</a:t>
            </a:r>
            <a:r>
              <a:rPr lang="en-US" sz="800" baseline="-25000" dirty="0" err="1">
                <a:solidFill>
                  <a:srgbClr val="FF0000"/>
                </a:solidFill>
                <a:ea typeface="SimSun" charset="0"/>
                <a:cs typeface="SimSun" charset="0"/>
              </a:rPr>
              <a:t>L</a:t>
            </a:r>
            <a:r>
              <a:rPr lang="en-US" sz="800" dirty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3391051"/>
            <a:ext cx="1392588" cy="161499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9600" y="4534051"/>
            <a:ext cx="4799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050" dirty="0">
                <a:solidFill>
                  <a:srgbClr val="FF0000"/>
                </a:solidFill>
                <a:ea typeface="SimSun" charset="0"/>
                <a:cs typeface="SimSun" charset="0"/>
              </a:rPr>
              <a:t>p</a:t>
            </a:r>
            <a:r>
              <a:rPr lang="en-US" sz="105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(</a:t>
            </a:r>
            <a:r>
              <a:rPr lang="en-US" sz="105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v</a:t>
            </a:r>
            <a:r>
              <a:rPr lang="en-US" sz="105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105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05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05200" y="4648200"/>
            <a:ext cx="2485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flow </a:t>
            </a:r>
            <a:r>
              <a:rPr lang="en-US" sz="1200" dirty="0">
                <a:solidFill>
                  <a:srgbClr val="FF0000"/>
                </a:solidFill>
                <a:ea typeface="SimSun" charset="0"/>
                <a:cs typeface="SimSun" charset="0"/>
              </a:rPr>
              <a:t>fluctuations in </a:t>
            </a: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radial direction</a:t>
            </a:r>
            <a:endParaRPr lang="en-US" sz="12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31" name="Left Arrow 30"/>
          <p:cNvSpPr/>
          <p:nvPr/>
        </p:nvSpPr>
        <p:spPr bwMode="auto">
          <a:xfrm>
            <a:off x="2362200" y="1752600"/>
            <a:ext cx="1371600" cy="304800"/>
          </a:xfrm>
          <a:prstGeom prst="lef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2" name="Left Arrow 31"/>
          <p:cNvSpPr/>
          <p:nvPr/>
        </p:nvSpPr>
        <p:spPr bwMode="auto">
          <a:xfrm rot="19916770">
            <a:off x="3060461" y="3108980"/>
            <a:ext cx="1371600" cy="304800"/>
          </a:xfrm>
          <a:prstGeom prst="lef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4" name="Left Arrow 33"/>
          <p:cNvSpPr/>
          <p:nvPr/>
        </p:nvSpPr>
        <p:spPr bwMode="auto">
          <a:xfrm rot="16200000">
            <a:off x="4191000" y="3718581"/>
            <a:ext cx="1371600" cy="304800"/>
          </a:xfrm>
          <a:prstGeom prst="lef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0" y="2850235"/>
            <a:ext cx="3048000" cy="3779165"/>
            <a:chOff x="6096000" y="2393035"/>
            <a:chExt cx="3048000" cy="3779165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297"/>
            <a:stretch>
              <a:fillRect/>
            </a:stretch>
          </p:blipFill>
          <p:spPr bwMode="auto">
            <a:xfrm>
              <a:off x="6096000" y="4038600"/>
              <a:ext cx="3048000" cy="28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81800" y="4267200"/>
              <a:ext cx="2049389" cy="1905000"/>
            </a:xfrm>
            <a:prstGeom prst="rect">
              <a:avLst/>
            </a:prstGeom>
          </p:spPr>
        </p:pic>
        <p:sp>
          <p:nvSpPr>
            <p:cNvPr id="35" name="Left Arrow 34"/>
            <p:cNvSpPr/>
            <p:nvPr/>
          </p:nvSpPr>
          <p:spPr bwMode="auto">
            <a:xfrm rot="13992030">
              <a:off x="6476437" y="2926435"/>
              <a:ext cx="1371600" cy="304800"/>
            </a:xfrm>
            <a:prstGeom prst="lef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pic>
        <p:nvPicPr>
          <p:cNvPr id="24" name="Picture 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7"/>
          <a:stretch/>
        </p:blipFill>
        <p:spPr bwMode="auto">
          <a:xfrm>
            <a:off x="152400" y="1219200"/>
            <a:ext cx="2158918" cy="133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1295400" y="5372251"/>
            <a:ext cx="6240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000" dirty="0">
                <a:solidFill>
                  <a:srgbClr val="FF0000"/>
                </a:solidFill>
                <a:ea typeface="SimSun" charset="0"/>
                <a:cs typeface="SimSun" charset="0"/>
              </a:rPr>
              <a:t>p</a:t>
            </a:r>
            <a:r>
              <a:rPr lang="en-US" sz="1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(</a:t>
            </a:r>
            <a:r>
              <a:rPr lang="en-US" sz="1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v</a:t>
            </a:r>
            <a:r>
              <a:rPr lang="en-US" sz="100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n</a:t>
            </a:r>
            <a:r>
              <a:rPr lang="en-US" sz="1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,v</a:t>
            </a:r>
            <a:r>
              <a:rPr lang="en-US" sz="1000" baseline="-25000" dirty="0" err="1" smtClean="0">
                <a:solidFill>
                  <a:srgbClr val="FF0000"/>
                </a:solidFill>
                <a:ea typeface="SimSun" charset="0"/>
                <a:cs typeface="SimSun" charset="0"/>
              </a:rPr>
              <a:t>m</a:t>
            </a:r>
            <a:r>
              <a:rPr lang="en-US" sz="10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)</a:t>
            </a:r>
            <a:endParaRPr lang="en-US" sz="10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en-US" dirty="0" smtClean="0"/>
              <a:t>3. Longitudinal fluctuations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019800" y="4114800"/>
            <a:ext cx="2887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>
                <a:solidFill>
                  <a:srgbClr val="FF0000"/>
                </a:solidFill>
                <a:ea typeface="SimSun" charset="0"/>
                <a:cs typeface="SimSun" charset="0"/>
              </a:rPr>
              <a:t>flow fluctuations in </a:t>
            </a: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longitudinal direction</a:t>
            </a:r>
            <a:endParaRPr lang="en-US" sz="12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789801"/>
            <a:ext cx="3711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Transverse shape fluctuations: Event averaged flow </a:t>
            </a:r>
            <a:endParaRPr lang="en-US" sz="12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2895600"/>
            <a:ext cx="2340229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>
                <a:solidFill>
                  <a:srgbClr val="FF0000"/>
                </a:solidFill>
                <a:ea typeface="SimSun" charset="0"/>
                <a:cs typeface="SimSun" charset="0"/>
              </a:rPr>
              <a:t>Transverse shape fluctuations:</a:t>
            </a:r>
          </a:p>
          <a:p>
            <a:pPr eaLnBrk="1" hangingPunct="1">
              <a:spcBef>
                <a:spcPct val="20000"/>
              </a:spcBef>
              <a:buClr>
                <a:srgbClr val="3333CC"/>
              </a:buClr>
              <a:buSzPct val="60000"/>
              <a:buFont typeface="Wingdings" charset="0"/>
              <a:buNone/>
            </a:pPr>
            <a:r>
              <a:rPr lang="en-US" sz="1200" dirty="0" smtClean="0">
                <a:solidFill>
                  <a:srgbClr val="FF0000"/>
                </a:solidFill>
                <a:ea typeface="SimSun" charset="0"/>
                <a:cs typeface="SimSun" charset="0"/>
              </a:rPr>
              <a:t>event-by-event flow fluctuations</a:t>
            </a:r>
            <a:endParaRPr lang="en-US" sz="1200" dirty="0">
              <a:solidFill>
                <a:srgbClr val="FF000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6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76200"/>
            <a:ext cx="2704472" cy="2307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2813050" cy="2247900"/>
          </a:xfrm>
          <a:prstGeom prst="rect">
            <a:avLst/>
          </a:prstGeom>
        </p:spPr>
      </p:pic>
      <p:pic>
        <p:nvPicPr>
          <p:cNvPr id="16" name="Picture 15" descr="1d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27"/>
          <a:stretch/>
        </p:blipFill>
        <p:spPr>
          <a:xfrm>
            <a:off x="6477000" y="304800"/>
            <a:ext cx="2590800" cy="221552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9600" y="2438400"/>
            <a:ext cx="8382000" cy="1143000"/>
            <a:chOff x="457200" y="914400"/>
            <a:chExt cx="8382000" cy="1143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914400"/>
              <a:ext cx="2019300" cy="939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914400"/>
              <a:ext cx="2146300" cy="1003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1800" y="1066800"/>
              <a:ext cx="2057400" cy="4953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1981200" y="1524000"/>
              <a:ext cx="7620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05400" y="1600200"/>
              <a:ext cx="7620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39273" y="3429000"/>
            <a:ext cx="870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Nature of sources seeding these long-range collective ridges? 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1066800" y="3962401"/>
            <a:ext cx="5638800" cy="1968500"/>
            <a:chOff x="1676400" y="4648200"/>
            <a:chExt cx="5638800" cy="1968500"/>
          </a:xfrm>
        </p:grpSpPr>
        <p:grpSp>
          <p:nvGrpSpPr>
            <p:cNvPr id="6" name="Group 5"/>
            <p:cNvGrpSpPr/>
            <p:nvPr/>
          </p:nvGrpSpPr>
          <p:grpSpPr>
            <a:xfrm>
              <a:off x="2505337" y="5029200"/>
              <a:ext cx="3429000" cy="1539207"/>
              <a:chOff x="1323239" y="5105400"/>
              <a:chExt cx="3429000" cy="153920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3239" y="5105400"/>
                <a:ext cx="734161" cy="1539207"/>
              </a:xfrm>
              <a:prstGeom prst="rect">
                <a:avLst/>
              </a:prstGeom>
            </p:spPr>
          </p:pic>
          <p:sp>
            <p:nvSpPr>
              <p:cNvPr id="79" name="Line 52"/>
              <p:cNvSpPr>
                <a:spLocks noChangeShapeType="1"/>
              </p:cNvSpPr>
              <p:nvPr/>
            </p:nvSpPr>
            <p:spPr bwMode="auto">
              <a:xfrm>
                <a:off x="2161439" y="5867400"/>
                <a:ext cx="91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53"/>
              <p:cNvSpPr>
                <a:spLocks noChangeShapeType="1"/>
              </p:cNvSpPr>
              <p:nvPr/>
            </p:nvSpPr>
            <p:spPr bwMode="auto">
              <a:xfrm>
                <a:off x="3837839" y="5867400"/>
                <a:ext cx="91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676400" y="4648200"/>
              <a:ext cx="23400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Frozen PDF fluctuation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5715000" y="5029200"/>
              <a:ext cx="762000" cy="1587500"/>
              <a:chOff x="2603500" y="1258214"/>
              <a:chExt cx="3937000" cy="39497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3500" y="1258214"/>
                <a:ext cx="3937000" cy="39497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0700" y="3187700"/>
                <a:ext cx="469900" cy="4826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0" y="2590800"/>
                <a:ext cx="469900" cy="4826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4400" y="4343400"/>
                <a:ext cx="431800" cy="4572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81600" y="2362200"/>
                <a:ext cx="406400" cy="419100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000" y="39624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2800" y="3200400"/>
                <a:ext cx="419100" cy="482600"/>
              </a:xfrm>
              <a:prstGeom prst="rect">
                <a:avLst/>
              </a:prstGeom>
            </p:spPr>
          </p:pic>
        </p:grpSp>
        <p:sp>
          <p:nvSpPr>
            <p:cNvPr id="86" name="TextBox 85"/>
            <p:cNvSpPr txBox="1"/>
            <p:nvPr/>
          </p:nvSpPr>
          <p:spPr>
            <a:xfrm>
              <a:off x="4975196" y="4648200"/>
              <a:ext cx="23400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Frozen PDF fluctuation</a:t>
              </a: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7">
            <a:alphaModFix amt="47000"/>
          </a:blip>
          <a:stretch>
            <a:fillRect/>
          </a:stretch>
        </p:blipFill>
        <p:spPr>
          <a:xfrm>
            <a:off x="2505337" y="4572001"/>
            <a:ext cx="2895600" cy="1092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00400" y="4267201"/>
            <a:ext cx="1295401" cy="543178"/>
            <a:chOff x="3810000" y="4953000"/>
            <a:chExt cx="1295401" cy="543178"/>
          </a:xfrm>
        </p:grpSpPr>
        <p:sp>
          <p:nvSpPr>
            <p:cNvPr id="89" name="Right Arrow 88"/>
            <p:cNvSpPr/>
            <p:nvPr/>
          </p:nvSpPr>
          <p:spPr bwMode="auto">
            <a:xfrm rot="16200000" flipV="1">
              <a:off x="3652711" y="5110290"/>
              <a:ext cx="543177" cy="228600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90" name="Right Arrow 89"/>
            <p:cNvSpPr/>
            <p:nvPr/>
          </p:nvSpPr>
          <p:spPr bwMode="auto">
            <a:xfrm rot="16200000" flipV="1">
              <a:off x="4186111" y="5110289"/>
              <a:ext cx="543177" cy="228600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91" name="Right Arrow 90"/>
            <p:cNvSpPr/>
            <p:nvPr/>
          </p:nvSpPr>
          <p:spPr bwMode="auto">
            <a:xfrm rot="16200000" flipV="1">
              <a:off x="4719512" y="5110289"/>
              <a:ext cx="543177" cy="228600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00401" y="5334000"/>
            <a:ext cx="1295401" cy="543178"/>
            <a:chOff x="3810001" y="6019799"/>
            <a:chExt cx="1295401" cy="543178"/>
          </a:xfrm>
        </p:grpSpPr>
        <p:sp>
          <p:nvSpPr>
            <p:cNvPr id="92" name="Right Arrow 91"/>
            <p:cNvSpPr/>
            <p:nvPr/>
          </p:nvSpPr>
          <p:spPr bwMode="auto">
            <a:xfrm rot="5400000" flipV="1">
              <a:off x="3652712" y="6177089"/>
              <a:ext cx="543177" cy="228600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93" name="Right Arrow 92"/>
            <p:cNvSpPr/>
            <p:nvPr/>
          </p:nvSpPr>
          <p:spPr bwMode="auto">
            <a:xfrm rot="5400000" flipV="1">
              <a:off x="4186112" y="6177088"/>
              <a:ext cx="543177" cy="228600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94" name="Right Arrow 93"/>
            <p:cNvSpPr/>
            <p:nvPr/>
          </p:nvSpPr>
          <p:spPr bwMode="auto">
            <a:xfrm rot="5400000" flipV="1">
              <a:off x="4719513" y="6177088"/>
              <a:ext cx="543177" cy="228600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5822" y="6019800"/>
            <a:ext cx="7916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 many sources, their sizes &amp; transverse distribution?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transport in rapidity?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027738" y="3886200"/>
            <a:ext cx="3041649" cy="1905001"/>
            <a:chOff x="6027738" y="3886200"/>
            <a:chExt cx="3041649" cy="1905001"/>
          </a:xfrm>
        </p:grpSpPr>
        <p:grpSp>
          <p:nvGrpSpPr>
            <p:cNvPr id="24" name="Group 23"/>
            <p:cNvGrpSpPr/>
            <p:nvPr/>
          </p:nvGrpSpPr>
          <p:grpSpPr>
            <a:xfrm>
              <a:off x="6027738" y="4470482"/>
              <a:ext cx="2506662" cy="1320719"/>
              <a:chOff x="6637338" y="4927681"/>
              <a:chExt cx="2506662" cy="1320719"/>
            </a:xfrm>
          </p:grpSpPr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5200" y="4927681"/>
                <a:ext cx="1828800" cy="1320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AutoShape 1044"/>
              <p:cNvSpPr>
                <a:spLocks noChangeArrowheads="1"/>
              </p:cNvSpPr>
              <p:nvPr/>
            </p:nvSpPr>
            <p:spPr bwMode="auto">
              <a:xfrm>
                <a:off x="6637338" y="5486400"/>
                <a:ext cx="601662" cy="182562"/>
              </a:xfrm>
              <a:prstGeom prst="rightArrow">
                <a:avLst>
                  <a:gd name="adj1" fmla="val 50000"/>
                  <a:gd name="adj2" fmla="val 93650"/>
                </a:avLst>
              </a:prstGeom>
              <a:gradFill rotWithShape="0">
                <a:gsLst>
                  <a:gs pos="0">
                    <a:schemeClr val="hlink"/>
                  </a:gs>
                  <a:gs pos="5000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25400">
                <a:solidFill>
                  <a:srgbClr val="D6009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100794" tIns="50397" rIns="100794" bIns="50397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aphicFrame>
          <p:nvGraphicFramePr>
            <p:cNvPr id="42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3540077"/>
                </p:ext>
              </p:extLst>
            </p:nvPr>
          </p:nvGraphicFramePr>
          <p:xfrm>
            <a:off x="7467600" y="3886200"/>
            <a:ext cx="1601787" cy="74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877" name="Equation" r:id="rId19" imgW="1117600" imgH="520700" progId="Equation.DSMT4">
                    <p:embed/>
                  </p:oleObj>
                </mc:Choice>
                <mc:Fallback>
                  <p:oleObj name="Equation" r:id="rId19" imgW="1117600" imgH="520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67600" y="3886200"/>
                          <a:ext cx="1601787" cy="74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5504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76200"/>
            <a:ext cx="2704472" cy="2307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2813050" cy="2247900"/>
          </a:xfrm>
          <a:prstGeom prst="rect">
            <a:avLst/>
          </a:prstGeom>
        </p:spPr>
      </p:pic>
      <p:pic>
        <p:nvPicPr>
          <p:cNvPr id="16" name="Picture 15" descr="1d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27"/>
          <a:stretch/>
        </p:blipFill>
        <p:spPr>
          <a:xfrm>
            <a:off x="6477000" y="304800"/>
            <a:ext cx="2590800" cy="221552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9600" y="2438400"/>
            <a:ext cx="8382000" cy="1143000"/>
            <a:chOff x="457200" y="914400"/>
            <a:chExt cx="8382000" cy="1143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" y="914400"/>
              <a:ext cx="2019300" cy="939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81400" y="914400"/>
              <a:ext cx="2146300" cy="1003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1800" y="1066800"/>
              <a:ext cx="2057400" cy="4953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1981200" y="1524000"/>
              <a:ext cx="7620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105400" y="1600200"/>
              <a:ext cx="7620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graphicFrame>
        <p:nvGraphicFramePr>
          <p:cNvPr id="2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723732"/>
              </p:ext>
            </p:extLst>
          </p:nvPr>
        </p:nvGraphicFramePr>
        <p:xfrm>
          <a:off x="4647190" y="4030238"/>
          <a:ext cx="4351116" cy="210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87" name="Picture" r:id="rId10" imgW="5308600" imgH="2565400" progId="Word.Picture.8">
                  <p:embed/>
                </p:oleObj>
              </mc:Choice>
              <mc:Fallback>
                <p:oleObj name="Picture" r:id="rId10" imgW="5308600" imgH="2565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190" y="4030238"/>
                        <a:ext cx="4351116" cy="210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04636"/>
              </p:ext>
            </p:extLst>
          </p:nvPr>
        </p:nvGraphicFramePr>
        <p:xfrm>
          <a:off x="4584891" y="4030237"/>
          <a:ext cx="4351116" cy="210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88" name="Picture" r:id="rId12" imgW="5308600" imgH="2565400" progId="Word.Picture.8">
                  <p:embed/>
                </p:oleObj>
              </mc:Choice>
              <mc:Fallback>
                <p:oleObj name="Picture" r:id="rId12" imgW="5308600" imgH="2565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891" y="4030237"/>
                        <a:ext cx="4351116" cy="210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3611"/>
              </p:ext>
            </p:extLst>
          </p:nvPr>
        </p:nvGraphicFramePr>
        <p:xfrm>
          <a:off x="4707934" y="4018168"/>
          <a:ext cx="4351116" cy="210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89" name="Picture" r:id="rId14" imgW="5308600" imgH="2565400" progId="Word.Picture.8">
                  <p:embed/>
                </p:oleObj>
              </mc:Choice>
              <mc:Fallback>
                <p:oleObj name="Picture" r:id="rId14" imgW="5308600" imgH="2565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7934" y="4018168"/>
                        <a:ext cx="4351116" cy="210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7021010" y="3962400"/>
            <a:ext cx="70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56388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MPI: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≠n</a:t>
            </a:r>
            <a:r>
              <a:rPr lang="en-US" sz="2000" baseline="-25000" dirty="0" err="1">
                <a:latin typeface="Arial" pitchFamily="34" charset="0"/>
                <a:cs typeface="Arial" pitchFamily="34" charset="0"/>
              </a:rPr>
              <a:t>b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562600"/>
            <a:ext cx="1095169" cy="533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28600" y="6096000"/>
            <a:ext cx="8977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Forward-backward flow/multiplicity correlations provide a handle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273" y="3429000"/>
            <a:ext cx="870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Nature of sources seeding these long-range collective ridges?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05" y="4286311"/>
            <a:ext cx="1786965" cy="13208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999350" y="4616387"/>
            <a:ext cx="2790852" cy="682749"/>
            <a:chOff x="1464315" y="2618757"/>
            <a:chExt cx="3281628" cy="795490"/>
          </a:xfrm>
        </p:grpSpPr>
        <p:graphicFrame>
          <p:nvGraphicFramePr>
            <p:cNvPr id="48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0421349"/>
                </p:ext>
              </p:extLst>
            </p:nvPr>
          </p:nvGraphicFramePr>
          <p:xfrm>
            <a:off x="4241912" y="2618757"/>
            <a:ext cx="504031" cy="4059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90" name="Equation" r:id="rId18" imgW="393700" imgH="317500" progId="Equation.3">
                    <p:embed/>
                  </p:oleObj>
                </mc:Choice>
                <mc:Fallback>
                  <p:oleObj name="Equation" r:id="rId18" imgW="3937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1912" y="2618757"/>
                          <a:ext cx="504031" cy="4059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8255066"/>
                </p:ext>
              </p:extLst>
            </p:nvPr>
          </p:nvGraphicFramePr>
          <p:xfrm>
            <a:off x="1464315" y="3057267"/>
            <a:ext cx="405067" cy="356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91" name="Equation" r:id="rId20" imgW="317500" imgH="279400" progId="Equation.DSMT4">
                    <p:embed/>
                  </p:oleObj>
                </mc:Choice>
                <mc:Fallback>
                  <p:oleObj name="Equation" r:id="rId20" imgW="3175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4315" y="3057267"/>
                          <a:ext cx="405067" cy="3569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TextBox 49"/>
          <p:cNvSpPr txBox="1"/>
          <p:nvPr/>
        </p:nvSpPr>
        <p:spPr>
          <a:xfrm>
            <a:off x="2018679" y="4038600"/>
            <a:ext cx="961872" cy="400110"/>
          </a:xfrm>
          <a:prstGeom prst="rect">
            <a:avLst/>
          </a:prstGeom>
          <a:noFill/>
        </p:spPr>
        <p:txBody>
          <a:bodyPr wrap="none" lIns="90900" tIns="45453" rIns="90900" bIns="45453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Pb+Pb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1304150" y="405771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900" tIns="45453" rIns="90900" bIns="45453" numCol="1" rtlCol="0" anchor="t" anchorCtr="0" compatLnSpc="1">
            <a:prstTxWarp prst="textNoShape">
              <a:avLst/>
            </a:prstTxWarp>
          </a:bodyPr>
          <a:lstStyle/>
          <a:p>
            <a:pPr algn="ctr" defTabSz="909202"/>
            <a:endParaRPr lang="en-US"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0" y="5581765"/>
            <a:ext cx="1371600" cy="4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2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longitudinal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93787"/>
            <a:ext cx="7772400" cy="533400"/>
          </a:xfrm>
        </p:spPr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  <p:pic>
        <p:nvPicPr>
          <p:cNvPr id="5" name="Picture 4" descr="cartoon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121947"/>
            <a:ext cx="8305800" cy="2126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179" y="6255787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Asymmetry in multiplicity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1779" y="6255787"/>
            <a:ext cx="2738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Asymmetry in flow magnitude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3895" y="6255787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Torque/twist of flow plane</a:t>
            </a:r>
          </a:p>
        </p:txBody>
      </p:sp>
      <p:graphicFrame>
        <p:nvGraphicFramePr>
          <p:cNvPr id="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014693"/>
              </p:ext>
            </p:extLst>
          </p:nvPr>
        </p:nvGraphicFramePr>
        <p:xfrm>
          <a:off x="1330017" y="1066800"/>
          <a:ext cx="133698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28" name="Equation" r:id="rId5" imgW="444500" imgH="304800" progId="Equation.DSMT4">
                  <p:embed/>
                </p:oleObj>
              </mc:Choice>
              <mc:Fallback>
                <p:oleObj name="Equation" r:id="rId5" imgW="4445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017" y="1066800"/>
                        <a:ext cx="133698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329783"/>
              </p:ext>
            </p:extLst>
          </p:nvPr>
        </p:nvGraphicFramePr>
        <p:xfrm>
          <a:off x="7315200" y="990600"/>
          <a:ext cx="1295400" cy="88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29" name="Equation" r:id="rId7" imgW="444500" imgH="304800" progId="Equation.DSMT4">
                  <p:embed/>
                </p:oleObj>
              </mc:Choice>
              <mc:Fallback>
                <p:oleObj name="Equation" r:id="rId7" imgW="4445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990600"/>
                        <a:ext cx="1295400" cy="885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514621"/>
              </p:ext>
            </p:extLst>
          </p:nvPr>
        </p:nvGraphicFramePr>
        <p:xfrm>
          <a:off x="381000" y="1219200"/>
          <a:ext cx="852326" cy="747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30" name="Equation" r:id="rId9" imgW="317500" imgH="279400" progId="Equation.DSMT4">
                  <p:embed/>
                </p:oleObj>
              </mc:Choice>
              <mc:Fallback>
                <p:oleObj name="Equation" r:id="rId9" imgW="317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852326" cy="747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131846"/>
              </p:ext>
            </p:extLst>
          </p:nvPr>
        </p:nvGraphicFramePr>
        <p:xfrm>
          <a:off x="6172200" y="1143000"/>
          <a:ext cx="823504" cy="72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31" name="Equation" r:id="rId11" imgW="317500" imgH="279400" progId="Equation.DSMT4">
                  <p:embed/>
                </p:oleObj>
              </mc:Choice>
              <mc:Fallback>
                <p:oleObj name="Equation" r:id="rId11" imgW="317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143000"/>
                        <a:ext cx="823504" cy="724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3200" y="1295400"/>
            <a:ext cx="3200400" cy="25455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6949" y="646113"/>
            <a:ext cx="833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Fluctuation of sources in two nuclei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/>
              </a:rPr>
              <a:t>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/>
              </a:rPr>
              <a:t>fluc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/>
              </a:rPr>
              <a:t>. of size and transverse-shape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ent-Up Arrow 22"/>
          <p:cNvSpPr/>
          <p:nvPr/>
        </p:nvSpPr>
        <p:spPr bwMode="auto">
          <a:xfrm flipV="1">
            <a:off x="2819400" y="1143000"/>
            <a:ext cx="1600200" cy="609600"/>
          </a:xfrm>
          <a:prstGeom prst="bentUpArrow">
            <a:avLst>
              <a:gd name="adj1" fmla="val 6124"/>
              <a:gd name="adj2" fmla="val 9493"/>
              <a:gd name="adj3" fmla="val 3848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4" name="Bent-Up Arrow 23"/>
          <p:cNvSpPr/>
          <p:nvPr/>
        </p:nvSpPr>
        <p:spPr bwMode="auto">
          <a:xfrm flipH="1" flipV="1">
            <a:off x="4572000" y="1143000"/>
            <a:ext cx="1600200" cy="609600"/>
          </a:xfrm>
          <a:prstGeom prst="bentUpArrow">
            <a:avLst>
              <a:gd name="adj1" fmla="val 6124"/>
              <a:gd name="adj2" fmla="val 9493"/>
              <a:gd name="adj3" fmla="val 38483"/>
            </a:avLst>
          </a:prstGeom>
          <a:solidFill>
            <a:srgbClr val="FF0002"/>
          </a:solidFill>
          <a:ln w="9525" cap="flat" cmpd="sng" algn="ctr">
            <a:solidFill>
              <a:srgbClr val="FF00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927" y="3657600"/>
            <a:ext cx="2323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Consequences: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81400" y="6490378"/>
            <a:ext cx="2237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not a de-correlation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32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25" grpId="0"/>
      <p:bldP spid="19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Two-particle correlation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1"/>
            <a:ext cx="77724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Most general form in angular space:  C</a:t>
            </a:r>
            <a:r>
              <a:rPr lang="en-US" dirty="0">
                <a:solidFill>
                  <a:schemeClr val="tx1"/>
                </a:solidFill>
              </a:rPr>
              <a:t>(η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η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Δϕ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  <p:graphicFrame>
        <p:nvGraphicFramePr>
          <p:cNvPr id="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340984"/>
              </p:ext>
            </p:extLst>
          </p:nvPr>
        </p:nvGraphicFramePr>
        <p:xfrm>
          <a:off x="1981200" y="1676400"/>
          <a:ext cx="59436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65" name="Equation" r:id="rId3" imgW="3111500" imgH="469900" progId="Equation.DSMT4">
                  <p:embed/>
                </p:oleObj>
              </mc:Choice>
              <mc:Fallback>
                <p:oleObj name="Equation" r:id="rId3" imgW="3111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676400"/>
                        <a:ext cx="59436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28600" y="2321567"/>
            <a:ext cx="3461663" cy="3622033"/>
            <a:chOff x="228600" y="2321567"/>
            <a:chExt cx="3461663" cy="3622033"/>
          </a:xfrm>
        </p:grpSpPr>
        <p:graphicFrame>
          <p:nvGraphicFramePr>
            <p:cNvPr id="6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5509410"/>
                </p:ext>
              </p:extLst>
            </p:nvPr>
          </p:nvGraphicFramePr>
          <p:xfrm>
            <a:off x="838200" y="4050268"/>
            <a:ext cx="27940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666" name="Equation" r:id="rId5" imgW="1778000" imgH="596900" progId="Equation.DSMT4">
                    <p:embed/>
                  </p:oleObj>
                </mc:Choice>
                <mc:Fallback>
                  <p:oleObj name="Equation" r:id="rId5" imgW="1778000" imgH="596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4050268"/>
                          <a:ext cx="2794000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ight Arrow 6"/>
            <p:cNvSpPr/>
            <p:nvPr/>
          </p:nvSpPr>
          <p:spPr bwMode="auto">
            <a:xfrm rot="7940479">
              <a:off x="2951834" y="2790008"/>
              <a:ext cx="1116388" cy="179506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600" y="3364468"/>
              <a:ext cx="2788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FB Multiplicity fluctuation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8200" y="5574268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riven by </a:t>
              </a:r>
              <a:r>
                <a:rPr lang="en-US" sz="1800" dirty="0" err="1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800" baseline="-25000" dirty="0" err="1" smtClean="0">
                  <a:latin typeface="Arial" pitchFamily="34" charset="0"/>
                  <a:cs typeface="Arial" pitchFamily="34" charset="0"/>
                </a:rPr>
                <a:t>part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 asymmetry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19600" y="2339857"/>
            <a:ext cx="4446155" cy="3527543"/>
            <a:chOff x="4419600" y="2339857"/>
            <a:chExt cx="4446155" cy="3527543"/>
          </a:xfrm>
        </p:grpSpPr>
        <p:sp>
          <p:nvSpPr>
            <p:cNvPr id="9" name="TextBox 8"/>
            <p:cNvSpPr txBox="1"/>
            <p:nvPr/>
          </p:nvSpPr>
          <p:spPr>
            <a:xfrm>
              <a:off x="6400800" y="3452336"/>
              <a:ext cx="2134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FB flow fluctuation</a:t>
              </a:r>
            </a:p>
          </p:txBody>
        </p:sp>
        <p:graphicFrame>
          <p:nvGraphicFramePr>
            <p:cNvPr id="1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0960516"/>
                </p:ext>
              </p:extLst>
            </p:nvPr>
          </p:nvGraphicFramePr>
          <p:xfrm>
            <a:off x="4419600" y="4131786"/>
            <a:ext cx="444615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667" name="Equation" r:id="rId7" imgW="3543300" imgH="304800" progId="Equation.3">
                    <p:embed/>
                  </p:oleObj>
                </mc:Choice>
                <mc:Fallback>
                  <p:oleObj name="Equation" r:id="rId7" imgW="35433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9600" y="4131786"/>
                          <a:ext cx="444615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ight Arrow 10"/>
            <p:cNvSpPr/>
            <p:nvPr/>
          </p:nvSpPr>
          <p:spPr bwMode="auto">
            <a:xfrm rot="3187608">
              <a:off x="6145333" y="2882206"/>
              <a:ext cx="1272934" cy="188236"/>
            </a:xfrm>
            <a:prstGeom prst="righ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76800" y="5498068"/>
              <a:ext cx="360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riven by twist &amp; </a:t>
              </a:r>
              <a:r>
                <a:rPr lang="en-US" sz="1800" dirty="0">
                  <a:latin typeface="Arial" pitchFamily="34" charset="0"/>
                  <a:cs typeface="Arial" pitchFamily="34" charset="0"/>
                </a:rPr>
                <a:t>asymmetry of </a:t>
              </a:r>
              <a:r>
                <a:rPr lang="en-US" sz="1800" dirty="0" err="1">
                  <a:latin typeface="Arial" pitchFamily="34" charset="0"/>
                  <a:cs typeface="Arial" pitchFamily="34" charset="0"/>
                </a:rPr>
                <a:t>ε</a:t>
              </a:r>
              <a:r>
                <a:rPr lang="en-US" sz="1800" baseline="-25000" dirty="0" err="1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graphicFrame>
          <p:nvGraphicFramePr>
            <p:cNvPr id="1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1560171"/>
                </p:ext>
              </p:extLst>
            </p:nvPr>
          </p:nvGraphicFramePr>
          <p:xfrm>
            <a:off x="6324600" y="4583668"/>
            <a:ext cx="2498997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668" name="Equation" r:id="rId9" imgW="1473200" imgH="520700" progId="Equation.DSMT4">
                    <p:embed/>
                  </p:oleObj>
                </mc:Choice>
                <mc:Fallback>
                  <p:oleObj name="Equation" r:id="rId9" imgW="1473200" imgH="520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4600" y="4583668"/>
                          <a:ext cx="2498997" cy="879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4566186" y="4930914"/>
              <a:ext cx="1758414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CMS observable: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 bwMode="auto">
          <a:xfrm>
            <a:off x="3581400" y="2362200"/>
            <a:ext cx="1066800" cy="0"/>
          </a:xfrm>
          <a:prstGeom prst="line">
            <a:avLst/>
          </a:prstGeom>
          <a:solidFill>
            <a:srgbClr val="F0F941"/>
          </a:solidFill>
          <a:ln w="38100" cap="flat" cmpd="sng" algn="ctr">
            <a:solidFill>
              <a:srgbClr val="FF000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715000" y="2362200"/>
            <a:ext cx="1066800" cy="0"/>
          </a:xfrm>
          <a:prstGeom prst="line">
            <a:avLst/>
          </a:prstGeom>
          <a:solidFill>
            <a:srgbClr val="F0F941"/>
          </a:solidFill>
          <a:ln w="38100" cap="flat" cmpd="sng" algn="ctr">
            <a:solidFill>
              <a:srgbClr val="FF000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85800" y="4800600"/>
            <a:ext cx="193724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ATLAS observable</a:t>
            </a:r>
          </a:p>
        </p:txBody>
      </p:sp>
    </p:spTree>
    <p:extLst>
      <p:ext uri="{BB962C8B-B14F-4D97-AF65-F5344CB8AC3E}">
        <p14:creationId xmlns:p14="http://schemas.microsoft.com/office/powerpoint/2010/main" val="161758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   2</a:t>
            </a:r>
            <a:r>
              <a:rPr lang="en-US" baseline="30000" dirty="0" smtClean="0"/>
              <a:t>nd</a:t>
            </a:r>
            <a:r>
              <a:rPr lang="en-US" dirty="0" smtClean="0"/>
              <a:t>-order flow in </a:t>
            </a:r>
            <a:r>
              <a:rPr lang="en-US" dirty="0" err="1" smtClean="0"/>
              <a:t>PbPb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" y="838200"/>
            <a:ext cx="9144000" cy="471175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5562600"/>
            <a:ext cx="906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Linear function except in most central collisions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Slope decreases then increases from central to peripheral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0"/>
            <a:ext cx="2400300" cy="6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0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</a:t>
            </a:r>
            <a:r>
              <a:rPr lang="en-US" dirty="0" smtClean="0"/>
              <a:t>          3</a:t>
            </a:r>
            <a:r>
              <a:rPr lang="en-US" baseline="30000" dirty="0" smtClean="0"/>
              <a:t>rd</a:t>
            </a:r>
            <a:r>
              <a:rPr lang="en-US" dirty="0"/>
              <a:t>-order flow in </a:t>
            </a:r>
            <a:r>
              <a:rPr lang="en-US" dirty="0" err="1"/>
              <a:t>PbPb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5638800"/>
            <a:ext cx="5105400" cy="685800"/>
          </a:xfrm>
        </p:spPr>
        <p:txBody>
          <a:bodyPr/>
          <a:lstStyle/>
          <a:p>
            <a:r>
              <a:rPr lang="en-US" dirty="0" smtClean="0"/>
              <a:t>Slope ~ independent of centrality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845"/>
            <a:ext cx="9144000" cy="4711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0"/>
            <a:ext cx="2400300" cy="6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7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ompared </a:t>
            </a:r>
            <a:r>
              <a:rPr lang="en-US" dirty="0" err="1" smtClean="0"/>
              <a:t>PbPb</a:t>
            </a:r>
            <a:r>
              <a:rPr lang="en-US" dirty="0" smtClean="0"/>
              <a:t> with pPb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58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616253"/>
            <a:ext cx="5638800" cy="4870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5638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require sub-nucleonic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dof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5634335"/>
            <a:ext cx="3241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Stronger effect in pPb!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906" y="6172200"/>
            <a:ext cx="2921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about HM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4038600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PbPb</a:t>
            </a:r>
            <a:endParaRPr lang="en-US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1524000"/>
            <a:ext cx="73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Pb</a:t>
            </a:r>
          </a:p>
        </p:txBody>
      </p:sp>
      <p:sp>
        <p:nvSpPr>
          <p:cNvPr id="18" name="Right Arrow 17"/>
          <p:cNvSpPr/>
          <p:nvPr/>
        </p:nvSpPr>
        <p:spPr bwMode="auto">
          <a:xfrm rot="5400000" flipH="1">
            <a:off x="2324100" y="2933700"/>
            <a:ext cx="1219199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7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Revisit the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(η)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91001"/>
            <a:ext cx="9067800" cy="914399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elies on 2PC &amp; factorization assumption: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nΔ</a:t>
            </a:r>
            <a:r>
              <a:rPr lang="en-US" dirty="0" smtClean="0"/>
              <a:t>(η</a:t>
            </a:r>
            <a:r>
              <a:rPr lang="en-US" baseline="-25000" dirty="0" smtClean="0"/>
              <a:t>1</a:t>
            </a:r>
            <a:r>
              <a:rPr lang="en-US" dirty="0" smtClean="0"/>
              <a:t>,η</a:t>
            </a:r>
            <a:r>
              <a:rPr lang="en-US" baseline="-25000" dirty="0" smtClean="0"/>
              <a:t>2</a:t>
            </a:r>
            <a:r>
              <a:rPr lang="en-US" dirty="0" smtClean="0"/>
              <a:t>)=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(η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(η</a:t>
            </a:r>
            <a:r>
              <a:rPr lang="en-US" baseline="-25000" dirty="0" smtClean="0"/>
              <a:t>2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When quoting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(η), don’t forget the reference particle, </a:t>
            </a:r>
            <a:r>
              <a:rPr lang="en-US" dirty="0" err="1" smtClean="0"/>
              <a:t>e.g</a:t>
            </a:r>
            <a:r>
              <a:rPr lang="en-US" dirty="0" smtClean="0"/>
              <a:t> in SP method: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762000"/>
            <a:ext cx="5105400" cy="350084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5181600"/>
            <a:ext cx="7696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>
            <a:lvl1pPr marL="339725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4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397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398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3pPr>
            <a:lvl4pPr marL="15970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4pPr>
            <a:lvl5pPr marL="20526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宋体" pitchFamily="2" charset="-122"/>
                <a:cs typeface="宋体" charset="0"/>
              </a:defRPr>
            </a:lvl5pPr>
            <a:lvl6pPr marL="2511995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68722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5448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2174" indent="-2283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D</a:t>
            </a:r>
            <a:r>
              <a:rPr lang="en-US" dirty="0" smtClean="0"/>
              <a:t>istinguish different components of η dependence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ntrinsic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(η)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elative </a:t>
            </a:r>
            <a:r>
              <a:rPr lang="en-US" dirty="0" err="1" smtClean="0"/>
              <a:t>fluct</a:t>
            </a:r>
            <a:r>
              <a:rPr lang="en-US" dirty="0" smtClean="0"/>
              <a:t>. between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(η</a:t>
            </a:r>
            <a:r>
              <a:rPr lang="en-US" baseline="-25000" dirty="0" smtClean="0"/>
              <a:t>1</a:t>
            </a:r>
            <a:r>
              <a:rPr lang="en-US" dirty="0" smtClean="0"/>
              <a:t>) and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(</a:t>
            </a:r>
            <a:r>
              <a:rPr lang="en-US" dirty="0" smtClean="0"/>
              <a:t>η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Event-plane </a:t>
            </a:r>
            <a:r>
              <a:rPr lang="en-US" dirty="0" err="1" smtClean="0"/>
              <a:t>decorrelation</a:t>
            </a:r>
            <a:r>
              <a:rPr lang="en-US" dirty="0" smtClean="0"/>
              <a:t>, </a:t>
            </a:r>
            <a:r>
              <a:rPr lang="en-US" dirty="0" err="1" smtClean="0"/>
              <a:t>Ψ</a:t>
            </a:r>
            <a:r>
              <a:rPr lang="en-US" baseline="-25000" dirty="0" err="1" smtClean="0"/>
              <a:t>n</a:t>
            </a:r>
            <a:r>
              <a:rPr lang="en-US" dirty="0"/>
              <a:t>(η</a:t>
            </a:r>
            <a:r>
              <a:rPr lang="en-US" baseline="-25000" dirty="0"/>
              <a:t>1</a:t>
            </a:r>
            <a:r>
              <a:rPr lang="en-US" dirty="0"/>
              <a:t>) </a:t>
            </a:r>
            <a:r>
              <a:rPr lang="en-US" dirty="0" smtClean="0"/>
              <a:t>≠ </a:t>
            </a:r>
            <a:r>
              <a:rPr lang="en-US" dirty="0" err="1"/>
              <a:t>Ψ</a:t>
            </a:r>
            <a:r>
              <a:rPr lang="en-US" baseline="-25000" dirty="0" err="1" smtClean="0"/>
              <a:t>n</a:t>
            </a:r>
            <a:r>
              <a:rPr lang="en-US" dirty="0"/>
              <a:t>(η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</p:txBody>
      </p:sp>
      <p:graphicFrame>
        <p:nvGraphicFramePr>
          <p:cNvPr id="1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392387"/>
              </p:ext>
            </p:extLst>
          </p:nvPr>
        </p:nvGraphicFramePr>
        <p:xfrm>
          <a:off x="6999287" y="5029200"/>
          <a:ext cx="19923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409" name="Equation" r:id="rId5" imgW="1587500" imgH="571500" progId="Equation.DSMT4">
                  <p:embed/>
                </p:oleObj>
              </mc:Choice>
              <mc:Fallback>
                <p:oleObj name="Equation" r:id="rId5" imgW="1587500" imgH="571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7" y="5029200"/>
                        <a:ext cx="19923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15001" y="5791200"/>
            <a:ext cx="2971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Hydro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calc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need to include these effects </a:t>
            </a:r>
          </a:p>
        </p:txBody>
      </p:sp>
    </p:spTree>
    <p:extLst>
      <p:ext uri="{BB962C8B-B14F-4D97-AF65-F5344CB8AC3E}">
        <p14:creationId xmlns:p14="http://schemas.microsoft.com/office/powerpoint/2010/main" val="100452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flow correlations (2000-2016)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2892273" y="1090262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73032"/>
            <a:ext cx="1524000" cy="1192907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 bwMode="auto">
          <a:xfrm>
            <a:off x="3124200" y="1545239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910597"/>
              </p:ext>
            </p:extLst>
          </p:nvPr>
        </p:nvGraphicFramePr>
        <p:xfrm>
          <a:off x="6400800" y="1088039"/>
          <a:ext cx="2514600" cy="704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45" name="Equation" r:id="rId4" imgW="1612900" imgH="444500" progId="Equation.DSMT4">
                  <p:embed/>
                </p:oleObj>
              </mc:Choice>
              <mc:Fallback>
                <p:oleObj name="Equation" r:id="rId4" imgW="1612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088039"/>
                        <a:ext cx="2514600" cy="704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83502"/>
            <a:ext cx="2497194" cy="11206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35639"/>
            <a:ext cx="2218403" cy="1143000"/>
          </a:xfrm>
          <a:prstGeom prst="rect">
            <a:avLst/>
          </a:prstGeom>
        </p:spPr>
      </p:pic>
      <p:pic>
        <p:nvPicPr>
          <p:cNvPr id="50" name="Picture 49" descr="test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459701"/>
            <a:ext cx="1838160" cy="1121699"/>
          </a:xfrm>
          <a:prstGeom prst="rect">
            <a:avLst/>
          </a:prstGeom>
        </p:spPr>
      </p:pic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4873473" y="2614325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5105400" y="3069302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5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057995"/>
              </p:ext>
            </p:extLst>
          </p:nvPr>
        </p:nvGraphicFramePr>
        <p:xfrm>
          <a:off x="7162800" y="2719387"/>
          <a:ext cx="914400" cy="55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46" name="Equation" r:id="rId9" imgW="406400" imgH="241300" progId="Equation.DSMT4">
                  <p:embed/>
                </p:oleObj>
              </mc:Choice>
              <mc:Fallback>
                <p:oleObj name="Equation" r:id="rId9" imgW="406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719387"/>
                        <a:ext cx="914400" cy="552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577354"/>
              </p:ext>
            </p:extLst>
          </p:nvPr>
        </p:nvGraphicFramePr>
        <p:xfrm>
          <a:off x="3195638" y="2057400"/>
          <a:ext cx="76041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47" name="Equation" r:id="rId11" imgW="1041400" imgH="558800" progId="Equation.DSMT4">
                  <p:embed/>
                </p:oleObj>
              </mc:Choice>
              <mc:Fallback>
                <p:oleObj name="Equation" r:id="rId11" imgW="10414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2057400"/>
                        <a:ext cx="760412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457200" y="609600"/>
            <a:ext cx="0" cy="59436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203842" y="848274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2000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203842" y="2781049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78442" y="4137668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2010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781426"/>
            <a:ext cx="1647226" cy="1287967"/>
          </a:xfrm>
          <a:prstGeom prst="rect">
            <a:avLst/>
          </a:prstGeom>
        </p:spPr>
      </p:pic>
      <p:pic>
        <p:nvPicPr>
          <p:cNvPr id="5" name="Picture 4" descr="test1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010026"/>
            <a:ext cx="1981200" cy="1208987"/>
          </a:xfrm>
          <a:prstGeom prst="rect">
            <a:avLst/>
          </a:prstGeom>
        </p:spPr>
      </p:pic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4648200" y="4240849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4953000" y="4695826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3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894185"/>
              </p:ext>
            </p:extLst>
          </p:nvPr>
        </p:nvGraphicFramePr>
        <p:xfrm>
          <a:off x="6400800" y="4238626"/>
          <a:ext cx="2741612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48" name="Equation" r:id="rId15" imgW="1866900" imgH="444500" progId="Equation.DSMT4">
                  <p:embed/>
                </p:oleObj>
              </mc:Choice>
              <mc:Fallback>
                <p:oleObj name="Equation" r:id="rId15" imgW="1866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238626"/>
                        <a:ext cx="2741612" cy="665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819866"/>
              </p:ext>
            </p:extLst>
          </p:nvPr>
        </p:nvGraphicFramePr>
        <p:xfrm>
          <a:off x="1143000" y="609600"/>
          <a:ext cx="1668463" cy="41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49" name="Equation" r:id="rId17" imgW="2286000" imgH="558800" progId="Equation.DSMT4">
                  <p:embed/>
                </p:oleObj>
              </mc:Choice>
              <mc:Fallback>
                <p:oleObj name="Equation" r:id="rId17" imgW="2286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"/>
                        <a:ext cx="1668463" cy="415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511901"/>
              </p:ext>
            </p:extLst>
          </p:nvPr>
        </p:nvGraphicFramePr>
        <p:xfrm>
          <a:off x="3287712" y="3581400"/>
          <a:ext cx="75088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50" name="Equation" r:id="rId19" imgW="1028700" imgH="558800" progId="Equation.DSMT4">
                  <p:embed/>
                </p:oleObj>
              </mc:Choice>
              <mc:Fallback>
                <p:oleObj name="Equation" r:id="rId19" imgW="10287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2" y="3581400"/>
                        <a:ext cx="750888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544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fallacy of </a:t>
            </a:r>
            <a:r>
              <a:rPr lang="en-US" dirty="0"/>
              <a:t>factorization assumption </a:t>
            </a:r>
            <a:r>
              <a:rPr lang="en-US" dirty="0" smtClean="0"/>
              <a:t>in </a:t>
            </a:r>
            <a:r>
              <a:rPr lang="en-US" dirty="0"/>
              <a:t>η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60</a:t>
            </a:fld>
            <a:endParaRPr lang="en-US" altLang="zh-CN"/>
          </a:p>
        </p:txBody>
      </p:sp>
      <p:grpSp>
        <p:nvGrpSpPr>
          <p:cNvPr id="16" name="Group 15"/>
          <p:cNvGrpSpPr/>
          <p:nvPr/>
        </p:nvGrpSpPr>
        <p:grpSpPr>
          <a:xfrm>
            <a:off x="2133600" y="762000"/>
            <a:ext cx="4800600" cy="4590471"/>
            <a:chOff x="2057400" y="1066800"/>
            <a:chExt cx="4800600" cy="45904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066800"/>
              <a:ext cx="4800600" cy="459047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3581400" y="3581400"/>
              <a:ext cx="2514600" cy="762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1000" y="5410200"/>
            <a:ext cx="886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Observation: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always decreases away from reference particle</a:t>
            </a:r>
          </a:p>
        </p:txBody>
      </p:sp>
      <p:sp>
        <p:nvSpPr>
          <p:cNvPr id="8" name="Freeform 7"/>
          <p:cNvSpPr/>
          <p:nvPr/>
        </p:nvSpPr>
        <p:spPr>
          <a:xfrm>
            <a:off x="2976370" y="2590800"/>
            <a:ext cx="3881630" cy="698236"/>
          </a:xfrm>
          <a:custGeom>
            <a:avLst/>
            <a:gdLst>
              <a:gd name="connsiteX0" fmla="*/ 0 w 3746122"/>
              <a:gd name="connsiteY0" fmla="*/ 0 h 1128836"/>
              <a:gd name="connsiteX1" fmla="*/ 1937207 w 3746122"/>
              <a:gd name="connsiteY1" fmla="*/ 397658 h 1128836"/>
              <a:gd name="connsiteX2" fmla="*/ 3746122 w 3746122"/>
              <a:gd name="connsiteY2" fmla="*/ 1128836 h 1128836"/>
              <a:gd name="connsiteX3" fmla="*/ 3746122 w 3746122"/>
              <a:gd name="connsiteY3" fmla="*/ 1128836 h 1128836"/>
              <a:gd name="connsiteX4" fmla="*/ 3746122 w 3746122"/>
              <a:gd name="connsiteY4" fmla="*/ 1128836 h 112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122" h="1128836">
                <a:moveTo>
                  <a:pt x="0" y="0"/>
                </a:moveTo>
                <a:cubicBezTo>
                  <a:pt x="656426" y="104759"/>
                  <a:pt x="1312853" y="209519"/>
                  <a:pt x="1937207" y="397658"/>
                </a:cubicBezTo>
                <a:cubicBezTo>
                  <a:pt x="2561561" y="585797"/>
                  <a:pt x="3746122" y="1128836"/>
                  <a:pt x="3746122" y="1128836"/>
                </a:cubicBezTo>
                <a:lnTo>
                  <a:pt x="3746122" y="1128836"/>
                </a:lnTo>
                <a:lnTo>
                  <a:pt x="3746122" y="1128836"/>
                </a:lnTo>
              </a:path>
            </a:pathLst>
          </a:custGeom>
          <a:ln w="28575" cmpd="sng">
            <a:solidFill>
              <a:srgbClr val="FF0002"/>
            </a:solidFill>
            <a:prstDash val="dash"/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2895600" y="2667000"/>
            <a:ext cx="3962400" cy="457200"/>
          </a:xfrm>
          <a:custGeom>
            <a:avLst/>
            <a:gdLst>
              <a:gd name="connsiteX0" fmla="*/ 0 w 3746122"/>
              <a:gd name="connsiteY0" fmla="*/ 0 h 1128836"/>
              <a:gd name="connsiteX1" fmla="*/ 1937207 w 3746122"/>
              <a:gd name="connsiteY1" fmla="*/ 397658 h 1128836"/>
              <a:gd name="connsiteX2" fmla="*/ 3746122 w 3746122"/>
              <a:gd name="connsiteY2" fmla="*/ 1128836 h 1128836"/>
              <a:gd name="connsiteX3" fmla="*/ 3746122 w 3746122"/>
              <a:gd name="connsiteY3" fmla="*/ 1128836 h 1128836"/>
              <a:gd name="connsiteX4" fmla="*/ 3746122 w 3746122"/>
              <a:gd name="connsiteY4" fmla="*/ 1128836 h 112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122" h="1128836">
                <a:moveTo>
                  <a:pt x="0" y="0"/>
                </a:moveTo>
                <a:cubicBezTo>
                  <a:pt x="656426" y="104759"/>
                  <a:pt x="1312853" y="209519"/>
                  <a:pt x="1937207" y="397658"/>
                </a:cubicBezTo>
                <a:cubicBezTo>
                  <a:pt x="2561561" y="585797"/>
                  <a:pt x="3746122" y="1128836"/>
                  <a:pt x="3746122" y="1128836"/>
                </a:cubicBezTo>
                <a:lnTo>
                  <a:pt x="3746122" y="1128836"/>
                </a:lnTo>
                <a:lnTo>
                  <a:pt x="3746122" y="1128836"/>
                </a:lnTo>
              </a:path>
            </a:pathLst>
          </a:custGeom>
          <a:ln w="28575" cmpd="sng">
            <a:solidFill>
              <a:srgbClr val="0000FF"/>
            </a:solidFill>
            <a:prstDash val="dash"/>
            <a:headEnd type="none"/>
            <a:tailEnd type="triangle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4648200"/>
            <a:ext cx="7104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n-US" baseline="-25000" dirty="0" err="1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ref</a:t>
            </a:r>
            <a:endParaRPr lang="en-US" baseline="-25000" dirty="0" smtClean="0">
              <a:solidFill>
                <a:srgbClr val="FF0205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295400" y="4267200"/>
            <a:ext cx="0" cy="5334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7697941" y="4267200"/>
            <a:ext cx="607859" cy="842665"/>
            <a:chOff x="7697941" y="4267200"/>
            <a:chExt cx="607859" cy="842665"/>
          </a:xfrm>
        </p:grpSpPr>
        <p:sp>
          <p:nvSpPr>
            <p:cNvPr id="20" name="TextBox 19"/>
            <p:cNvSpPr txBox="1"/>
            <p:nvPr/>
          </p:nvSpPr>
          <p:spPr>
            <a:xfrm>
              <a:off x="7697941" y="4648200"/>
              <a:ext cx="607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η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ref</a:t>
              </a:r>
              <a:endParaRPr lang="en-US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7924800" y="4267200"/>
              <a:ext cx="0" cy="53340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8943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fallacy of factorization assumption in 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61</a:t>
            </a:fld>
            <a:endParaRPr lang="en-US" altLang="zh-CN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60960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symmetrized result is smaller than truth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33600" y="762000"/>
            <a:ext cx="4800600" cy="4590471"/>
            <a:chOff x="2057400" y="1066800"/>
            <a:chExt cx="4800600" cy="45904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066800"/>
              <a:ext cx="4800600" cy="459047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3581400" y="3581400"/>
              <a:ext cx="2514600" cy="762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1000" y="5410200"/>
            <a:ext cx="8783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Observation: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always decreases away from reference particle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743200" y="2819400"/>
            <a:ext cx="4114800" cy="381000"/>
          </a:xfrm>
          <a:custGeom>
            <a:avLst/>
            <a:gdLst>
              <a:gd name="connsiteX0" fmla="*/ 0 w 505517"/>
              <a:gd name="connsiteY0" fmla="*/ 160293 h 160293"/>
              <a:gd name="connsiteX1" fmla="*/ 147956 w 505517"/>
              <a:gd name="connsiteY1" fmla="*/ 110977 h 160293"/>
              <a:gd name="connsiteX2" fmla="*/ 271253 w 505517"/>
              <a:gd name="connsiteY2" fmla="*/ 61661 h 160293"/>
              <a:gd name="connsiteX3" fmla="*/ 382220 w 505517"/>
              <a:gd name="connsiteY3" fmla="*/ 37003 h 160293"/>
              <a:gd name="connsiteX4" fmla="*/ 443869 w 505517"/>
              <a:gd name="connsiteY4" fmla="*/ 12345 h 160293"/>
              <a:gd name="connsiteX5" fmla="*/ 505517 w 505517"/>
              <a:gd name="connsiteY5" fmla="*/ 16 h 160293"/>
              <a:gd name="connsiteX0" fmla="*/ 0 w 505517"/>
              <a:gd name="connsiteY0" fmla="*/ 160293 h 160293"/>
              <a:gd name="connsiteX1" fmla="*/ 83000 w 505517"/>
              <a:gd name="connsiteY1" fmla="*/ 2610 h 160293"/>
              <a:gd name="connsiteX2" fmla="*/ 271253 w 505517"/>
              <a:gd name="connsiteY2" fmla="*/ 61661 h 160293"/>
              <a:gd name="connsiteX3" fmla="*/ 382220 w 505517"/>
              <a:gd name="connsiteY3" fmla="*/ 37003 h 160293"/>
              <a:gd name="connsiteX4" fmla="*/ 443869 w 505517"/>
              <a:gd name="connsiteY4" fmla="*/ 12345 h 160293"/>
              <a:gd name="connsiteX5" fmla="*/ 505517 w 505517"/>
              <a:gd name="connsiteY5" fmla="*/ 16 h 160293"/>
              <a:gd name="connsiteX0" fmla="*/ 0 w 505517"/>
              <a:gd name="connsiteY0" fmla="*/ 167265 h 167265"/>
              <a:gd name="connsiteX1" fmla="*/ 83000 w 505517"/>
              <a:gd name="connsiteY1" fmla="*/ 9582 h 167265"/>
              <a:gd name="connsiteX2" fmla="*/ 271253 w 505517"/>
              <a:gd name="connsiteY2" fmla="*/ 68633 h 167265"/>
              <a:gd name="connsiteX3" fmla="*/ 382220 w 505517"/>
              <a:gd name="connsiteY3" fmla="*/ 43975 h 167265"/>
              <a:gd name="connsiteX4" fmla="*/ 443869 w 505517"/>
              <a:gd name="connsiteY4" fmla="*/ 19317 h 167265"/>
              <a:gd name="connsiteX5" fmla="*/ 505517 w 505517"/>
              <a:gd name="connsiteY5" fmla="*/ 6988 h 167265"/>
              <a:gd name="connsiteX0" fmla="*/ 0 w 505517"/>
              <a:gd name="connsiteY0" fmla="*/ 321592 h 321592"/>
              <a:gd name="connsiteX1" fmla="*/ 83000 w 505517"/>
              <a:gd name="connsiteY1" fmla="*/ 163909 h 321592"/>
              <a:gd name="connsiteX2" fmla="*/ 191863 w 505517"/>
              <a:gd name="connsiteY2" fmla="*/ 205 h 321592"/>
              <a:gd name="connsiteX3" fmla="*/ 382220 w 505517"/>
              <a:gd name="connsiteY3" fmla="*/ 198302 h 321592"/>
              <a:gd name="connsiteX4" fmla="*/ 443869 w 505517"/>
              <a:gd name="connsiteY4" fmla="*/ 173644 h 321592"/>
              <a:gd name="connsiteX5" fmla="*/ 505517 w 505517"/>
              <a:gd name="connsiteY5" fmla="*/ 161315 h 321592"/>
              <a:gd name="connsiteX0" fmla="*/ 0 w 505517"/>
              <a:gd name="connsiteY0" fmla="*/ 332117 h 332117"/>
              <a:gd name="connsiteX1" fmla="*/ 83000 w 505517"/>
              <a:gd name="connsiteY1" fmla="*/ 174434 h 332117"/>
              <a:gd name="connsiteX2" fmla="*/ 191863 w 505517"/>
              <a:gd name="connsiteY2" fmla="*/ 10730 h 332117"/>
              <a:gd name="connsiteX3" fmla="*/ 264338 w 505517"/>
              <a:gd name="connsiteY3" fmla="*/ 34236 h 332117"/>
              <a:gd name="connsiteX4" fmla="*/ 443869 w 505517"/>
              <a:gd name="connsiteY4" fmla="*/ 184169 h 332117"/>
              <a:gd name="connsiteX5" fmla="*/ 505517 w 505517"/>
              <a:gd name="connsiteY5" fmla="*/ 171840 h 332117"/>
              <a:gd name="connsiteX0" fmla="*/ 0 w 505517"/>
              <a:gd name="connsiteY0" fmla="*/ 327803 h 327803"/>
              <a:gd name="connsiteX1" fmla="*/ 83000 w 505517"/>
              <a:gd name="connsiteY1" fmla="*/ 170120 h 327803"/>
              <a:gd name="connsiteX2" fmla="*/ 191863 w 505517"/>
              <a:gd name="connsiteY2" fmla="*/ 6416 h 327803"/>
              <a:gd name="connsiteX3" fmla="*/ 264338 w 505517"/>
              <a:gd name="connsiteY3" fmla="*/ 29922 h 327803"/>
              <a:gd name="connsiteX4" fmla="*/ 443869 w 505517"/>
              <a:gd name="connsiteY4" fmla="*/ 179855 h 327803"/>
              <a:gd name="connsiteX5" fmla="*/ 505517 w 505517"/>
              <a:gd name="connsiteY5" fmla="*/ 167526 h 327803"/>
              <a:gd name="connsiteX0" fmla="*/ 0 w 505517"/>
              <a:gd name="connsiteY0" fmla="*/ 332117 h 332117"/>
              <a:gd name="connsiteX1" fmla="*/ 83000 w 505517"/>
              <a:gd name="connsiteY1" fmla="*/ 174434 h 332117"/>
              <a:gd name="connsiteX2" fmla="*/ 179834 w 505517"/>
              <a:gd name="connsiteY2" fmla="*/ 10730 h 332117"/>
              <a:gd name="connsiteX3" fmla="*/ 264338 w 505517"/>
              <a:gd name="connsiteY3" fmla="*/ 34236 h 332117"/>
              <a:gd name="connsiteX4" fmla="*/ 443869 w 505517"/>
              <a:gd name="connsiteY4" fmla="*/ 184169 h 332117"/>
              <a:gd name="connsiteX5" fmla="*/ 505517 w 505517"/>
              <a:gd name="connsiteY5" fmla="*/ 171840 h 332117"/>
              <a:gd name="connsiteX0" fmla="*/ 0 w 505517"/>
              <a:gd name="connsiteY0" fmla="*/ 315705 h 315705"/>
              <a:gd name="connsiteX1" fmla="*/ 83000 w 505517"/>
              <a:gd name="connsiteY1" fmla="*/ 158022 h 315705"/>
              <a:gd name="connsiteX2" fmla="*/ 165399 w 505517"/>
              <a:gd name="connsiteY2" fmla="*/ 18400 h 315705"/>
              <a:gd name="connsiteX3" fmla="*/ 264338 w 505517"/>
              <a:gd name="connsiteY3" fmla="*/ 17824 h 315705"/>
              <a:gd name="connsiteX4" fmla="*/ 443869 w 505517"/>
              <a:gd name="connsiteY4" fmla="*/ 167757 h 315705"/>
              <a:gd name="connsiteX5" fmla="*/ 505517 w 505517"/>
              <a:gd name="connsiteY5" fmla="*/ 155428 h 315705"/>
              <a:gd name="connsiteX0" fmla="*/ 0 w 505517"/>
              <a:gd name="connsiteY0" fmla="*/ 327478 h 327478"/>
              <a:gd name="connsiteX1" fmla="*/ 83000 w 505517"/>
              <a:gd name="connsiteY1" fmla="*/ 169795 h 327478"/>
              <a:gd name="connsiteX2" fmla="*/ 165399 w 505517"/>
              <a:gd name="connsiteY2" fmla="*/ 12112 h 327478"/>
              <a:gd name="connsiteX3" fmla="*/ 264338 w 505517"/>
              <a:gd name="connsiteY3" fmla="*/ 29597 h 327478"/>
              <a:gd name="connsiteX4" fmla="*/ 443869 w 505517"/>
              <a:gd name="connsiteY4" fmla="*/ 179530 h 327478"/>
              <a:gd name="connsiteX5" fmla="*/ 505517 w 505517"/>
              <a:gd name="connsiteY5" fmla="*/ 167201 h 327478"/>
              <a:gd name="connsiteX0" fmla="*/ 0 w 505517"/>
              <a:gd name="connsiteY0" fmla="*/ 323180 h 323180"/>
              <a:gd name="connsiteX1" fmla="*/ 83000 w 505517"/>
              <a:gd name="connsiteY1" fmla="*/ 165497 h 323180"/>
              <a:gd name="connsiteX2" fmla="*/ 165399 w 505517"/>
              <a:gd name="connsiteY2" fmla="*/ 7814 h 323180"/>
              <a:gd name="connsiteX3" fmla="*/ 264338 w 505517"/>
              <a:gd name="connsiteY3" fmla="*/ 25299 h 323180"/>
              <a:gd name="connsiteX4" fmla="*/ 357261 w 505517"/>
              <a:gd name="connsiteY4" fmla="*/ 36763 h 323180"/>
              <a:gd name="connsiteX5" fmla="*/ 505517 w 505517"/>
              <a:gd name="connsiteY5" fmla="*/ 162903 h 323180"/>
              <a:gd name="connsiteX0" fmla="*/ 0 w 505517"/>
              <a:gd name="connsiteY0" fmla="*/ 323180 h 323180"/>
              <a:gd name="connsiteX1" fmla="*/ 83000 w 505517"/>
              <a:gd name="connsiteY1" fmla="*/ 165497 h 323180"/>
              <a:gd name="connsiteX2" fmla="*/ 165399 w 505517"/>
              <a:gd name="connsiteY2" fmla="*/ 7814 h 323180"/>
              <a:gd name="connsiteX3" fmla="*/ 264338 w 505517"/>
              <a:gd name="connsiteY3" fmla="*/ 25299 h 323180"/>
              <a:gd name="connsiteX4" fmla="*/ 357261 w 505517"/>
              <a:gd name="connsiteY4" fmla="*/ 36763 h 323180"/>
              <a:gd name="connsiteX5" fmla="*/ 433123 w 505517"/>
              <a:gd name="connsiteY5" fmla="*/ 210883 h 323180"/>
              <a:gd name="connsiteX6" fmla="*/ 505517 w 505517"/>
              <a:gd name="connsiteY6" fmla="*/ 162903 h 323180"/>
              <a:gd name="connsiteX0" fmla="*/ 0 w 515140"/>
              <a:gd name="connsiteY0" fmla="*/ 323180 h 349535"/>
              <a:gd name="connsiteX1" fmla="*/ 83000 w 515140"/>
              <a:gd name="connsiteY1" fmla="*/ 165497 h 349535"/>
              <a:gd name="connsiteX2" fmla="*/ 165399 w 515140"/>
              <a:gd name="connsiteY2" fmla="*/ 7814 h 349535"/>
              <a:gd name="connsiteX3" fmla="*/ 264338 w 515140"/>
              <a:gd name="connsiteY3" fmla="*/ 25299 h 349535"/>
              <a:gd name="connsiteX4" fmla="*/ 357261 w 515140"/>
              <a:gd name="connsiteY4" fmla="*/ 36763 h 349535"/>
              <a:gd name="connsiteX5" fmla="*/ 433123 w 515140"/>
              <a:gd name="connsiteY5" fmla="*/ 210883 h 349535"/>
              <a:gd name="connsiteX6" fmla="*/ 515140 w 515140"/>
              <a:gd name="connsiteY6" fmla="*/ 349535 h 349535"/>
              <a:gd name="connsiteX0" fmla="*/ 0 w 515140"/>
              <a:gd name="connsiteY0" fmla="*/ 323180 h 349535"/>
              <a:gd name="connsiteX1" fmla="*/ 83000 w 515140"/>
              <a:gd name="connsiteY1" fmla="*/ 165497 h 349535"/>
              <a:gd name="connsiteX2" fmla="*/ 165399 w 515140"/>
              <a:gd name="connsiteY2" fmla="*/ 7814 h 349535"/>
              <a:gd name="connsiteX3" fmla="*/ 264338 w 515140"/>
              <a:gd name="connsiteY3" fmla="*/ 25299 h 349535"/>
              <a:gd name="connsiteX4" fmla="*/ 357261 w 515140"/>
              <a:gd name="connsiteY4" fmla="*/ 36763 h 349535"/>
              <a:gd name="connsiteX5" fmla="*/ 433123 w 515140"/>
              <a:gd name="connsiteY5" fmla="*/ 210883 h 349535"/>
              <a:gd name="connsiteX6" fmla="*/ 515140 w 515140"/>
              <a:gd name="connsiteY6" fmla="*/ 349535 h 349535"/>
              <a:gd name="connsiteX0" fmla="*/ 0 w 515140"/>
              <a:gd name="connsiteY0" fmla="*/ 323180 h 349535"/>
              <a:gd name="connsiteX1" fmla="*/ 83000 w 515140"/>
              <a:gd name="connsiteY1" fmla="*/ 165497 h 349535"/>
              <a:gd name="connsiteX2" fmla="*/ 165399 w 515140"/>
              <a:gd name="connsiteY2" fmla="*/ 7814 h 349535"/>
              <a:gd name="connsiteX3" fmla="*/ 264338 w 515140"/>
              <a:gd name="connsiteY3" fmla="*/ 25299 h 349535"/>
              <a:gd name="connsiteX4" fmla="*/ 357261 w 515140"/>
              <a:gd name="connsiteY4" fmla="*/ 36763 h 349535"/>
              <a:gd name="connsiteX5" fmla="*/ 433123 w 515140"/>
              <a:gd name="connsiteY5" fmla="*/ 210883 h 349535"/>
              <a:gd name="connsiteX6" fmla="*/ 515140 w 515140"/>
              <a:gd name="connsiteY6" fmla="*/ 349535 h 349535"/>
              <a:gd name="connsiteX0" fmla="*/ 0 w 515140"/>
              <a:gd name="connsiteY0" fmla="*/ 318003 h 344358"/>
              <a:gd name="connsiteX1" fmla="*/ 85406 w 515140"/>
              <a:gd name="connsiteY1" fmla="*/ 82055 h 344358"/>
              <a:gd name="connsiteX2" fmla="*/ 165399 w 515140"/>
              <a:gd name="connsiteY2" fmla="*/ 2637 h 344358"/>
              <a:gd name="connsiteX3" fmla="*/ 264338 w 515140"/>
              <a:gd name="connsiteY3" fmla="*/ 20122 h 344358"/>
              <a:gd name="connsiteX4" fmla="*/ 357261 w 515140"/>
              <a:gd name="connsiteY4" fmla="*/ 31586 h 344358"/>
              <a:gd name="connsiteX5" fmla="*/ 433123 w 515140"/>
              <a:gd name="connsiteY5" fmla="*/ 205706 h 344358"/>
              <a:gd name="connsiteX6" fmla="*/ 515140 w 515140"/>
              <a:gd name="connsiteY6" fmla="*/ 344358 h 344358"/>
              <a:gd name="connsiteX0" fmla="*/ 0 w 515140"/>
              <a:gd name="connsiteY0" fmla="*/ 318003 h 344358"/>
              <a:gd name="connsiteX1" fmla="*/ 85406 w 515140"/>
              <a:gd name="connsiteY1" fmla="*/ 82055 h 344358"/>
              <a:gd name="connsiteX2" fmla="*/ 165399 w 515140"/>
              <a:gd name="connsiteY2" fmla="*/ 2637 h 344358"/>
              <a:gd name="connsiteX3" fmla="*/ 264338 w 515140"/>
              <a:gd name="connsiteY3" fmla="*/ 20122 h 344358"/>
              <a:gd name="connsiteX4" fmla="*/ 357261 w 515140"/>
              <a:gd name="connsiteY4" fmla="*/ 31586 h 344358"/>
              <a:gd name="connsiteX5" fmla="*/ 433123 w 515140"/>
              <a:gd name="connsiteY5" fmla="*/ 205706 h 344358"/>
              <a:gd name="connsiteX6" fmla="*/ 515140 w 515140"/>
              <a:gd name="connsiteY6" fmla="*/ 344358 h 344358"/>
              <a:gd name="connsiteX0" fmla="*/ 0 w 515140"/>
              <a:gd name="connsiteY0" fmla="*/ 318003 h 344358"/>
              <a:gd name="connsiteX1" fmla="*/ 85406 w 515140"/>
              <a:gd name="connsiteY1" fmla="*/ 82055 h 344358"/>
              <a:gd name="connsiteX2" fmla="*/ 165399 w 515140"/>
              <a:gd name="connsiteY2" fmla="*/ 2637 h 344358"/>
              <a:gd name="connsiteX3" fmla="*/ 264338 w 515140"/>
              <a:gd name="connsiteY3" fmla="*/ 20122 h 344358"/>
              <a:gd name="connsiteX4" fmla="*/ 357261 w 515140"/>
              <a:gd name="connsiteY4" fmla="*/ 31586 h 344358"/>
              <a:gd name="connsiteX5" fmla="*/ 433123 w 515140"/>
              <a:gd name="connsiteY5" fmla="*/ 205706 h 344358"/>
              <a:gd name="connsiteX6" fmla="*/ 515140 w 515140"/>
              <a:gd name="connsiteY6" fmla="*/ 344358 h 344358"/>
              <a:gd name="connsiteX0" fmla="*/ 0 w 515140"/>
              <a:gd name="connsiteY0" fmla="*/ 436386 h 462741"/>
              <a:gd name="connsiteX1" fmla="*/ 85406 w 515140"/>
              <a:gd name="connsiteY1" fmla="*/ 200438 h 462741"/>
              <a:gd name="connsiteX2" fmla="*/ 167805 w 515140"/>
              <a:gd name="connsiteY2" fmla="*/ 612 h 462741"/>
              <a:gd name="connsiteX3" fmla="*/ 264338 w 515140"/>
              <a:gd name="connsiteY3" fmla="*/ 138505 h 462741"/>
              <a:gd name="connsiteX4" fmla="*/ 357261 w 515140"/>
              <a:gd name="connsiteY4" fmla="*/ 149969 h 462741"/>
              <a:gd name="connsiteX5" fmla="*/ 433123 w 515140"/>
              <a:gd name="connsiteY5" fmla="*/ 324089 h 462741"/>
              <a:gd name="connsiteX6" fmla="*/ 515140 w 515140"/>
              <a:gd name="connsiteY6" fmla="*/ 462741 h 462741"/>
              <a:gd name="connsiteX0" fmla="*/ 0 w 515140"/>
              <a:gd name="connsiteY0" fmla="*/ 438870 h 465225"/>
              <a:gd name="connsiteX1" fmla="*/ 85406 w 515140"/>
              <a:gd name="connsiteY1" fmla="*/ 202922 h 465225"/>
              <a:gd name="connsiteX2" fmla="*/ 167805 w 515140"/>
              <a:gd name="connsiteY2" fmla="*/ 3096 h 465225"/>
              <a:gd name="connsiteX3" fmla="*/ 264338 w 515140"/>
              <a:gd name="connsiteY3" fmla="*/ 140989 h 465225"/>
              <a:gd name="connsiteX4" fmla="*/ 357261 w 515140"/>
              <a:gd name="connsiteY4" fmla="*/ 152453 h 465225"/>
              <a:gd name="connsiteX5" fmla="*/ 433123 w 515140"/>
              <a:gd name="connsiteY5" fmla="*/ 326573 h 465225"/>
              <a:gd name="connsiteX6" fmla="*/ 515140 w 515140"/>
              <a:gd name="connsiteY6" fmla="*/ 465225 h 465225"/>
              <a:gd name="connsiteX0" fmla="*/ 0 w 515140"/>
              <a:gd name="connsiteY0" fmla="*/ 532008 h 558363"/>
              <a:gd name="connsiteX1" fmla="*/ 85406 w 515140"/>
              <a:gd name="connsiteY1" fmla="*/ 296060 h 558363"/>
              <a:gd name="connsiteX2" fmla="*/ 167805 w 515140"/>
              <a:gd name="connsiteY2" fmla="*/ 96234 h 558363"/>
              <a:gd name="connsiteX3" fmla="*/ 269149 w 515140"/>
              <a:gd name="connsiteY3" fmla="*/ 5352 h 558363"/>
              <a:gd name="connsiteX4" fmla="*/ 357261 w 515140"/>
              <a:gd name="connsiteY4" fmla="*/ 245591 h 558363"/>
              <a:gd name="connsiteX5" fmla="*/ 433123 w 515140"/>
              <a:gd name="connsiteY5" fmla="*/ 419711 h 558363"/>
              <a:gd name="connsiteX6" fmla="*/ 515140 w 515140"/>
              <a:gd name="connsiteY6" fmla="*/ 558363 h 558363"/>
              <a:gd name="connsiteX0" fmla="*/ 0 w 515140"/>
              <a:gd name="connsiteY0" fmla="*/ 526769 h 553124"/>
              <a:gd name="connsiteX1" fmla="*/ 85406 w 515140"/>
              <a:gd name="connsiteY1" fmla="*/ 290821 h 553124"/>
              <a:gd name="connsiteX2" fmla="*/ 167805 w 515140"/>
              <a:gd name="connsiteY2" fmla="*/ 90995 h 553124"/>
              <a:gd name="connsiteX3" fmla="*/ 269149 w 515140"/>
              <a:gd name="connsiteY3" fmla="*/ 113 h 553124"/>
              <a:gd name="connsiteX4" fmla="*/ 357261 w 515140"/>
              <a:gd name="connsiteY4" fmla="*/ 240352 h 553124"/>
              <a:gd name="connsiteX5" fmla="*/ 433123 w 515140"/>
              <a:gd name="connsiteY5" fmla="*/ 414472 h 553124"/>
              <a:gd name="connsiteX6" fmla="*/ 515140 w 515140"/>
              <a:gd name="connsiteY6" fmla="*/ 553124 h 553124"/>
              <a:gd name="connsiteX0" fmla="*/ 0 w 515140"/>
              <a:gd name="connsiteY0" fmla="*/ 533074 h 559429"/>
              <a:gd name="connsiteX1" fmla="*/ 85406 w 515140"/>
              <a:gd name="connsiteY1" fmla="*/ 297126 h 559429"/>
              <a:gd name="connsiteX2" fmla="*/ 167805 w 515140"/>
              <a:gd name="connsiteY2" fmla="*/ 97300 h 559429"/>
              <a:gd name="connsiteX3" fmla="*/ 269149 w 515140"/>
              <a:gd name="connsiteY3" fmla="*/ 6418 h 559429"/>
              <a:gd name="connsiteX4" fmla="*/ 357261 w 515140"/>
              <a:gd name="connsiteY4" fmla="*/ 246657 h 559429"/>
              <a:gd name="connsiteX5" fmla="*/ 433123 w 515140"/>
              <a:gd name="connsiteY5" fmla="*/ 420777 h 559429"/>
              <a:gd name="connsiteX6" fmla="*/ 515140 w 515140"/>
              <a:gd name="connsiteY6" fmla="*/ 559429 h 559429"/>
              <a:gd name="connsiteX0" fmla="*/ 0 w 515140"/>
              <a:gd name="connsiteY0" fmla="*/ 526919 h 553274"/>
              <a:gd name="connsiteX1" fmla="*/ 85406 w 515140"/>
              <a:gd name="connsiteY1" fmla="*/ 290971 h 553274"/>
              <a:gd name="connsiteX2" fmla="*/ 167805 w 515140"/>
              <a:gd name="connsiteY2" fmla="*/ 91145 h 553274"/>
              <a:gd name="connsiteX3" fmla="*/ 269149 w 515140"/>
              <a:gd name="connsiteY3" fmla="*/ 263 h 553274"/>
              <a:gd name="connsiteX4" fmla="*/ 357261 w 515140"/>
              <a:gd name="connsiteY4" fmla="*/ 240502 h 553274"/>
              <a:gd name="connsiteX5" fmla="*/ 433123 w 515140"/>
              <a:gd name="connsiteY5" fmla="*/ 414622 h 553274"/>
              <a:gd name="connsiteX6" fmla="*/ 515140 w 515140"/>
              <a:gd name="connsiteY6" fmla="*/ 553274 h 553274"/>
              <a:gd name="connsiteX0" fmla="*/ 0 w 515140"/>
              <a:gd name="connsiteY0" fmla="*/ 526900 h 553255"/>
              <a:gd name="connsiteX1" fmla="*/ 85406 w 515140"/>
              <a:gd name="connsiteY1" fmla="*/ 290952 h 553255"/>
              <a:gd name="connsiteX2" fmla="*/ 167805 w 515140"/>
              <a:gd name="connsiteY2" fmla="*/ 91126 h 553255"/>
              <a:gd name="connsiteX3" fmla="*/ 269149 w 515140"/>
              <a:gd name="connsiteY3" fmla="*/ 244 h 553255"/>
              <a:gd name="connsiteX4" fmla="*/ 357261 w 515140"/>
              <a:gd name="connsiteY4" fmla="*/ 240483 h 553255"/>
              <a:gd name="connsiteX5" fmla="*/ 433123 w 515140"/>
              <a:gd name="connsiteY5" fmla="*/ 414603 h 553255"/>
              <a:gd name="connsiteX6" fmla="*/ 515140 w 515140"/>
              <a:gd name="connsiteY6" fmla="*/ 553255 h 553255"/>
              <a:gd name="connsiteX0" fmla="*/ 0 w 515140"/>
              <a:gd name="connsiteY0" fmla="*/ 527860 h 554215"/>
              <a:gd name="connsiteX1" fmla="*/ 85406 w 515140"/>
              <a:gd name="connsiteY1" fmla="*/ 291912 h 554215"/>
              <a:gd name="connsiteX2" fmla="*/ 167805 w 515140"/>
              <a:gd name="connsiteY2" fmla="*/ 92086 h 554215"/>
              <a:gd name="connsiteX3" fmla="*/ 269149 w 515140"/>
              <a:gd name="connsiteY3" fmla="*/ 1204 h 554215"/>
              <a:gd name="connsiteX4" fmla="*/ 381318 w 515140"/>
              <a:gd name="connsiteY4" fmla="*/ 151137 h 554215"/>
              <a:gd name="connsiteX5" fmla="*/ 433123 w 515140"/>
              <a:gd name="connsiteY5" fmla="*/ 415563 h 554215"/>
              <a:gd name="connsiteX6" fmla="*/ 515140 w 515140"/>
              <a:gd name="connsiteY6" fmla="*/ 554215 h 554215"/>
              <a:gd name="connsiteX0" fmla="*/ 0 w 515140"/>
              <a:gd name="connsiteY0" fmla="*/ 527860 h 554215"/>
              <a:gd name="connsiteX1" fmla="*/ 85406 w 515140"/>
              <a:gd name="connsiteY1" fmla="*/ 291912 h 554215"/>
              <a:gd name="connsiteX2" fmla="*/ 167805 w 515140"/>
              <a:gd name="connsiteY2" fmla="*/ 92086 h 554215"/>
              <a:gd name="connsiteX3" fmla="*/ 269149 w 515140"/>
              <a:gd name="connsiteY3" fmla="*/ 1204 h 554215"/>
              <a:gd name="connsiteX4" fmla="*/ 381318 w 515140"/>
              <a:gd name="connsiteY4" fmla="*/ 151137 h 554215"/>
              <a:gd name="connsiteX5" fmla="*/ 459587 w 515140"/>
              <a:gd name="connsiteY5" fmla="*/ 343318 h 554215"/>
              <a:gd name="connsiteX6" fmla="*/ 515140 w 515140"/>
              <a:gd name="connsiteY6" fmla="*/ 554215 h 554215"/>
              <a:gd name="connsiteX0" fmla="*/ 0 w 515140"/>
              <a:gd name="connsiteY0" fmla="*/ 527860 h 527860"/>
              <a:gd name="connsiteX1" fmla="*/ 85406 w 515140"/>
              <a:gd name="connsiteY1" fmla="*/ 291912 h 527860"/>
              <a:gd name="connsiteX2" fmla="*/ 167805 w 515140"/>
              <a:gd name="connsiteY2" fmla="*/ 92086 h 527860"/>
              <a:gd name="connsiteX3" fmla="*/ 269149 w 515140"/>
              <a:gd name="connsiteY3" fmla="*/ 1204 h 527860"/>
              <a:gd name="connsiteX4" fmla="*/ 381318 w 515140"/>
              <a:gd name="connsiteY4" fmla="*/ 151137 h 527860"/>
              <a:gd name="connsiteX5" fmla="*/ 459587 w 515140"/>
              <a:gd name="connsiteY5" fmla="*/ 343318 h 527860"/>
              <a:gd name="connsiteX6" fmla="*/ 515140 w 515140"/>
              <a:gd name="connsiteY6" fmla="*/ 518093 h 527860"/>
              <a:gd name="connsiteX0" fmla="*/ 0 w 515140"/>
              <a:gd name="connsiteY0" fmla="*/ 527860 h 527860"/>
              <a:gd name="connsiteX1" fmla="*/ 85406 w 515140"/>
              <a:gd name="connsiteY1" fmla="*/ 291912 h 527860"/>
              <a:gd name="connsiteX2" fmla="*/ 167805 w 515140"/>
              <a:gd name="connsiteY2" fmla="*/ 92086 h 527860"/>
              <a:gd name="connsiteX3" fmla="*/ 254714 w 515140"/>
              <a:gd name="connsiteY3" fmla="*/ 1204 h 527860"/>
              <a:gd name="connsiteX4" fmla="*/ 381318 w 515140"/>
              <a:gd name="connsiteY4" fmla="*/ 151137 h 527860"/>
              <a:gd name="connsiteX5" fmla="*/ 459587 w 515140"/>
              <a:gd name="connsiteY5" fmla="*/ 343318 h 527860"/>
              <a:gd name="connsiteX6" fmla="*/ 515140 w 515140"/>
              <a:gd name="connsiteY6" fmla="*/ 518093 h 527860"/>
              <a:gd name="connsiteX0" fmla="*/ 0 w 515140"/>
              <a:gd name="connsiteY0" fmla="*/ 527808 h 527808"/>
              <a:gd name="connsiteX1" fmla="*/ 83091 w 515140"/>
              <a:gd name="connsiteY1" fmla="*/ 274191 h 527808"/>
              <a:gd name="connsiteX2" fmla="*/ 167805 w 515140"/>
              <a:gd name="connsiteY2" fmla="*/ 92034 h 527808"/>
              <a:gd name="connsiteX3" fmla="*/ 254714 w 515140"/>
              <a:gd name="connsiteY3" fmla="*/ 1152 h 527808"/>
              <a:gd name="connsiteX4" fmla="*/ 381318 w 515140"/>
              <a:gd name="connsiteY4" fmla="*/ 151085 h 527808"/>
              <a:gd name="connsiteX5" fmla="*/ 459587 w 515140"/>
              <a:gd name="connsiteY5" fmla="*/ 343266 h 527808"/>
              <a:gd name="connsiteX6" fmla="*/ 515140 w 515140"/>
              <a:gd name="connsiteY6" fmla="*/ 518041 h 527808"/>
              <a:gd name="connsiteX0" fmla="*/ 0 w 515140"/>
              <a:gd name="connsiteY0" fmla="*/ 528142 h 528142"/>
              <a:gd name="connsiteX1" fmla="*/ 83091 w 515140"/>
              <a:gd name="connsiteY1" fmla="*/ 274525 h 528142"/>
              <a:gd name="connsiteX2" fmla="*/ 163174 w 515140"/>
              <a:gd name="connsiteY2" fmla="*/ 86478 h 528142"/>
              <a:gd name="connsiteX3" fmla="*/ 254714 w 515140"/>
              <a:gd name="connsiteY3" fmla="*/ 1486 h 528142"/>
              <a:gd name="connsiteX4" fmla="*/ 381318 w 515140"/>
              <a:gd name="connsiteY4" fmla="*/ 151419 h 528142"/>
              <a:gd name="connsiteX5" fmla="*/ 459587 w 515140"/>
              <a:gd name="connsiteY5" fmla="*/ 343600 h 528142"/>
              <a:gd name="connsiteX6" fmla="*/ 515140 w 515140"/>
              <a:gd name="connsiteY6" fmla="*/ 518375 h 528142"/>
              <a:gd name="connsiteX0" fmla="*/ 0 w 515140"/>
              <a:gd name="connsiteY0" fmla="*/ 528142 h 528142"/>
              <a:gd name="connsiteX1" fmla="*/ 83091 w 515140"/>
              <a:gd name="connsiteY1" fmla="*/ 274525 h 528142"/>
              <a:gd name="connsiteX2" fmla="*/ 163174 w 515140"/>
              <a:gd name="connsiteY2" fmla="*/ 86478 h 528142"/>
              <a:gd name="connsiteX3" fmla="*/ 243137 w 515140"/>
              <a:gd name="connsiteY3" fmla="*/ 1486 h 528142"/>
              <a:gd name="connsiteX4" fmla="*/ 381318 w 515140"/>
              <a:gd name="connsiteY4" fmla="*/ 151419 h 528142"/>
              <a:gd name="connsiteX5" fmla="*/ 459587 w 515140"/>
              <a:gd name="connsiteY5" fmla="*/ 343600 h 528142"/>
              <a:gd name="connsiteX6" fmla="*/ 515140 w 515140"/>
              <a:gd name="connsiteY6" fmla="*/ 518375 h 528142"/>
              <a:gd name="connsiteX0" fmla="*/ 0 w 515140"/>
              <a:gd name="connsiteY0" fmla="*/ 527007 h 527007"/>
              <a:gd name="connsiteX1" fmla="*/ 83091 w 515140"/>
              <a:gd name="connsiteY1" fmla="*/ 273390 h 527007"/>
              <a:gd name="connsiteX2" fmla="*/ 163174 w 515140"/>
              <a:gd name="connsiteY2" fmla="*/ 85343 h 527007"/>
              <a:gd name="connsiteX3" fmla="*/ 243137 w 515140"/>
              <a:gd name="connsiteY3" fmla="*/ 351 h 527007"/>
              <a:gd name="connsiteX4" fmla="*/ 381318 w 515140"/>
              <a:gd name="connsiteY4" fmla="*/ 150284 h 527007"/>
              <a:gd name="connsiteX5" fmla="*/ 459587 w 515140"/>
              <a:gd name="connsiteY5" fmla="*/ 342465 h 527007"/>
              <a:gd name="connsiteX6" fmla="*/ 515140 w 515140"/>
              <a:gd name="connsiteY6" fmla="*/ 517240 h 527007"/>
              <a:gd name="connsiteX0" fmla="*/ 0 w 515140"/>
              <a:gd name="connsiteY0" fmla="*/ 528142 h 528142"/>
              <a:gd name="connsiteX1" fmla="*/ 83091 w 515140"/>
              <a:gd name="connsiteY1" fmla="*/ 274525 h 528142"/>
              <a:gd name="connsiteX2" fmla="*/ 163174 w 515140"/>
              <a:gd name="connsiteY2" fmla="*/ 86478 h 528142"/>
              <a:gd name="connsiteX3" fmla="*/ 243137 w 515140"/>
              <a:gd name="connsiteY3" fmla="*/ 1486 h 528142"/>
              <a:gd name="connsiteX4" fmla="*/ 367426 w 515140"/>
              <a:gd name="connsiteY4" fmla="*/ 151419 h 528142"/>
              <a:gd name="connsiteX5" fmla="*/ 459587 w 515140"/>
              <a:gd name="connsiteY5" fmla="*/ 343600 h 528142"/>
              <a:gd name="connsiteX6" fmla="*/ 515140 w 515140"/>
              <a:gd name="connsiteY6" fmla="*/ 518375 h 528142"/>
              <a:gd name="connsiteX0" fmla="*/ 0 w 515140"/>
              <a:gd name="connsiteY0" fmla="*/ 528142 h 528142"/>
              <a:gd name="connsiteX1" fmla="*/ 83091 w 515140"/>
              <a:gd name="connsiteY1" fmla="*/ 274525 h 528142"/>
              <a:gd name="connsiteX2" fmla="*/ 163174 w 515140"/>
              <a:gd name="connsiteY2" fmla="*/ 86478 h 528142"/>
              <a:gd name="connsiteX3" fmla="*/ 243137 w 515140"/>
              <a:gd name="connsiteY3" fmla="*/ 1486 h 528142"/>
              <a:gd name="connsiteX4" fmla="*/ 367426 w 515140"/>
              <a:gd name="connsiteY4" fmla="*/ 151419 h 528142"/>
              <a:gd name="connsiteX5" fmla="*/ 445695 w 515140"/>
              <a:gd name="connsiteY5" fmla="*/ 355379 h 528142"/>
              <a:gd name="connsiteX6" fmla="*/ 515140 w 515140"/>
              <a:gd name="connsiteY6" fmla="*/ 518375 h 528142"/>
              <a:gd name="connsiteX0" fmla="*/ 0 w 505879"/>
              <a:gd name="connsiteY0" fmla="*/ 528142 h 528142"/>
              <a:gd name="connsiteX1" fmla="*/ 83091 w 505879"/>
              <a:gd name="connsiteY1" fmla="*/ 274525 h 528142"/>
              <a:gd name="connsiteX2" fmla="*/ 163174 w 505879"/>
              <a:gd name="connsiteY2" fmla="*/ 86478 h 528142"/>
              <a:gd name="connsiteX3" fmla="*/ 243137 w 505879"/>
              <a:gd name="connsiteY3" fmla="*/ 1486 h 528142"/>
              <a:gd name="connsiteX4" fmla="*/ 367426 w 505879"/>
              <a:gd name="connsiteY4" fmla="*/ 151419 h 528142"/>
              <a:gd name="connsiteX5" fmla="*/ 445695 w 505879"/>
              <a:gd name="connsiteY5" fmla="*/ 355379 h 528142"/>
              <a:gd name="connsiteX6" fmla="*/ 505879 w 505879"/>
              <a:gd name="connsiteY6" fmla="*/ 518375 h 52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879" h="528142">
                <a:moveTo>
                  <a:pt x="0" y="528142"/>
                </a:moveTo>
                <a:cubicBezTo>
                  <a:pt x="42102" y="445478"/>
                  <a:pt x="55895" y="348136"/>
                  <a:pt x="83091" y="274525"/>
                </a:cubicBezTo>
                <a:cubicBezTo>
                  <a:pt x="110287" y="200914"/>
                  <a:pt x="136500" y="131985"/>
                  <a:pt x="163174" y="86478"/>
                </a:cubicBezTo>
                <a:cubicBezTo>
                  <a:pt x="189848" y="40971"/>
                  <a:pt x="209095" y="-9338"/>
                  <a:pt x="243137" y="1486"/>
                </a:cubicBezTo>
                <a:cubicBezTo>
                  <a:pt x="277179" y="12310"/>
                  <a:pt x="333666" y="92437"/>
                  <a:pt x="367426" y="151419"/>
                </a:cubicBezTo>
                <a:cubicBezTo>
                  <a:pt x="401186" y="210401"/>
                  <a:pt x="420986" y="310275"/>
                  <a:pt x="445695" y="355379"/>
                </a:cubicBezTo>
                <a:cubicBezTo>
                  <a:pt x="465592" y="418545"/>
                  <a:pt x="480581" y="480215"/>
                  <a:pt x="505879" y="518375"/>
                </a:cubicBezTo>
              </a:path>
            </a:pathLst>
          </a:custGeom>
          <a:ln w="5715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4648200"/>
            <a:ext cx="7104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η</a:t>
            </a:r>
            <a:r>
              <a:rPr lang="en-US" baseline="-25000" dirty="0" err="1" smtClean="0">
                <a:solidFill>
                  <a:srgbClr val="FF0205"/>
                </a:solidFill>
                <a:latin typeface="Arial" pitchFamily="34" charset="0"/>
                <a:cs typeface="Arial" pitchFamily="34" charset="0"/>
              </a:rPr>
              <a:t>ref</a:t>
            </a:r>
            <a:endParaRPr lang="en-US" baseline="-25000" dirty="0" smtClean="0">
              <a:solidFill>
                <a:srgbClr val="FF0205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295400" y="4267200"/>
            <a:ext cx="0" cy="5334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7697941" y="4267200"/>
            <a:ext cx="607859" cy="842665"/>
            <a:chOff x="7697941" y="4267200"/>
            <a:chExt cx="607859" cy="842665"/>
          </a:xfrm>
        </p:grpSpPr>
        <p:sp>
          <p:nvSpPr>
            <p:cNvPr id="21" name="TextBox 20"/>
            <p:cNvSpPr txBox="1"/>
            <p:nvPr/>
          </p:nvSpPr>
          <p:spPr>
            <a:xfrm>
              <a:off x="7697941" y="4648200"/>
              <a:ext cx="607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η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ref</a:t>
              </a:r>
              <a:endParaRPr lang="en-US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7924800" y="4267200"/>
              <a:ext cx="0" cy="53340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627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Stronger bias at </a:t>
            </a:r>
            <a:r>
              <a:rPr lang="en-US" dirty="0">
                <a:latin typeface="Arial" pitchFamily="34" charset="0"/>
                <a:cs typeface="Arial" pitchFamily="34" charset="0"/>
              </a:rPr>
              <a:t>RHIC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62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6400800" cy="3962435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76200" y="5257800"/>
            <a:ext cx="9067800" cy="12192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easure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nΔ</a:t>
            </a:r>
            <a:r>
              <a:rPr lang="en-US" dirty="0"/>
              <a:t>(η</a:t>
            </a:r>
            <a:r>
              <a:rPr lang="en-US" baseline="-25000" dirty="0"/>
              <a:t>1</a:t>
            </a:r>
            <a:r>
              <a:rPr lang="en-US" dirty="0"/>
              <a:t>,η</a:t>
            </a:r>
            <a:r>
              <a:rPr lang="en-US" baseline="-25000" dirty="0"/>
              <a:t>2</a:t>
            </a:r>
            <a:r>
              <a:rPr lang="en-US" dirty="0" smtClean="0"/>
              <a:t>) instead of only th</a:t>
            </a:r>
            <a:r>
              <a:rPr lang="en-US" dirty="0"/>
              <a:t>e</a:t>
            </a:r>
            <a:r>
              <a:rPr lang="en-US" dirty="0" smtClean="0"/>
              <a:t> factorized form!</a:t>
            </a:r>
          </a:p>
          <a:p>
            <a:pPr lvl="1"/>
            <a:r>
              <a:rPr lang="en-US" dirty="0" smtClean="0"/>
              <a:t>Systematic separation of the short-range and various components of flow</a:t>
            </a:r>
            <a:r>
              <a:rPr lang="en-US" dirty="0" smtClean="0">
                <a:sym typeface="Wingdings"/>
              </a:rPr>
              <a:t>.</a:t>
            </a:r>
          </a:p>
          <a:p>
            <a:pPr lvl="1"/>
            <a:r>
              <a:rPr lang="en-US" dirty="0" smtClean="0"/>
              <a:t>Complete information on collectivity </a:t>
            </a:r>
            <a:r>
              <a:rPr lang="en-US" dirty="0"/>
              <a:t>in </a:t>
            </a:r>
            <a:r>
              <a:rPr lang="en-US" dirty="0" smtClean="0"/>
              <a:t>3+1D</a:t>
            </a:r>
            <a:r>
              <a:rPr lang="en-US" dirty="0"/>
              <a:t>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15" y="2133600"/>
            <a:ext cx="2643985" cy="2362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97258" y="1828800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Phobos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Au+Au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200 GeV</a:t>
            </a:r>
          </a:p>
        </p:txBody>
      </p:sp>
    </p:spTree>
    <p:extLst>
      <p:ext uri="{BB962C8B-B14F-4D97-AF65-F5344CB8AC3E}">
        <p14:creationId xmlns:p14="http://schemas.microsoft.com/office/powerpoint/2010/main" val="277832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</a:t>
            </a:r>
            <a:r>
              <a:rPr lang="en-US" baseline="30000" dirty="0"/>
              <a:t>th</a:t>
            </a:r>
            <a:r>
              <a:rPr lang="en-US" dirty="0"/>
              <a:t>-order: FB multiplicity asymmetry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"/>
          </a:xfrm>
        </p:spPr>
        <p:txBody>
          <a:bodyPr/>
          <a:lstStyle/>
          <a:p>
            <a:r>
              <a:rPr lang="en-US" dirty="0" err="1">
                <a:latin typeface="Times New Roman" charset="0"/>
              </a:rPr>
              <a:t>dN</a:t>
            </a:r>
            <a:r>
              <a:rPr lang="en-US" dirty="0">
                <a:latin typeface="Times New Roman" charset="0"/>
              </a:rPr>
              <a:t>/</a:t>
            </a:r>
            <a:r>
              <a:rPr lang="en-US" dirty="0" err="1">
                <a:latin typeface="Times New Roman" charset="0"/>
              </a:rPr>
              <a:t>dη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shape in pPb </a:t>
            </a:r>
            <a:r>
              <a:rPr lang="en-US" dirty="0">
                <a:latin typeface="Times New Roman" charset="0"/>
              </a:rPr>
              <a:t>reflects asymmetry in num. of </a:t>
            </a:r>
            <a:r>
              <a:rPr lang="en-US" dirty="0" smtClean="0">
                <a:latin typeface="Times New Roman" charset="0"/>
              </a:rPr>
              <a:t>F-B sources </a:t>
            </a:r>
            <a:endParaRPr lang="en-US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63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332872"/>
            <a:ext cx="3657600" cy="344939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455046" y="1447800"/>
            <a:ext cx="3564754" cy="726741"/>
            <a:chOff x="1371600" y="4226259"/>
            <a:chExt cx="3564754" cy="726741"/>
          </a:xfrm>
        </p:grpSpPr>
        <p:grpSp>
          <p:nvGrpSpPr>
            <p:cNvPr id="10" name="Group 9"/>
            <p:cNvGrpSpPr/>
            <p:nvPr/>
          </p:nvGrpSpPr>
          <p:grpSpPr>
            <a:xfrm>
              <a:off x="1371600" y="4226259"/>
              <a:ext cx="3564754" cy="726741"/>
              <a:chOff x="1634954" y="4981033"/>
              <a:chExt cx="3564754" cy="726741"/>
            </a:xfrm>
          </p:grpSpPr>
          <p:sp>
            <p:nvSpPr>
              <p:cNvPr id="19" name="Trapezoid 18"/>
              <p:cNvSpPr/>
              <p:nvPr/>
            </p:nvSpPr>
            <p:spPr bwMode="auto">
              <a:xfrm rot="5400000">
                <a:off x="3191060" y="4568382"/>
                <a:ext cx="698659" cy="1580126"/>
              </a:xfrm>
              <a:prstGeom prst="trapezoid">
                <a:avLst/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 algn="ctr">
                  <a:defRPr/>
                </a:pPr>
                <a:endParaRPr lang="en-US" dirty="0">
                  <a:latin typeface="Tahoma" pitchFamily="34" charset="0"/>
                  <a:ea typeface="宋体" pitchFamily="2" charset="-122"/>
                </a:endParaRPr>
              </a:p>
            </p:txBody>
          </p:sp>
          <p:sp>
            <p:nvSpPr>
              <p:cNvPr id="13" name="TextBox 2"/>
              <p:cNvSpPr txBox="1">
                <a:spLocks noChangeArrowheads="1"/>
              </p:cNvSpPr>
              <p:nvPr/>
            </p:nvSpPr>
            <p:spPr bwMode="auto">
              <a:xfrm>
                <a:off x="3051450" y="5133433"/>
                <a:ext cx="857732" cy="378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cs typeface="Arial" charset="0"/>
                  </a:rPr>
                  <a:t>matter</a:t>
                </a:r>
              </a:p>
            </p:txBody>
          </p:sp>
          <p:sp>
            <p:nvSpPr>
              <p:cNvPr id="14" name="TextBox 2"/>
              <p:cNvSpPr txBox="1">
                <a:spLocks noChangeArrowheads="1"/>
              </p:cNvSpPr>
              <p:nvPr/>
            </p:nvSpPr>
            <p:spPr bwMode="auto">
              <a:xfrm>
                <a:off x="4775056" y="4981033"/>
                <a:ext cx="424652" cy="57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100" dirty="0" smtClean="0">
                    <a:cs typeface="Arial" charset="0"/>
                  </a:rPr>
                  <a:t>p</a:t>
                </a:r>
                <a:endParaRPr lang="en-US" sz="3100" dirty="0">
                  <a:cs typeface="Arial" charset="0"/>
                </a:endParaRPr>
              </a:p>
            </p:txBody>
          </p:sp>
          <p:sp>
            <p:nvSpPr>
              <p:cNvPr id="15" name="TextBox 20"/>
              <p:cNvSpPr txBox="1">
                <a:spLocks noChangeArrowheads="1"/>
              </p:cNvSpPr>
              <p:nvPr/>
            </p:nvSpPr>
            <p:spPr bwMode="auto">
              <a:xfrm>
                <a:off x="1634954" y="5021974"/>
                <a:ext cx="642754" cy="532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dirty="0" err="1" smtClean="0">
                    <a:cs typeface="Arial" charset="0"/>
                  </a:rPr>
                  <a:t>Pb</a:t>
                </a:r>
                <a:endParaRPr lang="en-US" sz="2800" dirty="0">
                  <a:cs typeface="Arial" charset="0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 bwMode="auto">
            <a:xfrm>
              <a:off x="4123447" y="4482324"/>
              <a:ext cx="67553" cy="234004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4247744" y="4572000"/>
              <a:ext cx="324256" cy="0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4" name="Group 23"/>
            <p:cNvGrpSpPr/>
            <p:nvPr/>
          </p:nvGrpSpPr>
          <p:grpSpPr>
            <a:xfrm>
              <a:off x="1905002" y="4287923"/>
              <a:ext cx="547567" cy="657005"/>
              <a:chOff x="2526489" y="4825062"/>
              <a:chExt cx="529459" cy="839110"/>
            </a:xfrm>
          </p:grpSpPr>
          <p:cxnSp>
            <p:nvCxnSpPr>
              <p:cNvPr id="27" name="Straight Arrow Connector 26"/>
              <p:cNvCxnSpPr/>
              <p:nvPr/>
            </p:nvCxnSpPr>
            <p:spPr bwMode="auto">
              <a:xfrm flipH="1">
                <a:off x="2526489" y="5256502"/>
                <a:ext cx="340782" cy="0"/>
              </a:xfrm>
              <a:prstGeom prst="straightConnector1">
                <a:avLst/>
              </a:prstGeom>
              <a:solidFill>
                <a:srgbClr val="F0F94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8" name="Oval 27"/>
              <p:cNvSpPr/>
              <p:nvPr/>
            </p:nvSpPr>
            <p:spPr bwMode="auto">
              <a:xfrm>
                <a:off x="2747529" y="4825062"/>
                <a:ext cx="308419" cy="83911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宋体" pitchFamily="2" charset="-122"/>
                </a:endParaRPr>
              </a:p>
            </p:txBody>
          </p:sp>
        </p:grpSp>
      </p:grpSp>
      <p:sp>
        <p:nvSpPr>
          <p:cNvPr id="36" name="Rectangle 35"/>
          <p:cNvSpPr/>
          <p:nvPr/>
        </p:nvSpPr>
        <p:spPr>
          <a:xfrm>
            <a:off x="3257149" y="5133201"/>
            <a:ext cx="139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arXiv:1508.00848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09600" y="60960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charset="0"/>
              </a:rPr>
              <a:t>M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</a:rPr>
              <a:t>easure FB asymmetry fluctuation event</a:t>
            </a:r>
            <a:r>
              <a:rPr lang="en-US" sz="2800" dirty="0">
                <a:solidFill>
                  <a:srgbClr val="FF0000"/>
                </a:solidFill>
                <a:latin typeface="Times New Roman" charset="0"/>
              </a:rPr>
              <a:t>-by-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</a:rPr>
              <a:t>event?</a:t>
            </a:r>
            <a:endParaRPr lang="en-US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Pseudorapidity</a:t>
            </a:r>
            <a:r>
              <a:rPr lang="en-US" dirty="0" smtClean="0"/>
              <a:t> correlation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64</a:t>
            </a:fld>
            <a:endParaRPr lang="en-US" altLang="zh-CN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77071"/>
              </p:ext>
            </p:extLst>
          </p:nvPr>
        </p:nvGraphicFramePr>
        <p:xfrm>
          <a:off x="448956" y="3505200"/>
          <a:ext cx="489648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5" name="Equation" r:id="rId3" imgW="2628900" imgH="596900" progId="Equation.DSMT4">
                  <p:embed/>
                </p:oleObj>
              </mc:Choice>
              <mc:Fallback>
                <p:oleObj name="Equation" r:id="rId3" imgW="26289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956" y="3505200"/>
                        <a:ext cx="4896485" cy="111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688596"/>
              </p:ext>
            </p:extLst>
          </p:nvPr>
        </p:nvGraphicFramePr>
        <p:xfrm>
          <a:off x="457200" y="1447800"/>
          <a:ext cx="1866961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6" name="Equation" r:id="rId5" imgW="1168400" imgH="508000" progId="Equation.3">
                  <p:embed/>
                </p:oleObj>
              </mc:Choice>
              <mc:Fallback>
                <p:oleObj name="Equation" r:id="rId5" imgW="1168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1866961" cy="8143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61594" y="914400"/>
            <a:ext cx="281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Single particle distribution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7105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isentangles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statistical</a:t>
            </a:r>
            <a:r>
              <a:rPr lang="en-US" dirty="0">
                <a:latin typeface="Arial" pitchFamily="34" charset="0"/>
                <a:cs typeface="Arial" pitchFamily="34" charset="0"/>
              </a:rPr>
              <a:t> fluctuation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fluctuation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277" y="4933890"/>
            <a:ext cx="169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Mixed events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1294824" y="4629090"/>
            <a:ext cx="152400" cy="3810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904424" y="4572000"/>
            <a:ext cx="297132" cy="438091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449"/>
          <a:stretch/>
        </p:blipFill>
        <p:spPr>
          <a:xfrm>
            <a:off x="3565023" y="762000"/>
            <a:ext cx="5578232" cy="246723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52400" y="6324600"/>
            <a:ext cx="454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Can also do multi-particle correlations: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419600" y="6367046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Bzdak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Bozek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/>
              <a:t>Broniowski1509.02967,1509.04124</a:t>
            </a:r>
          </a:p>
        </p:txBody>
      </p:sp>
    </p:spTree>
    <p:extLst>
      <p:ext uri="{BB962C8B-B14F-4D97-AF65-F5344CB8AC3E}">
        <p14:creationId xmlns:p14="http://schemas.microsoft.com/office/powerpoint/2010/main" val="213966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Leading-order contribution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65</a:t>
            </a:fld>
            <a:endParaRPr lang="en-US" altLang="zh-CN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343395"/>
              </p:ext>
            </p:extLst>
          </p:nvPr>
        </p:nvGraphicFramePr>
        <p:xfrm>
          <a:off x="448956" y="3505200"/>
          <a:ext cx="489648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96" name="Equation" r:id="rId3" imgW="2628900" imgH="596900" progId="Equation.DSMT4">
                  <p:embed/>
                </p:oleObj>
              </mc:Choice>
              <mc:Fallback>
                <p:oleObj name="Equation" r:id="rId3" imgW="26289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956" y="3505200"/>
                        <a:ext cx="4896485" cy="111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561650"/>
              </p:ext>
            </p:extLst>
          </p:nvPr>
        </p:nvGraphicFramePr>
        <p:xfrm>
          <a:off x="457200" y="1447800"/>
          <a:ext cx="1866961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97" name="Equation" r:id="rId5" imgW="1168400" imgH="508000" progId="Equation.3">
                  <p:embed/>
                </p:oleObj>
              </mc:Choice>
              <mc:Fallback>
                <p:oleObj name="Equation" r:id="rId5" imgW="1168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1866961" cy="8143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61594" y="914400"/>
            <a:ext cx="281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Single particle distribution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277" y="4933890"/>
            <a:ext cx="1695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Mixed events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1294824" y="4629090"/>
            <a:ext cx="152400" cy="3810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904424" y="4572000"/>
            <a:ext cx="297132" cy="438091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449"/>
          <a:stretch/>
        </p:blipFill>
        <p:spPr>
          <a:xfrm>
            <a:off x="3565023" y="762000"/>
            <a:ext cx="5578232" cy="2467236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757295"/>
              </p:ext>
            </p:extLst>
          </p:nvPr>
        </p:nvGraphicFramePr>
        <p:xfrm>
          <a:off x="2811156" y="4495800"/>
          <a:ext cx="1878036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98" name="Equation" r:id="rId8" imgW="1016000" imgH="304800" progId="Equation.DSMT4">
                  <p:embed/>
                </p:oleObj>
              </mc:Choice>
              <mc:Fallback>
                <p:oleObj name="Equation" r:id="rId8" imgW="10160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11156" y="4495800"/>
                        <a:ext cx="1878036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842032"/>
              </p:ext>
            </p:extLst>
          </p:nvPr>
        </p:nvGraphicFramePr>
        <p:xfrm>
          <a:off x="2362200" y="1547408"/>
          <a:ext cx="990600" cy="47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99" name="Equation" r:id="rId10" imgW="558800" imgH="266700" progId="Equation.DSMT4">
                  <p:embed/>
                </p:oleObj>
              </mc:Choice>
              <mc:Fallback>
                <p:oleObj name="Equation" r:id="rId10" imgW="558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47408"/>
                        <a:ext cx="990600" cy="47348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630556" y="3886200"/>
            <a:ext cx="3132444" cy="1436132"/>
            <a:chOff x="5782956" y="7525247"/>
            <a:chExt cx="3132444" cy="1436132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6240156" y="7677647"/>
              <a:ext cx="0" cy="1066800"/>
            </a:xfrm>
            <a:prstGeom prst="line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6240156" y="8744447"/>
              <a:ext cx="2438400" cy="0"/>
            </a:xfrm>
            <a:prstGeom prst="line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6316356" y="8134847"/>
              <a:ext cx="2218044" cy="0"/>
            </a:xfrm>
            <a:prstGeom prst="line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 rot="16200000">
              <a:off x="5740618" y="7951777"/>
              <a:ext cx="454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1800" baseline="-25000" dirty="0"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6392556" y="7830047"/>
              <a:ext cx="2201556" cy="609600"/>
            </a:xfrm>
            <a:prstGeom prst="line">
              <a:avLst/>
            </a:prstGeom>
            <a:solidFill>
              <a:srgbClr val="F0F94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8602356" y="8592047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Arial" pitchFamily="34" charset="0"/>
                  <a:cs typeface="Arial" pitchFamily="34" charset="0"/>
                </a:rPr>
                <a:t>η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V="1">
              <a:off x="6392556" y="7906247"/>
              <a:ext cx="2133600" cy="457200"/>
            </a:xfrm>
            <a:prstGeom prst="line">
              <a:avLst/>
            </a:prstGeom>
            <a:solidFill>
              <a:srgbClr val="F0F94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6468756" y="7525247"/>
              <a:ext cx="880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Event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68756" y="8287247"/>
              <a:ext cx="880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Event 2</a:t>
              </a:r>
            </a:p>
          </p:txBody>
        </p:sp>
      </p:grp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070404"/>
              </p:ext>
            </p:extLst>
          </p:nvPr>
        </p:nvGraphicFramePr>
        <p:xfrm>
          <a:off x="2866809" y="5186548"/>
          <a:ext cx="1544547" cy="52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00" name="Equation" r:id="rId12" imgW="889000" imgH="304800" progId="Equation.DSMT4">
                  <p:embed/>
                </p:oleObj>
              </mc:Choice>
              <mc:Fallback>
                <p:oleObj name="Equation" r:id="rId12" imgW="8890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66809" y="5186548"/>
                        <a:ext cx="1544547" cy="528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81000" y="57105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isentangles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statistical</a:t>
            </a:r>
            <a:r>
              <a:rPr lang="en-US" dirty="0">
                <a:latin typeface="Arial" pitchFamily="34" charset="0"/>
                <a:cs typeface="Arial" pitchFamily="34" charset="0"/>
              </a:rPr>
              <a:t> fluctuation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fluctuation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6324600"/>
            <a:ext cx="454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Can also do multi-particle correlations: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19600" y="6367046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Bzdak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Bozek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/>
              <a:t>Broniowski1509.02967,1509.04124</a:t>
            </a:r>
          </a:p>
        </p:txBody>
      </p:sp>
    </p:spTree>
    <p:extLst>
      <p:ext uri="{BB962C8B-B14F-4D97-AF65-F5344CB8AC3E}">
        <p14:creationId xmlns:p14="http://schemas.microsoft.com/office/powerpoint/2010/main" val="198346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multiplicity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66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3253"/>
            <a:ext cx="3580967" cy="291643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5744" y="1603375"/>
            <a:ext cx="2807830" cy="2521078"/>
            <a:chOff x="2467160" y="1054598"/>
            <a:chExt cx="2807830" cy="2521078"/>
          </a:xfrm>
        </p:grpSpPr>
        <p:sp>
          <p:nvSpPr>
            <p:cNvPr id="12" name="Rectangle 11"/>
            <p:cNvSpPr/>
            <p:nvPr/>
          </p:nvSpPr>
          <p:spPr>
            <a:xfrm>
              <a:off x="3711162" y="1523466"/>
              <a:ext cx="1382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Δη</a:t>
              </a:r>
              <a:r>
                <a:rPr lang="en-US" sz="1800" dirty="0" smtClean="0">
                  <a:solidFill>
                    <a:srgbClr val="FF0000"/>
                  </a:solidFill>
                </a:rPr>
                <a:t>=η</a:t>
              </a:r>
              <a:r>
                <a:rPr lang="en-US" sz="1800" baseline="-25000" dirty="0" smtClean="0">
                  <a:solidFill>
                    <a:srgbClr val="FF0000"/>
                  </a:solidFill>
                </a:rPr>
                <a:t>1</a:t>
              </a:r>
              <a:r>
                <a:rPr lang="en-US" sz="1800" dirty="0" smtClean="0">
                  <a:solidFill>
                    <a:srgbClr val="FF0000"/>
                  </a:solidFill>
                </a:rPr>
                <a:t>-η</a:t>
              </a:r>
              <a:r>
                <a:rPr lang="en-US" sz="18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1800" dirty="0" smtClean="0">
                  <a:solidFill>
                    <a:srgbClr val="FF0000"/>
                  </a:solidFill>
                </a:rPr>
                <a:t>~0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947798" y="1435598"/>
              <a:ext cx="541618" cy="300579"/>
            </a:xfrm>
            <a:prstGeom prst="straightConnector1">
              <a:avLst/>
            </a:prstGeom>
            <a:solidFill>
              <a:srgbClr val="F0F94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2477512" y="1604091"/>
              <a:ext cx="1205746" cy="1971585"/>
            </a:xfrm>
            <a:prstGeom prst="straightConnector1">
              <a:avLst/>
            </a:prstGeom>
            <a:solidFill>
              <a:srgbClr val="F0F94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467160" y="1054598"/>
              <a:ext cx="2807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Short-range correlation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11344" y="3972054"/>
            <a:ext cx="3925448" cy="1466909"/>
            <a:chOff x="1558624" y="3237999"/>
            <a:chExt cx="3925448" cy="1466909"/>
          </a:xfrm>
        </p:grpSpPr>
        <p:sp>
          <p:nvSpPr>
            <p:cNvPr id="19" name="TextBox 18"/>
            <p:cNvSpPr txBox="1"/>
            <p:nvPr/>
          </p:nvSpPr>
          <p:spPr>
            <a:xfrm>
              <a:off x="2732848" y="4304798"/>
              <a:ext cx="27512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Long range correlation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3539824" y="3390398"/>
              <a:ext cx="304278" cy="981284"/>
            </a:xfrm>
            <a:prstGeom prst="straightConnector1">
              <a:avLst/>
            </a:prstGeom>
            <a:solidFill>
              <a:srgbClr val="F0F94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1558624" y="3237999"/>
              <a:ext cx="1981200" cy="1142999"/>
            </a:xfrm>
            <a:prstGeom prst="straightConnector1">
              <a:avLst/>
            </a:prstGeom>
            <a:solidFill>
              <a:srgbClr val="F0F94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5486400" y="990600"/>
            <a:ext cx="2971800" cy="2080255"/>
            <a:chOff x="6172200" y="609600"/>
            <a:chExt cx="2971800" cy="20802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6714" y="609600"/>
              <a:ext cx="2677286" cy="208025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172200" y="1143000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563032" y="4014915"/>
            <a:ext cx="3047568" cy="2127122"/>
            <a:chOff x="6096432" y="3048000"/>
            <a:chExt cx="3047568" cy="21271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6714" y="3048000"/>
              <a:ext cx="2677286" cy="212712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096432" y="3955922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68" y="1830150"/>
            <a:ext cx="1219200" cy="3066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68" y="1527175"/>
            <a:ext cx="1240762" cy="325044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884625"/>
              </p:ext>
            </p:extLst>
          </p:nvPr>
        </p:nvGraphicFramePr>
        <p:xfrm>
          <a:off x="1447800" y="762000"/>
          <a:ext cx="2631866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" name="Equation" r:id="rId8" imgW="1155700" imgH="266700" progId="Equation.DSMT4">
                  <p:embed/>
                </p:oleObj>
              </mc:Choice>
              <mc:Fallback>
                <p:oleObj name="Equation" r:id="rId8" imgW="11557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47800" y="762000"/>
                        <a:ext cx="2631866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840950"/>
              </p:ext>
            </p:extLst>
          </p:nvPr>
        </p:nvGraphicFramePr>
        <p:xfrm>
          <a:off x="4953000" y="4956175"/>
          <a:ext cx="5524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4" name="Equation" r:id="rId10" imgW="279400" imgH="266700" progId="Equation.DSMT4">
                  <p:embed/>
                </p:oleObj>
              </mc:Choice>
              <mc:Fallback>
                <p:oleObj name="Equation" r:id="rId10" imgW="2794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3000" y="4956175"/>
                        <a:ext cx="552450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319117"/>
              </p:ext>
            </p:extLst>
          </p:nvPr>
        </p:nvGraphicFramePr>
        <p:xfrm>
          <a:off x="4800600" y="1527175"/>
          <a:ext cx="5524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5" name="Equation" r:id="rId12" imgW="279400" imgH="266700" progId="Equation.DSMT4">
                  <p:embed/>
                </p:oleObj>
              </mc:Choice>
              <mc:Fallback>
                <p:oleObj name="Equation" r:id="rId12" imgW="2794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00600" y="1527175"/>
                        <a:ext cx="552450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800600" y="3200400"/>
            <a:ext cx="3505200" cy="3441080"/>
            <a:chOff x="4800600" y="3276600"/>
            <a:chExt cx="3505200" cy="34410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2200" y="3276600"/>
              <a:ext cx="2133600" cy="412575"/>
            </a:xfrm>
            <a:prstGeom prst="rect">
              <a:avLst/>
            </a:prstGeom>
          </p:spPr>
        </p:pic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9342968"/>
                </p:ext>
              </p:extLst>
            </p:nvPr>
          </p:nvGraphicFramePr>
          <p:xfrm>
            <a:off x="6781800" y="6248400"/>
            <a:ext cx="1371600" cy="469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6" name="Equation" r:id="rId15" imgW="889000" imgH="304800" progId="Equation.DSMT4">
                    <p:embed/>
                  </p:oleObj>
                </mc:Choice>
                <mc:Fallback>
                  <p:oleObj name="Equation" r:id="rId15" imgW="889000" imgH="304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781800" y="6248400"/>
                          <a:ext cx="1371600" cy="469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4800600" y="6248400"/>
              <a:ext cx="1923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Consistent with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81000" y="60960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See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Mingliang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Zhou’s talk</a:t>
            </a:r>
          </a:p>
        </p:txBody>
      </p:sp>
    </p:spTree>
    <p:extLst>
      <p:ext uri="{BB962C8B-B14F-4D97-AF65-F5344CB8AC3E}">
        <p14:creationId xmlns:p14="http://schemas.microsoft.com/office/powerpoint/2010/main" val="335677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38125"/>
            <a:ext cx="7721334" cy="3043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2800" dirty="0"/>
              <a:t>Dependence on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 and collision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67</a:t>
            </a:fld>
            <a:endParaRPr lang="en-US" altLang="zh-CN"/>
          </a:p>
        </p:txBody>
      </p:sp>
      <p:sp>
        <p:nvSpPr>
          <p:cNvPr id="40" name="Rectangle 39"/>
          <p:cNvSpPr/>
          <p:nvPr/>
        </p:nvSpPr>
        <p:spPr>
          <a:xfrm>
            <a:off x="1371600" y="2209800"/>
            <a:ext cx="834483" cy="461665"/>
          </a:xfrm>
          <a:prstGeom prst="rect">
            <a:avLst/>
          </a:prstGeom>
        </p:spPr>
        <p:txBody>
          <a:bodyPr wrap="none" lIns="90900" tIns="45453" rIns="90900" bIns="45453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SRC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71831" y="2209800"/>
            <a:ext cx="800369" cy="461665"/>
          </a:xfrm>
          <a:prstGeom prst="rect">
            <a:avLst/>
          </a:prstGeom>
        </p:spPr>
        <p:txBody>
          <a:bodyPr wrap="none" lIns="90900" tIns="45453" rIns="90900" bIns="45453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LRC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8987" y="3429000"/>
            <a:ext cx="8891213" cy="990600"/>
            <a:chOff x="304800" y="5181600"/>
            <a:chExt cx="8891213" cy="9906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5665076"/>
              <a:ext cx="2286000" cy="354724"/>
            </a:xfrm>
            <a:prstGeom prst="rect">
              <a:avLst/>
            </a:prstGeom>
            <a:ln>
              <a:solidFill>
                <a:srgbClr val="FF0002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04800" y="5181600"/>
              <a:ext cx="3802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SRC controlled by num. of sources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95800" y="5181600"/>
              <a:ext cx="470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LRC controlled by FB asymmetry of sources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2800" y="5562600"/>
              <a:ext cx="1217377" cy="49524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6400" y="5548295"/>
              <a:ext cx="1280992" cy="623905"/>
            </a:xfrm>
            <a:prstGeom prst="rect">
              <a:avLst/>
            </a:prstGeom>
            <a:ln>
              <a:solidFill>
                <a:srgbClr val="FF0002"/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957093" y="4552890"/>
            <a:ext cx="5358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Expect 1/√N for independent-source emission</a:t>
            </a:r>
          </a:p>
        </p:txBody>
      </p:sp>
    </p:spTree>
    <p:extLst>
      <p:ext uri="{BB962C8B-B14F-4D97-AF65-F5344CB8AC3E}">
        <p14:creationId xmlns:p14="http://schemas.microsoft.com/office/powerpoint/2010/main" val="85630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38125"/>
            <a:ext cx="7721334" cy="3043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2800" dirty="0"/>
              <a:t>Dependence on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 and collision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68</a:t>
            </a:fld>
            <a:endParaRPr lang="en-US" altLang="zh-CN"/>
          </a:p>
        </p:txBody>
      </p:sp>
      <p:sp>
        <p:nvSpPr>
          <p:cNvPr id="40" name="Rectangle 39"/>
          <p:cNvSpPr/>
          <p:nvPr/>
        </p:nvSpPr>
        <p:spPr>
          <a:xfrm>
            <a:off x="1371600" y="2209800"/>
            <a:ext cx="834483" cy="461665"/>
          </a:xfrm>
          <a:prstGeom prst="rect">
            <a:avLst/>
          </a:prstGeom>
        </p:spPr>
        <p:txBody>
          <a:bodyPr wrap="none" lIns="90900" tIns="45453" rIns="90900" bIns="45453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SRC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71831" y="2209800"/>
            <a:ext cx="800369" cy="461665"/>
          </a:xfrm>
          <a:prstGeom prst="rect">
            <a:avLst/>
          </a:prstGeom>
        </p:spPr>
        <p:txBody>
          <a:bodyPr wrap="none" lIns="90900" tIns="45453" rIns="90900" bIns="45453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LRC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8987" y="3429000"/>
            <a:ext cx="8891213" cy="990600"/>
            <a:chOff x="304800" y="5181600"/>
            <a:chExt cx="8891213" cy="9906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5665076"/>
              <a:ext cx="2286000" cy="354724"/>
            </a:xfrm>
            <a:prstGeom prst="rect">
              <a:avLst/>
            </a:prstGeom>
            <a:ln>
              <a:solidFill>
                <a:srgbClr val="FF0002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04800" y="5181600"/>
              <a:ext cx="3802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SRC controlled by num. of sources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95800" y="5181600"/>
              <a:ext cx="470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itchFamily="34" charset="0"/>
                  <a:cs typeface="Arial" pitchFamily="34" charset="0"/>
                </a:rPr>
                <a:t>LRC controlled by FB asymmetry of sources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2800" y="5562600"/>
              <a:ext cx="1217377" cy="49524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6400" y="5548295"/>
              <a:ext cx="1280992" cy="623905"/>
            </a:xfrm>
            <a:prstGeom prst="rect">
              <a:avLst/>
            </a:prstGeom>
            <a:ln>
              <a:solidFill>
                <a:srgbClr val="FF0002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81000" y="5083853"/>
            <a:ext cx="8001000" cy="1774147"/>
            <a:chOff x="381000" y="5083853"/>
            <a:chExt cx="8001000" cy="1774147"/>
          </a:xfrm>
        </p:grpSpPr>
        <p:sp>
          <p:nvSpPr>
            <p:cNvPr id="21" name="TextBox 20"/>
            <p:cNvSpPr txBox="1"/>
            <p:nvPr/>
          </p:nvSpPr>
          <p:spPr>
            <a:xfrm>
              <a:off x="1305797" y="6150653"/>
              <a:ext cx="6390403" cy="707347"/>
            </a:xfrm>
            <a:prstGeom prst="rect">
              <a:avLst/>
            </a:prstGeom>
            <a:noFill/>
          </p:spPr>
          <p:txBody>
            <a:bodyPr wrap="none" lIns="90900" tIns="45453" rIns="90900" bIns="45453" rtlCol="0">
              <a:spAutoFit/>
            </a:bodyPr>
            <a:lstStyle/>
            <a:p>
              <a:pPr marL="340949" indent="-340949">
                <a:buFont typeface="Wingdings" charset="2"/>
                <a:buChar char="Ø"/>
              </a:pP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/>
                </a:rPr>
                <a:t>SRC: more pair/source for smaller system</a:t>
              </a:r>
            </a:p>
            <a:p>
              <a:pPr marL="340949" indent="-340949">
                <a:buFont typeface="Wingdings" charset="2"/>
                <a:buChar char="Ø"/>
              </a:pPr>
              <a:r>
                <a: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/>
                </a:rPr>
                <a:t>LRC: </a:t>
              </a:r>
              <a:r>
                <a:rPr lang="en-US" sz="2000" dirty="0">
                  <a:solidFill>
                    <a:srgbClr val="FF0000"/>
                  </a:solidFill>
                </a:rPr>
                <a:t>1/√N behavior independent of collision </a:t>
              </a:r>
              <a:r>
                <a:rPr lang="en-US" sz="2000" dirty="0" smtClean="0">
                  <a:solidFill>
                    <a:srgbClr val="FF0000"/>
                  </a:solidFill>
                </a:rPr>
                <a:t>system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81000" y="5334000"/>
              <a:ext cx="2667000" cy="685800"/>
              <a:chOff x="457200" y="3962400"/>
              <a:chExt cx="2667000" cy="6858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28800" y="3962400"/>
                <a:ext cx="609600" cy="415643"/>
              </a:xfrm>
              <a:prstGeom prst="rect">
                <a:avLst/>
              </a:prstGeom>
            </p:spPr>
          </p:pic>
          <p:sp>
            <p:nvSpPr>
              <p:cNvPr id="25" name="Content Placeholder 2"/>
              <p:cNvSpPr txBox="1">
                <a:spLocks/>
              </p:cNvSpPr>
              <p:nvPr/>
            </p:nvSpPr>
            <p:spPr bwMode="auto">
              <a:xfrm>
                <a:off x="457200" y="3968351"/>
                <a:ext cx="2667000" cy="679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vert="horz" wrap="square" lIns="91340" tIns="45672" rIns="91340" bIns="45672" numCol="1" anchor="t" anchorCtr="0" compatLnSpc="1">
                <a:prstTxWarp prst="textNoShape">
                  <a:avLst/>
                </a:prstTxWarp>
              </a:bodyPr>
              <a:lstStyle>
                <a:lvl1pPr marL="339725" indent="-3397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charset="0"/>
                  <a:buChar char="n"/>
                  <a:defRPr sz="2400">
                    <a:solidFill>
                      <a:schemeClr val="folHlink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739775" indent="-2825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charset="0"/>
                  <a:buChar char="n"/>
                  <a:defRPr sz="2000">
                    <a:solidFill>
                      <a:schemeClr val="tx1"/>
                    </a:solidFill>
                    <a:latin typeface="+mn-lt"/>
                    <a:ea typeface="宋体" pitchFamily="2" charset="-122"/>
                    <a:cs typeface="宋体" charset="0"/>
                  </a:defRPr>
                </a:lvl2pPr>
                <a:lvl3pPr marL="1139825" indent="-2254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50000"/>
                  <a:buFont typeface="Wingdings" charset="0"/>
                  <a:buChar char="n"/>
                  <a:defRPr>
                    <a:solidFill>
                      <a:schemeClr val="tx1"/>
                    </a:solidFill>
                    <a:latin typeface="+mn-lt"/>
                    <a:ea typeface="宋体" pitchFamily="2" charset="-122"/>
                    <a:cs typeface="宋体" charset="0"/>
                  </a:defRPr>
                </a:lvl3pPr>
                <a:lvl4pPr marL="1597025" indent="-2254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55000"/>
                  <a:buFont typeface="Wingdings" charset="0"/>
                  <a:buChar char="n"/>
                  <a:defRPr sz="2000">
                    <a:solidFill>
                      <a:schemeClr val="tx1"/>
                    </a:solidFill>
                    <a:latin typeface="+mn-lt"/>
                    <a:ea typeface="宋体" pitchFamily="2" charset="-122"/>
                    <a:cs typeface="宋体" charset="0"/>
                  </a:defRPr>
                </a:lvl4pPr>
                <a:lvl5pPr marL="2052638" indent="-2254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0"/>
                  <a:buChar char="n"/>
                  <a:defRPr sz="2000">
                    <a:solidFill>
                      <a:schemeClr val="tx1"/>
                    </a:solidFill>
                    <a:latin typeface="+mn-lt"/>
                    <a:ea typeface="宋体" pitchFamily="2" charset="-122"/>
                    <a:cs typeface="宋体" charset="0"/>
                  </a:defRPr>
                </a:lvl5pPr>
                <a:lvl6pPr marL="2511995" indent="-2283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68722" indent="-2283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5448" indent="-2283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2174" indent="-22836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2000" dirty="0"/>
                  <a:t>Fit with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5083853"/>
              <a:ext cx="5715000" cy="99774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957093" y="4552890"/>
            <a:ext cx="5358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Expect 1/√N for independent-source emission</a:t>
            </a:r>
          </a:p>
        </p:txBody>
      </p:sp>
    </p:spTree>
    <p:extLst>
      <p:ext uri="{BB962C8B-B14F-4D97-AF65-F5344CB8AC3E}">
        <p14:creationId xmlns:p14="http://schemas.microsoft.com/office/powerpoint/2010/main" val="203947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09600"/>
            <a:ext cx="4572000" cy="2639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with PYTHIA8 and EPOS-LHC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6934200" cy="2438400"/>
          </a:xfrm>
        </p:spPr>
        <p:txBody>
          <a:bodyPr/>
          <a:lstStyle/>
          <a:p>
            <a:r>
              <a:rPr lang="en-US" dirty="0"/>
              <a:t>Tuned to </a:t>
            </a:r>
            <a:r>
              <a:rPr lang="en-US" dirty="0" err="1"/>
              <a:t>dN</a:t>
            </a:r>
            <a:r>
              <a:rPr lang="en-US" dirty="0"/>
              <a:t>/</a:t>
            </a:r>
            <a:r>
              <a:rPr lang="en-US" dirty="0" err="1"/>
              <a:t>dη</a:t>
            </a:r>
            <a:r>
              <a:rPr lang="en-US" dirty="0"/>
              <a:t> and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distribution via MPI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/>
              <a:t>Models:</a:t>
            </a:r>
          </a:p>
          <a:p>
            <a:pPr lvl="1"/>
            <a:r>
              <a:rPr lang="en-US" dirty="0"/>
              <a:t>Over-estimate the SRC</a:t>
            </a:r>
          </a:p>
          <a:p>
            <a:pPr lvl="1"/>
            <a:r>
              <a:rPr lang="en-US" dirty="0"/>
              <a:t>Under-estimate the </a:t>
            </a:r>
            <a:r>
              <a:rPr lang="en-US" dirty="0" smtClean="0"/>
              <a:t>LRC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69</a:t>
            </a:fld>
            <a:endParaRPr lang="en-US" altLang="zh-CN"/>
          </a:p>
        </p:txBody>
      </p:sp>
      <p:sp>
        <p:nvSpPr>
          <p:cNvPr id="10" name="Right Arrow 9"/>
          <p:cNvSpPr/>
          <p:nvPr/>
        </p:nvSpPr>
        <p:spPr bwMode="auto">
          <a:xfrm>
            <a:off x="3200400" y="1447800"/>
            <a:ext cx="1295400" cy="2286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900" tIns="45453" rIns="90900" bIns="45453" numCol="1" rtlCol="0" anchor="t" anchorCtr="0" compatLnSpc="1">
            <a:prstTxWarp prst="textNoShape">
              <a:avLst/>
            </a:prstTxWarp>
          </a:bodyPr>
          <a:lstStyle/>
          <a:p>
            <a:pPr algn="ctr" defTabSz="909202"/>
            <a:endParaRPr lang="en-US"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96269"/>
            <a:ext cx="8322733" cy="32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flow correlations (2000-2016)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2892273" y="1090262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73032"/>
            <a:ext cx="1524000" cy="1192907"/>
          </a:xfrm>
          <a:prstGeom prst="rect">
            <a:avLst/>
          </a:prstGeom>
        </p:spPr>
      </p:pic>
      <p:sp>
        <p:nvSpPr>
          <p:cNvPr id="39" name="Right Arrow 38"/>
          <p:cNvSpPr/>
          <p:nvPr/>
        </p:nvSpPr>
        <p:spPr bwMode="auto">
          <a:xfrm>
            <a:off x="3124200" y="1545239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324912"/>
              </p:ext>
            </p:extLst>
          </p:nvPr>
        </p:nvGraphicFramePr>
        <p:xfrm>
          <a:off x="6400800" y="1088039"/>
          <a:ext cx="2514600" cy="704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1" name="Equation" r:id="rId4" imgW="1612900" imgH="444500" progId="Equation.DSMT4">
                  <p:embed/>
                </p:oleObj>
              </mc:Choice>
              <mc:Fallback>
                <p:oleObj name="Equation" r:id="rId4" imgW="1612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088039"/>
                        <a:ext cx="2514600" cy="704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83502"/>
            <a:ext cx="2497194" cy="11206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35639"/>
            <a:ext cx="2218403" cy="1143000"/>
          </a:xfrm>
          <a:prstGeom prst="rect">
            <a:avLst/>
          </a:prstGeom>
        </p:spPr>
      </p:pic>
      <p:pic>
        <p:nvPicPr>
          <p:cNvPr id="50" name="Picture 49" descr="test.ep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459701"/>
            <a:ext cx="1838160" cy="1121699"/>
          </a:xfrm>
          <a:prstGeom prst="rect">
            <a:avLst/>
          </a:prstGeom>
        </p:spPr>
      </p:pic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4873473" y="2614325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5105400" y="3069302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5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66605"/>
              </p:ext>
            </p:extLst>
          </p:nvPr>
        </p:nvGraphicFramePr>
        <p:xfrm>
          <a:off x="7162800" y="2719387"/>
          <a:ext cx="914400" cy="55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2" name="Equation" r:id="rId9" imgW="406400" imgH="241300" progId="Equation.DSMT4">
                  <p:embed/>
                </p:oleObj>
              </mc:Choice>
              <mc:Fallback>
                <p:oleObj name="Equation" r:id="rId9" imgW="406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719387"/>
                        <a:ext cx="914400" cy="552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457200" y="609600"/>
            <a:ext cx="0" cy="594360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-203842" y="848274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2000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203842" y="2781049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78442" y="4137668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2010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781426"/>
            <a:ext cx="1647226" cy="1287967"/>
          </a:xfrm>
          <a:prstGeom prst="rect">
            <a:avLst/>
          </a:prstGeom>
        </p:spPr>
      </p:pic>
      <p:pic>
        <p:nvPicPr>
          <p:cNvPr id="5" name="Picture 4" descr="test1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010026"/>
            <a:ext cx="1981200" cy="1208987"/>
          </a:xfrm>
          <a:prstGeom prst="rect">
            <a:avLst/>
          </a:prstGeom>
        </p:spPr>
      </p:pic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4648200" y="4240849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4953000" y="4695826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3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429926"/>
              </p:ext>
            </p:extLst>
          </p:nvPr>
        </p:nvGraphicFramePr>
        <p:xfrm>
          <a:off x="6400800" y="4238626"/>
          <a:ext cx="2741612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3" name="Equation" r:id="rId13" imgW="1866900" imgH="444500" progId="Equation.DSMT4">
                  <p:embed/>
                </p:oleObj>
              </mc:Choice>
              <mc:Fallback>
                <p:oleObj name="Equation" r:id="rId13" imgW="1866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238626"/>
                        <a:ext cx="2741612" cy="665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 rot="16200000">
            <a:off x="-229242" y="5537712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37" name="Picture 36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5206424"/>
            <a:ext cx="15240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59" y="5197237"/>
            <a:ext cx="1558841" cy="1152187"/>
          </a:xfrm>
          <a:prstGeom prst="rect">
            <a:avLst/>
          </a:prstGeom>
        </p:spPr>
      </p:pic>
      <p:sp>
        <p:nvSpPr>
          <p:cNvPr id="48" name="TextBox 22"/>
          <p:cNvSpPr txBox="1">
            <a:spLocks noChangeArrowheads="1"/>
          </p:cNvSpPr>
          <p:nvPr/>
        </p:nvSpPr>
        <p:spPr bwMode="auto">
          <a:xfrm>
            <a:off x="4568673" y="5437247"/>
            <a:ext cx="175592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hydrodynamics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4873473" y="5892224"/>
            <a:ext cx="1143000" cy="152400"/>
          </a:xfrm>
          <a:prstGeom prst="rightArrow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5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184721"/>
              </p:ext>
            </p:extLst>
          </p:nvPr>
        </p:nvGraphicFramePr>
        <p:xfrm>
          <a:off x="685800" y="6035232"/>
          <a:ext cx="570808" cy="390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4" name="Equation" r:id="rId17" imgW="444500" imgH="304800" progId="Equation.DSMT4">
                  <p:embed/>
                </p:oleObj>
              </mc:Choice>
              <mc:Fallback>
                <p:oleObj name="Equation" r:id="rId17" imgW="4445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035232"/>
                        <a:ext cx="570808" cy="390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308372"/>
              </p:ext>
            </p:extLst>
          </p:nvPr>
        </p:nvGraphicFramePr>
        <p:xfrm>
          <a:off x="2514600" y="5282624"/>
          <a:ext cx="553055" cy="378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5" name="Equation" r:id="rId19" imgW="444500" imgH="304800" progId="Equation.DSMT4">
                  <p:embed/>
                </p:oleObj>
              </mc:Choice>
              <mc:Fallback>
                <p:oleObj name="Equation" r:id="rId19" imgW="4445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282624"/>
                        <a:ext cx="553055" cy="378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707539"/>
              </p:ext>
            </p:extLst>
          </p:nvPr>
        </p:nvGraphicFramePr>
        <p:xfrm>
          <a:off x="762000" y="5739824"/>
          <a:ext cx="314116" cy="27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6" name="Equation" r:id="rId21" imgW="317500" imgH="279400" progId="Equation.DSMT4">
                  <p:embed/>
                </p:oleObj>
              </mc:Choice>
              <mc:Fallback>
                <p:oleObj name="Equation" r:id="rId21" imgW="317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39824"/>
                        <a:ext cx="314116" cy="275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665166"/>
              </p:ext>
            </p:extLst>
          </p:nvPr>
        </p:nvGraphicFramePr>
        <p:xfrm>
          <a:off x="2209800" y="5206424"/>
          <a:ext cx="303493" cy="26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7" name="Equation" r:id="rId23" imgW="317500" imgH="279400" progId="Equation.DSMT4">
                  <p:embed/>
                </p:oleObj>
              </mc:Choice>
              <mc:Fallback>
                <p:oleObj name="Equation" r:id="rId23" imgW="317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5206424"/>
                        <a:ext cx="303493" cy="266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5282624"/>
            <a:ext cx="1386479" cy="114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400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are the transverse/longitudinal structure of sources &amp; final state dynamics? </a:t>
            </a:r>
          </a:p>
        </p:txBody>
      </p:sp>
      <p:graphicFrame>
        <p:nvGraphicFramePr>
          <p:cNvPr id="4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267250"/>
              </p:ext>
            </p:extLst>
          </p:nvPr>
        </p:nvGraphicFramePr>
        <p:xfrm>
          <a:off x="1143000" y="609600"/>
          <a:ext cx="1668463" cy="41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8" name="Equation" r:id="rId26" imgW="2286000" imgH="558800" progId="Equation.DSMT4">
                  <p:embed/>
                </p:oleObj>
              </mc:Choice>
              <mc:Fallback>
                <p:oleObj name="Equation" r:id="rId26" imgW="22860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"/>
                        <a:ext cx="1668463" cy="415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470998"/>
              </p:ext>
            </p:extLst>
          </p:nvPr>
        </p:nvGraphicFramePr>
        <p:xfrm>
          <a:off x="3195638" y="2057400"/>
          <a:ext cx="76041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9" name="Equation" r:id="rId28" imgW="1041400" imgH="558800" progId="Equation.DSMT4">
                  <p:embed/>
                </p:oleObj>
              </mc:Choice>
              <mc:Fallback>
                <p:oleObj name="Equation" r:id="rId28" imgW="10414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2057400"/>
                        <a:ext cx="760412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36294"/>
              </p:ext>
            </p:extLst>
          </p:nvPr>
        </p:nvGraphicFramePr>
        <p:xfrm>
          <a:off x="3287712" y="3581400"/>
          <a:ext cx="75088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0" name="Equation" r:id="rId30" imgW="1028700" imgH="558800" progId="Equation.DSMT4">
                  <p:embed/>
                </p:oleObj>
              </mc:Choice>
              <mc:Fallback>
                <p:oleObj name="Equation" r:id="rId30" imgW="10287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2" y="3581400"/>
                        <a:ext cx="750888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01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dirty="0" smtClean="0"/>
              <a:t>Summary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4876800"/>
          </a:xfrm>
        </p:spPr>
        <p:txBody>
          <a:bodyPr/>
          <a:lstStyle/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Longitudinal correlations provide info on non-boost-invariant initial conditions &amp; rapidity transports in </a:t>
            </a: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dirty="0" err="1" smtClean="0"/>
              <a:t>pA</a:t>
            </a:r>
            <a:r>
              <a:rPr lang="en-US" dirty="0" smtClean="0"/>
              <a:t> and AA collisions 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Longitudinal flow correlations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</a:t>
            </a:r>
            <a:r>
              <a:rPr lang="en-US" dirty="0" smtClean="0"/>
              <a:t>onsistent with rapidity-dependent mixing of initial condition controlled by projectile and target sources. 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Important to separate different components of flow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They need to be properly included in all 3+1D </a:t>
            </a:r>
            <a:r>
              <a:rPr lang="en-US" dirty="0" err="1" smtClean="0"/>
              <a:t>ebye</a:t>
            </a:r>
            <a:r>
              <a:rPr lang="en-US" dirty="0" smtClean="0"/>
              <a:t> hydro models</a:t>
            </a:r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 marL="148590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Longitudinal multiplicity correlations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Long-range correlations scale </a:t>
            </a:r>
            <a:r>
              <a:rPr lang="en-US" dirty="0"/>
              <a:t>as c</a:t>
            </a:r>
            <a:r>
              <a:rPr lang="en-US" dirty="0" smtClean="0"/>
              <a:t>/√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ch</a:t>
            </a:r>
            <a:r>
              <a:rPr lang="en-US" baseline="-25000" dirty="0" smtClean="0"/>
              <a:t> </a:t>
            </a:r>
            <a:r>
              <a:rPr lang="en-US" dirty="0" smtClean="0"/>
              <a:t>in dependent of collision system</a:t>
            </a:r>
          </a:p>
          <a:p>
            <a:pPr marL="548640"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nformation on </a:t>
            </a:r>
            <a:r>
              <a:rPr lang="en-US" dirty="0" smtClean="0"/>
              <a:t>the </a:t>
            </a:r>
            <a:r>
              <a:rPr lang="en-US" dirty="0"/>
              <a:t>particle </a:t>
            </a:r>
            <a:r>
              <a:rPr lang="en-US" dirty="0" smtClean="0"/>
              <a:t>production sources?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43888" y="0"/>
            <a:ext cx="900112" cy="333375"/>
          </a:xfrm>
        </p:spPr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70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565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1" y="3429000"/>
            <a:ext cx="9144000" cy="620688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71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542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98022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Dipolar flow </a:t>
            </a:r>
            <a:r>
              <a:rPr lang="en-US" dirty="0">
                <a:latin typeface="Arial" charset="0"/>
              </a:rPr>
              <a:t>and expected trend in v</a:t>
            </a:r>
            <a:r>
              <a:rPr lang="en-US" baseline="-25000" dirty="0">
                <a:latin typeface="Arial" charset="0"/>
              </a:rPr>
              <a:t>1,1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6553200" cy="17526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Dipolar flow itself also conserve momentum</a:t>
            </a:r>
          </a:p>
          <a:p>
            <a:pPr marL="457200" lvl="1" indent="0">
              <a:buNone/>
            </a:pPr>
            <a:r>
              <a:rPr lang="en-US" dirty="0">
                <a:latin typeface="Times New Roman" charset="0"/>
                <a:sym typeface="Wingdings"/>
              </a:rPr>
              <a:t>not a finite number effect</a:t>
            </a:r>
            <a:r>
              <a:rPr lang="en-US" dirty="0" smtClean="0">
                <a:latin typeface="Times New Roman" charset="0"/>
                <a:sym typeface="Wingdings"/>
              </a:rPr>
              <a:t>!!</a:t>
            </a:r>
            <a:endParaRPr lang="en-US" dirty="0">
              <a:latin typeface="Times New Roman" charset="0"/>
              <a:sym typeface="Wingdings"/>
            </a:endParaRPr>
          </a:p>
          <a:p>
            <a:pPr marL="457200" lvl="1" indent="0">
              <a:buNone/>
            </a:pPr>
            <a:r>
              <a:rPr lang="en-US" dirty="0" smtClean="0">
                <a:latin typeface="Times New Roman" charset="0"/>
                <a:sym typeface="Wingdings"/>
              </a:rPr>
              <a:t>change sign at ~ &lt;p</a:t>
            </a:r>
            <a:r>
              <a:rPr lang="en-US" baseline="-25000" dirty="0" smtClean="0">
                <a:latin typeface="Times New Roman" charset="0"/>
                <a:sym typeface="Wingdings"/>
              </a:rPr>
              <a:t>T</a:t>
            </a:r>
            <a:r>
              <a:rPr lang="en-US" baseline="30000" dirty="0" smtClean="0">
                <a:latin typeface="Times New Roman" charset="0"/>
                <a:sym typeface="Wingdings"/>
              </a:rPr>
              <a:t>2</a:t>
            </a:r>
            <a:r>
              <a:rPr lang="en-US" dirty="0" smtClean="0">
                <a:latin typeface="Times New Roman" charset="0"/>
                <a:sym typeface="Wingdings"/>
              </a:rPr>
              <a:t>&gt;/&lt;</a:t>
            </a:r>
            <a:r>
              <a:rPr lang="en-US" dirty="0" err="1" smtClean="0">
                <a:latin typeface="Times New Roman" charset="0"/>
                <a:sym typeface="Wingdings"/>
              </a:rPr>
              <a:t>p</a:t>
            </a:r>
            <a:r>
              <a:rPr lang="en-US" baseline="-25000" dirty="0" err="1" smtClean="0">
                <a:latin typeface="Times New Roman" charset="0"/>
                <a:sym typeface="Wingdings"/>
              </a:rPr>
              <a:t>T</a:t>
            </a:r>
            <a:r>
              <a:rPr lang="en-US" dirty="0" smtClean="0">
                <a:latin typeface="Times New Roman" charset="0"/>
                <a:sym typeface="Wingdings"/>
              </a:rPr>
              <a:t>&gt;</a:t>
            </a:r>
          </a:p>
          <a:p>
            <a:pPr marL="457200" lvl="1" indent="0">
              <a:buNone/>
            </a:pPr>
            <a:endParaRPr lang="en-US" dirty="0">
              <a:latin typeface="Times New Roman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622A20-A60C-AC42-A07D-28AD89427A10}" type="slidenum">
              <a:rPr lang="en-US">
                <a:solidFill>
                  <a:schemeClr val="bg1"/>
                </a:solidFill>
                <a:ea typeface="SimSun" charset="0"/>
                <a:cs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2150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447925"/>
            <a:ext cx="39624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98638" y="2573338"/>
            <a:ext cx="1401762" cy="39052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/>
            <a:endParaRPr lang="en-US" sz="2400"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21511" name="Content Placeholder 2"/>
          <p:cNvSpPr txBox="1">
            <a:spLocks/>
          </p:cNvSpPr>
          <p:nvPr/>
        </p:nvSpPr>
        <p:spPr bwMode="auto">
          <a:xfrm>
            <a:off x="76200" y="3810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r>
              <a:rPr lang="en-US" sz="2400" dirty="0">
                <a:solidFill>
                  <a:schemeClr val="folHlink"/>
                </a:solidFill>
                <a:cs typeface="Arial" charset="0"/>
              </a:rPr>
              <a:t>Expected v</a:t>
            </a:r>
            <a:r>
              <a:rPr lang="en-US" sz="2400" baseline="-25000" dirty="0">
                <a:solidFill>
                  <a:schemeClr val="folHlink"/>
                </a:solidFill>
                <a:cs typeface="Arial" charset="0"/>
              </a:rPr>
              <a:t>1,1</a:t>
            </a:r>
            <a:r>
              <a:rPr lang="en-US" sz="2400" dirty="0">
                <a:solidFill>
                  <a:schemeClr val="folHlink"/>
                </a:solidFill>
                <a:cs typeface="Arial" charset="0"/>
              </a:rPr>
              <a:t> contribution from </a:t>
            </a:r>
            <a:r>
              <a:rPr lang="en-US" sz="2400" dirty="0" smtClean="0">
                <a:solidFill>
                  <a:schemeClr val="folHlink"/>
                </a:solidFill>
                <a:cs typeface="Arial" charset="0"/>
              </a:rPr>
              <a:t>dipolar flow</a:t>
            </a:r>
            <a:endParaRPr lang="en-US" sz="2400" baseline="-25000" dirty="0" smtClean="0">
              <a:solidFill>
                <a:schemeClr val="folHlink"/>
              </a:solidFill>
              <a:cs typeface="Arial" charset="0"/>
            </a:endParaRPr>
          </a:p>
          <a:p>
            <a:pPr lvl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Char char="n"/>
            </a:pPr>
            <a:r>
              <a:rPr lang="en-US" sz="2000" dirty="0" err="1" smtClean="0">
                <a:solidFill>
                  <a:srgbClr val="FF0000"/>
                </a:solidFill>
                <a:ea typeface="SimSun" charset="0"/>
              </a:rPr>
              <a:t>a,b</a:t>
            </a:r>
            <a:r>
              <a:rPr lang="en-US" sz="2000" dirty="0" smtClean="0">
                <a:ea typeface="SimSun" charset="0"/>
              </a:rPr>
              <a:t> both at high </a:t>
            </a:r>
            <a:r>
              <a:rPr lang="en-US" sz="2000" dirty="0" err="1" smtClean="0">
                <a:ea typeface="SimSun" charset="0"/>
              </a:rPr>
              <a:t>p</a:t>
            </a:r>
            <a:r>
              <a:rPr lang="en-US" sz="2000" baseline="-25000" dirty="0" err="1" smtClean="0">
                <a:ea typeface="SimSun" charset="0"/>
              </a:rPr>
              <a:t>T</a:t>
            </a:r>
            <a:r>
              <a:rPr lang="en-US" sz="2000" baseline="-25000" dirty="0" smtClean="0">
                <a:ea typeface="SimSun" charset="0"/>
              </a:rPr>
              <a:t>        </a:t>
            </a:r>
            <a:r>
              <a:rPr lang="en-US" sz="2000" dirty="0" smtClean="0">
                <a:ea typeface="SimSun" charset="0"/>
                <a:sym typeface="Wingdings" charset="0"/>
              </a:rPr>
              <a:t> positive and </a:t>
            </a:r>
            <a:r>
              <a:rPr lang="en-US" sz="2000" dirty="0" smtClean="0">
                <a:ea typeface="宋体" charset="0"/>
              </a:rPr>
              <a:t>increase with </a:t>
            </a:r>
            <a:r>
              <a:rPr lang="en-US" sz="2000" dirty="0" err="1" smtClean="0">
                <a:ea typeface="宋体" charset="0"/>
              </a:rPr>
              <a:t>p</a:t>
            </a:r>
            <a:r>
              <a:rPr lang="en-US" sz="2000" baseline="-25000" dirty="0" err="1" smtClean="0">
                <a:ea typeface="宋体" charset="0"/>
              </a:rPr>
              <a:t>T</a:t>
            </a:r>
            <a:r>
              <a:rPr lang="en-US" sz="2000" baseline="30000" dirty="0" err="1" smtClean="0">
                <a:ea typeface="宋体" charset="0"/>
              </a:rPr>
              <a:t>a,b</a:t>
            </a:r>
            <a:r>
              <a:rPr lang="en-US" sz="2000" dirty="0" smtClean="0">
                <a:ea typeface="宋体" charset="0"/>
              </a:rPr>
              <a:t> (convex shape)</a:t>
            </a:r>
          </a:p>
          <a:p>
            <a:pPr lvl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Char char="n"/>
            </a:pPr>
            <a:r>
              <a:rPr lang="en-US" sz="2000" dirty="0" err="1" smtClean="0">
                <a:solidFill>
                  <a:srgbClr val="FF0000"/>
                </a:solidFill>
                <a:ea typeface="SimSun" charset="0"/>
              </a:rPr>
              <a:t>a</a:t>
            </a:r>
            <a:r>
              <a:rPr lang="en-US" sz="2000" dirty="0" err="1">
                <a:solidFill>
                  <a:srgbClr val="FF0000"/>
                </a:solidFill>
                <a:ea typeface="SimSun" charset="0"/>
              </a:rPr>
              <a:t>,b</a:t>
            </a:r>
            <a:r>
              <a:rPr lang="en-US" sz="2000" dirty="0">
                <a:ea typeface="SimSun" charset="0"/>
              </a:rPr>
              <a:t> both at vey low </a:t>
            </a:r>
            <a:r>
              <a:rPr lang="en-US" sz="2000" dirty="0" err="1">
                <a:ea typeface="SimSun" charset="0"/>
              </a:rPr>
              <a:t>p</a:t>
            </a:r>
            <a:r>
              <a:rPr lang="en-US" sz="2000" baseline="-25000" dirty="0" err="1">
                <a:ea typeface="SimSun" charset="0"/>
              </a:rPr>
              <a:t>T</a:t>
            </a:r>
            <a:r>
              <a:rPr lang="en-US" sz="2000" dirty="0">
                <a:ea typeface="SimSun" charset="0"/>
                <a:sym typeface="Wingdings" charset="0"/>
              </a:rPr>
              <a:t> positive</a:t>
            </a:r>
          </a:p>
          <a:p>
            <a:pPr lvl="1"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Char char="n"/>
            </a:pPr>
            <a:r>
              <a:rPr lang="en-US" sz="2000" dirty="0">
                <a:solidFill>
                  <a:srgbClr val="FF0000"/>
                </a:solidFill>
                <a:ea typeface="SimSun" charset="0"/>
                <a:sym typeface="Wingdings" charset="0"/>
              </a:rPr>
              <a:t>a</a:t>
            </a:r>
            <a:r>
              <a:rPr lang="en-US" sz="2000" dirty="0">
                <a:ea typeface="SimSun" charset="0"/>
                <a:sym typeface="Wingdings" charset="0"/>
              </a:rPr>
              <a:t> at low </a:t>
            </a:r>
            <a:r>
              <a:rPr lang="en-US" sz="2000" dirty="0" err="1">
                <a:ea typeface="SimSun" charset="0"/>
                <a:sym typeface="Wingdings" charset="0"/>
              </a:rPr>
              <a:t>p</a:t>
            </a:r>
            <a:r>
              <a:rPr lang="en-US" sz="2000" baseline="-25000" dirty="0" err="1">
                <a:ea typeface="SimSun" charset="0"/>
                <a:sym typeface="Wingdings" charset="0"/>
              </a:rPr>
              <a:t>T</a:t>
            </a:r>
            <a:r>
              <a:rPr lang="en-US" sz="2000" dirty="0">
                <a:ea typeface="SimSun" charset="0"/>
                <a:sym typeface="Wingdings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ea typeface="SimSun" charset="0"/>
                <a:sym typeface="Wingdings" charset="0"/>
              </a:rPr>
              <a:t>b</a:t>
            </a:r>
            <a:r>
              <a:rPr lang="en-US" sz="2000" dirty="0">
                <a:ea typeface="SimSun" charset="0"/>
                <a:sym typeface="Wingdings" charset="0"/>
              </a:rPr>
              <a:t> at high </a:t>
            </a:r>
            <a:r>
              <a:rPr lang="en-US" sz="2000" dirty="0" err="1">
                <a:ea typeface="SimSun" charset="0"/>
                <a:sym typeface="Wingdings" charset="0"/>
              </a:rPr>
              <a:t>p</a:t>
            </a:r>
            <a:r>
              <a:rPr lang="en-US" sz="2000" baseline="-25000" dirty="0" err="1">
                <a:ea typeface="SimSun" charset="0"/>
                <a:sym typeface="Wingdings" charset="0"/>
              </a:rPr>
              <a:t>T</a:t>
            </a:r>
            <a:r>
              <a:rPr lang="en-US" sz="2000" dirty="0">
                <a:ea typeface="SimSun" charset="0"/>
                <a:sym typeface="Wingdings" charset="0"/>
              </a:rPr>
              <a:t> negative, </a:t>
            </a:r>
            <a:r>
              <a:rPr lang="en-US" sz="2000" dirty="0">
                <a:ea typeface="宋体" charset="0"/>
                <a:sym typeface="Wingdings" charset="0"/>
              </a:rPr>
              <a:t>more negative at higher </a:t>
            </a:r>
            <a:r>
              <a:rPr lang="en-US" sz="2000" dirty="0" err="1">
                <a:ea typeface="宋体" charset="0"/>
                <a:sym typeface="Wingdings" charset="0"/>
              </a:rPr>
              <a:t>p</a:t>
            </a:r>
            <a:r>
              <a:rPr lang="en-US" sz="2000" baseline="-25000" dirty="0" err="1">
                <a:ea typeface="宋体" charset="0"/>
                <a:sym typeface="Wingdings" charset="0"/>
              </a:rPr>
              <a:t>T</a:t>
            </a:r>
            <a:r>
              <a:rPr lang="en-US" sz="2000" baseline="30000" dirty="0" err="1">
                <a:ea typeface="宋体" charset="0"/>
                <a:sym typeface="Wingdings" charset="0"/>
              </a:rPr>
              <a:t>b</a:t>
            </a:r>
            <a:r>
              <a:rPr lang="en-US" sz="2000" dirty="0">
                <a:ea typeface="宋体" charset="0"/>
                <a:sym typeface="Wingdings" charset="0"/>
              </a:rPr>
              <a:t> (concave shape)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24200" y="6096000"/>
            <a:ext cx="521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Arial" charset="0"/>
                <a:sym typeface="Wingdings" charset="0"/>
              </a:rPr>
              <a:t>Do we see these trends in the data?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1514" name="Straight Connector 14"/>
          <p:cNvCxnSpPr>
            <a:cxnSpLocks noChangeShapeType="1"/>
          </p:cNvCxnSpPr>
          <p:nvPr/>
        </p:nvCxnSpPr>
        <p:spPr bwMode="auto">
          <a:xfrm>
            <a:off x="1143000" y="5410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515" name="Straight Connector 16"/>
          <p:cNvCxnSpPr>
            <a:cxnSpLocks noChangeShapeType="1"/>
          </p:cNvCxnSpPr>
          <p:nvPr/>
        </p:nvCxnSpPr>
        <p:spPr bwMode="auto">
          <a:xfrm>
            <a:off x="1143000" y="5867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8" name="Freeform 17"/>
          <p:cNvSpPr>
            <a:spLocks/>
          </p:cNvSpPr>
          <p:nvPr/>
        </p:nvSpPr>
        <p:spPr bwMode="auto">
          <a:xfrm>
            <a:off x="1255713" y="5638800"/>
            <a:ext cx="1622425" cy="304800"/>
          </a:xfrm>
          <a:custGeom>
            <a:avLst/>
            <a:gdLst>
              <a:gd name="T0" fmla="*/ 0 w 1622778"/>
              <a:gd name="T1" fmla="*/ 305523 h 457923"/>
              <a:gd name="T2" fmla="*/ 522111 w 1622778"/>
              <a:gd name="T3" fmla="*/ 51322 h 457923"/>
              <a:gd name="T4" fmla="*/ 747889 w 1622778"/>
              <a:gd name="T5" fmla="*/ 4247 h 457923"/>
              <a:gd name="T6" fmla="*/ 1185333 w 1622778"/>
              <a:gd name="T7" fmla="*/ 23078 h 457923"/>
              <a:gd name="T8" fmla="*/ 1622778 w 1622778"/>
              <a:gd name="T9" fmla="*/ 173715 h 4579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22778" h="457923">
                <a:moveTo>
                  <a:pt x="0" y="457923"/>
                </a:moveTo>
                <a:lnTo>
                  <a:pt x="522111" y="76922"/>
                </a:lnTo>
                <a:cubicBezTo>
                  <a:pt x="583259" y="67515"/>
                  <a:pt x="686741" y="15773"/>
                  <a:pt x="747889" y="6366"/>
                </a:cubicBezTo>
                <a:cubicBezTo>
                  <a:pt x="818444" y="-3041"/>
                  <a:pt x="1039518" y="-7744"/>
                  <a:pt x="1185333" y="34589"/>
                </a:cubicBezTo>
                <a:cubicBezTo>
                  <a:pt x="1331148" y="76922"/>
                  <a:pt x="1542815" y="260367"/>
                  <a:pt x="1622778" y="26036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21517" name="Straight Connector 19"/>
          <p:cNvCxnSpPr>
            <a:cxnSpLocks noChangeShapeType="1"/>
          </p:cNvCxnSpPr>
          <p:nvPr/>
        </p:nvCxnSpPr>
        <p:spPr bwMode="auto">
          <a:xfrm>
            <a:off x="1143000" y="5867400"/>
            <a:ext cx="1676400" cy="6858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</p:spPr>
      </p:cxnSp>
      <p:sp>
        <p:nvSpPr>
          <p:cNvPr id="21" name="Freeform 20"/>
          <p:cNvSpPr>
            <a:spLocks/>
          </p:cNvSpPr>
          <p:nvPr/>
        </p:nvSpPr>
        <p:spPr bwMode="auto">
          <a:xfrm rot="-9401817">
            <a:off x="1223963" y="6207125"/>
            <a:ext cx="1727200" cy="242888"/>
          </a:xfrm>
          <a:custGeom>
            <a:avLst/>
            <a:gdLst>
              <a:gd name="T0" fmla="*/ 0 w 1727330"/>
              <a:gd name="T1" fmla="*/ 243483 h 243483"/>
              <a:gd name="T2" fmla="*/ 488573 w 1727330"/>
              <a:gd name="T3" fmla="*/ 41601 h 243483"/>
              <a:gd name="T4" fmla="*/ 636457 w 1727330"/>
              <a:gd name="T5" fmla="*/ 38355 h 243483"/>
              <a:gd name="T6" fmla="*/ 872029 w 1727330"/>
              <a:gd name="T7" fmla="*/ 8984 h 243483"/>
              <a:gd name="T8" fmla="*/ 1261758 w 1727330"/>
              <a:gd name="T9" fmla="*/ 19545 h 243483"/>
              <a:gd name="T10" fmla="*/ 1727330 w 1727330"/>
              <a:gd name="T11" fmla="*/ 180615 h 2434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27330" h="243483">
                <a:moveTo>
                  <a:pt x="0" y="243483"/>
                </a:moveTo>
                <a:cubicBezTo>
                  <a:pt x="194890" y="168571"/>
                  <a:pt x="293683" y="116513"/>
                  <a:pt x="488573" y="41601"/>
                </a:cubicBezTo>
                <a:lnTo>
                  <a:pt x="636457" y="38355"/>
                </a:lnTo>
                <a:cubicBezTo>
                  <a:pt x="697605" y="28948"/>
                  <a:pt x="810881" y="18391"/>
                  <a:pt x="872029" y="8984"/>
                </a:cubicBezTo>
                <a:cubicBezTo>
                  <a:pt x="942584" y="-423"/>
                  <a:pt x="1119208" y="-9060"/>
                  <a:pt x="1261758" y="19545"/>
                </a:cubicBezTo>
                <a:cubicBezTo>
                  <a:pt x="1404308" y="48150"/>
                  <a:pt x="1647367" y="180615"/>
                  <a:pt x="1727330" y="180615"/>
                </a:cubicBezTo>
              </a:path>
            </a:pathLst>
          </a:custGeom>
          <a:noFill/>
          <a:ln w="952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9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8" grpId="0" animBg="1"/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p</a:t>
            </a:r>
            <a:r>
              <a:rPr lang="en-US" baseline="-25000" dirty="0" err="1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dependence of </a:t>
            </a:r>
            <a:r>
              <a:rPr lang="en-US" dirty="0" smtClean="0">
                <a:latin typeface="Arial" charset="0"/>
              </a:rPr>
              <a:t>v</a:t>
            </a:r>
            <a:r>
              <a:rPr lang="en-US" baseline="-25000" dirty="0" smtClean="0">
                <a:latin typeface="Arial" charset="0"/>
              </a:rPr>
              <a:t>1,1</a:t>
            </a:r>
            <a:r>
              <a:rPr lang="en-US" dirty="0">
                <a:latin typeface="Arial" charset="0"/>
              </a:rPr>
              <a:t>=&lt;</a:t>
            </a:r>
            <a:r>
              <a:rPr lang="en-US" dirty="0" err="1">
                <a:latin typeface="Arial" charset="0"/>
              </a:rPr>
              <a:t>cosΔϕ</a:t>
            </a:r>
            <a:r>
              <a:rPr lang="en-US" dirty="0" smtClean="0">
                <a:latin typeface="Arial" charset="0"/>
              </a:rPr>
              <a:t>&gt;</a:t>
            </a:r>
            <a:endParaRPr lang="en-US" dirty="0">
              <a:latin typeface="Arial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9144000" cy="1600200"/>
          </a:xfrm>
        </p:spPr>
        <p:txBody>
          <a:bodyPr/>
          <a:lstStyle/>
          <a:p>
            <a:r>
              <a:rPr lang="en-US" sz="2200" dirty="0">
                <a:latin typeface="Times New Roman" charset="0"/>
              </a:rPr>
              <a:t>Peripheral collisions </a:t>
            </a:r>
            <a:r>
              <a:rPr lang="en-US" sz="2200" dirty="0" smtClean="0">
                <a:latin typeface="Times New Roman" charset="0"/>
              </a:rPr>
              <a:t>(MC </a:t>
            </a:r>
            <a:r>
              <a:rPr lang="en-US" sz="2200" dirty="0">
                <a:latin typeface="Times New Roman" charset="0"/>
              </a:rPr>
              <a:t>dominated): v</a:t>
            </a:r>
            <a:r>
              <a:rPr lang="en-US" sz="2200" baseline="-25000" dirty="0">
                <a:latin typeface="Times New Roman" charset="0"/>
              </a:rPr>
              <a:t>1,1</a:t>
            </a:r>
            <a:r>
              <a:rPr lang="en-US" sz="2200" dirty="0">
                <a:latin typeface="Times New Roman" charset="0"/>
              </a:rPr>
              <a:t> negative, linear in </a:t>
            </a:r>
            <a:r>
              <a:rPr lang="en-US" sz="2200" dirty="0" err="1">
                <a:latin typeface="Times New Roman" charset="0"/>
              </a:rPr>
              <a:t>p</a:t>
            </a:r>
            <a:r>
              <a:rPr lang="en-US" sz="2200" baseline="-25000" dirty="0" err="1">
                <a:latin typeface="Times New Roman" charset="0"/>
              </a:rPr>
              <a:t>T</a:t>
            </a:r>
            <a:r>
              <a:rPr lang="en-US" sz="2200" baseline="30000" dirty="0" err="1">
                <a:latin typeface="Times New Roman" charset="0"/>
              </a:rPr>
              <a:t>a</a:t>
            </a:r>
            <a:r>
              <a:rPr lang="en-US" sz="2200" dirty="0" err="1">
                <a:latin typeface="Times New Roman" charset="0"/>
              </a:rPr>
              <a:t>,p</a:t>
            </a:r>
            <a:r>
              <a:rPr lang="en-US" sz="2200" baseline="-25000" dirty="0" err="1">
                <a:latin typeface="Times New Roman" charset="0"/>
              </a:rPr>
              <a:t>T</a:t>
            </a:r>
            <a:r>
              <a:rPr lang="en-US" sz="2200" baseline="30000" dirty="0" err="1">
                <a:latin typeface="Times New Roman" charset="0"/>
              </a:rPr>
              <a:t>b</a:t>
            </a:r>
            <a:r>
              <a:rPr lang="en-US" sz="2200" dirty="0">
                <a:latin typeface="Times New Roman" charset="0"/>
              </a:rPr>
              <a:t>.</a:t>
            </a:r>
            <a:endParaRPr lang="en-US" sz="1800" dirty="0">
              <a:latin typeface="Times New Roman" charset="0"/>
            </a:endParaRPr>
          </a:p>
          <a:p>
            <a:r>
              <a:rPr lang="en-US" sz="2200" dirty="0">
                <a:latin typeface="Times New Roman" charset="0"/>
              </a:rPr>
              <a:t>Central collisions </a:t>
            </a:r>
            <a:r>
              <a:rPr lang="en-US" sz="2200" dirty="0" smtClean="0">
                <a:latin typeface="Times New Roman" charset="0"/>
              </a:rPr>
              <a:t>(dipolar flow </a:t>
            </a:r>
            <a:r>
              <a:rPr lang="en-US" sz="2200" dirty="0">
                <a:latin typeface="Times New Roman" charset="0"/>
              </a:rPr>
              <a:t>dominated): v</a:t>
            </a:r>
            <a:r>
              <a:rPr lang="en-US" sz="2200" baseline="-25000" dirty="0">
                <a:latin typeface="Times New Roman" charset="0"/>
              </a:rPr>
              <a:t>1,1</a:t>
            </a:r>
            <a:r>
              <a:rPr lang="en-US" sz="2200" dirty="0">
                <a:latin typeface="Times New Roman" charset="0"/>
              </a:rPr>
              <a:t> </a:t>
            </a:r>
            <a:r>
              <a:rPr lang="en-US" altLang="zh-CN" sz="2200" dirty="0" smtClean="0">
                <a:latin typeface="Times New Roman" charset="0"/>
              </a:rPr>
              <a:t>positive in </a:t>
            </a:r>
            <a:r>
              <a:rPr lang="en-US" sz="2200" dirty="0" smtClean="0">
                <a:latin typeface="Times New Roman" charset="0"/>
              </a:rPr>
              <a:t>1.5</a:t>
            </a:r>
            <a:r>
              <a:rPr lang="en-US" sz="2200" dirty="0">
                <a:latin typeface="Times New Roman" charset="0"/>
              </a:rPr>
              <a:t>-6 </a:t>
            </a:r>
            <a:r>
              <a:rPr lang="en-US" sz="2200" dirty="0" err="1">
                <a:latin typeface="Times New Roman" charset="0"/>
              </a:rPr>
              <a:t>GeV</a:t>
            </a:r>
            <a:r>
              <a:rPr lang="en-US" sz="2200" dirty="0">
                <a:latin typeface="Times New Roman" charset="0"/>
              </a:rPr>
              <a:t> range, but on top of a negative </a:t>
            </a:r>
            <a:r>
              <a:rPr lang="en-US" sz="2200" dirty="0" smtClean="0">
                <a:latin typeface="Times New Roman" charset="0"/>
              </a:rPr>
              <a:t>MC component</a:t>
            </a:r>
            <a:endParaRPr lang="en-US" sz="1800" dirty="0">
              <a:latin typeface="Times New Roman" charset="0"/>
            </a:endParaRPr>
          </a:p>
          <a:p>
            <a:r>
              <a:rPr lang="en-US" sz="2200" dirty="0">
                <a:latin typeface="Times New Roman" charset="0"/>
              </a:rPr>
              <a:t>Cross each other at </a:t>
            </a:r>
            <a:r>
              <a:rPr lang="en-US" sz="2200" dirty="0" err="1" smtClean="0">
                <a:latin typeface="Times New Roman" charset="0"/>
              </a:rPr>
              <a:t>p</a:t>
            </a:r>
            <a:r>
              <a:rPr lang="en-US" sz="2200" baseline="-25000" dirty="0" err="1" smtClean="0">
                <a:latin typeface="Times New Roman" charset="0"/>
              </a:rPr>
              <a:t>T</a:t>
            </a:r>
            <a:r>
              <a:rPr lang="en-US" sz="2200" baseline="-25000" dirty="0" smtClean="0">
                <a:latin typeface="Times New Roman" charset="0"/>
              </a:rPr>
              <a:t> </a:t>
            </a:r>
            <a:r>
              <a:rPr lang="en-US" sz="2200" dirty="0" smtClean="0">
                <a:latin typeface="Times New Roman" charset="0"/>
              </a:rPr>
              <a:t>~ 1.5 </a:t>
            </a:r>
            <a:r>
              <a:rPr lang="en-US" sz="2200" dirty="0" err="1" smtClean="0">
                <a:latin typeface="Times New Roman" charset="0"/>
              </a:rPr>
              <a:t>GeV</a:t>
            </a:r>
            <a:r>
              <a:rPr lang="en-US" sz="2200" baseline="-25000" dirty="0" smtClean="0">
                <a:latin typeface="Times New Roman" charset="0"/>
              </a:rPr>
              <a:t> </a:t>
            </a:r>
            <a:r>
              <a:rPr lang="en-US" sz="2200" dirty="0" smtClean="0">
                <a:latin typeface="Times New Roman" charset="0"/>
                <a:sym typeface="Wingdings" charset="0"/>
              </a:rPr>
              <a:t></a:t>
            </a:r>
            <a:r>
              <a:rPr lang="en-US" sz="2200" dirty="0" smtClean="0">
                <a:latin typeface="Times New Roman" charset="0"/>
              </a:rPr>
              <a:t> </a:t>
            </a:r>
            <a:r>
              <a:rPr lang="en-US" sz="2200" dirty="0">
                <a:latin typeface="Times New Roman" charset="0"/>
              </a:rPr>
              <a:t>where </a:t>
            </a:r>
            <a:r>
              <a:rPr lang="en-US" sz="2200" dirty="0" smtClean="0">
                <a:latin typeface="Times New Roman" charset="0"/>
              </a:rPr>
              <a:t>dipolar flow ~ </a:t>
            </a:r>
            <a:r>
              <a:rPr lang="en-US" sz="2200" dirty="0">
                <a:latin typeface="Times New Roman" charset="0"/>
              </a:rPr>
              <a:t>zero.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724FC1-8FBC-0248-801E-D6779AD1AA80}" type="slidenum">
              <a:rPr lang="en-US">
                <a:solidFill>
                  <a:schemeClr val="bg1"/>
                </a:solidFill>
                <a:ea typeface="SimSun" charset="0"/>
                <a:cs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23556" name="Group 12"/>
          <p:cNvGrpSpPr>
            <a:grpSpLocks/>
          </p:cNvGrpSpPr>
          <p:nvPr/>
        </p:nvGrpSpPr>
        <p:grpSpPr bwMode="auto">
          <a:xfrm>
            <a:off x="0" y="1619250"/>
            <a:ext cx="9144000" cy="3105150"/>
            <a:chOff x="-152400" y="898628"/>
            <a:chExt cx="9601200" cy="3196587"/>
          </a:xfrm>
        </p:grpSpPr>
        <p:pic>
          <p:nvPicPr>
            <p:cNvPr id="2356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11" y="914400"/>
              <a:ext cx="2942489" cy="286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14400"/>
              <a:ext cx="2928772" cy="2668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1" y="3586400"/>
              <a:ext cx="3047999" cy="199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581400"/>
              <a:ext cx="2971800" cy="513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898628"/>
              <a:ext cx="2964807" cy="268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990600"/>
              <a:ext cx="823418" cy="2067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7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81534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990600" y="2057400"/>
            <a:ext cx="8763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0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v2decorr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676400"/>
            <a:ext cx="5623262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</a:t>
            </a:r>
            <a:r>
              <a:rPr lang="en-US" dirty="0"/>
              <a:t>asymmetry </a:t>
            </a:r>
            <a:r>
              <a:rPr lang="en-US" dirty="0" smtClean="0"/>
              <a:t>and twist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220200" cy="1447800"/>
          </a:xfrm>
        </p:spPr>
        <p:txBody>
          <a:bodyPr/>
          <a:lstStyle/>
          <a:p>
            <a:r>
              <a:rPr lang="en-US" dirty="0" smtClean="0"/>
              <a:t>Select </a:t>
            </a:r>
            <a:r>
              <a:rPr lang="en-US" dirty="0"/>
              <a:t>asymmetry </a:t>
            </a:r>
            <a:r>
              <a:rPr lang="en-US" dirty="0" smtClean="0"/>
              <a:t>and twist based on eccentricity vector in AMPT</a:t>
            </a:r>
          </a:p>
          <a:p>
            <a:pPr lvl="1"/>
            <a:r>
              <a:rPr lang="en-US" dirty="0" smtClean="0"/>
              <a:t>Cut on </a:t>
            </a:r>
            <a:r>
              <a:rPr lang="en-US" dirty="0"/>
              <a:t>asymmetry </a:t>
            </a:r>
            <a:r>
              <a:rPr lang="en-US" dirty="0" smtClean="0"/>
              <a:t>: Δε</a:t>
            </a:r>
            <a:r>
              <a:rPr lang="en-US" baseline="-25000" dirty="0" smtClean="0"/>
              <a:t>2</a:t>
            </a:r>
            <a:r>
              <a:rPr lang="en-US" dirty="0" smtClean="0"/>
              <a:t>= ε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F</a:t>
            </a:r>
            <a:r>
              <a:rPr lang="en-US" dirty="0" smtClean="0"/>
              <a:t>- ε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B</a:t>
            </a:r>
            <a:r>
              <a:rPr lang="en-US" dirty="0" smtClean="0"/>
              <a:t>, cut on twist: ΔΨ</a:t>
            </a:r>
            <a:r>
              <a:rPr lang="en-US" baseline="-25000" dirty="0" smtClean="0"/>
              <a:t>2</a:t>
            </a:r>
            <a:r>
              <a:rPr lang="en-US" dirty="0" smtClean="0"/>
              <a:t>= Ψ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F</a:t>
            </a:r>
            <a:r>
              <a:rPr lang="en-US" dirty="0" smtClean="0"/>
              <a:t>-Ψ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B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74</a:t>
            </a:fld>
            <a:endParaRPr lang="en-US" altLang="zh-CN"/>
          </a:p>
        </p:txBody>
      </p:sp>
      <p:sp>
        <p:nvSpPr>
          <p:cNvPr id="20" name="Rectangle 19"/>
          <p:cNvSpPr/>
          <p:nvPr/>
        </p:nvSpPr>
        <p:spPr>
          <a:xfrm>
            <a:off x="152400" y="6167735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asymmetry </a:t>
            </a:r>
            <a:r>
              <a:rPr lang="en-US" dirty="0"/>
              <a:t>contribution &gt; 50% of the twist contribution. </a:t>
            </a:r>
          </a:p>
        </p:txBody>
      </p:sp>
      <p:pic>
        <p:nvPicPr>
          <p:cNvPr id="16" name="Picture 15" descr="v2decorr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676400"/>
            <a:ext cx="5623262" cy="457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0" y="3200400"/>
            <a:ext cx="168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AMPT b=8fm</a:t>
            </a:r>
          </a:p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4.4&lt;|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η</a:t>
            </a:r>
            <a:r>
              <a:rPr lang="en-US" sz="1800" baseline="-250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|&lt;5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7800" y="4343400"/>
            <a:ext cx="2316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Small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asym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small twist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Large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asym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small twist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57800" y="4876800"/>
            <a:ext cx="2590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Small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asym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large twist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Large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asym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large twist</a:t>
            </a:r>
          </a:p>
        </p:txBody>
      </p:sp>
    </p:spTree>
    <p:extLst>
      <p:ext uri="{BB962C8B-B14F-4D97-AF65-F5344CB8AC3E}">
        <p14:creationId xmlns:p14="http://schemas.microsoft.com/office/powerpoint/2010/main" val="2467568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>
                <a:latin typeface="Arial" charset="0"/>
              </a:rPr>
              <a:t>Ultra-central collisions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304800" y="4876800"/>
            <a:ext cx="8763000" cy="22098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Linear response dominates</a:t>
            </a:r>
            <a:r>
              <a:rPr lang="en-US" dirty="0" smtClean="0">
                <a:latin typeface="Times New Roman" charset="0"/>
              </a:rPr>
              <a:t>:</a:t>
            </a:r>
          </a:p>
          <a:p>
            <a:r>
              <a:rPr lang="en-US" dirty="0" smtClean="0">
                <a:latin typeface="Times New Roman" charset="0"/>
              </a:rPr>
              <a:t>Models </a:t>
            </a:r>
            <a:r>
              <a:rPr lang="en-US" dirty="0">
                <a:latin typeface="Times New Roman" charset="0"/>
              </a:rPr>
              <a:t>have difficulty explain 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≈</a:t>
            </a:r>
            <a:r>
              <a:rPr lang="en-US" dirty="0" smtClean="0">
                <a:latin typeface="Times New Roman" charset="0"/>
              </a:rPr>
              <a:t>v</a:t>
            </a:r>
            <a:r>
              <a:rPr lang="en-US" baseline="-25000" dirty="0" smtClean="0">
                <a:latin typeface="Times New Roman" charset="0"/>
              </a:rPr>
              <a:t>3</a:t>
            </a:r>
            <a:endParaRPr lang="en-US" baseline="-25000" dirty="0">
              <a:latin typeface="Times New Roman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2CD0B8-1BD3-864C-8E12-B2897C46E79C}" type="slidenum">
              <a:rPr lang="en-US" altLang="zh-CN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75</a:t>
            </a:fld>
            <a:endParaRPr lang="en-US" altLang="zh-CN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5120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748806"/>
              </p:ext>
            </p:extLst>
          </p:nvPr>
        </p:nvGraphicFramePr>
        <p:xfrm>
          <a:off x="4267200" y="4876800"/>
          <a:ext cx="23590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46" name="Equation" r:id="rId4" imgW="977900" imgH="215900" progId="Equation.DSMT4">
                  <p:embed/>
                </p:oleObj>
              </mc:Choice>
              <mc:Fallback>
                <p:oleObj name="Equation" r:id="rId4" imgW="9779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876800"/>
                        <a:ext cx="23590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85800"/>
            <a:ext cx="46101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2000"/>
            <a:ext cx="43275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Oval 11"/>
          <p:cNvSpPr>
            <a:spLocks noChangeArrowheads="1"/>
          </p:cNvSpPr>
          <p:nvPr/>
        </p:nvSpPr>
        <p:spPr bwMode="auto">
          <a:xfrm rot="-5400000">
            <a:off x="5295900" y="1333500"/>
            <a:ext cx="1828800" cy="838200"/>
          </a:xfrm>
          <a:prstGeom prst="ellipse">
            <a:avLst/>
          </a:prstGeom>
          <a:noFill/>
          <a:ln w="28575">
            <a:solidFill>
              <a:srgbClr val="FF00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/>
            <a:endParaRPr lang="en-US"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48000" y="4191000"/>
            <a:ext cx="3690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2"/>
                </a:solidFill>
              </a:rPr>
              <a:t>The strange v</a:t>
            </a:r>
            <a:r>
              <a:rPr lang="en-US" baseline="-25000">
                <a:solidFill>
                  <a:srgbClr val="FF0002"/>
                </a:solidFill>
              </a:rPr>
              <a:t>2</a:t>
            </a:r>
            <a:r>
              <a:rPr lang="en-US">
                <a:solidFill>
                  <a:srgbClr val="FF0002"/>
                </a:solidFill>
              </a:rPr>
              <a:t>(p</a:t>
            </a:r>
            <a:r>
              <a:rPr lang="en-US" baseline="-25000">
                <a:solidFill>
                  <a:srgbClr val="FF0002"/>
                </a:solidFill>
              </a:rPr>
              <a:t>T</a:t>
            </a:r>
            <a:r>
              <a:rPr lang="en-US">
                <a:solidFill>
                  <a:srgbClr val="FF0002"/>
                </a:solidFill>
              </a:rPr>
              <a:t>) shape!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798513" y="2582863"/>
            <a:ext cx="3295650" cy="822325"/>
          </a:xfrm>
          <a:custGeom>
            <a:avLst/>
            <a:gdLst>
              <a:gd name="T0" fmla="*/ 0 w 3295234"/>
              <a:gd name="T1" fmla="*/ 824154 h 821716"/>
              <a:gd name="T2" fmla="*/ 427173 w 3295234"/>
              <a:gd name="T3" fmla="*/ 308038 h 821716"/>
              <a:gd name="T4" fmla="*/ 1182939 w 3295234"/>
              <a:gd name="T5" fmla="*/ 562 h 821716"/>
              <a:gd name="T6" fmla="*/ 1949661 w 3295234"/>
              <a:gd name="T7" fmla="*/ 242150 h 821716"/>
              <a:gd name="T8" fmla="*/ 2628757 w 3295234"/>
              <a:gd name="T9" fmla="*/ 604530 h 821716"/>
              <a:gd name="T10" fmla="*/ 3296898 w 3295234"/>
              <a:gd name="T11" fmla="*/ 769248 h 821716"/>
              <a:gd name="T12" fmla="*/ 3296898 w 3295234"/>
              <a:gd name="T13" fmla="*/ 769248 h 821716"/>
              <a:gd name="T14" fmla="*/ 3296898 w 3295234"/>
              <a:gd name="T15" fmla="*/ 769248 h 8217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95234" h="821716">
                <a:moveTo>
                  <a:pt x="0" y="821716"/>
                </a:moveTo>
                <a:cubicBezTo>
                  <a:pt x="114950" y="632850"/>
                  <a:pt x="229900" y="443985"/>
                  <a:pt x="426957" y="307126"/>
                </a:cubicBezTo>
                <a:cubicBezTo>
                  <a:pt x="624014" y="170267"/>
                  <a:pt x="928723" y="11511"/>
                  <a:pt x="1182343" y="562"/>
                </a:cubicBezTo>
                <a:cubicBezTo>
                  <a:pt x="1435963" y="-10387"/>
                  <a:pt x="1707829" y="141071"/>
                  <a:pt x="1948677" y="241434"/>
                </a:cubicBezTo>
                <a:cubicBezTo>
                  <a:pt x="2189525" y="341797"/>
                  <a:pt x="2403003" y="515151"/>
                  <a:pt x="2627429" y="602741"/>
                </a:cubicBezTo>
                <a:cubicBezTo>
                  <a:pt x="2851855" y="690331"/>
                  <a:pt x="3295234" y="766972"/>
                  <a:pt x="3295234" y="766972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9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>
                <a:latin typeface="Arial" charset="0"/>
              </a:rPr>
              <a:t>Ultra-central collisions</a:t>
            </a:r>
          </a:p>
        </p:txBody>
      </p:sp>
      <p:sp>
        <p:nvSpPr>
          <p:cNvPr id="532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2700F6-3A4C-C043-9FD8-42A202E4BE2B}" type="slidenum">
              <a:rPr lang="en-US" altLang="zh-CN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76</a:t>
            </a:fld>
            <a:endParaRPr lang="en-US" altLang="zh-CN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pic>
        <p:nvPicPr>
          <p:cNvPr id="5325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2000"/>
            <a:ext cx="43275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3048000" y="4191000"/>
            <a:ext cx="3690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2"/>
                </a:solidFill>
              </a:rPr>
              <a:t>The strange v</a:t>
            </a:r>
            <a:r>
              <a:rPr lang="en-US" baseline="-25000" dirty="0">
                <a:solidFill>
                  <a:srgbClr val="FF0002"/>
                </a:solidFill>
              </a:rPr>
              <a:t>2</a:t>
            </a:r>
            <a:r>
              <a:rPr lang="en-US" dirty="0">
                <a:solidFill>
                  <a:srgbClr val="FF0002"/>
                </a:solidFill>
              </a:rPr>
              <a:t>(</a:t>
            </a:r>
            <a:r>
              <a:rPr lang="en-US" dirty="0" err="1">
                <a:solidFill>
                  <a:srgbClr val="FF0002"/>
                </a:solidFill>
              </a:rPr>
              <a:t>p</a:t>
            </a:r>
            <a:r>
              <a:rPr lang="en-US" baseline="-25000" dirty="0" err="1">
                <a:solidFill>
                  <a:srgbClr val="FF0002"/>
                </a:solidFill>
              </a:rPr>
              <a:t>T</a:t>
            </a:r>
            <a:r>
              <a:rPr lang="en-US" dirty="0">
                <a:solidFill>
                  <a:srgbClr val="FF0002"/>
                </a:solidFill>
              </a:rPr>
              <a:t>) shape!</a:t>
            </a:r>
          </a:p>
        </p:txBody>
      </p:sp>
      <p:sp>
        <p:nvSpPr>
          <p:cNvPr id="53253" name="Freeform 13"/>
          <p:cNvSpPr>
            <a:spLocks/>
          </p:cNvSpPr>
          <p:nvPr/>
        </p:nvSpPr>
        <p:spPr bwMode="auto">
          <a:xfrm>
            <a:off x="798513" y="2582863"/>
            <a:ext cx="3295650" cy="822325"/>
          </a:xfrm>
          <a:custGeom>
            <a:avLst/>
            <a:gdLst>
              <a:gd name="T0" fmla="*/ 0 w 3295234"/>
              <a:gd name="T1" fmla="*/ 824154 h 821716"/>
              <a:gd name="T2" fmla="*/ 427173 w 3295234"/>
              <a:gd name="T3" fmla="*/ 308038 h 821716"/>
              <a:gd name="T4" fmla="*/ 1182939 w 3295234"/>
              <a:gd name="T5" fmla="*/ 562 h 821716"/>
              <a:gd name="T6" fmla="*/ 1949661 w 3295234"/>
              <a:gd name="T7" fmla="*/ 242150 h 821716"/>
              <a:gd name="T8" fmla="*/ 2628757 w 3295234"/>
              <a:gd name="T9" fmla="*/ 604530 h 821716"/>
              <a:gd name="T10" fmla="*/ 3296898 w 3295234"/>
              <a:gd name="T11" fmla="*/ 769248 h 821716"/>
              <a:gd name="T12" fmla="*/ 3296898 w 3295234"/>
              <a:gd name="T13" fmla="*/ 769248 h 821716"/>
              <a:gd name="T14" fmla="*/ 3296898 w 3295234"/>
              <a:gd name="T15" fmla="*/ 769248 h 8217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295234" h="821716">
                <a:moveTo>
                  <a:pt x="0" y="821716"/>
                </a:moveTo>
                <a:cubicBezTo>
                  <a:pt x="114950" y="632850"/>
                  <a:pt x="229900" y="443985"/>
                  <a:pt x="426957" y="307126"/>
                </a:cubicBezTo>
                <a:cubicBezTo>
                  <a:pt x="624014" y="170267"/>
                  <a:pt x="928723" y="11511"/>
                  <a:pt x="1182343" y="562"/>
                </a:cubicBezTo>
                <a:cubicBezTo>
                  <a:pt x="1435963" y="-10387"/>
                  <a:pt x="1707829" y="141071"/>
                  <a:pt x="1948677" y="241434"/>
                </a:cubicBezTo>
                <a:cubicBezTo>
                  <a:pt x="2189525" y="341797"/>
                  <a:pt x="2403003" y="515151"/>
                  <a:pt x="2627429" y="602741"/>
                </a:cubicBezTo>
                <a:cubicBezTo>
                  <a:pt x="2851855" y="690331"/>
                  <a:pt x="3295234" y="766972"/>
                  <a:pt x="3295234" y="766972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325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2672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3"/>
          <p:cNvSpPr txBox="1">
            <a:spLocks noChangeArrowheads="1"/>
          </p:cNvSpPr>
          <p:nvPr/>
        </p:nvSpPr>
        <p:spPr bwMode="auto">
          <a:xfrm>
            <a:off x="6248400" y="106680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cs typeface="Arial" charset="0"/>
              </a:rPr>
              <a:t>L. Pang 0-5%</a:t>
            </a:r>
          </a:p>
        </p:txBody>
      </p:sp>
      <p:sp>
        <p:nvSpPr>
          <p:cNvPr id="53256" name="Content Placeholder 2"/>
          <p:cNvSpPr>
            <a:spLocks noGrp="1"/>
          </p:cNvSpPr>
          <p:nvPr>
            <p:ph idx="1"/>
          </p:nvPr>
        </p:nvSpPr>
        <p:spPr>
          <a:xfrm>
            <a:off x="304800" y="4876800"/>
            <a:ext cx="8763000" cy="14478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Linear response dominates:</a:t>
            </a:r>
          </a:p>
          <a:p>
            <a:r>
              <a:rPr lang="en-US" dirty="0" smtClean="0">
                <a:latin typeface="Times New Roman" charset="0"/>
              </a:rPr>
              <a:t>Models </a:t>
            </a:r>
            <a:r>
              <a:rPr lang="en-US" dirty="0">
                <a:latin typeface="Times New Roman" charset="0"/>
              </a:rPr>
              <a:t>have difficulty explain 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≈</a:t>
            </a:r>
            <a:r>
              <a:rPr lang="en-US" dirty="0" smtClean="0">
                <a:latin typeface="Times New Roman" charset="0"/>
              </a:rPr>
              <a:t>v</a:t>
            </a:r>
            <a:r>
              <a:rPr lang="en-US" baseline="-25000" dirty="0" smtClean="0">
                <a:latin typeface="Times New Roman" charset="0"/>
              </a:rPr>
              <a:t>3</a:t>
            </a:r>
          </a:p>
          <a:p>
            <a:pPr lvl="1"/>
            <a:r>
              <a:rPr lang="en-US" dirty="0">
                <a:latin typeface="Times New Roman" charset="0"/>
                <a:ea typeface="宋体" charset="0"/>
              </a:rPr>
              <a:t>Importance of nucleon-nucleon correlation and bulk viscosity? </a:t>
            </a:r>
          </a:p>
          <a:p>
            <a:pPr lvl="1"/>
            <a:r>
              <a:rPr lang="en-US" dirty="0">
                <a:latin typeface="Times New Roman" charset="0"/>
                <a:ea typeface="宋体" charset="0"/>
              </a:rPr>
              <a:t>Radial excitation of the overlap region and sub-leading flow</a:t>
            </a:r>
            <a:r>
              <a:rPr lang="en-US" dirty="0" smtClean="0">
                <a:latin typeface="Times New Roman" charset="0"/>
                <a:ea typeface="宋体" charset="0"/>
              </a:rPr>
              <a:t>?</a:t>
            </a:r>
            <a:endParaRPr lang="en-US" dirty="0">
              <a:latin typeface="Times New Roman" charset="0"/>
              <a:ea typeface="宋体" charset="0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430738"/>
              </p:ext>
            </p:extLst>
          </p:nvPr>
        </p:nvGraphicFramePr>
        <p:xfrm>
          <a:off x="4267200" y="4876800"/>
          <a:ext cx="23590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94" name="Equation" r:id="rId6" imgW="977900" imgH="215900" progId="Equation.DSMT4">
                  <p:embed/>
                </p:oleObj>
              </mc:Choice>
              <mc:Fallback>
                <p:oleObj name="Equation" r:id="rId6" imgW="9779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876800"/>
                        <a:ext cx="23590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30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Multi-particle </a:t>
            </a:r>
            <a:r>
              <a:rPr lang="en-US" dirty="0" err="1" smtClean="0">
                <a:latin typeface="Arial" charset="0"/>
              </a:rPr>
              <a:t>cumulant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</a:t>
            </a:r>
            <a:r>
              <a:rPr lang="en-US" sz="2800" baseline="-25000" dirty="0" err="1" smtClean="0">
                <a:latin typeface="Arial" charset="0"/>
              </a:rPr>
              <a:t>n</a:t>
            </a:r>
            <a:r>
              <a:rPr lang="en-US" dirty="0">
                <a:latin typeface="Arial" charset="0"/>
              </a:rPr>
              <a:t>{2k} in </a:t>
            </a:r>
            <a:r>
              <a:rPr lang="en-US" dirty="0" err="1">
                <a:latin typeface="Arial" charset="0"/>
              </a:rPr>
              <a:t>Pb+</a:t>
            </a:r>
            <a:r>
              <a:rPr lang="en-US" dirty="0" err="1" smtClean="0">
                <a:latin typeface="Arial" charset="0"/>
              </a:rPr>
              <a:t>Pb</a:t>
            </a:r>
            <a:endParaRPr lang="en-US" dirty="0">
              <a:latin typeface="Arial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304800" y="4346575"/>
            <a:ext cx="8763000" cy="12954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Provide information about the underlying p(</a:t>
            </a:r>
            <a:r>
              <a:rPr lang="en-US" dirty="0" err="1">
                <a:latin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</a:rPr>
              <a:t>n</a:t>
            </a:r>
            <a:r>
              <a:rPr lang="en-US" dirty="0">
                <a:latin typeface="Times New Roman" charset="0"/>
              </a:rPr>
              <a:t>) distribution</a:t>
            </a:r>
          </a:p>
          <a:p>
            <a:r>
              <a:rPr lang="en-US" dirty="0">
                <a:latin typeface="Times New Roman" charset="0"/>
              </a:rPr>
              <a:t>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{4}~v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{6}~v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{8}</a:t>
            </a:r>
            <a:r>
              <a:rPr lang="en-US" dirty="0">
                <a:latin typeface="Times New Roman" charset="0"/>
                <a:sym typeface="Wingdings" charset="0"/>
              </a:rPr>
              <a:t> Gaussian fluctuation around mean </a:t>
            </a:r>
            <a:r>
              <a:rPr lang="en-US" dirty="0" smtClean="0">
                <a:latin typeface="Times New Roman" charset="0"/>
                <a:sym typeface="Wingdings" charset="0"/>
              </a:rPr>
              <a:t>v</a:t>
            </a:r>
            <a:r>
              <a:rPr lang="en-US" baseline="-25000" dirty="0" smtClean="0">
                <a:latin typeface="Times New Roman" charset="0"/>
                <a:sym typeface="Wingdings" charset="0"/>
              </a:rPr>
              <a:t>2</a:t>
            </a:r>
            <a:r>
              <a:rPr lang="en-US" baseline="30000" dirty="0">
                <a:latin typeface="Times New Roman" charset="0"/>
                <a:sym typeface="Wingdings" charset="0"/>
              </a:rPr>
              <a:t>0</a:t>
            </a:r>
            <a:r>
              <a:rPr lang="en-US" dirty="0" smtClean="0">
                <a:latin typeface="Times New Roman" charset="0"/>
                <a:sym typeface="Wingdings" charset="0"/>
              </a:rPr>
              <a:t>:</a:t>
            </a:r>
            <a:endParaRPr lang="en-US" dirty="0">
              <a:latin typeface="Times New Roman" charset="0"/>
              <a:sym typeface="Wingdings" charset="0"/>
            </a:endParaRPr>
          </a:p>
          <a:p>
            <a:endParaRPr lang="en-US" dirty="0">
              <a:latin typeface="Times New Roman" charset="0"/>
              <a:sym typeface="Wingdings" charset="0"/>
            </a:endParaRPr>
          </a:p>
          <a:p>
            <a:endParaRPr lang="en-US" dirty="0">
              <a:latin typeface="Times New Roman" charset="0"/>
              <a:sym typeface="Wingdings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DE10AA-227E-AD40-BAA2-9A1B0C8664E5}" type="slidenum">
              <a:rPr lang="en-US" altLang="zh-CN" sz="14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77</a:t>
            </a:fld>
            <a:endParaRPr lang="en-US" altLang="zh-CN" sz="14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495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917575"/>
            <a:ext cx="466566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410200"/>
            <a:ext cx="4038600" cy="94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Comparison with AMPT model: arxiv:1203.3410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0" y="4876800"/>
            <a:ext cx="92202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HIJING only need momentum conservation, while AMPT need both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A13C065-24E0-FB45-956C-8133681D7824}" type="slidenum">
              <a:rPr lang="en-US" sz="1400">
                <a:solidFill>
                  <a:srgbClr val="FFFFFF"/>
                </a:solidFill>
                <a:ea typeface="SimSun" charset="0"/>
                <a:cs typeface="SimSu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400">
              <a:solidFill>
                <a:srgbClr val="FFFFFF"/>
              </a:solidFill>
              <a:ea typeface="SimSun" charset="0"/>
              <a:cs typeface="SimSun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16438" y="631825"/>
            <a:ext cx="4616450" cy="3635375"/>
            <a:chOff x="4515872" y="631321"/>
            <a:chExt cx="4617401" cy="3635599"/>
          </a:xfrm>
        </p:grpSpPr>
        <p:pic>
          <p:nvPicPr>
            <p:cNvPr id="235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872" y="631321"/>
              <a:ext cx="4617401" cy="291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093" y="3943420"/>
              <a:ext cx="4267708" cy="32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919538"/>
            <a:ext cx="27432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2209800" y="26019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Arxiv1203.3410</a:t>
            </a:r>
          </a:p>
        </p:txBody>
      </p:sp>
      <p:pic>
        <p:nvPicPr>
          <p:cNvPr id="2355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47244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"/>
          <p:cNvSpPr>
            <a:spLocks noChangeArrowheads="1"/>
          </p:cNvSpPr>
          <p:nvPr/>
        </p:nvSpPr>
        <p:spPr bwMode="auto">
          <a:xfrm>
            <a:off x="3505200" y="2667000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|Δη|&gt;1.5</a:t>
            </a:r>
          </a:p>
        </p:txBody>
      </p:sp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2209800" y="2667000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Arial" charset="0"/>
                <a:cs typeface="Arial" charset="0"/>
              </a:rPr>
              <a:t>HIJING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15000" y="2678113"/>
            <a:ext cx="2705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Arial" charset="0"/>
                <a:cs typeface="Arial" charset="0"/>
              </a:rPr>
              <a:t>HIJING+Final state inter.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57150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lvl="1" indent="0"/>
            <a:r>
              <a:rPr lang="en-US" sz="2800" smtClean="0">
                <a:solidFill>
                  <a:srgbClr val="FF0000"/>
                </a:solidFill>
                <a:latin typeface="Times New Roman" charset="0"/>
                <a:ea typeface="SimSun" charset="0"/>
                <a:cs typeface="SimSun" charset="0"/>
              </a:rPr>
              <a:t>The complex p</a:t>
            </a:r>
            <a:r>
              <a:rPr lang="en-US" sz="2800" baseline="-25000" smtClean="0">
                <a:solidFill>
                  <a:srgbClr val="FF0000"/>
                </a:solidFill>
                <a:latin typeface="Times New Roman" charset="0"/>
                <a:ea typeface="SimSun" charset="0"/>
                <a:cs typeface="SimSun" charset="0"/>
              </a:rPr>
              <a:t>T</a:t>
            </a:r>
            <a:r>
              <a:rPr lang="en-US" sz="2800" smtClean="0">
                <a:solidFill>
                  <a:srgbClr val="FF0000"/>
                </a:solidFill>
                <a:latin typeface="Times New Roman" charset="0"/>
                <a:ea typeface="SimSun" charset="0"/>
                <a:cs typeface="SimSun" charset="0"/>
              </a:rPr>
              <a:t> dependence of v</a:t>
            </a:r>
            <a:r>
              <a:rPr lang="en-US" sz="2800" baseline="-25000" smtClean="0">
                <a:solidFill>
                  <a:srgbClr val="FF0000"/>
                </a:solidFill>
                <a:latin typeface="Times New Roman" charset="0"/>
                <a:ea typeface="SimSun" charset="0"/>
                <a:cs typeface="SimSun" charset="0"/>
              </a:rPr>
              <a:t>1,1</a:t>
            </a:r>
            <a:r>
              <a:rPr lang="en-US" sz="2800" smtClean="0">
                <a:solidFill>
                  <a:srgbClr val="FF0000"/>
                </a:solidFill>
                <a:latin typeface="Times New Roman" charset="0"/>
                <a:ea typeface="SimSun" charset="0"/>
                <a:cs typeface="SimSun" charset="0"/>
              </a:rPr>
              <a:t> naturally generated from final state interactions</a:t>
            </a:r>
          </a:p>
        </p:txBody>
      </p:sp>
    </p:spTree>
    <p:extLst>
      <p:ext uri="{BB962C8B-B14F-4D97-AF65-F5344CB8AC3E}">
        <p14:creationId xmlns:p14="http://schemas.microsoft.com/office/powerpoint/2010/main" val="65092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Event-by-event transverse &amp; longitudinal dynamics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Picture 2" descr="dNdEtadPhiAsso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NdEtadPhiAsso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NdEtadPhiAsso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NdEtadPhiAsso9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NdEtadPhiAsso9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NdEtadPhiAsso9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NdEtadPhiAsso9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NdEtadPhiAsso9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NdEtadPhiAsso9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NdEtadPhiAsso9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001000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63425" y="6465665"/>
            <a:ext cx="7186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cs typeface="Arial" charset="0"/>
              </a:rPr>
              <a:t>Curtsey of L.Pang and X.N Wang,  EbyE 3D hydro+AMPT condition</a:t>
            </a:r>
          </a:p>
        </p:txBody>
      </p:sp>
    </p:spTree>
    <p:extLst>
      <p:ext uri="{BB962C8B-B14F-4D97-AF65-F5344CB8AC3E}">
        <p14:creationId xmlns:p14="http://schemas.microsoft.com/office/powerpoint/2010/main" val="52192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2DBB1-76DE-AC40-BD7C-3F866C364459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16" name="Picture 15" descr="dNdEtadPhiAsso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7"/>
          <a:stretch/>
        </p:blipFill>
        <p:spPr bwMode="auto">
          <a:xfrm>
            <a:off x="2611372" y="83563"/>
            <a:ext cx="6075428" cy="372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52800" y="2956581"/>
            <a:ext cx="3215568" cy="3672819"/>
            <a:chOff x="3352800" y="2956581"/>
            <a:chExt cx="3215568" cy="367281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5058833"/>
              <a:ext cx="3215568" cy="1570567"/>
            </a:xfrm>
            <a:prstGeom prst="rect">
              <a:avLst/>
            </a:prstGeom>
          </p:spPr>
        </p:pic>
        <p:graphicFrame>
          <p:nvGraphicFramePr>
            <p:cNvPr id="21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6360467"/>
                </p:ext>
              </p:extLst>
            </p:nvPr>
          </p:nvGraphicFramePr>
          <p:xfrm>
            <a:off x="3505200" y="4699483"/>
            <a:ext cx="3008312" cy="329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438" name="Equation" r:id="rId5" imgW="3124200" imgH="342900" progId="Equation.DSMT4">
                    <p:embed/>
                  </p:oleObj>
                </mc:Choice>
                <mc:Fallback>
                  <p:oleObj name="Equation" r:id="rId5" imgW="3124200" imgH="342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200" y="4699483"/>
                          <a:ext cx="3008312" cy="3297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28"/>
            <p:cNvSpPr/>
            <p:nvPr/>
          </p:nvSpPr>
          <p:spPr>
            <a:xfrm>
              <a:off x="3733800" y="4419600"/>
              <a:ext cx="24856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flow fluctuations in radial direction</a:t>
              </a:r>
            </a:p>
          </p:txBody>
        </p:sp>
        <p:sp>
          <p:nvSpPr>
            <p:cNvPr id="34" name="Left Arrow 33"/>
            <p:cNvSpPr/>
            <p:nvPr/>
          </p:nvSpPr>
          <p:spPr bwMode="auto">
            <a:xfrm rot="16200000">
              <a:off x="4495800" y="3489981"/>
              <a:ext cx="1371600" cy="304800"/>
            </a:xfrm>
            <a:prstGeom prst="lef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0" y="2393035"/>
            <a:ext cx="3048000" cy="3779165"/>
            <a:chOff x="6096000" y="2393035"/>
            <a:chExt cx="3048000" cy="3779165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297"/>
            <a:stretch>
              <a:fillRect/>
            </a:stretch>
          </p:blipFill>
          <p:spPr bwMode="auto">
            <a:xfrm>
              <a:off x="6096000" y="4038600"/>
              <a:ext cx="3048000" cy="28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1800" y="4267200"/>
              <a:ext cx="2049389" cy="1905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256145" y="3657600"/>
              <a:ext cx="28878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flow fluctuations in </a:t>
              </a:r>
              <a:r>
                <a:rPr lang="en-US" sz="12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longitudinal direction</a:t>
              </a:r>
              <a:endParaRPr lang="en-US" sz="120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  <p:sp>
          <p:nvSpPr>
            <p:cNvPr id="35" name="Left Arrow 34"/>
            <p:cNvSpPr/>
            <p:nvPr/>
          </p:nvSpPr>
          <p:spPr bwMode="auto">
            <a:xfrm rot="13992030">
              <a:off x="6476437" y="2926435"/>
              <a:ext cx="1371600" cy="304800"/>
            </a:xfrm>
            <a:prstGeom prst="lef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200" y="2895600"/>
            <a:ext cx="4355861" cy="3657600"/>
            <a:chOff x="76200" y="2895600"/>
            <a:chExt cx="4355861" cy="36576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47800" y="3391051"/>
              <a:ext cx="1657208" cy="163301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" y="5067451"/>
              <a:ext cx="1833632" cy="148574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752600" y="4457851"/>
              <a:ext cx="121058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8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p(</a:t>
              </a:r>
              <a:r>
                <a:rPr lang="en-US" sz="8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Φ</a:t>
              </a:r>
              <a:r>
                <a:rPr lang="en-US" sz="800" baseline="-250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n</a:t>
              </a:r>
              <a:r>
                <a:rPr lang="en-US" sz="8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,Φ</a:t>
              </a:r>
              <a:r>
                <a:rPr lang="en-US" sz="800" baseline="-250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m</a:t>
              </a:r>
              <a:r>
                <a:rPr lang="en-US" sz="8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), p</a:t>
              </a:r>
              <a:r>
                <a:rPr lang="en-US" sz="8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(</a:t>
              </a:r>
              <a:r>
                <a:rPr lang="en-US" sz="8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Φ</a:t>
              </a:r>
              <a:r>
                <a:rPr lang="en-US" sz="800" baseline="-250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n</a:t>
              </a:r>
              <a:r>
                <a:rPr lang="en-US" sz="8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,Φ</a:t>
              </a:r>
              <a:r>
                <a:rPr lang="en-US" sz="800" baseline="-250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m,</a:t>
              </a:r>
              <a:r>
                <a:rPr lang="en-US" sz="8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Φ</a:t>
              </a:r>
              <a:r>
                <a:rPr lang="en-US" sz="800" baseline="-25000" dirty="0" err="1">
                  <a:solidFill>
                    <a:srgbClr val="FF0000"/>
                  </a:solidFill>
                  <a:ea typeface="SimSun" charset="0"/>
                  <a:cs typeface="SimSun" charset="0"/>
                </a:rPr>
                <a:t>L</a:t>
              </a:r>
              <a:r>
                <a:rPr lang="en-US" sz="8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)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200" y="3391051"/>
              <a:ext cx="1392588" cy="161499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09600" y="4534051"/>
              <a:ext cx="47990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05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p</a:t>
              </a:r>
              <a:r>
                <a:rPr lang="en-US" sz="105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(</a:t>
              </a:r>
              <a:r>
                <a:rPr lang="en-US" sz="1050" dirty="0" err="1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v</a:t>
              </a:r>
              <a:r>
                <a:rPr lang="en-US" sz="1050" baseline="-25000" dirty="0" err="1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n</a:t>
              </a:r>
              <a:r>
                <a:rPr lang="en-US" sz="105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)</a:t>
              </a:r>
              <a:endParaRPr lang="en-US" sz="105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  <p:sp>
          <p:nvSpPr>
            <p:cNvPr id="32" name="Left Arrow 31"/>
            <p:cNvSpPr/>
            <p:nvPr/>
          </p:nvSpPr>
          <p:spPr bwMode="auto">
            <a:xfrm rot="19916770">
              <a:off x="3060461" y="3108980"/>
              <a:ext cx="1371600" cy="304800"/>
            </a:xfrm>
            <a:prstGeom prst="lef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295400" y="5372251"/>
              <a:ext cx="62403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0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p</a:t>
              </a:r>
              <a:r>
                <a:rPr lang="en-US" sz="1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(</a:t>
              </a:r>
              <a:r>
                <a:rPr lang="en-US" sz="1000" dirty="0" err="1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v</a:t>
              </a:r>
              <a:r>
                <a:rPr lang="en-US" sz="1000" baseline="-25000" dirty="0" err="1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n</a:t>
              </a:r>
              <a:r>
                <a:rPr lang="en-US" sz="1000" dirty="0" err="1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,v</a:t>
              </a:r>
              <a:r>
                <a:rPr lang="en-US" sz="1000" baseline="-25000" dirty="0" err="1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m</a:t>
              </a:r>
              <a:r>
                <a:rPr lang="en-US" sz="10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)</a:t>
              </a:r>
              <a:endParaRPr lang="en-US" sz="100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1000" y="2895600"/>
              <a:ext cx="2340229" cy="498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>
                  <a:solidFill>
                    <a:srgbClr val="FF0000"/>
                  </a:solidFill>
                  <a:ea typeface="SimSun" charset="0"/>
                  <a:cs typeface="SimSun" charset="0"/>
                </a:rPr>
                <a:t>Transverse shape fluctuations:</a:t>
              </a:r>
            </a:p>
            <a:p>
              <a:pPr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event-by-event flow fluctuations</a:t>
              </a:r>
              <a:endParaRPr lang="en-US" sz="120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33600" y="0"/>
            <a:ext cx="115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027" y="561201"/>
            <a:ext cx="3711773" cy="1990243"/>
            <a:chOff x="22027" y="561201"/>
            <a:chExt cx="3711773" cy="1990243"/>
          </a:xfrm>
        </p:grpSpPr>
        <p:sp>
          <p:nvSpPr>
            <p:cNvPr id="31" name="Left Arrow 30"/>
            <p:cNvSpPr/>
            <p:nvPr/>
          </p:nvSpPr>
          <p:spPr bwMode="auto">
            <a:xfrm>
              <a:off x="2362200" y="1752600"/>
              <a:ext cx="1371600" cy="304800"/>
            </a:xfrm>
            <a:prstGeom prst="leftArrow">
              <a:avLst/>
            </a:prstGeom>
            <a:solidFill>
              <a:srgbClr val="F0F94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endParaRPr>
            </a:p>
          </p:txBody>
        </p:sp>
        <p:pic>
          <p:nvPicPr>
            <p:cNvPr id="24" name="Picture 1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37"/>
            <a:stretch/>
          </p:blipFill>
          <p:spPr bwMode="auto">
            <a:xfrm>
              <a:off x="152400" y="1219200"/>
              <a:ext cx="2158918" cy="1332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22027" y="561201"/>
              <a:ext cx="2274631" cy="498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Transverse shape fluctuations: </a:t>
              </a:r>
            </a:p>
            <a:p>
              <a:pPr algn="ctr" eaLnBrk="1" hangingPunct="1"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charset="0"/>
                <a:buNone/>
              </a:pPr>
              <a:r>
                <a:rPr lang="en-US" sz="1200" dirty="0" smtClean="0">
                  <a:solidFill>
                    <a:srgbClr val="FF0000"/>
                  </a:solidFill>
                  <a:ea typeface="SimSun" charset="0"/>
                  <a:cs typeface="SimSun" charset="0"/>
                </a:rPr>
                <a:t>Event-averaged flow </a:t>
              </a:r>
              <a:endParaRPr lang="en-US" sz="1200" dirty="0">
                <a:solidFill>
                  <a:srgbClr val="FF0000"/>
                </a:solidFill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37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et">
  <a:themeElements>
    <a:clrScheme name="jet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jia">
  <a:themeElements>
    <a:clrScheme name="jet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2">
  <a:themeElements>
    <a:clrScheme name="jet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jet">
  <a:themeElements>
    <a:clrScheme name="jet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159592</TotalTime>
  <Words>3836</Words>
  <Application>Microsoft Macintosh PowerPoint</Application>
  <PresentationFormat>On-screen Show (4:3)</PresentationFormat>
  <Paragraphs>683</Paragraphs>
  <Slides>78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jet</vt:lpstr>
      <vt:lpstr>jjia</vt:lpstr>
      <vt:lpstr>Theme2</vt:lpstr>
      <vt:lpstr>1_jet</vt:lpstr>
      <vt:lpstr>Equation</vt:lpstr>
      <vt:lpstr>Picture</vt:lpstr>
      <vt:lpstr>Collective dynamics in A+A collisions</vt:lpstr>
      <vt:lpstr>What can we learn from correlation measurements?</vt:lpstr>
      <vt:lpstr>Fluctuations, Correlations and Collective flow</vt:lpstr>
      <vt:lpstr>A brief history of flow correlations (2000-2016)</vt:lpstr>
      <vt:lpstr>A brief history of flow correlations (2000-2016)</vt:lpstr>
      <vt:lpstr>A brief history of flow correlations (2000-2016)</vt:lpstr>
      <vt:lpstr>A brief history of flow correlations (2000-2016)</vt:lpstr>
      <vt:lpstr>Event-by-event transverse &amp; longitudinal dynamics  </vt:lpstr>
      <vt:lpstr>PowerPoint Presentation</vt:lpstr>
      <vt:lpstr>Initial structure and transverse dynamics </vt:lpstr>
      <vt:lpstr>Event-averaged vn &amp; two-particle correlation method </vt:lpstr>
      <vt:lpstr>Two-particle correlation in pp</vt:lpstr>
      <vt:lpstr>Two-particle correlation in A+A</vt:lpstr>
      <vt:lpstr>Scalar-product method</vt:lpstr>
      <vt:lpstr>Event-averaged flow: vn(η,pT,cent)</vt:lpstr>
      <vt:lpstr>How about v1 from fluctuation (dipolar flow)?</vt:lpstr>
      <vt:lpstr>Compare with v2 and v3</vt:lpstr>
      <vt:lpstr>Event-by-Event fluctuations</vt:lpstr>
      <vt:lpstr>EbyE initial structure and harmonic flow</vt:lpstr>
      <vt:lpstr>Event-by-event vn fluctuations</vt:lpstr>
      <vt:lpstr>Event-by-event observables</vt:lpstr>
      <vt:lpstr>Event-by-event observables</vt:lpstr>
      <vt:lpstr>Some selected results</vt:lpstr>
      <vt:lpstr>Non-Gaussianity from p(v2) and cumulant</vt:lpstr>
      <vt:lpstr>How are (εn,Φn*) transferred to (vn, Φn)?</vt:lpstr>
      <vt:lpstr>How are (εn,Φn*) transferred to (vn, Φn)?</vt:lpstr>
      <vt:lpstr>p(vn,vm) via symmetric cumulant</vt:lpstr>
      <vt:lpstr>p(vn,vm) via event-shape engineering tech.</vt:lpstr>
      <vt:lpstr>Application of EbyE distributions </vt:lpstr>
      <vt:lpstr>But how did we get here?</vt:lpstr>
      <vt:lpstr>Obtaining p(vn) via unfolding</vt:lpstr>
      <vt:lpstr>Obtaining p(vn) via unfolding</vt:lpstr>
      <vt:lpstr>Probability distribution of vn</vt:lpstr>
      <vt:lpstr>EbyE fluctuation via multi-particle correlations</vt:lpstr>
      <vt:lpstr>Calculating the multi-particle correlator</vt:lpstr>
      <vt:lpstr>Multi-particle cumulant for vn</vt:lpstr>
      <vt:lpstr>Non-flow</vt:lpstr>
      <vt:lpstr>Non-flow in four-particle cumulant</vt:lpstr>
      <vt:lpstr>Multi-particle cumulant for vn</vt:lpstr>
      <vt:lpstr>v2{2k} for realistic p(vn) in large system</vt:lpstr>
      <vt:lpstr>Summary I</vt:lpstr>
      <vt:lpstr>2. Radial excitation and sub-leading flow</vt:lpstr>
      <vt:lpstr>pT-dependent flow fluctuation and factorization</vt:lpstr>
      <vt:lpstr>pT-dependent flow fluctuation and factorization</vt:lpstr>
      <vt:lpstr>Radial excitation and sub-leading flow</vt:lpstr>
      <vt:lpstr>Radial excitation and sub-leading flow</vt:lpstr>
      <vt:lpstr>Radial excitation and sub-leading flow</vt:lpstr>
      <vt:lpstr>Radial excitation and sub-leading flow</vt:lpstr>
      <vt:lpstr>Transverse size fluctuation &amp; &lt;pT&gt;</vt:lpstr>
      <vt:lpstr>Summary II</vt:lpstr>
      <vt:lpstr>3. Longitudinal fluctuations</vt:lpstr>
      <vt:lpstr>PowerPoint Presentation</vt:lpstr>
      <vt:lpstr>PowerPoint Presentation</vt:lpstr>
      <vt:lpstr>Three types of longitudinal correlations</vt:lpstr>
      <vt:lpstr>Two-particle correlation observables</vt:lpstr>
      <vt:lpstr>           2nd-order flow in PbPb</vt:lpstr>
      <vt:lpstr>           3rd-order flow in PbPb</vt:lpstr>
      <vt:lpstr>Compared PbPb with pPb</vt:lpstr>
      <vt:lpstr>Revisit the vn(η) measurement</vt:lpstr>
      <vt:lpstr>The fallacy of factorization assumption in η</vt:lpstr>
      <vt:lpstr>The fallacy of factorization assumption in η</vt:lpstr>
      <vt:lpstr>Stronger bias at RHIC</vt:lpstr>
      <vt:lpstr>0th-order: FB multiplicity asymmetry</vt:lpstr>
      <vt:lpstr>Pseudorapidity correlation function</vt:lpstr>
      <vt:lpstr>Leading-order contribution</vt:lpstr>
      <vt:lpstr>Properties of multiplicity correlation</vt:lpstr>
      <vt:lpstr>Dependence on Nch and collision systems</vt:lpstr>
      <vt:lpstr>Dependence on Nch and collision systems</vt:lpstr>
      <vt:lpstr>Compare with PYTHIA8 and EPOS-LHC</vt:lpstr>
      <vt:lpstr>Summary III</vt:lpstr>
      <vt:lpstr>Backup</vt:lpstr>
      <vt:lpstr>Dipolar flow and expected trend in v1,1</vt:lpstr>
      <vt:lpstr>pT dependence of v1,1=&lt;cosΔϕ&gt;</vt:lpstr>
      <vt:lpstr>Separate asymmetry and twist contributions</vt:lpstr>
      <vt:lpstr>Ultra-central collisions</vt:lpstr>
      <vt:lpstr>Ultra-central collisions</vt:lpstr>
      <vt:lpstr>Multi-particle cumulant vn{2k} in Pb+Pb</vt:lpstr>
      <vt:lpstr>Comparison with AMPT model: arxiv:1203.3410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particle correlation update</dc:title>
  <dc:creator/>
  <cp:lastModifiedBy>Jiangyong Jia</cp:lastModifiedBy>
  <cp:revision>2892</cp:revision>
  <cp:lastPrinted>2016-02-22T17:13:36Z</cp:lastPrinted>
  <dcterms:created xsi:type="dcterms:W3CDTF">2006-08-16T00:00:00Z</dcterms:created>
  <dcterms:modified xsi:type="dcterms:W3CDTF">2016-12-15T00:52:58Z</dcterms:modified>
</cp:coreProperties>
</file>