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2" r:id="rId3"/>
    <p:sldMasterId id="2147483715" r:id="rId4"/>
    <p:sldMasterId id="2147483729" r:id="rId5"/>
    <p:sldMasterId id="2147483767" r:id="rId6"/>
    <p:sldMasterId id="2147483779" r:id="rId7"/>
  </p:sldMasterIdLst>
  <p:notesMasterIdLst>
    <p:notesMasterId r:id="rId36"/>
  </p:notesMasterIdLst>
  <p:sldIdLst>
    <p:sldId id="257" r:id="rId8"/>
    <p:sldId id="345" r:id="rId9"/>
    <p:sldId id="259" r:id="rId10"/>
    <p:sldId id="308" r:id="rId11"/>
    <p:sldId id="261" r:id="rId12"/>
    <p:sldId id="273" r:id="rId13"/>
    <p:sldId id="332" r:id="rId14"/>
    <p:sldId id="333" r:id="rId15"/>
    <p:sldId id="344" r:id="rId16"/>
    <p:sldId id="275" r:id="rId17"/>
    <p:sldId id="315" r:id="rId18"/>
    <p:sldId id="278" r:id="rId19"/>
    <p:sldId id="262" r:id="rId20"/>
    <p:sldId id="298" r:id="rId21"/>
    <p:sldId id="347" r:id="rId22"/>
    <p:sldId id="269" r:id="rId23"/>
    <p:sldId id="264" r:id="rId24"/>
    <p:sldId id="265" r:id="rId25"/>
    <p:sldId id="311" r:id="rId26"/>
    <p:sldId id="271" r:id="rId27"/>
    <p:sldId id="301" r:id="rId28"/>
    <p:sldId id="313" r:id="rId29"/>
    <p:sldId id="337" r:id="rId30"/>
    <p:sldId id="328" r:id="rId31"/>
    <p:sldId id="329" r:id="rId32"/>
    <p:sldId id="330" r:id="rId33"/>
    <p:sldId id="339" r:id="rId34"/>
    <p:sldId id="283" r:id="rId35"/>
  </p:sldIdLst>
  <p:sldSz cx="6858000" cy="51435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FF"/>
    <a:srgbClr val="6600FF"/>
    <a:srgbClr val="015563"/>
    <a:srgbClr val="FFD9D9"/>
    <a:srgbClr val="000000"/>
    <a:srgbClr val="DFC9FF"/>
    <a:srgbClr val="FF9900"/>
    <a:srgbClr val="C197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 autoAdjust="0"/>
    <p:restoredTop sz="94660"/>
  </p:normalViewPr>
  <p:slideViewPr>
    <p:cSldViewPr>
      <p:cViewPr varScale="1">
        <p:scale>
          <a:sx n="100" d="100"/>
          <a:sy n="100" d="100"/>
        </p:scale>
        <p:origin x="52" y="41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1321-01DA-445F-A52F-85C869258571}" type="datetimeFigureOut">
              <a:rPr kumimoji="1" lang="ja-JP" altLang="en-US" smtClean="0"/>
              <a:t>2017/9/3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FD51-FE6F-4787-A616-4F494212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65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この図が</a:t>
            </a:r>
            <a:r>
              <a:rPr lang="en-US" altLang="ja-JP" sz="1000" smtClean="0">
                <a:latin typeface="Arial" panose="020B0604020202020204" pitchFamily="34" charset="0"/>
              </a:rPr>
              <a:t>J-PARC</a:t>
            </a:r>
            <a:r>
              <a:rPr lang="ja-JP" altLang="en-US" sz="1000" smtClean="0">
                <a:latin typeface="Arial" panose="020B0604020202020204" pitchFamily="34" charset="0"/>
              </a:rPr>
              <a:t>の</a:t>
            </a:r>
            <a:r>
              <a:rPr lang="en-US" altLang="ja-JP" sz="1000" smtClean="0">
                <a:latin typeface="Arial" panose="020B0604020202020204" pitchFamily="34" charset="0"/>
              </a:rPr>
              <a:t>K1.8</a:t>
            </a:r>
            <a:r>
              <a:rPr lang="ja-JP" altLang="en-US" sz="1000" smtClean="0">
                <a:latin typeface="Arial" panose="020B0604020202020204" pitchFamily="34" charset="0"/>
              </a:rPr>
              <a:t>ビームラインにおける</a:t>
            </a:r>
            <a:r>
              <a:rPr lang="en-US" altLang="ja-JP" sz="1000" smtClean="0">
                <a:latin typeface="Arial" panose="020B0604020202020204" pitchFamily="34" charset="0"/>
              </a:rPr>
              <a:t>E13</a:t>
            </a:r>
            <a:r>
              <a:rPr lang="ja-JP" altLang="en-US" sz="1000" smtClean="0">
                <a:latin typeface="Arial" panose="020B0604020202020204" pitchFamily="34" charset="0"/>
              </a:rPr>
              <a:t>実験のセットアップとなっています。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大強度の</a:t>
            </a:r>
            <a:r>
              <a:rPr lang="en-US" altLang="ja-JP" sz="1000" smtClean="0">
                <a:latin typeface="Arial" panose="020B0604020202020204" pitchFamily="34" charset="0"/>
              </a:rPr>
              <a:t>K</a:t>
            </a:r>
            <a:r>
              <a:rPr lang="ja-JP" altLang="en-US" sz="1000" smtClean="0">
                <a:latin typeface="Arial" panose="020B0604020202020204" pitchFamily="34" charset="0"/>
              </a:rPr>
              <a:t>－ビームをこちらに配置した標的に照射して（</a:t>
            </a:r>
            <a:r>
              <a:rPr lang="en-US" altLang="ja-JP" sz="1000" smtClean="0">
                <a:latin typeface="Arial" panose="020B0604020202020204" pitchFamily="34" charset="0"/>
              </a:rPr>
              <a:t>K</a:t>
            </a:r>
            <a:r>
              <a:rPr lang="ja-JP" altLang="en-US" sz="1000" smtClean="0">
                <a:latin typeface="Arial" panose="020B0604020202020204" pitchFamily="34" charset="0"/>
              </a:rPr>
              <a:t>－</a:t>
            </a:r>
            <a:r>
              <a:rPr lang="en-US" altLang="ja-JP" sz="1000" smtClean="0">
                <a:latin typeface="Arial" panose="020B0604020202020204" pitchFamily="34" charset="0"/>
              </a:rPr>
              <a:t>,π-</a:t>
            </a:r>
            <a:r>
              <a:rPr lang="ja-JP" altLang="en-US" sz="1000" smtClean="0">
                <a:latin typeface="Arial" panose="020B0604020202020204" pitchFamily="34" charset="0"/>
              </a:rPr>
              <a:t>）反応でハイパー核を生成し、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その後に放出されるガンマ線を測定します。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（</a:t>
            </a:r>
            <a:r>
              <a:rPr lang="en-US" altLang="ja-JP" sz="1000" smtClean="0">
                <a:latin typeface="Arial" panose="020B0604020202020204" pitchFamily="34" charset="0"/>
              </a:rPr>
              <a:t>animation</a:t>
            </a:r>
            <a:r>
              <a:rPr lang="ja-JP" altLang="en-US" sz="1000" smtClean="0">
                <a:latin typeface="Arial" panose="020B0604020202020204" pitchFamily="34" charset="0"/>
              </a:rPr>
              <a:t>）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en-US" altLang="ja-JP" sz="1000" smtClean="0">
                <a:latin typeface="Arial" panose="020B0604020202020204" pitchFamily="34" charset="0"/>
              </a:rPr>
              <a:t>E13</a:t>
            </a:r>
            <a:r>
              <a:rPr lang="ja-JP" altLang="en-US" sz="1000" smtClean="0">
                <a:latin typeface="Arial" panose="020B0604020202020204" pitchFamily="34" charset="0"/>
              </a:rPr>
              <a:t>実験は、反応－</a:t>
            </a:r>
            <a:r>
              <a:rPr lang="en-US" altLang="ja-JP" sz="1000" smtClean="0">
                <a:latin typeface="Arial" panose="020B0604020202020204" pitchFamily="34" charset="0"/>
              </a:rPr>
              <a:t>γ</a:t>
            </a:r>
            <a:r>
              <a:rPr lang="ja-JP" altLang="en-US" sz="1000" smtClean="0">
                <a:latin typeface="Arial" panose="020B0604020202020204" pitchFamily="34" charset="0"/>
              </a:rPr>
              <a:t>同時計測実験であり、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ビームラインスペクトロメータでビーム</a:t>
            </a:r>
            <a:r>
              <a:rPr lang="en-US" altLang="ja-JP" sz="1000" smtClean="0">
                <a:latin typeface="Arial" panose="020B0604020202020204" pitchFamily="34" charset="0"/>
              </a:rPr>
              <a:t>K</a:t>
            </a:r>
            <a:r>
              <a:rPr lang="ja-JP" altLang="en-US" sz="1000" smtClean="0">
                <a:latin typeface="Arial" panose="020B0604020202020204" pitchFamily="34" charset="0"/>
              </a:rPr>
              <a:t>粒子、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散乱粒子スペクトロメータ「</a:t>
            </a:r>
            <a:r>
              <a:rPr lang="en-US" altLang="ja-JP" sz="1000" smtClean="0">
                <a:latin typeface="Arial" panose="020B0604020202020204" pitchFamily="34" charset="0"/>
              </a:rPr>
              <a:t>SksMinus</a:t>
            </a:r>
            <a:r>
              <a:rPr lang="ja-JP" altLang="en-US" sz="1000" smtClean="0">
                <a:latin typeface="Arial" panose="020B0604020202020204" pitchFamily="34" charset="0"/>
              </a:rPr>
              <a:t>」を用いて散乱</a:t>
            </a:r>
            <a:r>
              <a:rPr lang="en-US" altLang="ja-JP" sz="1000" smtClean="0">
                <a:latin typeface="Arial" panose="020B0604020202020204" pitchFamily="34" charset="0"/>
              </a:rPr>
              <a:t>π</a:t>
            </a:r>
            <a:r>
              <a:rPr lang="ja-JP" altLang="en-US" sz="1000" smtClean="0">
                <a:latin typeface="Arial" panose="020B0604020202020204" pitchFamily="34" charset="0"/>
              </a:rPr>
              <a:t>粒子を運動量解析して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ハイパー核生成をタグし、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それと同時に、新しい</a:t>
            </a:r>
            <a:r>
              <a:rPr lang="en-US" altLang="ja-JP" sz="1000" smtClean="0">
                <a:latin typeface="Arial" panose="020B0604020202020204" pitchFamily="34" charset="0"/>
              </a:rPr>
              <a:t>Ge</a:t>
            </a:r>
            <a:r>
              <a:rPr lang="ja-JP" altLang="en-US" sz="1000" smtClean="0">
                <a:latin typeface="Arial" panose="020B0604020202020204" pitchFamily="34" charset="0"/>
              </a:rPr>
              <a:t>検出器群「</a:t>
            </a:r>
            <a:r>
              <a:rPr lang="en-US" altLang="ja-JP" sz="1000" smtClean="0">
                <a:latin typeface="Arial" panose="020B0604020202020204" pitchFamily="34" charset="0"/>
              </a:rPr>
              <a:t>Hyperball-J</a:t>
            </a:r>
            <a:r>
              <a:rPr lang="ja-JP" altLang="en-US" sz="1000" smtClean="0">
                <a:latin typeface="Arial" panose="020B0604020202020204" pitchFamily="34" charset="0"/>
              </a:rPr>
              <a:t>」でハイパー核からのガンマ線を測定します。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en-US" altLang="ja-JP" sz="1000" smtClean="0">
                <a:latin typeface="Arial" panose="020B0604020202020204" pitchFamily="34" charset="0"/>
              </a:rPr>
              <a:t>Hyperball-J</a:t>
            </a:r>
            <a:r>
              <a:rPr lang="ja-JP" altLang="en-US" sz="1000" smtClean="0">
                <a:latin typeface="Arial" panose="020B0604020202020204" pitchFamily="34" charset="0"/>
              </a:rPr>
              <a:t>の性能については本学会初日に山本が報告しました。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収量を考慮して、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en-US" altLang="ja-JP" sz="1000" smtClean="0">
                <a:latin typeface="Arial" panose="020B0604020202020204" pitchFamily="34" charset="0"/>
              </a:rPr>
              <a:t>4He</a:t>
            </a:r>
            <a:r>
              <a:rPr lang="ja-JP" altLang="en-US" sz="1000" smtClean="0">
                <a:latin typeface="Arial" panose="020B0604020202020204" pitchFamily="34" charset="0"/>
              </a:rPr>
              <a:t>ハイパー核については液化</a:t>
            </a:r>
            <a:r>
              <a:rPr lang="en-US" altLang="ja-JP" sz="1000" smtClean="0">
                <a:latin typeface="Arial" panose="020B0604020202020204" pitchFamily="34" charset="0"/>
              </a:rPr>
              <a:t>4He</a:t>
            </a:r>
            <a:r>
              <a:rPr lang="ja-JP" altLang="en-US" sz="1000" smtClean="0">
                <a:latin typeface="Arial" panose="020B0604020202020204" pitchFamily="34" charset="0"/>
              </a:rPr>
              <a:t>標的と運動量</a:t>
            </a:r>
            <a:r>
              <a:rPr lang="en-US" altLang="ja-JP" sz="1000" smtClean="0">
                <a:latin typeface="Arial" panose="020B0604020202020204" pitchFamily="34" charset="0"/>
              </a:rPr>
              <a:t>1.5GeV/c</a:t>
            </a:r>
            <a:r>
              <a:rPr lang="ja-JP" altLang="en-US" sz="1000" smtClean="0">
                <a:latin typeface="Arial" panose="020B0604020202020204" pitchFamily="34" charset="0"/>
              </a:rPr>
              <a:t>、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en-US" altLang="ja-JP" sz="1000" smtClean="0">
                <a:latin typeface="Arial" panose="020B0604020202020204" pitchFamily="34" charset="0"/>
              </a:rPr>
              <a:t>19F</a:t>
            </a:r>
            <a:r>
              <a:rPr lang="ja-JP" altLang="en-US" sz="1000" smtClean="0">
                <a:latin typeface="Arial" panose="020B0604020202020204" pitchFamily="34" charset="0"/>
              </a:rPr>
              <a:t>ハイパー核については</a:t>
            </a:r>
            <a:r>
              <a:rPr lang="en-US" altLang="ja-JP" sz="1000" smtClean="0">
                <a:latin typeface="Arial" panose="020B0604020202020204" pitchFamily="34" charset="0"/>
              </a:rPr>
              <a:t>HF</a:t>
            </a:r>
            <a:r>
              <a:rPr lang="ja-JP" altLang="en-US" sz="1000" smtClean="0">
                <a:latin typeface="Arial" panose="020B0604020202020204" pitchFamily="34" charset="0"/>
              </a:rPr>
              <a:t>標的と運動量</a:t>
            </a:r>
            <a:r>
              <a:rPr lang="en-US" altLang="ja-JP" sz="1000" smtClean="0">
                <a:latin typeface="Arial" panose="020B0604020202020204" pitchFamily="34" charset="0"/>
              </a:rPr>
              <a:t>1.8GeV/c</a:t>
            </a:r>
            <a:r>
              <a:rPr lang="ja-JP" altLang="en-US" sz="1000" smtClean="0">
                <a:latin typeface="Arial" panose="020B0604020202020204" pitchFamily="34" charset="0"/>
              </a:rPr>
              <a:t>を採用しました。</a:t>
            </a:r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endParaRPr lang="en-US" altLang="ja-JP" sz="1000" smtClean="0">
              <a:latin typeface="Arial" panose="020B0604020202020204" pitchFamily="34" charset="0"/>
            </a:endParaRPr>
          </a:p>
          <a:p>
            <a:pPr defTabSz="949325"/>
            <a:r>
              <a:rPr lang="en-US" altLang="ja-JP" sz="1000" smtClean="0">
                <a:latin typeface="Arial" panose="020B0604020202020204" pitchFamily="34" charset="0"/>
              </a:rPr>
              <a:t>(animation)</a:t>
            </a:r>
          </a:p>
          <a:p>
            <a:pPr defTabSz="949325"/>
            <a:r>
              <a:rPr lang="ja-JP" altLang="en-US" sz="1000" smtClean="0">
                <a:latin typeface="Arial" panose="020B0604020202020204" pitchFamily="34" charset="0"/>
              </a:rPr>
              <a:t>本講演では、このスペクトロメータの性能について報告します。</a:t>
            </a:r>
            <a:endParaRPr lang="en-US" altLang="ja-JP" sz="1000" smtClean="0">
              <a:latin typeface="Arial" panose="020B0604020202020204" pitchFamily="34" charset="0"/>
            </a:endParaRPr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1A4640-091A-4DE5-849B-97C480EBDAD5}" type="slidenum">
              <a:rPr lang="ja-JP" altLang="en-US" sz="1300">
                <a:latin typeface="Arial Black" panose="020B0A04020102020204" pitchFamily="34" charset="0"/>
                <a:ea typeface="ＭＳ Ｐゴシック" panose="020B0600070205080204" pitchFamily="50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ja-JP" altLang="en-US" sz="1300">
              <a:latin typeface="Arial Black" panose="020B0A040201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74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97830"/>
            <a:ext cx="58293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1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3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58F7-C5C8-4181-AE36-BBB92254F7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9E9-F635-47A9-861C-90E13C07B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B2BA-3115-47C4-ADBA-56B5592F03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C715-26E5-4133-BDAE-5A79F7A7F0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486150" y="1200153"/>
            <a:ext cx="3028950" cy="163949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86150" y="2953950"/>
            <a:ext cx="3028950" cy="16406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FA7C-DF5B-4A4E-8F45-F22FD0A4D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7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97830"/>
            <a:ext cx="58293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84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1" indent="0" algn="ctr">
              <a:buNone/>
              <a:defRPr/>
            </a:lvl5pPr>
            <a:lvl6pPr marL="1714415" indent="0" algn="ctr">
              <a:buNone/>
              <a:defRPr/>
            </a:lvl6pPr>
            <a:lvl7pPr marL="2057297" indent="0" algn="ctr">
              <a:buNone/>
              <a:defRPr/>
            </a:lvl7pPr>
            <a:lvl8pPr marL="2400180" indent="0" algn="ctr">
              <a:buNone/>
              <a:defRPr/>
            </a:lvl8pPr>
            <a:lvl9pPr marL="2743063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58F7-C5C8-4181-AE36-BBB92254F7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EA8-ACD2-4C36-B79E-AE3698D81E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8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1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3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0C3D-058E-4102-AF91-3A712A1D39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7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BAA2-6A0E-4CAE-A586-E1C9FA80C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72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D144-7AAF-4485-B2FC-18905A9CFA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3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662C-E276-4A39-9F98-027AC36C1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EA8-ACD2-4C36-B79E-AE3698D81E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4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C16-2098-428C-89E5-F121B3A1DF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3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20479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2177-CB4A-411D-B2F2-693B2C4AFA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1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89DE-C861-473C-8041-A57CBD7AC9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86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9E9-F635-47A9-861C-90E13C07B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1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B2BA-3115-47C4-ADBA-56B5592F03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91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C715-26E5-4133-BDAE-5A79F7A7F0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29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3486150" y="1200153"/>
            <a:ext cx="3028950" cy="163949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486150" y="2953950"/>
            <a:ext cx="3028950" cy="16406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FA7C-DF5B-4A4E-8F45-F22FD0A4D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97830"/>
            <a:ext cx="58293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5AC1E7-4CDD-4727-8459-6095EC245755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B78B27-1233-4C97-93AC-DA2DD3F9E1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1755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2C6E6C-7149-402B-B583-7C0979B9A2CE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D64562-D8E8-46C9-950E-C134F60B7F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414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706B8A-0B5B-461A-83AD-088DB1B0DF32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E6E1C2-B13A-4296-B3A3-B2AD8CEED76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052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1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3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0C3D-058E-4102-AF91-3A712A1D39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7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169BA9-4C83-44A8-AD94-42D66A479EA1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47862B-7B42-4D21-BE0F-3436AD798D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1778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084D7F-1F7E-4095-BFE6-F69DC681919A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7B29C1-1542-46ED-BDCF-7ECF00EFD5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654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58E7CC-955D-4D64-B483-0A4C27A0F355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8FE35D-D24A-40AD-9CC1-4FC6FF5964D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662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CDAA5E-084D-40AE-AE0F-F24FD0CDEFB7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E6805F-7D72-45EC-B6ED-027EEDEE17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9410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20479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CE8656-3CDD-4280-B610-A97EC70D1FA8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C81578-402D-4DF7-9ECC-565A4967D0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3370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1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CC5208-867F-43B1-97D2-9805732B36F5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7E2F75-BC6D-4C8D-A31E-3FBA4EE38CC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1896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C25484-AFF9-4692-8CE5-3FC350234843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1291ED-71A3-4690-B29E-B094A38A0F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383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6F5A85-28AC-4042-A6EB-EC0C99DFE466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124F7A-BA60-4B8D-9DC0-22A0E635CB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0815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711995" y="1485900"/>
            <a:ext cx="2815829" cy="30861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2132" y="1485900"/>
            <a:ext cx="2815828" cy="30861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4BEE72-33A4-4558-B828-E7D7F74B83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9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2686050"/>
            <a:ext cx="4229100" cy="14287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39732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71550" y="1085850"/>
            <a:ext cx="53149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4686300"/>
            <a:ext cx="14287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4686300"/>
            <a:ext cx="21717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4686300"/>
            <a:ext cx="14287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3D55-A798-49BE-82DD-000C20D830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385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BAA2-6A0E-4CAE-A586-E1C9FA80C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6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EB21-4262-4036-A224-5507ADBE51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3343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1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3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B9507-77ED-47FD-A3B7-5FAC2586C2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9933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11995" y="1485900"/>
            <a:ext cx="2815829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2132" y="1485900"/>
            <a:ext cx="2815828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9767-A549-487E-9395-DF3F0497A4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7809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0355-DCCB-4A0D-8B98-4A8888F2F5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334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1F61-FD5B-45DB-A9CB-F262D9D0C8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3417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EAE8D-CAA8-42B7-B92E-94A9887AB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6750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20479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59F7-FFF2-4792-8E02-0F7560CCE3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7530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1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5D4E-DCA9-4AD3-9B46-FFA912B6A7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4254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F9AF-3F68-48AD-95DD-745015A9F9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3655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78"/>
            <a:ext cx="1543050" cy="4366022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78"/>
            <a:ext cx="4514850" cy="436602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5A2B7-7383-4993-8AC7-D9BBED30AA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764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D144-7AAF-4485-B2FC-18905A9CFA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3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711995" y="1485900"/>
            <a:ext cx="2815829" cy="30861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2132" y="1485900"/>
            <a:ext cx="2815828" cy="30861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1DF7A-FC72-426E-B71D-CD1B1E780D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6449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58172" y="421930"/>
            <a:ext cx="4741664" cy="642938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72"/>
          <p:cNvSpPr>
            <a:spLocks noGrp="1"/>
          </p:cNvSpPr>
          <p:nvPr>
            <p:ph type="sldNum" sz="quarter" idx="10"/>
          </p:nvPr>
        </p:nvSpPr>
        <p:spPr>
          <a:xfrm>
            <a:off x="3340897" y="4881567"/>
            <a:ext cx="146447" cy="193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54C0-C0B6-45A5-A1A3-E8BB053409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79780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97830"/>
            <a:ext cx="58293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602C03-A667-47F1-9034-E3E3DCB76243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16CF96-CC36-485C-8369-8BBB2B5A4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39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21BBFA-1B95-4D26-9795-2E0B8B98C3AE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558F70-37E0-4D7F-94F8-9614489C1E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6551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598A30B-1833-4FA0-85BE-446BF32DA262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3D6DAA-8C84-4287-87F4-ED2A6BEA38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0692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205AA5-19CC-4A8F-A465-944A4381BCC3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8774E8-7B31-4F75-ABEA-21E914F6D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1727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6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6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1EC83A-6AE0-4251-AD8E-36FA59E503A1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F137BA1-22D2-4BB7-AD84-BBD6EF8B0D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3919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036D21-4154-4F98-B175-B85D75F22770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7F3E0D7-4405-43E5-B380-0807DCB338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8299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139373-7E2C-43B1-B318-710E26722661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E71449-4FAF-4481-A91F-980ACDC8CE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318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20479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A4A2E7-0CD7-4805-B661-BE648F6CA5F1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A1AA56-D8AF-4CB1-ACF1-C7D585C10E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5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662C-E276-4A39-9F98-027AC36C1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1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697B98-2357-4061-AA1F-902E0DC0A086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9F41-2BCC-494D-801A-61F6E791E9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8713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C17EAE-EF25-4F88-B6BE-84D01FD3F4A1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EA8826-AAF5-422F-BD97-F0458A6D25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5124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3ECD17-74A4-42F4-9954-D4A181C40D8A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3146212-28A8-4FF4-9B00-0401343079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7048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189D9BC9-F67F-4679-8349-C1ACD35871DB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B3C9BC8-4F0D-4A98-A3E8-08F537F3376D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916913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3FEDFCEE-1865-4AAD-9F9E-A2D6E3755E8E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05350ED-C410-4186-B5C2-A38E4B3F682C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14422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9EBE63F2-55FB-48EC-A55C-464AA772023A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BDEE7FD-96C1-4FFA-9C82-4E68A9F09020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57059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B5BAEF9E-32A3-4A8F-9EEB-0A692080B380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41860FF-1DA1-4F42-9156-A02EE4F603E8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323995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82022DC2-5C1C-4E6E-821B-9E11CBC2A274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BC7D892-DF50-4388-AED0-A99CE8EB4ABE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042755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34998DEF-6E06-49DB-9190-941FBB79C13D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3F43157-3335-419C-B8F7-FD4E33DC7566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67906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7107AC70-81B7-4472-B9D9-08DEE53C718C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BBF1261-CA1F-4923-AF3C-2D49A63D2E65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51729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C16-2098-428C-89E5-F121B3A1DF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694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868FA9C5-A7CB-44F0-A4F6-D6AEF342B734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A045591-9CE2-4FF7-BA34-34381F6577D2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074201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15B57947-CCFC-4773-A4F8-1BE9B4B55235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9A634E9-D694-4D2B-9447-99464AE5116A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1496913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27D1F6DE-BBC9-4794-941C-1E081893D801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7812E02-52FE-4758-9C17-5738FC3611A9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211585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fld id="{50A4553D-9173-4A63-9EE9-11DCAB1AC4C6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42C38C-8DE4-4F7C-AD7C-E091FD8E3F7F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710460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E1FCBFD-AE5E-4F5E-9941-022789F9EF7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2368C52-5D60-4C1D-91FF-324233E1562C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56175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7068B9D-8ACA-45CF-B15B-371DD3100CB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4C54E66-A93C-4047-9A66-A033C255968C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136577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930023A-B4DB-49BF-A389-BA867F02A66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8910D31-F384-4EBA-9112-5AC4E77D8CAA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650197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ED5A223-4734-4E39-9F14-D2292530735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6387EB0-7A60-44C5-ABAD-4C780C187185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40962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C42FD6-67DA-4021-A762-FDD8F655839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5A27142-A59D-430F-B99B-AEE3B3F7B4DF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870680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65BF9D4-DE4B-4418-A734-FBBBA8C9E3B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7BB41B6-2C7B-4862-BFEA-4CFECA29C8F6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96414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7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20479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7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2177-CB4A-411D-B2F2-693B2C4AFA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90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E6743E8-DD92-474F-A025-1873F85FD4C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88C2DFB-95C5-46CC-BFB0-A523C8750616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415453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E3691DB-4E33-4CF3-B603-ACD73008183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F8D4965-D618-4AA3-A74F-A256B920A53B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254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10806D4-43A0-486A-8E6E-4D0454C2F63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8BA830B-BB0A-4B09-8D1E-7E65ABA96561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860026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1482927-BFBC-4361-BEB7-FCC99FEB8EF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55DA5E1-9CBC-4276-AFF1-ACE1843ABD64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2706173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B13D67D-C0C8-4E70-A771-3965E1C37651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D966BB-EB23-4953-99DA-3F2F2A1261BB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6566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402551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1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89DE-C861-473C-8041-A57CBD7AC9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4"/>
            <a:ext cx="61722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4717"/>
            <a:ext cx="1600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4717"/>
            <a:ext cx="2171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4717"/>
            <a:ext cx="1600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B59A5-5FAF-4668-9AC9-132B8C6EB12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7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342884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685766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028649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371531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856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39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21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05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4"/>
            <a:ext cx="61722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4717"/>
            <a:ext cx="1600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4717"/>
            <a:ext cx="21717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4717"/>
            <a:ext cx="1600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B59A5-5FAF-4668-9AC9-132B8C6EB12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1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342884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685766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028649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371531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856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39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21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05" indent="-171441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819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42900" y="1200154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4767267"/>
            <a:ext cx="16002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FD2843-3E6B-4780-8EEA-328D0BDB4810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4767267"/>
            <a:ext cx="21717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4767267"/>
            <a:ext cx="16002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C8CFF9-9918-489B-8230-637DFF7CC7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89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884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85766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28649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71531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997" y="1485900"/>
            <a:ext cx="5745956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9613" y="4686300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750" b="0">
                <a:solidFill>
                  <a:srgbClr val="F8F8F8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4686300"/>
            <a:ext cx="2171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750" b="0">
                <a:solidFill>
                  <a:srgbClr val="F8F8F8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96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9200" y="4686300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750">
                <a:solidFill>
                  <a:srgbClr val="F8F8F8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047F1-36F0-47F5-9311-4BA4C685438B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5179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884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766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649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531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4566" indent="-3345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665560" indent="-3286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kumimoji="1" sz="2100">
          <a:solidFill>
            <a:schemeClr val="tx1"/>
          </a:solidFill>
          <a:latin typeface="+mn-lt"/>
          <a:ea typeface="+mn-ea"/>
        </a:defRPr>
      </a:lvl2pPr>
      <a:lvl3pPr marL="969169" indent="-30122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3pPr>
      <a:lvl4pPr marL="1259681" indent="-2881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kumimoji="1" sz="1500">
          <a:solidFill>
            <a:schemeClr val="tx1"/>
          </a:solidFill>
          <a:latin typeface="+mn-lt"/>
          <a:ea typeface="+mn-ea"/>
        </a:defRPr>
      </a:lvl4pPr>
      <a:lvl5pPr marL="1551385" indent="-28932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5pPr>
      <a:lvl6pPr marL="1895381" indent="-29049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6pPr>
      <a:lvl7pPr marL="2238263" indent="-29049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7pPr>
      <a:lvl8pPr marL="2581146" indent="-29049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8pPr>
      <a:lvl9pPr marL="2924030" indent="-29049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42900" y="1200154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4767267"/>
            <a:ext cx="16002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3B0F1A-A3DE-4060-8192-3223CF25F5B2}" type="datetimeFigureOut">
              <a:rPr lang="ja-JP" altLang="en-US"/>
              <a:pPr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4767267"/>
            <a:ext cx="21717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4767267"/>
            <a:ext cx="1600200" cy="274637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E2DF7-65D3-4495-8F5B-F5E11D7AE9B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89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884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85766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28649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71531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55985" indent="-25598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022" indent="-2131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42900" y="206375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921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defTabSz="685800">
              <a:defRPr/>
            </a:pPr>
            <a:fld id="{27C5C378-136C-486B-81F6-664933FE7268}" type="datetime1">
              <a:rPr lang="ja-JP" altLang="en-US" smtClean="0"/>
              <a:pPr defTabSz="685800">
                <a:defRPr/>
              </a:pPr>
              <a:t>2017/9/3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 defTabSz="68580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812E827-6445-4116-B3C4-3A5B02D00BA8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0558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fld id="{556C4677-40B6-411A-9480-3B0E576D6D14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2017/9/3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145733A-F116-484B-9162-3776609ACC7C}" type="slidenum">
              <a:rPr lang="ja-JP" alt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1180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w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2.jpe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9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-4694" y="0"/>
            <a:ext cx="6858000" cy="4478571"/>
          </a:xfrm>
          <a:prstGeom prst="rect">
            <a:avLst/>
          </a:prstGeom>
          <a:solidFill>
            <a:srgbClr val="0155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7" tIns="34289" rIns="68577" bIns="3428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3187" name="Picture 26" descr="JPARCcor"/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06" r="7762" b="-877"/>
          <a:stretch/>
        </p:blipFill>
        <p:spPr bwMode="auto">
          <a:xfrm>
            <a:off x="11832" y="2067694"/>
            <a:ext cx="6858000" cy="31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20688" y="860380"/>
            <a:ext cx="5459555" cy="5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b="1" dirty="0" smtClean="0">
                <a:solidFill>
                  <a:srgbClr val="FFFFFF"/>
                </a:solidFill>
              </a:rPr>
              <a:t>Hadrons in medium</a:t>
            </a:r>
            <a:endParaRPr lang="en-US" altLang="ja-JP" sz="2800" b="1" dirty="0">
              <a:solidFill>
                <a:srgbClr val="FFFFFF"/>
              </a:solidFill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916832" y="1707654"/>
            <a:ext cx="3384376" cy="8079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b="1" dirty="0">
                <a:solidFill>
                  <a:srgbClr val="FFFFFF"/>
                </a:solidFill>
              </a:rPr>
              <a:t> </a:t>
            </a:r>
            <a:r>
              <a:rPr lang="en-US" altLang="ja-JP" sz="2400" b="1" dirty="0">
                <a:solidFill>
                  <a:srgbClr val="FFFFFF"/>
                </a:solidFill>
              </a:rPr>
              <a:t>Tohoku University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="1" dirty="0">
                <a:solidFill>
                  <a:srgbClr val="FFFFFF"/>
                </a:solidFill>
              </a:rPr>
              <a:t>H. Tamura</a:t>
            </a: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4145102" y="157122"/>
            <a:ext cx="2676917" cy="5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FFFFFF"/>
                </a:solidFill>
              </a:rPr>
              <a:t>PANIC2017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FFFFFF"/>
                </a:solidFill>
              </a:rPr>
              <a:t>2017.9.3</a:t>
            </a:r>
            <a:endParaRPr lang="ja-JP" altLang="en-US" sz="1600" b="1" dirty="0">
              <a:solidFill>
                <a:srgbClr val="FFFF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95263" y="4747676"/>
            <a:ext cx="1026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FFFF"/>
                </a:solidFill>
              </a:rPr>
              <a:t>J-PARC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890015"/>
      </p:ext>
    </p:extLst>
  </p:cSld>
  <p:clrMapOvr>
    <a:masterClrMapping/>
  </p:clrMapOvr>
  <p:transition advTm="1143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5437" r="45535" b="23265"/>
          <a:stretch>
            <a:fillRect/>
          </a:stretch>
        </p:blipFill>
        <p:spPr bwMode="auto">
          <a:xfrm>
            <a:off x="3062181" y="1039963"/>
            <a:ext cx="3663553" cy="13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87" name="正方形/長方形 1"/>
          <p:cNvSpPr>
            <a:spLocks noChangeArrowheads="1"/>
          </p:cNvSpPr>
          <p:nvPr/>
        </p:nvSpPr>
        <p:spPr bwMode="auto">
          <a:xfrm>
            <a:off x="-159649" y="177046"/>
            <a:ext cx="6885383" cy="6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000" b="1" u="sng" dirty="0">
                <a:solidFill>
                  <a:srgbClr val="000000"/>
                </a:solidFill>
                <a:latin typeface="Arial" pitchFamily="34" charset="0"/>
              </a:rPr>
              <a:t>“</a:t>
            </a:r>
            <a:r>
              <a:rPr lang="en-US" altLang="ja-JP" sz="2000" b="1" u="sng" dirty="0">
                <a:solidFill>
                  <a:srgbClr val="000000"/>
                </a:solidFill>
                <a:latin typeface="Arial" pitchFamily="34" charset="0"/>
              </a:rPr>
              <a:t>Kiso event</a:t>
            </a:r>
            <a:r>
              <a:rPr lang="ja-JP" altLang="en-US" sz="2000" b="1" u="sng" dirty="0" smtClean="0">
                <a:solidFill>
                  <a:srgbClr val="000000"/>
                </a:solidFill>
                <a:latin typeface="Arial" pitchFamily="34" charset="0"/>
              </a:rPr>
              <a:t>” </a:t>
            </a:r>
            <a:endParaRPr lang="en-US" altLang="ja-JP" sz="2000" b="1" u="sng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 of </a:t>
            </a:r>
            <a:r>
              <a:rPr lang="en-US" altLang="ja-JP" sz="2000" b="1" u="sng" dirty="0" smtClean="0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000" b="1" u="sng" dirty="0" smtClean="0">
                <a:solidFill>
                  <a:srgbClr val="000000"/>
                </a:solidFill>
                <a:latin typeface="Arial" pitchFamily="34" charset="0"/>
              </a:rPr>
              <a:t>-nuclear bound system </a:t>
            </a:r>
            <a:endParaRPr lang="en-US" altLang="ja-JP" sz="2000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87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r="78534" b="6078"/>
          <a:stretch>
            <a:fillRect/>
          </a:stretch>
        </p:blipFill>
        <p:spPr bwMode="auto">
          <a:xfrm>
            <a:off x="520299" y="4014289"/>
            <a:ext cx="1185863" cy="2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15" y="4213122"/>
            <a:ext cx="371356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790" name="グループ化 5"/>
          <p:cNvGrpSpPr>
            <a:grpSpLocks/>
          </p:cNvGrpSpPr>
          <p:nvPr/>
        </p:nvGrpSpPr>
        <p:grpSpPr bwMode="auto">
          <a:xfrm>
            <a:off x="3450090" y="3656920"/>
            <a:ext cx="1469231" cy="232172"/>
            <a:chOff x="6659879" y="5547360"/>
            <a:chExt cx="2570249" cy="411481"/>
          </a:xfrm>
        </p:grpSpPr>
        <p:pic>
          <p:nvPicPr>
            <p:cNvPr id="11881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8" b="23695"/>
            <a:stretch>
              <a:fillRect/>
            </a:stretch>
          </p:blipFill>
          <p:spPr bwMode="auto">
            <a:xfrm>
              <a:off x="7678103" y="5547360"/>
              <a:ext cx="1552025" cy="373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82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37" t="10783" r="3143" b="18626"/>
            <a:stretch>
              <a:fillRect/>
            </a:stretch>
          </p:blipFill>
          <p:spPr bwMode="auto">
            <a:xfrm>
              <a:off x="6659879" y="5547361"/>
              <a:ext cx="1124709" cy="41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79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4026195"/>
            <a:ext cx="1312069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10246" r="45087" b="6079"/>
          <a:stretch>
            <a:fillRect/>
          </a:stretch>
        </p:blipFill>
        <p:spPr bwMode="auto">
          <a:xfrm>
            <a:off x="3429000" y="4011910"/>
            <a:ext cx="1864519" cy="2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9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6" t="5974" r="-2" b="10445"/>
          <a:stretch>
            <a:fillRect/>
          </a:stretch>
        </p:blipFill>
        <p:spPr bwMode="auto">
          <a:xfrm>
            <a:off x="615864" y="2952720"/>
            <a:ext cx="22431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795" name="グループ化 1"/>
          <p:cNvGrpSpPr>
            <a:grpSpLocks/>
          </p:cNvGrpSpPr>
          <p:nvPr/>
        </p:nvGrpSpPr>
        <p:grpSpPr bwMode="auto">
          <a:xfrm>
            <a:off x="3400426" y="2290140"/>
            <a:ext cx="3239690" cy="1244456"/>
            <a:chOff x="3580645" y="1741885"/>
            <a:chExt cx="5190293" cy="1658120"/>
          </a:xfrm>
        </p:grpSpPr>
        <p:pic>
          <p:nvPicPr>
            <p:cNvPr id="11880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8" b="31186"/>
            <a:stretch>
              <a:fillRect/>
            </a:stretch>
          </p:blipFill>
          <p:spPr bwMode="auto">
            <a:xfrm>
              <a:off x="3817938" y="1741885"/>
              <a:ext cx="4953000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809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21" t="4648" r="15041" b="7790"/>
            <a:stretch>
              <a:fillRect/>
            </a:stretch>
          </p:blipFill>
          <p:spPr bwMode="auto">
            <a:xfrm>
              <a:off x="4914901" y="2353866"/>
              <a:ext cx="517525" cy="24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1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4" t="668" r="-5" b="11771"/>
            <a:stretch>
              <a:fillRect/>
            </a:stretch>
          </p:blipFill>
          <p:spPr bwMode="auto">
            <a:xfrm>
              <a:off x="6430964" y="2309813"/>
              <a:ext cx="503237" cy="23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11" name="正方形/長方形 22"/>
            <p:cNvSpPr>
              <a:spLocks noChangeArrowheads="1"/>
            </p:cNvSpPr>
            <p:nvPr/>
          </p:nvSpPr>
          <p:spPr bwMode="auto">
            <a:xfrm>
              <a:off x="4301841" y="2160178"/>
              <a:ext cx="670804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ja-JP" sz="1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</a:t>
              </a:r>
              <a:endParaRPr lang="ja-JP" alt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2" name="正方形/長方形 23"/>
            <p:cNvSpPr>
              <a:spLocks noChangeArrowheads="1"/>
            </p:cNvSpPr>
            <p:nvPr/>
          </p:nvSpPr>
          <p:spPr bwMode="auto">
            <a:xfrm>
              <a:off x="4889499" y="2969418"/>
              <a:ext cx="449942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ja-JP" altLang="en-US" sz="15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3" name="正方形/長方形 24"/>
            <p:cNvSpPr>
              <a:spLocks noChangeArrowheads="1"/>
            </p:cNvSpPr>
            <p:nvPr/>
          </p:nvSpPr>
          <p:spPr bwMode="auto">
            <a:xfrm>
              <a:off x="3702050" y="1928813"/>
              <a:ext cx="501305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ja-JP" sz="1500" i="1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ja-JP" altLang="en-US" sz="15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4" name="正方形/長方形 25"/>
            <p:cNvSpPr>
              <a:spLocks noChangeArrowheads="1"/>
            </p:cNvSpPr>
            <p:nvPr/>
          </p:nvSpPr>
          <p:spPr bwMode="auto">
            <a:xfrm>
              <a:off x="3660211" y="2360110"/>
              <a:ext cx="491033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endParaRPr lang="ja-JP" altLang="en-US" sz="150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118815" name="正方形/長方形 26"/>
            <p:cNvSpPr>
              <a:spLocks noChangeArrowheads="1"/>
            </p:cNvSpPr>
            <p:nvPr/>
          </p:nvSpPr>
          <p:spPr bwMode="auto">
            <a:xfrm>
              <a:off x="4265613" y="2922985"/>
              <a:ext cx="491033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endParaRPr lang="ja-JP" altLang="en-US" sz="150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118816" name="正方形/長方形 27"/>
            <p:cNvSpPr>
              <a:spLocks noChangeArrowheads="1"/>
            </p:cNvSpPr>
            <p:nvPr/>
          </p:nvSpPr>
          <p:spPr bwMode="auto">
            <a:xfrm>
              <a:off x="3580645" y="2675046"/>
              <a:ext cx="740146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altLang="ja-JP" sz="15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Be</a:t>
              </a:r>
              <a:endParaRPr lang="ja-JP" alt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7" name="正方形/長方形 28"/>
            <p:cNvSpPr>
              <a:spLocks noChangeArrowheads="1"/>
            </p:cNvSpPr>
            <p:nvPr/>
          </p:nvSpPr>
          <p:spPr bwMode="auto">
            <a:xfrm>
              <a:off x="7966172" y="2069060"/>
              <a:ext cx="449942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ja-JP" altLang="en-US" sz="15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8" name="正方形/長方形 29"/>
            <p:cNvSpPr>
              <a:spLocks noChangeArrowheads="1"/>
            </p:cNvSpPr>
            <p:nvPr/>
          </p:nvSpPr>
          <p:spPr bwMode="auto">
            <a:xfrm>
              <a:off x="6764339" y="2780110"/>
              <a:ext cx="449942" cy="430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5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ja-JP" altLang="en-US" sz="15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87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54778" b="15750"/>
          <a:stretch>
            <a:fillRect/>
          </a:stretch>
        </p:blipFill>
        <p:spPr bwMode="auto">
          <a:xfrm>
            <a:off x="532523" y="2589581"/>
            <a:ext cx="1960960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7" name="正方形/長方形 7"/>
          <p:cNvSpPr>
            <a:spLocks noChangeArrowheads="1"/>
          </p:cNvSpPr>
          <p:nvPr/>
        </p:nvSpPr>
        <p:spPr bwMode="auto">
          <a:xfrm>
            <a:off x="1694259" y="3923803"/>
            <a:ext cx="155972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Symbol" pitchFamily="18" charset="2"/>
              </a:rPr>
              <a:t>:</a:t>
            </a:r>
            <a:endParaRPr lang="ja-JP" alt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69656" name="正方形/長方形 8"/>
          <p:cNvSpPr>
            <a:spLocks noChangeArrowheads="1"/>
          </p:cNvSpPr>
          <p:nvPr/>
        </p:nvSpPr>
        <p:spPr bwMode="auto">
          <a:xfrm>
            <a:off x="123655" y="4520352"/>
            <a:ext cx="6669803" cy="3000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500" b="1" dirty="0">
                <a:solidFill>
                  <a:srgbClr val="000000"/>
                </a:solidFill>
                <a:latin typeface="Arial" pitchFamily="34" charset="0"/>
              </a:rPr>
              <a:t>The first evidence for a deeply bound </a:t>
            </a:r>
            <a:r>
              <a:rPr lang="en-US" altLang="ja-JP" sz="1500" b="1" dirty="0">
                <a:solidFill>
                  <a:srgbClr val="000000"/>
                </a:solidFill>
                <a:latin typeface="Symbol" pitchFamily="18" charset="2"/>
              </a:rPr>
              <a:t>X</a:t>
            </a:r>
            <a:r>
              <a:rPr lang="en-US" altLang="ja-JP" sz="1500" b="1" dirty="0">
                <a:solidFill>
                  <a:srgbClr val="000000"/>
                </a:solidFill>
                <a:latin typeface="Arial" pitchFamily="34" charset="0"/>
              </a:rPr>
              <a:t> state -&gt;  </a:t>
            </a:r>
            <a:r>
              <a:rPr lang="en-US" altLang="ja-JP" sz="1500" b="1" dirty="0">
                <a:solidFill>
                  <a:srgbClr val="C00000"/>
                </a:solidFill>
                <a:latin typeface="Symbol" pitchFamily="18" charset="2"/>
              </a:rPr>
              <a:t>X</a:t>
            </a:r>
            <a:r>
              <a:rPr lang="en-US" altLang="ja-JP" sz="1500" b="1" baseline="30000" dirty="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altLang="ja-JP" sz="1500" b="1" dirty="0">
                <a:solidFill>
                  <a:srgbClr val="C00000"/>
                </a:solidFill>
                <a:latin typeface="Arial" pitchFamily="34" charset="0"/>
              </a:rPr>
              <a:t>-nucleus is attractive</a:t>
            </a:r>
          </a:p>
        </p:txBody>
      </p:sp>
      <p:sp>
        <p:nvSpPr>
          <p:cNvPr id="118799" name="正方形/長方形 9"/>
          <p:cNvSpPr>
            <a:spLocks noChangeArrowheads="1"/>
          </p:cNvSpPr>
          <p:nvPr/>
        </p:nvSpPr>
        <p:spPr bwMode="auto">
          <a:xfrm>
            <a:off x="319564" y="1957169"/>
            <a:ext cx="3252788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350" b="1" i="1" dirty="0">
                <a:solidFill>
                  <a:srgbClr val="000000"/>
                </a:solidFill>
              </a:rPr>
              <a:t>K. </a:t>
            </a:r>
            <a:r>
              <a:rPr lang="en-US" altLang="ja-JP" sz="1350" b="1" i="1" dirty="0" err="1">
                <a:solidFill>
                  <a:srgbClr val="000000"/>
                </a:solidFill>
              </a:rPr>
              <a:t>Nakazawa</a:t>
            </a:r>
            <a:r>
              <a:rPr lang="en-US" altLang="ja-JP" sz="1350" b="1" i="1" dirty="0">
                <a:solidFill>
                  <a:srgbClr val="000000"/>
                </a:solidFill>
              </a:rPr>
              <a:t> et al. PTEP 2015, 033D02</a:t>
            </a:r>
            <a:endParaRPr lang="ja-JP" altLang="en-US" sz="1350" b="1" i="1" dirty="0">
              <a:solidFill>
                <a:srgbClr val="1F497D"/>
              </a:solidFill>
            </a:endParaRPr>
          </a:p>
        </p:txBody>
      </p:sp>
      <p:sp>
        <p:nvSpPr>
          <p:cNvPr id="118800" name="正方形/長方形 12"/>
          <p:cNvSpPr>
            <a:spLocks noChangeArrowheads="1"/>
          </p:cNvSpPr>
          <p:nvPr/>
        </p:nvSpPr>
        <p:spPr bwMode="auto">
          <a:xfrm>
            <a:off x="3080992" y="3483086"/>
            <a:ext cx="433388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3000" dirty="0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ja-JP" altLang="en-US" sz="3000" b="1" dirty="0">
              <a:solidFill>
                <a:srgbClr val="1F497D"/>
              </a:solidFill>
              <a:latin typeface="Arial" pitchFamily="34" charset="0"/>
            </a:endParaRPr>
          </a:p>
        </p:txBody>
      </p:sp>
      <p:grpSp>
        <p:nvGrpSpPr>
          <p:cNvPr id="118801" name="グループ化 14"/>
          <p:cNvGrpSpPr>
            <a:grpSpLocks/>
          </p:cNvGrpSpPr>
          <p:nvPr/>
        </p:nvGrpSpPr>
        <p:grpSpPr bwMode="auto">
          <a:xfrm>
            <a:off x="945015" y="3548572"/>
            <a:ext cx="2140744" cy="461665"/>
            <a:chOff x="1845945" y="4624543"/>
            <a:chExt cx="3700082" cy="819814"/>
          </a:xfrm>
        </p:grpSpPr>
        <p:grpSp>
          <p:nvGrpSpPr>
            <p:cNvPr id="118803" name="グループ化 4"/>
            <p:cNvGrpSpPr>
              <a:grpSpLocks/>
            </p:cNvGrpSpPr>
            <p:nvPr/>
          </p:nvGrpSpPr>
          <p:grpSpPr bwMode="auto">
            <a:xfrm>
              <a:off x="1845945" y="4624543"/>
              <a:ext cx="3669030" cy="819814"/>
              <a:chOff x="2322961" y="5290512"/>
              <a:chExt cx="3859678" cy="882477"/>
            </a:xfrm>
          </p:grpSpPr>
          <p:pic>
            <p:nvPicPr>
              <p:cNvPr id="118805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2322961" y="5539740"/>
                <a:ext cx="679319" cy="416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8806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82" t="24518" r="1196" b="-2"/>
              <a:stretch>
                <a:fillRect/>
              </a:stretch>
            </p:blipFill>
            <p:spPr bwMode="auto">
              <a:xfrm>
                <a:off x="3302280" y="5582827"/>
                <a:ext cx="2880359" cy="4010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8807" name="正方形/長方形 2"/>
              <p:cNvSpPr>
                <a:spLocks noChangeArrowheads="1"/>
              </p:cNvSpPr>
              <p:nvPr/>
            </p:nvSpPr>
            <p:spPr bwMode="auto">
              <a:xfrm>
                <a:off x="2836870" y="5290512"/>
                <a:ext cx="641799" cy="882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ja-JP" sz="240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endParaRPr lang="ja-JP" altLang="en-US" sz="2400">
                  <a:solidFill>
                    <a:srgbClr val="00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4" name="角丸四角形 13"/>
            <p:cNvSpPr/>
            <p:nvPr/>
          </p:nvSpPr>
          <p:spPr>
            <a:xfrm>
              <a:off x="5408149" y="5100262"/>
              <a:ext cx="137878" cy="951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3000" b="1">
                <a:solidFill>
                  <a:prstClr val="white"/>
                </a:solidFill>
              </a:endParaRPr>
            </a:p>
          </p:txBody>
        </p:sp>
      </p:grpSp>
      <p:sp>
        <p:nvSpPr>
          <p:cNvPr id="118802" name="正方形/長方形 2"/>
          <p:cNvSpPr>
            <a:spLocks noChangeArrowheads="1"/>
          </p:cNvSpPr>
          <p:nvPr/>
        </p:nvSpPr>
        <p:spPr bwMode="auto">
          <a:xfrm>
            <a:off x="3131341" y="3927375"/>
            <a:ext cx="311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Symbol" pitchFamily="18" charset="2"/>
              </a:rPr>
              <a:t>-</a:t>
            </a:r>
            <a:endParaRPr lang="ja-JP" altLang="en-US" b="1">
              <a:solidFill>
                <a:srgbClr val="1F497D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4434" y="1033236"/>
            <a:ext cx="3264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</a:rPr>
              <a:t>Newly developed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</a:rPr>
              <a:t>“Overall </a:t>
            </a:r>
            <a:r>
              <a:rPr lang="en-US" altLang="ja-JP" sz="1600" b="1" dirty="0">
                <a:solidFill>
                  <a:srgbClr val="000000"/>
                </a:solidFill>
                <a:latin typeface="Arial" pitchFamily="34" charset="0"/>
              </a:rPr>
              <a:t>scanning 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</a:rPr>
              <a:t>method”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US" altLang="ja-JP" sz="1600" b="1" dirty="0" smtClean="0">
                <a:solidFill>
                  <a:srgbClr val="000000"/>
                </a:solidFill>
                <a:latin typeface="Arial" pitchFamily="34" charset="0"/>
              </a:rPr>
              <a:t>pplied to KEK E373 emulsions</a:t>
            </a:r>
            <a:endParaRPr lang="ja-JP" alt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338697"/>
      </p:ext>
    </p:extLst>
  </p:cSld>
  <p:clrMapOvr>
    <a:masterClrMapping/>
  </p:clrMapOvr>
  <p:transition spd="slow" advTm="99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xiabsorp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98" y="1512094"/>
            <a:ext cx="1288256" cy="30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6143625" y="3612356"/>
            <a:ext cx="214313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Arial" panose="020B0604020202020204" pitchFamily="34" charset="0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V="1">
            <a:off x="5748337" y="1153716"/>
            <a:ext cx="433388" cy="731044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V="1">
            <a:off x="6130529" y="1223963"/>
            <a:ext cx="84534" cy="58936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 flipH="1" flipV="1">
            <a:off x="6222206" y="1166813"/>
            <a:ext cx="63104" cy="86082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443538" y="757238"/>
            <a:ext cx="1234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990000"/>
                </a:solidFill>
                <a:latin typeface="Arial" panose="020B0604020202020204" pitchFamily="34" charset="0"/>
              </a:rPr>
              <a:t>Measure tracks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990000"/>
                </a:solidFill>
                <a:latin typeface="Arial" panose="020B0604020202020204" pitchFamily="34" charset="0"/>
              </a:rPr>
              <a:t>  by counters</a:t>
            </a: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797969"/>
            <a:ext cx="4868466" cy="23169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9" name="Picture 3" descr="xiabsorp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7" t="76292" r="28526" b="7269"/>
          <a:stretch>
            <a:fillRect/>
          </a:stretch>
        </p:blipFill>
        <p:spPr bwMode="auto">
          <a:xfrm>
            <a:off x="5760244" y="4544616"/>
            <a:ext cx="382191" cy="49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>
            <a:off x="5319712" y="4804172"/>
            <a:ext cx="434579" cy="157163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5220891" y="4717257"/>
            <a:ext cx="301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b="1" dirty="0">
                <a:latin typeface="Symbol" pitchFamily="18" charset="2"/>
              </a:rPr>
              <a:t>p</a:t>
            </a:r>
            <a:r>
              <a:rPr lang="en-US" altLang="ja-JP" sz="1200" b="1" baseline="30000" dirty="0">
                <a:latin typeface="+mj-lt"/>
              </a:rPr>
              <a:t>-</a:t>
            </a:r>
            <a:endParaRPr lang="ja-JP" altLang="en-US" sz="1200" baseline="30000" dirty="0">
              <a:latin typeface="+mj-lt"/>
            </a:endParaRPr>
          </a:p>
        </p:txBody>
      </p:sp>
      <p:sp>
        <p:nvSpPr>
          <p:cNvPr id="30732" name="正方形/長方形 4"/>
          <p:cNvSpPr>
            <a:spLocks noChangeArrowheads="1"/>
          </p:cNvSpPr>
          <p:nvPr/>
        </p:nvSpPr>
        <p:spPr bwMode="auto">
          <a:xfrm>
            <a:off x="5554266" y="4924425"/>
            <a:ext cx="111440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b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ja-JP" altLang="en-US" sz="9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US" altLang="ja-JP" sz="9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</a:t>
            </a:r>
            <a:r>
              <a:rPr lang="en-US" altLang="ja-JP" sz="900" b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ja-JP" sz="9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US" altLang="ja-JP" sz="900" b="1">
                <a:latin typeface="Symbol" panose="05050102010706020507" pitchFamily="18" charset="2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altLang="ja-JP" sz="9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ja-JP" altLang="en-US" sz="9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US" altLang="ja-JP" sz="9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NN</a:t>
            </a:r>
            <a:r>
              <a:rPr lang="en-US" altLang="ja-JP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3" name="正方形/長方形 6"/>
          <p:cNvSpPr>
            <a:spLocks noChangeArrowheads="1"/>
          </p:cNvSpPr>
          <p:nvPr/>
        </p:nvSpPr>
        <p:spPr bwMode="auto">
          <a:xfrm>
            <a:off x="4989910" y="3751660"/>
            <a:ext cx="1043876" cy="2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</a:t>
            </a:r>
            <a:endParaRPr lang="ja-JP" altLang="en-US" sz="1050">
              <a:latin typeface="Arial" panose="020B0604020202020204" pitchFamily="34" charset="0"/>
            </a:endParaRPr>
          </a:p>
        </p:txBody>
      </p:sp>
      <p:sp>
        <p:nvSpPr>
          <p:cNvPr id="30734" name="正方形/長方形 17"/>
          <p:cNvSpPr>
            <a:spLocks noChangeArrowheads="1"/>
          </p:cNvSpPr>
          <p:nvPr/>
        </p:nvSpPr>
        <p:spPr bwMode="auto">
          <a:xfrm>
            <a:off x="5104210" y="1450181"/>
            <a:ext cx="941283" cy="2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 production</a:t>
            </a:r>
            <a:endParaRPr lang="ja-JP" altLang="en-US" sz="1050">
              <a:latin typeface="Arial" panose="020B0604020202020204" pitchFamily="34" charset="0"/>
            </a:endParaRPr>
          </a:p>
        </p:txBody>
      </p:sp>
      <p:sp>
        <p:nvSpPr>
          <p:cNvPr id="30735" name="正方形/長方形 18"/>
          <p:cNvSpPr>
            <a:spLocks noChangeArrowheads="1"/>
          </p:cNvSpPr>
          <p:nvPr/>
        </p:nvSpPr>
        <p:spPr bwMode="auto">
          <a:xfrm>
            <a:off x="5051823" y="3120629"/>
            <a:ext cx="926857" cy="2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latin typeface="Symbol" panose="05050102010706020507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 absorption</a:t>
            </a:r>
            <a:endParaRPr lang="ja-JP" altLang="en-US" sz="1050">
              <a:latin typeface="Arial" panose="020B0604020202020204" pitchFamily="34" charset="0"/>
            </a:endParaRPr>
          </a:p>
        </p:txBody>
      </p:sp>
      <p:sp>
        <p:nvSpPr>
          <p:cNvPr id="30736" name="正方形/長方形 9"/>
          <p:cNvSpPr>
            <a:spLocks noChangeArrowheads="1"/>
          </p:cNvSpPr>
          <p:nvPr/>
        </p:nvSpPr>
        <p:spPr bwMode="auto">
          <a:xfrm>
            <a:off x="4972051" y="4383881"/>
            <a:ext cx="936475" cy="253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Weak decays</a:t>
            </a:r>
            <a:endParaRPr lang="ja-JP" altLang="en-US" sz="1050">
              <a:latin typeface="Arial" panose="020B0604020202020204" pitchFamily="34" charset="0"/>
            </a:endParaRPr>
          </a:p>
        </p:txBody>
      </p:sp>
      <p:sp>
        <p:nvSpPr>
          <p:cNvPr id="30737" name="AutoShape 4"/>
          <p:cNvSpPr>
            <a:spLocks noChangeArrowheads="1"/>
          </p:cNvSpPr>
          <p:nvPr/>
        </p:nvSpPr>
        <p:spPr bwMode="auto">
          <a:xfrm rot="1629246">
            <a:off x="5906691" y="4358879"/>
            <a:ext cx="214313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Arial" panose="020B0604020202020204" pitchFamily="34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6024562" y="4851798"/>
            <a:ext cx="385763" cy="5000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6142435" y="4836319"/>
            <a:ext cx="101203" cy="1012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/>
          </a:p>
        </p:txBody>
      </p:sp>
      <p:sp>
        <p:nvSpPr>
          <p:cNvPr id="33" name="円/楕円 32"/>
          <p:cNvSpPr/>
          <p:nvPr/>
        </p:nvSpPr>
        <p:spPr>
          <a:xfrm>
            <a:off x="5469731" y="4843462"/>
            <a:ext cx="101204" cy="1012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/>
          </a:p>
        </p:txBody>
      </p:sp>
      <p:sp>
        <p:nvSpPr>
          <p:cNvPr id="30741" name="正方形/長方形 22"/>
          <p:cNvSpPr>
            <a:spLocks noChangeArrowheads="1"/>
          </p:cNvSpPr>
          <p:nvPr/>
        </p:nvSpPr>
        <p:spPr bwMode="auto">
          <a:xfrm>
            <a:off x="6166247" y="4622006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endParaRPr lang="ja-JP" altLang="en-US" sz="1050">
              <a:latin typeface="Arial" panose="020B0604020202020204" pitchFamily="34" charset="0"/>
            </a:endParaRPr>
          </a:p>
        </p:txBody>
      </p:sp>
      <p:sp>
        <p:nvSpPr>
          <p:cNvPr id="30742" name="AutoShape 4"/>
          <p:cNvSpPr>
            <a:spLocks noChangeArrowheads="1"/>
          </p:cNvSpPr>
          <p:nvPr/>
        </p:nvSpPr>
        <p:spPr bwMode="auto">
          <a:xfrm rot="20632177">
            <a:off x="5990035" y="2408635"/>
            <a:ext cx="214313" cy="171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99"/>
          </a:solidFill>
          <a:ln w="9525" algn="ctr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Arial" panose="020B0604020202020204" pitchFamily="34" charset="0"/>
            </a:endParaRPr>
          </a:p>
        </p:txBody>
      </p:sp>
      <p:sp>
        <p:nvSpPr>
          <p:cNvPr id="129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9" y="933450"/>
            <a:ext cx="6734175" cy="2962275"/>
          </a:xfrm>
        </p:spPr>
        <p:txBody>
          <a:bodyPr/>
          <a:lstStyle/>
          <a:p>
            <a:pPr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800" b="1" dirty="0"/>
              <a:t>Collect ~10</a:t>
            </a:r>
            <a:r>
              <a:rPr lang="en-US" altLang="ja-JP" sz="1800" b="1" baseline="30000" dirty="0"/>
              <a:t>2 </a:t>
            </a:r>
            <a:r>
              <a:rPr lang="en-US" altLang="ja-JP" sz="1800" b="1" dirty="0">
                <a:latin typeface="Symbol" pitchFamily="18" charset="2"/>
              </a:rPr>
              <a:t>LL</a:t>
            </a:r>
            <a:r>
              <a:rPr lang="en-US" altLang="ja-JP" sz="1800" b="1" dirty="0"/>
              <a:t> </a:t>
            </a:r>
            <a:r>
              <a:rPr lang="en-US" altLang="ja-JP" sz="1800" b="1" dirty="0" err="1"/>
              <a:t>hypernuclear</a:t>
            </a:r>
            <a:r>
              <a:rPr lang="en-US" altLang="ja-JP" sz="1800" b="1" dirty="0"/>
              <a:t> events from ~10</a:t>
            </a:r>
            <a:r>
              <a:rPr lang="en-US" altLang="ja-JP" sz="1800" b="1" baseline="30000" dirty="0"/>
              <a:t>4</a:t>
            </a:r>
            <a:r>
              <a:rPr lang="en-US" altLang="ja-JP" sz="1800" b="1" dirty="0"/>
              <a:t> </a:t>
            </a:r>
            <a:r>
              <a:rPr lang="en-US" altLang="ja-JP" sz="1800" b="1" dirty="0">
                <a:latin typeface="Symbol" pitchFamily="18" charset="2"/>
              </a:rPr>
              <a:t>X</a:t>
            </a:r>
            <a:r>
              <a:rPr lang="en-US" altLang="ja-JP" sz="1800" b="1" baseline="30000" dirty="0"/>
              <a:t>-</a:t>
            </a:r>
            <a:r>
              <a:rPr lang="en-US" altLang="ja-JP" sz="1800" b="1" baseline="-25000" dirty="0"/>
              <a:t>stop</a:t>
            </a:r>
            <a:endParaRPr lang="en-US" altLang="ja-JP" sz="1500" b="1" baseline="-25000" dirty="0"/>
          </a:p>
          <a:p>
            <a:pPr marL="607219" lvl="1" indent="-201216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ja-JP" sz="1500" dirty="0"/>
              <a:t>Confirm </a:t>
            </a:r>
            <a:r>
              <a:rPr lang="en-US" altLang="ja-JP" sz="1500" dirty="0">
                <a:latin typeface="Symbol" pitchFamily="18" charset="2"/>
              </a:rPr>
              <a:t>LL </a:t>
            </a:r>
            <a:r>
              <a:rPr lang="en-US" altLang="ja-JP" sz="1500" dirty="0"/>
              <a:t>interaction </a:t>
            </a:r>
            <a:r>
              <a:rPr lang="en-US" altLang="ja-JP" sz="1500" dirty="0" smtClean="0"/>
              <a:t>strength</a:t>
            </a:r>
            <a:endParaRPr lang="en-US" altLang="ja-JP" sz="1500" dirty="0"/>
          </a:p>
          <a:p>
            <a:pPr marL="607219" lvl="1" indent="-201216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ja-JP" sz="1600" dirty="0" smtClean="0"/>
              <a:t>More </a:t>
            </a:r>
            <a:r>
              <a:rPr lang="en-US" altLang="ja-JP" sz="1600" dirty="0" smtClean="0">
                <a:latin typeface="Symbol" pitchFamily="18" charset="2"/>
              </a:rPr>
              <a:t>X</a:t>
            </a:r>
            <a:r>
              <a:rPr lang="en-US" altLang="ja-JP" sz="1600" dirty="0" smtClean="0"/>
              <a:t>-nuclear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events </a:t>
            </a:r>
            <a:r>
              <a:rPr lang="en-US" altLang="ja-JP" sz="1600" dirty="0"/>
              <a:t>-&gt; </a:t>
            </a:r>
            <a:r>
              <a:rPr lang="en-US" altLang="ja-JP" sz="1600" dirty="0">
                <a:latin typeface="Symbol" pitchFamily="18" charset="2"/>
              </a:rPr>
              <a:t>X</a:t>
            </a:r>
            <a:r>
              <a:rPr lang="en-US" altLang="ja-JP" sz="1600" dirty="0"/>
              <a:t>-N interaction</a:t>
            </a:r>
            <a:endParaRPr lang="en-US" altLang="ja-JP" sz="500" dirty="0"/>
          </a:p>
          <a:p>
            <a:pPr marL="607219" lvl="1" indent="-201216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endParaRPr lang="en-US" altLang="ja-JP" sz="100" b="1" dirty="0"/>
          </a:p>
          <a:p>
            <a:pPr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800" b="1" dirty="0"/>
              <a:t> Measure </a:t>
            </a:r>
            <a:r>
              <a:rPr lang="en-US" altLang="ja-JP" sz="1800" b="1" dirty="0">
                <a:latin typeface="Symbol" pitchFamily="18" charset="2"/>
              </a:rPr>
              <a:t>X</a:t>
            </a:r>
            <a:r>
              <a:rPr lang="en-US" altLang="ja-JP" sz="1800" b="1" baseline="30000" dirty="0"/>
              <a:t>-</a:t>
            </a:r>
            <a:r>
              <a:rPr lang="en-US" altLang="ja-JP" sz="1800" b="1" dirty="0"/>
              <a:t> -atomic X-rays with </a:t>
            </a:r>
            <a:r>
              <a:rPr lang="en-US" altLang="ja-JP" sz="1800" b="1" dirty="0" err="1"/>
              <a:t>Ge</a:t>
            </a:r>
            <a:r>
              <a:rPr lang="en-US" altLang="ja-JP" sz="1800" b="1" dirty="0"/>
              <a:t> detectors</a:t>
            </a:r>
          </a:p>
          <a:p>
            <a:pPr marL="607219" lvl="1" indent="-201216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ja-JP" sz="1500" dirty="0"/>
              <a:t>Shift and width of X-rays -&gt; </a:t>
            </a:r>
            <a:r>
              <a:rPr lang="en-US" altLang="ja-JP" sz="1500" dirty="0">
                <a:latin typeface="Symbol" pitchFamily="18" charset="2"/>
              </a:rPr>
              <a:t>X</a:t>
            </a:r>
            <a:r>
              <a:rPr lang="en-US" altLang="ja-JP" sz="1500" dirty="0"/>
              <a:t>-nuclear potential</a:t>
            </a:r>
          </a:p>
          <a:p>
            <a:pPr marL="607219" lvl="1" indent="-201216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ja-JP" sz="1500" dirty="0"/>
              <a:t>Stopped </a:t>
            </a:r>
            <a:r>
              <a:rPr lang="en-US" altLang="ja-JP" sz="1500" dirty="0">
                <a:latin typeface="Symbol" pitchFamily="18" charset="2"/>
              </a:rPr>
              <a:t>X</a:t>
            </a:r>
            <a:r>
              <a:rPr lang="en-US" altLang="ja-JP" sz="1500" baseline="30000" dirty="0"/>
              <a:t>-</a:t>
            </a:r>
            <a:r>
              <a:rPr lang="en-US" altLang="ja-JP" sz="1500" dirty="0"/>
              <a:t> events identified from emulsion image </a:t>
            </a:r>
          </a:p>
          <a:p>
            <a:pPr marL="406003" lvl="1" indent="0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None/>
              <a:defRPr/>
            </a:pPr>
            <a:r>
              <a:rPr lang="en-US" altLang="ja-JP" sz="1500" dirty="0"/>
              <a:t>                                                –&gt; almost no background</a:t>
            </a:r>
          </a:p>
        </p:txBody>
      </p:sp>
      <p:sp>
        <p:nvSpPr>
          <p:cNvPr id="26" name="Rectangle 9"/>
          <p:cNvSpPr>
            <a:spLocks noGrp="1" noChangeArrowheads="1"/>
          </p:cNvSpPr>
          <p:nvPr>
            <p:ph type="title"/>
          </p:nvPr>
        </p:nvSpPr>
        <p:spPr>
          <a:xfrm>
            <a:off x="332656" y="173236"/>
            <a:ext cx="4465631" cy="544116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2000" b="1" u="sng" dirty="0">
                <a:latin typeface="Arial" pitchFamily="34" charset="0"/>
                <a:cs typeface="Arial" pitchFamily="34" charset="0"/>
              </a:rPr>
              <a:t>More S=-2 events with emulsion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005360" y="140993"/>
            <a:ext cx="1675460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J-PARC E07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K. </a:t>
            </a:r>
            <a:r>
              <a:rPr lang="en-US" altLang="ja-JP" sz="135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Nakazawa</a:t>
            </a:r>
            <a:r>
              <a:rPr lang="en-US" altLang="ja-JP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</a:t>
            </a:r>
            <a:endParaRPr lang="ja-JP" altLang="en-US" sz="135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Shape 194"/>
          <p:cNvSpPr/>
          <p:nvPr/>
        </p:nvSpPr>
        <p:spPr>
          <a:xfrm>
            <a:off x="596449" y="4147317"/>
            <a:ext cx="3501460" cy="59457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none" lIns="20092" tIns="20092" rIns="20092" bIns="20092" anchor="ctr">
            <a:spAutoFit/>
          </a:bodyPr>
          <a:lstStyle/>
          <a:p>
            <a:pPr defTabSz="231038" hangingPunct="0">
              <a:defRPr/>
            </a:pPr>
            <a:r>
              <a:rPr kumimoji="0" lang="en-US" b="1" kern="0" dirty="0">
                <a:solidFill>
                  <a:prstClr val="black"/>
                </a:solidFill>
                <a:ea typeface="ＭＳ Ｐゴシック" pitchFamily="50" charset="-128"/>
                <a:sym typeface="Palatino"/>
              </a:rPr>
              <a:t> </a:t>
            </a:r>
            <a:r>
              <a:rPr kumimoji="0" lang="en-US" b="1" kern="0" dirty="0" smtClean="0">
                <a:solidFill>
                  <a:prstClr val="black"/>
                </a:solidFill>
                <a:ea typeface="ＭＳ Ｐゴシック" pitchFamily="50" charset="-128"/>
                <a:sym typeface="Palatino"/>
              </a:rPr>
              <a:t>Finished </a:t>
            </a:r>
            <a:r>
              <a:rPr kumimoji="0" lang="en-US" b="1" kern="0" dirty="0">
                <a:solidFill>
                  <a:prstClr val="black"/>
                </a:solidFill>
                <a:ea typeface="ＭＳ Ｐゴシック" pitchFamily="50" charset="-128"/>
                <a:sym typeface="Palatino"/>
              </a:rPr>
              <a:t>beam irradiation </a:t>
            </a:r>
            <a:r>
              <a:rPr kumimoji="0" lang="en-US" b="1" kern="0" dirty="0" smtClean="0">
                <a:solidFill>
                  <a:prstClr val="black"/>
                </a:solidFill>
                <a:ea typeface="ＭＳ Ｐゴシック" pitchFamily="50" charset="-128"/>
                <a:sym typeface="Palatino"/>
              </a:rPr>
              <a:t>this June.</a:t>
            </a:r>
          </a:p>
          <a:p>
            <a:pPr defTabSz="231038" hangingPunct="0">
              <a:defRPr/>
            </a:pPr>
            <a:r>
              <a:rPr kumimoji="0" lang="en-US" b="1" kern="0" dirty="0" smtClean="0">
                <a:solidFill>
                  <a:prstClr val="black"/>
                </a:solidFill>
                <a:ea typeface="ＭＳ Ｐゴシック" pitchFamily="50" charset="-128"/>
                <a:sym typeface="Palatino"/>
              </a:rPr>
              <a:t> Results will appear soon.</a:t>
            </a:r>
            <a:endParaRPr kumimoji="0" b="1" kern="0" dirty="0">
              <a:solidFill>
                <a:prstClr val="black"/>
              </a:solidFill>
              <a:ea typeface="ＭＳ Ｐゴシック" pitchFamily="50" charset="-128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542884692"/>
      </p:ext>
    </p:extLst>
  </p:cSld>
  <p:clrMapOvr>
    <a:masterClrMapping/>
  </p:clrMapOvr>
  <p:transition spd="slow" advTm="74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396762" y="4339967"/>
            <a:ext cx="4392488" cy="29008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3908" name="Shape 190"/>
          <p:cNvSpPr>
            <a:spLocks noGrp="1"/>
          </p:cNvSpPr>
          <p:nvPr>
            <p:ph type="body" idx="1"/>
          </p:nvPr>
        </p:nvSpPr>
        <p:spPr>
          <a:xfrm>
            <a:off x="324135" y="1464058"/>
            <a:ext cx="3209925" cy="389334"/>
          </a:xfrm>
        </p:spPr>
        <p:txBody>
          <a:bodyPr/>
          <a:lstStyle/>
          <a:p>
            <a:pPr marL="0" indent="0">
              <a:buNone/>
            </a:pPr>
            <a:r>
              <a:rPr lang="ja-JP" altLang="ja-JP" sz="1350" b="1"/>
              <a:t>K</a:t>
            </a:r>
            <a:r>
              <a:rPr lang="ja-JP" altLang="ja-JP" sz="1350" b="1" baseline="32000"/>
              <a:t>-</a:t>
            </a:r>
            <a:r>
              <a:rPr lang="ja-JP" altLang="ja-JP" sz="1350" b="1"/>
              <a:t>p→K</a:t>
            </a:r>
            <a:r>
              <a:rPr lang="ja-JP" altLang="ja-JP" sz="1350" b="1" baseline="32000"/>
              <a:t>+</a:t>
            </a:r>
            <a:r>
              <a:rPr lang="ja-JP" altLang="ja-JP" sz="1350" b="1"/>
              <a:t>Ξ</a:t>
            </a:r>
            <a:r>
              <a:rPr lang="ja-JP" altLang="ja-JP" sz="1350" b="1" baseline="32000"/>
              <a:t>-</a:t>
            </a:r>
            <a:r>
              <a:rPr lang="ja-JP" altLang="en-US" sz="1350" b="1" baseline="32000"/>
              <a:t>　　　</a:t>
            </a:r>
            <a:r>
              <a:rPr lang="ja-JP" altLang="ja-JP" sz="1350" b="1"/>
              <a:t>6000 Ξ</a:t>
            </a:r>
            <a:r>
              <a:rPr lang="ja-JP" altLang="ja-JP" sz="1350" b="1" baseline="32000"/>
              <a:t>-</a:t>
            </a:r>
            <a:r>
              <a:rPr lang="ja-JP" altLang="ja-JP" sz="1350" b="1"/>
              <a:t>/day at J-PARC !!</a:t>
            </a:r>
          </a:p>
        </p:txBody>
      </p:sp>
      <p:sp>
        <p:nvSpPr>
          <p:cNvPr id="193" name="Shape 193"/>
          <p:cNvSpPr/>
          <p:nvPr/>
        </p:nvSpPr>
        <p:spPr>
          <a:xfrm>
            <a:off x="-2907302" y="4361465"/>
            <a:ext cx="959644" cy="27140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0092" tIns="20092" rIns="20092" bIns="20092" anchor="ctr">
            <a:spAutoFit/>
          </a:bodyPr>
          <a:lstStyle/>
          <a:p>
            <a:pPr algn="ctr" defTabSz="231038" hangingPunct="0">
              <a:defRPr sz="4200"/>
            </a:pPr>
            <a:r>
              <a:rPr kumimoji="0" lang="en-US" sz="1500" b="1" kern="0" dirty="0">
                <a:solidFill>
                  <a:srgbClr val="414141"/>
                </a:solidFill>
                <a:cs typeface="Arial" panose="020B0604020202020204" pitchFamily="34" charset="0"/>
                <a:sym typeface="Palatino"/>
              </a:rPr>
              <a:t>(</a:t>
            </a:r>
            <a:r>
              <a:rPr kumimoji="0" sz="1500" b="1" kern="0" dirty="0">
                <a:solidFill>
                  <a:srgbClr val="414141"/>
                </a:solidFill>
                <a:cs typeface="Arial" panose="020B0604020202020204" pitchFamily="34" charset="0"/>
                <a:sym typeface="Palatino"/>
              </a:rPr>
              <a:t>CH</a:t>
            </a:r>
            <a:r>
              <a:rPr kumimoji="0" sz="1500" b="1" kern="0" baseline="-5999" dirty="0">
                <a:solidFill>
                  <a:srgbClr val="414141"/>
                </a:solidFill>
                <a:cs typeface="Arial" panose="020B0604020202020204" pitchFamily="34" charset="0"/>
                <a:sym typeface="Palatino"/>
              </a:rPr>
              <a:t>2</a:t>
            </a:r>
            <a:r>
              <a:rPr kumimoji="0" lang="en-US" altLang="ja-JP" sz="1500" b="1" kern="0" dirty="0">
                <a:solidFill>
                  <a:srgbClr val="414141"/>
                </a:solidFill>
                <a:cs typeface="Arial" panose="020B0604020202020204" pitchFamily="34" charset="0"/>
                <a:sym typeface="Palatino"/>
              </a:rPr>
              <a:t>)</a:t>
            </a:r>
            <a:endParaRPr kumimoji="0" sz="1500" b="1" kern="0" dirty="0">
              <a:solidFill>
                <a:srgbClr val="414141"/>
              </a:solidFill>
              <a:cs typeface="Arial" panose="020B0604020202020204" pitchFamily="34" charset="0"/>
              <a:sym typeface="Palatino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8814845" y="2931790"/>
            <a:ext cx="330994" cy="179076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0092" tIns="20092" rIns="20092" bIns="20092" anchor="ctr">
            <a:spAutoFit/>
          </a:bodyPr>
          <a:lstStyle/>
          <a:p>
            <a:pPr algn="ctr" defTabSz="231038" hangingPunct="0">
              <a:defRPr/>
            </a:pPr>
            <a:r>
              <a:rPr kumimoji="0" sz="900" b="1" kern="0" dirty="0">
                <a:solidFill>
                  <a:srgbClr val="414141"/>
                </a:solidFill>
                <a:cs typeface="Arial" panose="020B0604020202020204" pitchFamily="34" charset="0"/>
                <a:sym typeface="Palatino"/>
              </a:rPr>
              <a:t>QFΞ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9236585" y="3457988"/>
            <a:ext cx="445967" cy="498153"/>
            <a:chOff x="5047352" y="3687763"/>
            <a:chExt cx="594623" cy="664204"/>
          </a:xfrm>
        </p:grpSpPr>
        <p:sp>
          <p:nvSpPr>
            <p:cNvPr id="197" name="Shape 197"/>
            <p:cNvSpPr/>
            <p:nvPr/>
          </p:nvSpPr>
          <p:spPr>
            <a:xfrm>
              <a:off x="5221288" y="3687763"/>
              <a:ext cx="420687" cy="279400"/>
            </a:xfrm>
            <a:prstGeom prst="ellipse">
              <a:avLst/>
            </a:prstGeom>
            <a:blipFill>
              <a:blip r:embed="rId3">
                <a:alphaModFix amt="63000"/>
              </a:blip>
            </a:blipFill>
            <a:ln w="12700">
              <a:miter lim="400000"/>
            </a:ln>
          </p:spPr>
          <p:txBody>
            <a:bodyPr lIns="20092" tIns="20092" rIns="20092" bIns="20092" anchor="ctr"/>
            <a:lstStyle/>
            <a:p>
              <a:pPr algn="ctr" defTabSz="231038" hangingPunct="0">
                <a:defRPr sz="44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 kumimoji="0" sz="1275" kern="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sym typeface="Palatino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 flipV="1">
              <a:off x="5047352" y="3974142"/>
              <a:ext cx="361950" cy="377825"/>
            </a:xfrm>
            <a:prstGeom prst="line">
              <a:avLst/>
            </a:prstGeom>
            <a:ln w="101600">
              <a:solidFill>
                <a:srgbClr val="FFC000"/>
              </a:solidFill>
              <a:miter lim="400000"/>
              <a:tailEnd type="triangle"/>
            </a:ln>
          </p:spPr>
          <p:txBody>
            <a:bodyPr lIns="20092" tIns="20092" rIns="20092" bIns="20092" anchor="ctr"/>
            <a:lstStyle/>
            <a:p>
              <a:pPr algn="ctr" defTabSz="231038" hangingPunct="0">
                <a:defRPr sz="4400"/>
              </a:pPr>
              <a:endParaRPr kumimoji="0" sz="1275" kern="0">
                <a:solidFill>
                  <a:srgbClr val="414141"/>
                </a:solidFill>
                <a:latin typeface="Palatino"/>
                <a:sym typeface="Palatino"/>
              </a:endParaRPr>
            </a:p>
          </p:txBody>
        </p:sp>
      </p:grpSp>
      <p:sp>
        <p:nvSpPr>
          <p:cNvPr id="19" name="Shape 156"/>
          <p:cNvSpPr/>
          <p:nvPr/>
        </p:nvSpPr>
        <p:spPr>
          <a:xfrm>
            <a:off x="320707" y="230099"/>
            <a:ext cx="6317038" cy="40990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20092" tIns="20092" rIns="20092" bIns="20092" anchor="ctr">
            <a:spAutoFit/>
          </a:bodyPr>
          <a:lstStyle/>
          <a:p>
            <a:pPr algn="ctr" defTabSz="231038" hangingPunct="0">
              <a:defRPr sz="5200">
                <a:solidFill>
                  <a:srgbClr val="FF3B30"/>
                </a:solidFill>
              </a:defRPr>
            </a:pPr>
            <a:r>
              <a:rPr kumimoji="0" sz="2400" b="1" u="sng" kern="0" dirty="0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Ξ-</a:t>
            </a:r>
            <a:r>
              <a:rPr kumimoji="0" sz="2400" b="1" u="sng" kern="0" dirty="0" err="1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Hypernucle</a:t>
            </a:r>
            <a:r>
              <a:rPr kumimoji="0" lang="en-US" sz="2400" b="1" u="sng" kern="0" dirty="0" err="1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ar</a:t>
            </a:r>
            <a:r>
              <a:rPr kumimoji="0" lang="en-US" sz="2400" b="1" u="sng" kern="0" dirty="0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 Spectroscopy </a:t>
            </a:r>
            <a:r>
              <a:rPr kumimoji="0" sz="2400" b="1" u="sng" kern="0" dirty="0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via (K</a:t>
            </a:r>
            <a:r>
              <a:rPr kumimoji="0" sz="2400" b="1" u="sng" kern="0" baseline="31999" dirty="0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-</a:t>
            </a:r>
            <a:r>
              <a:rPr kumimoji="0" sz="2400" b="1" u="sng" kern="0" dirty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,K</a:t>
            </a:r>
            <a:r>
              <a:rPr kumimoji="0" sz="2400" b="1" u="sng" kern="0" baseline="31999" dirty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+</a:t>
            </a:r>
            <a:r>
              <a:rPr kumimoji="0" sz="2400" b="1" u="sng" kern="0" dirty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) </a:t>
            </a:r>
            <a:r>
              <a:rPr kumimoji="0" sz="2400" b="1" u="sng" kern="0" dirty="0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Reaction</a:t>
            </a:r>
            <a:endParaRPr kumimoji="0" sz="2400" b="1" u="sng" kern="0" dirty="0">
              <a:solidFill>
                <a:srgbClr val="080808"/>
              </a:solidFill>
              <a:latin typeface="Calibri" panose="020F0502020204030204" pitchFamily="34" charset="0"/>
              <a:sym typeface="Palatino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4629" t="12462" r="3537" b="16632"/>
          <a:stretch/>
        </p:blipFill>
        <p:spPr>
          <a:xfrm>
            <a:off x="42465" y="1293945"/>
            <a:ext cx="6691595" cy="257621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950548" y="617830"/>
            <a:ext cx="2783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1038" hangingPunct="0">
              <a:defRPr sz="5200">
                <a:solidFill>
                  <a:srgbClr val="FF3B30"/>
                </a:solidFill>
              </a:defRPr>
            </a:pPr>
            <a:r>
              <a:rPr kumimoji="0" lang="en-US" altLang="ja-JP" sz="1600" b="1" i="1" kern="0" dirty="0" err="1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Nagae</a:t>
            </a:r>
            <a:r>
              <a:rPr kumimoji="0" lang="en-US" altLang="ja-JP" sz="1600" b="1" i="1" kern="0" dirty="0" smtClean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 et al., J-PARC </a:t>
            </a:r>
            <a:r>
              <a:rPr kumimoji="0" lang="en-US" altLang="ja-JP" sz="1600" b="1" i="1" kern="0" dirty="0">
                <a:solidFill>
                  <a:srgbClr val="080808"/>
                </a:solidFill>
                <a:latin typeface="Calibri" panose="020F0502020204030204" pitchFamily="34" charset="0"/>
                <a:sym typeface="Palatino"/>
              </a:rPr>
              <a:t>E05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33010" y="1152524"/>
            <a:ext cx="281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chemeClr val="bg2"/>
                </a:solidFill>
              </a:rPr>
              <a:t>( </a:t>
            </a:r>
            <a:r>
              <a:rPr lang="ja-JP" altLang="ja-JP" sz="1600" b="1" dirty="0" smtClean="0">
                <a:solidFill>
                  <a:schemeClr val="bg2"/>
                </a:solidFill>
              </a:rPr>
              <a:t>K</a:t>
            </a:r>
            <a:r>
              <a:rPr lang="en-US" altLang="ja-JP" sz="1600" b="1" baseline="30000" dirty="0" smtClean="0">
                <a:solidFill>
                  <a:schemeClr val="bg2"/>
                </a:solidFill>
              </a:rPr>
              <a:t>-</a:t>
            </a:r>
            <a:r>
              <a:rPr lang="en-US" altLang="ja-JP" sz="1600" b="1" dirty="0" smtClean="0">
                <a:solidFill>
                  <a:schemeClr val="bg2"/>
                </a:solidFill>
              </a:rPr>
              <a:t> p -&gt; </a:t>
            </a:r>
            <a:r>
              <a:rPr lang="en-US" altLang="ja-JP" sz="1600" b="1" dirty="0" smtClean="0">
                <a:solidFill>
                  <a:schemeClr val="bg2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600" b="1" baseline="30000" dirty="0" smtClean="0">
                <a:solidFill>
                  <a:schemeClr val="bg2"/>
                </a:solidFill>
              </a:rPr>
              <a:t>-</a:t>
            </a:r>
            <a:r>
              <a:rPr lang="en-US" altLang="ja-JP" sz="1600" b="1" dirty="0" smtClean="0">
                <a:solidFill>
                  <a:schemeClr val="bg2"/>
                </a:solidFill>
              </a:rPr>
              <a:t> </a:t>
            </a:r>
            <a:r>
              <a:rPr lang="ja-JP" altLang="ja-JP" sz="1600" b="1" dirty="0" smtClean="0">
                <a:solidFill>
                  <a:schemeClr val="bg2"/>
                </a:solidFill>
              </a:rPr>
              <a:t>K</a:t>
            </a:r>
            <a:r>
              <a:rPr lang="en-US" altLang="ja-JP" sz="1600" b="1" baseline="30000" dirty="0" smtClean="0">
                <a:solidFill>
                  <a:schemeClr val="bg2"/>
                </a:solidFill>
              </a:rPr>
              <a:t>+</a:t>
            </a:r>
            <a:r>
              <a:rPr lang="ja-JP" altLang="ja-JP" sz="1600" b="1" dirty="0">
                <a:solidFill>
                  <a:schemeClr val="bg2"/>
                </a:solidFill>
              </a:rPr>
              <a:t> </a:t>
            </a:r>
            <a:r>
              <a:rPr lang="en-US" altLang="ja-JP" sz="1600" b="1" dirty="0" smtClean="0">
                <a:solidFill>
                  <a:schemeClr val="bg2"/>
                </a:solidFill>
              </a:rPr>
              <a:t>on </a:t>
            </a:r>
            <a:r>
              <a:rPr lang="en-US" altLang="ja-JP" sz="1600" b="1" baseline="30000" dirty="0" smtClean="0">
                <a:solidFill>
                  <a:schemeClr val="bg2"/>
                </a:solidFill>
              </a:rPr>
              <a:t>12</a:t>
            </a:r>
            <a:r>
              <a:rPr lang="en-US" altLang="ja-JP" sz="1600" b="1" dirty="0" smtClean="0">
                <a:solidFill>
                  <a:schemeClr val="bg2"/>
                </a:solidFill>
              </a:rPr>
              <a:t>C target)</a:t>
            </a:r>
            <a:endParaRPr lang="ja-JP" altLang="en-US" sz="1600" dirty="0">
              <a:solidFill>
                <a:schemeClr val="bg2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3647" y="786611"/>
            <a:ext cx="4019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600" b="1" baseline="32000" dirty="0" smtClean="0">
                <a:solidFill>
                  <a:schemeClr val="bg2"/>
                </a:solidFill>
              </a:rPr>
              <a:t>12</a:t>
            </a:r>
            <a:r>
              <a:rPr lang="ja-JP" altLang="ja-JP" sz="1600" b="1" dirty="0" smtClean="0">
                <a:solidFill>
                  <a:schemeClr val="bg2"/>
                </a:solidFill>
              </a:rPr>
              <a:t>C</a:t>
            </a:r>
            <a:r>
              <a:rPr lang="en-US" altLang="ja-JP" sz="1600" b="1" dirty="0" smtClean="0">
                <a:solidFill>
                  <a:schemeClr val="bg2"/>
                </a:solidFill>
              </a:rPr>
              <a:t> </a:t>
            </a:r>
            <a:r>
              <a:rPr lang="ja-JP" altLang="ja-JP" sz="1600" b="1" dirty="0" smtClean="0">
                <a:solidFill>
                  <a:schemeClr val="bg2"/>
                </a:solidFill>
              </a:rPr>
              <a:t>(</a:t>
            </a:r>
            <a:r>
              <a:rPr lang="ja-JP" altLang="ja-JP" sz="1600" b="1" dirty="0">
                <a:solidFill>
                  <a:schemeClr val="bg2"/>
                </a:solidFill>
              </a:rPr>
              <a:t>K</a:t>
            </a:r>
            <a:r>
              <a:rPr lang="ja-JP" altLang="ja-JP" sz="1600" b="1" baseline="32000" dirty="0">
                <a:solidFill>
                  <a:schemeClr val="bg2"/>
                </a:solidFill>
              </a:rPr>
              <a:t>-</a:t>
            </a:r>
            <a:r>
              <a:rPr lang="ja-JP" altLang="ja-JP" sz="1600" b="1" dirty="0">
                <a:solidFill>
                  <a:schemeClr val="bg2"/>
                </a:solidFill>
              </a:rPr>
              <a:t>,K</a:t>
            </a:r>
            <a:r>
              <a:rPr lang="ja-JP" altLang="ja-JP" sz="1600" b="1" baseline="32000" dirty="0" smtClean="0">
                <a:solidFill>
                  <a:schemeClr val="bg2"/>
                </a:solidFill>
              </a:rPr>
              <a:t>+</a:t>
            </a:r>
            <a:r>
              <a:rPr lang="ja-JP" altLang="ja-JP" sz="1600" b="1" dirty="0" smtClean="0">
                <a:solidFill>
                  <a:schemeClr val="bg2"/>
                </a:solidFill>
              </a:rPr>
              <a:t>)</a:t>
            </a:r>
            <a:r>
              <a:rPr lang="ja-JP" altLang="ja-JP" sz="1600" b="1" dirty="0">
                <a:solidFill>
                  <a:schemeClr val="bg2"/>
                </a:solidFill>
              </a:rPr>
              <a:t> </a:t>
            </a:r>
            <a:r>
              <a:rPr lang="ja-JP" altLang="ja-JP" sz="1600" b="1" baseline="32000" dirty="0" smtClean="0">
                <a:solidFill>
                  <a:schemeClr val="bg2"/>
                </a:solidFill>
              </a:rPr>
              <a:t>12</a:t>
            </a:r>
            <a:r>
              <a:rPr lang="en-US" altLang="ja-JP" sz="1600" b="1" baseline="-25000" dirty="0" err="1" smtClean="0">
                <a:solidFill>
                  <a:schemeClr val="bg2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600" b="1" dirty="0" err="1" smtClean="0">
                <a:solidFill>
                  <a:schemeClr val="bg2"/>
                </a:solidFill>
              </a:rPr>
              <a:t>Be</a:t>
            </a:r>
            <a:r>
              <a:rPr lang="en-US" altLang="ja-JP" sz="1600" b="1" dirty="0" smtClean="0">
                <a:solidFill>
                  <a:schemeClr val="bg2"/>
                </a:solidFill>
              </a:rPr>
              <a:t> with SKS spectrometer</a:t>
            </a:r>
            <a:endParaRPr lang="ja-JP" altLang="en-US" sz="1600" dirty="0">
              <a:solidFill>
                <a:schemeClr val="bg2"/>
              </a:solidFill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076302" y="2173770"/>
            <a:ext cx="1872208" cy="25602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20092" tIns="20092" rIns="20092" bIns="20092" anchor="ctr">
            <a:spAutoFit/>
          </a:bodyPr>
          <a:lstStyle>
            <a:lvl1pPr>
              <a:spcBef>
                <a:spcPts val="1900"/>
              </a:spcBef>
              <a:defRPr sz="3700" spc="37">
                <a:solidFill>
                  <a:srgbClr val="009051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 algn="ctr" defTabSz="231038" hangingPunct="0">
              <a:defRPr/>
            </a:pPr>
            <a:r>
              <a:rPr kumimoji="0" sz="1400" kern="0" dirty="0"/>
              <a:t>ΔE</a:t>
            </a:r>
            <a:r>
              <a:rPr kumimoji="0" lang="ja-JP" altLang="en-US" sz="1400" kern="0" dirty="0"/>
              <a:t>～</a:t>
            </a:r>
            <a:r>
              <a:rPr kumimoji="0" sz="1400" kern="0" dirty="0"/>
              <a:t>5.4 MeV </a:t>
            </a:r>
            <a:r>
              <a:rPr kumimoji="0" sz="1400" kern="0" dirty="0" err="1"/>
              <a:t>fwhm</a:t>
            </a:r>
            <a:endParaRPr kumimoji="0" sz="1400" kern="0" dirty="0"/>
          </a:p>
        </p:txBody>
      </p:sp>
      <p:sp>
        <p:nvSpPr>
          <p:cNvPr id="8" name="右カーブ矢印 7"/>
          <p:cNvSpPr/>
          <p:nvPr/>
        </p:nvSpPr>
        <p:spPr bwMode="auto">
          <a:xfrm rot="16200000" flipH="1">
            <a:off x="2201945" y="1092363"/>
            <a:ext cx="782123" cy="3744417"/>
          </a:xfrm>
          <a:prstGeom prst="curvedRightArrow">
            <a:avLst>
              <a:gd name="adj1" fmla="val 16228"/>
              <a:gd name="adj2" fmla="val 102829"/>
              <a:gd name="adj3" fmla="val 14390"/>
            </a:avLst>
          </a:prstGeom>
          <a:solidFill>
            <a:schemeClr val="bg1">
              <a:lumMod val="25000"/>
              <a:lumOff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3907" name="Shape 191"/>
          <p:cNvSpPr>
            <a:spLocks noGrp="1"/>
          </p:cNvSpPr>
          <p:nvPr>
            <p:ph type="title"/>
          </p:nvPr>
        </p:nvSpPr>
        <p:spPr bwMode="auto">
          <a:xfrm>
            <a:off x="3266200" y="3751597"/>
            <a:ext cx="2650693" cy="3799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dirty="0" smtClean="0">
                <a:solidFill>
                  <a:srgbClr val="C00000"/>
                </a:solidFill>
              </a:rPr>
              <a:t>Rather deep bound states</a:t>
            </a:r>
            <a:endParaRPr lang="ja-JP" altLang="ja-JP" sz="1400" dirty="0">
              <a:solidFill>
                <a:srgbClr val="C00000"/>
              </a:solidFill>
            </a:endParaRPr>
          </a:p>
        </p:txBody>
      </p:sp>
      <p:sp>
        <p:nvSpPr>
          <p:cNvPr id="24" name="Shape 191"/>
          <p:cNvSpPr txBox="1">
            <a:spLocks/>
          </p:cNvSpPr>
          <p:nvPr/>
        </p:nvSpPr>
        <p:spPr bwMode="auto">
          <a:xfrm>
            <a:off x="126749" y="4008021"/>
            <a:ext cx="6814621" cy="13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884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766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649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531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600" kern="0" dirty="0" smtClean="0">
                <a:solidFill>
                  <a:schemeClr val="bg2"/>
                </a:solidFill>
              </a:rPr>
              <a:t>If U</a:t>
            </a:r>
            <a:r>
              <a:rPr lang="en-US" altLang="ja-JP" sz="1600" kern="0" baseline="-25000" dirty="0" smtClean="0">
                <a:solidFill>
                  <a:schemeClr val="bg2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 is as deep as U</a:t>
            </a:r>
            <a:r>
              <a:rPr lang="en-US" altLang="ja-JP" sz="1600" kern="0" baseline="-25000" dirty="0" smtClean="0">
                <a:solidFill>
                  <a:schemeClr val="bg2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 , both </a:t>
            </a:r>
            <a:r>
              <a:rPr lang="en-US" altLang="ja-JP" sz="1600" kern="0" dirty="0" smtClean="0">
                <a:solidFill>
                  <a:schemeClr val="bg2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 and </a:t>
            </a:r>
            <a:r>
              <a:rPr lang="en-US" altLang="ja-JP" sz="1600" kern="0" dirty="0" smtClean="0">
                <a:solidFill>
                  <a:schemeClr val="bg2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600" kern="0" baseline="30000" dirty="0" smtClean="0">
                <a:solidFill>
                  <a:schemeClr val="bg2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 should appear at </a:t>
            </a:r>
            <a:r>
              <a:rPr lang="en-US" altLang="ja-JP" sz="1600" kern="0" dirty="0" smtClean="0">
                <a:solidFill>
                  <a:schemeClr val="bg2"/>
                </a:solidFill>
                <a:latin typeface="Symbol" panose="05050102010706020507" pitchFamily="18" charset="2"/>
              </a:rPr>
              <a:t>r 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~2 </a:t>
            </a:r>
            <a:r>
              <a:rPr lang="en-US" altLang="ja-JP" sz="1600" kern="0" dirty="0" smtClean="0">
                <a:solidFill>
                  <a:schemeClr val="bg2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1600" kern="0" baseline="-25000" dirty="0" smtClean="0">
                <a:solidFill>
                  <a:schemeClr val="bg2"/>
                </a:solidFill>
                <a:latin typeface="Symbol" panose="05050102010706020507" pitchFamily="18" charset="2"/>
              </a:rPr>
              <a:t>0</a:t>
            </a:r>
          </a:p>
          <a:p>
            <a:endParaRPr lang="en-US" altLang="ja-JP" sz="800" kern="0" baseline="-25000" dirty="0" smtClean="0">
              <a:solidFill>
                <a:schemeClr val="bg2"/>
              </a:solidFill>
              <a:latin typeface="Symbol" panose="05050102010706020507" pitchFamily="18" charset="2"/>
            </a:endParaRPr>
          </a:p>
          <a:p>
            <a:r>
              <a:rPr lang="en-US" altLang="ja-JP" sz="1600" kern="0" dirty="0" smtClean="0">
                <a:solidFill>
                  <a:schemeClr val="bg2"/>
                </a:solidFill>
              </a:rPr>
              <a:t>-&gt; </a:t>
            </a:r>
            <a:r>
              <a:rPr lang="en-US" altLang="ja-JP" sz="1600" b="1" kern="0" dirty="0" smtClean="0">
                <a:solidFill>
                  <a:schemeClr val="bg2"/>
                </a:solidFill>
              </a:rPr>
              <a:t>”Hyperon puzzle” more difficult to solve.  </a:t>
            </a:r>
          </a:p>
          <a:p>
            <a:r>
              <a:rPr lang="en-US" altLang="ja-JP" sz="1600" kern="0" dirty="0" smtClean="0">
                <a:solidFill>
                  <a:schemeClr val="bg2"/>
                </a:solidFill>
              </a:rPr>
              <a:t>            Extremely strong three-body YNN force necessary, </a:t>
            </a:r>
          </a:p>
          <a:p>
            <a:r>
              <a:rPr lang="en-US" altLang="ja-JP" sz="1600" kern="0" dirty="0">
                <a:solidFill>
                  <a:schemeClr val="bg2"/>
                </a:solidFill>
              </a:rPr>
              <a:t> 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           or, </a:t>
            </a:r>
            <a:r>
              <a:rPr lang="en-US" altLang="ja-JP" sz="1600" kern="0" dirty="0" err="1" smtClean="0">
                <a:solidFill>
                  <a:schemeClr val="bg2"/>
                </a:solidFill>
              </a:rPr>
              <a:t>deconfined</a:t>
            </a:r>
            <a:r>
              <a:rPr lang="en-US" altLang="ja-JP" sz="1600" kern="0" dirty="0" smtClean="0">
                <a:solidFill>
                  <a:schemeClr val="bg2"/>
                </a:solidFill>
              </a:rPr>
              <a:t> quark matter exists?</a:t>
            </a:r>
            <a:endParaRPr lang="ja-JP" altLang="ja-JP" sz="1600" kern="0" baseline="-25000" dirty="0">
              <a:solidFill>
                <a:schemeClr val="bg2"/>
              </a:solidFill>
            </a:endParaRPr>
          </a:p>
        </p:txBody>
      </p:sp>
      <p:sp>
        <p:nvSpPr>
          <p:cNvPr id="9" name="下矢印 8"/>
          <p:cNvSpPr/>
          <p:nvPr/>
        </p:nvSpPr>
        <p:spPr bwMode="auto">
          <a:xfrm rot="1944582">
            <a:off x="5644600" y="3813611"/>
            <a:ext cx="288802" cy="14307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89251" y="1171554"/>
            <a:ext cx="29322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i="1" dirty="0" smtClean="0">
                <a:solidFill>
                  <a:schemeClr val="bg2"/>
                </a:solidFill>
              </a:rPr>
              <a:t>T. </a:t>
            </a:r>
            <a:r>
              <a:rPr lang="en-US" altLang="ja-JP" sz="1100" b="1" i="1" dirty="0" err="1" smtClean="0">
                <a:solidFill>
                  <a:schemeClr val="bg2"/>
                </a:solidFill>
              </a:rPr>
              <a:t>Nagae</a:t>
            </a:r>
            <a:r>
              <a:rPr lang="en-US" altLang="ja-JP" sz="1100" b="1" i="1" dirty="0" smtClean="0">
                <a:solidFill>
                  <a:schemeClr val="bg2"/>
                </a:solidFill>
              </a:rPr>
              <a:t> et al., </a:t>
            </a:r>
            <a:r>
              <a:rPr lang="ja-JP" altLang="ja-JP" sz="1100" b="1" i="1" dirty="0" smtClean="0">
                <a:solidFill>
                  <a:schemeClr val="bg2"/>
                </a:solidFill>
              </a:rPr>
              <a:t>PoS </a:t>
            </a:r>
            <a:r>
              <a:rPr lang="ja-JP" altLang="ja-JP" sz="1100" b="1" i="1" dirty="0">
                <a:solidFill>
                  <a:schemeClr val="bg2"/>
                </a:solidFill>
              </a:rPr>
              <a:t>INPC2016 (2017) 038</a:t>
            </a:r>
            <a:r>
              <a:rPr lang="ja-JP" altLang="ja-JP" sz="1100" i="1" dirty="0">
                <a:solidFill>
                  <a:schemeClr val="bg2"/>
                </a:solidFill>
              </a:rPr>
              <a:t> </a:t>
            </a:r>
            <a:endParaRPr lang="ja-JP" altLang="en-US" sz="11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315563"/>
      </p:ext>
    </p:extLst>
  </p:cSld>
  <p:clrMapOvr>
    <a:masterClrMapping/>
  </p:clrMapOvr>
  <p:transition spd="slow" advTm="1177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37" descr="C:\Users\Tamura\Desktop\Tamura\Desktop\PRL_H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38992" r="65218" b="18701"/>
          <a:stretch>
            <a:fillRect/>
          </a:stretch>
        </p:blipFill>
        <p:spPr bwMode="auto">
          <a:xfrm>
            <a:off x="1957239" y="2283718"/>
            <a:ext cx="2880320" cy="255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908720" y="843558"/>
            <a:ext cx="532859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ja-JP" sz="2800" b="1" dirty="0" smtClean="0">
                <a:solidFill>
                  <a:srgbClr val="080808"/>
                </a:solidFill>
              </a:rPr>
              <a:t>2.2  Precise spectroscopy of </a:t>
            </a:r>
          </a:p>
          <a:p>
            <a:pPr algn="ctr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ja-JP" sz="2800" b="1" dirty="0" smtClean="0">
                <a:solidFill>
                  <a:srgbClr val="080808"/>
                </a:solidFill>
                <a:latin typeface="Symbol" pitchFamily="18" charset="2"/>
              </a:rPr>
              <a:t>L </a:t>
            </a:r>
            <a:r>
              <a:rPr lang="en-US" altLang="ja-JP" sz="2800" b="1" dirty="0" err="1" smtClean="0">
                <a:solidFill>
                  <a:srgbClr val="080808"/>
                </a:solidFill>
              </a:rPr>
              <a:t>hypernuclei</a:t>
            </a:r>
            <a:endParaRPr lang="en-US" altLang="ja-JP" sz="2800" b="1" dirty="0" smtClean="0">
              <a:solidFill>
                <a:srgbClr val="080808"/>
              </a:solidFill>
            </a:endParaRPr>
          </a:p>
          <a:p>
            <a:pPr algn="ctr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ja-JP" sz="2800" b="1" dirty="0" smtClean="0">
                <a:solidFill>
                  <a:srgbClr val="080808"/>
                </a:solidFill>
              </a:rPr>
              <a:t>-- Charge </a:t>
            </a:r>
            <a:r>
              <a:rPr lang="en-US" altLang="ja-JP" sz="2800" b="1" dirty="0">
                <a:solidFill>
                  <a:srgbClr val="080808"/>
                </a:solidFill>
              </a:rPr>
              <a:t>symmetry </a:t>
            </a:r>
            <a:r>
              <a:rPr lang="en-US" altLang="ja-JP" sz="2800" b="1" dirty="0" smtClean="0">
                <a:solidFill>
                  <a:srgbClr val="080808"/>
                </a:solidFill>
              </a:rPr>
              <a:t>breaking-- </a:t>
            </a:r>
          </a:p>
        </p:txBody>
      </p:sp>
    </p:spTree>
    <p:extLst>
      <p:ext uri="{BB962C8B-B14F-4D97-AF65-F5344CB8AC3E}">
        <p14:creationId xmlns:p14="http://schemas.microsoft.com/office/powerpoint/2010/main" val="1225768465"/>
      </p:ext>
    </p:extLst>
  </p:cSld>
  <p:clrMapOvr>
    <a:masterClrMapping/>
  </p:clrMapOvr>
  <p:transition spd="slow" advTm="686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Helv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53" y="2195513"/>
            <a:ext cx="4566047" cy="20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9"/>
          <p:cNvSpPr>
            <a:spLocks noChangeArrowheads="1"/>
          </p:cNvSpPr>
          <p:nvPr/>
        </p:nvSpPr>
        <p:spPr bwMode="auto">
          <a:xfrm>
            <a:off x="4948241" y="2414588"/>
            <a:ext cx="6465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200" b="1">
                <a:solidFill>
                  <a:srgbClr val="F8F8F8"/>
                </a:solidFill>
                <a:latin typeface="Calibri" pitchFamily="34" charset="0"/>
              </a:rPr>
              <a:t>(K</a:t>
            </a:r>
            <a:r>
              <a:rPr lang="en-US" altLang="ja-JP" sz="1200" b="1" baseline="30000">
                <a:solidFill>
                  <a:srgbClr val="F8F8F8"/>
                </a:solidFill>
                <a:latin typeface="Calibri" pitchFamily="34" charset="0"/>
              </a:rPr>
              <a:t>-</a:t>
            </a:r>
            <a:r>
              <a:rPr lang="en-US" altLang="ja-JP" sz="1200" b="1">
                <a:solidFill>
                  <a:srgbClr val="F8F8F8"/>
                </a:solidFill>
                <a:latin typeface="Calibri" pitchFamily="34" charset="0"/>
              </a:rPr>
              <a:t>,</a:t>
            </a:r>
            <a:r>
              <a:rPr lang="en-US" altLang="ja-JP" sz="1200" b="1">
                <a:solidFill>
                  <a:srgbClr val="F8F8F8"/>
                </a:solidFill>
                <a:latin typeface="Symbol" pitchFamily="18" charset="2"/>
              </a:rPr>
              <a:t>p</a:t>
            </a:r>
            <a:r>
              <a:rPr lang="en-US" altLang="ja-JP" sz="1200" b="1" baseline="30000">
                <a:solidFill>
                  <a:srgbClr val="F8F8F8"/>
                </a:solidFill>
                <a:latin typeface="Calibri" pitchFamily="34" charset="0"/>
              </a:rPr>
              <a:t>- </a:t>
            </a:r>
            <a:r>
              <a:rPr lang="en-US" altLang="ja-JP" sz="1200" b="1">
                <a:solidFill>
                  <a:srgbClr val="F8F8F8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250" y="174546"/>
            <a:ext cx="6346031" cy="764464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354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70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800" b="1" u="sng" kern="0" dirty="0" smtClean="0">
                <a:solidFill>
                  <a:srgbClr val="080808"/>
                </a:solidFill>
              </a:rPr>
              <a:t>A large Charge </a:t>
            </a:r>
            <a:r>
              <a:rPr lang="en-US" altLang="ja-JP" sz="1800" b="1" u="sng" kern="0" dirty="0">
                <a:solidFill>
                  <a:srgbClr val="080808"/>
                </a:solidFill>
              </a:rPr>
              <a:t>Symmetry Breaking (CSB) </a:t>
            </a:r>
            <a:r>
              <a:rPr lang="en-US" altLang="ja-JP" sz="1800" b="1" u="sng" kern="0" dirty="0" smtClean="0">
                <a:solidFill>
                  <a:srgbClr val="080808"/>
                </a:solidFill>
              </a:rPr>
              <a:t>effect</a:t>
            </a:r>
          </a:p>
          <a:p>
            <a:pPr algn="ctr">
              <a:defRPr/>
            </a:pPr>
            <a:r>
              <a:rPr lang="en-US" altLang="ja-JP" sz="1800" b="1" u="sng" kern="0" dirty="0" smtClean="0">
                <a:solidFill>
                  <a:srgbClr val="080808"/>
                </a:solidFill>
              </a:rPr>
              <a:t>in </a:t>
            </a:r>
            <a:r>
              <a:rPr lang="en-US" altLang="ja-JP" sz="1800" b="1" u="sng" kern="0" dirty="0">
                <a:solidFill>
                  <a:srgbClr val="080808"/>
                </a:solidFill>
              </a:rPr>
              <a:t>A=4 </a:t>
            </a:r>
            <a:r>
              <a:rPr lang="en-US" altLang="ja-JP" sz="1800" b="1" u="sng" kern="0" dirty="0" err="1" smtClean="0">
                <a:solidFill>
                  <a:srgbClr val="080808"/>
                </a:solidFill>
              </a:rPr>
              <a:t>hypernuclei</a:t>
            </a:r>
            <a:r>
              <a:rPr lang="en-US" altLang="ja-JP" sz="1800" b="1" u="sng" kern="0" dirty="0" smtClean="0">
                <a:solidFill>
                  <a:srgbClr val="080808"/>
                </a:solidFill>
              </a:rPr>
              <a:t> ??</a:t>
            </a:r>
            <a:endParaRPr lang="en-US" altLang="ja-JP" sz="1800" b="1" u="sng" kern="0" dirty="0">
              <a:solidFill>
                <a:srgbClr val="080808"/>
              </a:solidFill>
            </a:endParaRPr>
          </a:p>
        </p:txBody>
      </p:sp>
      <p:sp>
        <p:nvSpPr>
          <p:cNvPr id="104453" name="Rectangle 8"/>
          <p:cNvSpPr>
            <a:spLocks noChangeArrowheads="1"/>
          </p:cNvSpPr>
          <p:nvPr/>
        </p:nvSpPr>
        <p:spPr bwMode="auto">
          <a:xfrm>
            <a:off x="4938389" y="2066537"/>
            <a:ext cx="1519238" cy="41314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ja-JP" altLang="en-US" sz="1350" b="1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12" name="正方形/長方形 1308694"/>
          <p:cNvSpPr>
            <a:spLocks noChangeArrowheads="1"/>
          </p:cNvSpPr>
          <p:nvPr/>
        </p:nvSpPr>
        <p:spPr bwMode="auto">
          <a:xfrm>
            <a:off x="2631284" y="3406379"/>
            <a:ext cx="601447" cy="415498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2100" b="1" baseline="30000" dirty="0">
                <a:solidFill>
                  <a:srgbClr val="080808"/>
                </a:solidFill>
              </a:rPr>
              <a:t>4</a:t>
            </a:r>
            <a:r>
              <a:rPr lang="en-US" altLang="ja-JP" sz="2100" b="1" baseline="-25000" dirty="0">
                <a:solidFill>
                  <a:srgbClr val="080808"/>
                </a:solidFill>
                <a:latin typeface="Symbol" pitchFamily="18" charset="2"/>
              </a:rPr>
              <a:t>L</a:t>
            </a:r>
            <a:r>
              <a:rPr lang="en-US" altLang="ja-JP" sz="2100" b="1" dirty="0">
                <a:solidFill>
                  <a:srgbClr val="080808"/>
                </a:solidFill>
              </a:rPr>
              <a:t>H</a:t>
            </a:r>
            <a:endParaRPr lang="ja-JP" altLang="en-US" sz="2100" b="1" dirty="0">
              <a:solidFill>
                <a:srgbClr val="080808"/>
              </a:solidFill>
            </a:endParaRPr>
          </a:p>
        </p:txBody>
      </p:sp>
      <p:sp>
        <p:nvSpPr>
          <p:cNvPr id="13" name="正方形/長方形 170"/>
          <p:cNvSpPr>
            <a:spLocks noChangeArrowheads="1"/>
          </p:cNvSpPr>
          <p:nvPr/>
        </p:nvSpPr>
        <p:spPr bwMode="auto">
          <a:xfrm>
            <a:off x="4318400" y="3529013"/>
            <a:ext cx="750526" cy="415498"/>
          </a:xfrm>
          <a:prstGeom prst="rect">
            <a:avLst/>
          </a:prstGeom>
          <a:solidFill>
            <a:schemeClr val="tx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2100" b="1" baseline="30000" dirty="0">
                <a:solidFill>
                  <a:srgbClr val="080808"/>
                </a:solidFill>
              </a:rPr>
              <a:t>4</a:t>
            </a:r>
            <a:r>
              <a:rPr lang="en-US" altLang="ja-JP" sz="2100" b="1" baseline="-25000" dirty="0">
                <a:solidFill>
                  <a:srgbClr val="080808"/>
                </a:solidFill>
                <a:latin typeface="Symbol" pitchFamily="18" charset="2"/>
              </a:rPr>
              <a:t>L</a:t>
            </a:r>
            <a:r>
              <a:rPr lang="en-US" altLang="ja-JP" sz="2100" b="1" dirty="0">
                <a:solidFill>
                  <a:srgbClr val="080808"/>
                </a:solidFill>
              </a:rPr>
              <a:t>He</a:t>
            </a:r>
            <a:endParaRPr lang="ja-JP" altLang="en-US" sz="2100" b="1" dirty="0">
              <a:solidFill>
                <a:srgbClr val="080808"/>
              </a:solidFill>
            </a:endParaRPr>
          </a:p>
        </p:txBody>
      </p:sp>
      <p:cxnSp>
        <p:nvCxnSpPr>
          <p:cNvPr id="104466" name="直線コネクタ 5"/>
          <p:cNvCxnSpPr>
            <a:cxnSpLocks noChangeShapeType="1"/>
          </p:cNvCxnSpPr>
          <p:nvPr/>
        </p:nvCxnSpPr>
        <p:spPr bwMode="auto">
          <a:xfrm>
            <a:off x="2753916" y="2057400"/>
            <a:ext cx="2113359" cy="0"/>
          </a:xfrm>
          <a:prstGeom prst="line">
            <a:avLst/>
          </a:prstGeom>
          <a:noFill/>
          <a:ln w="19050" algn="ctr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467" name="直線コネクタ 11"/>
          <p:cNvCxnSpPr>
            <a:cxnSpLocks noChangeShapeType="1"/>
          </p:cNvCxnSpPr>
          <p:nvPr/>
        </p:nvCxnSpPr>
        <p:spPr bwMode="auto">
          <a:xfrm>
            <a:off x="3823097" y="1952625"/>
            <a:ext cx="0" cy="1777604"/>
          </a:xfrm>
          <a:prstGeom prst="lin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468" name="正方形/長方形 21"/>
          <p:cNvSpPr>
            <a:spLocks noChangeArrowheads="1"/>
          </p:cNvSpPr>
          <p:nvPr/>
        </p:nvSpPr>
        <p:spPr bwMode="auto">
          <a:xfrm>
            <a:off x="3520679" y="1804990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050">
                <a:solidFill>
                  <a:srgbClr val="080808"/>
                </a:solidFill>
              </a:rPr>
              <a:t>0</a:t>
            </a:r>
            <a:endParaRPr lang="ja-JP" altLang="en-US" sz="1050">
              <a:solidFill>
                <a:srgbClr val="FFFFFF"/>
              </a:solidFill>
            </a:endParaRPr>
          </a:p>
        </p:txBody>
      </p:sp>
      <p:sp>
        <p:nvSpPr>
          <p:cNvPr id="104469" name="正方形/長方形 170"/>
          <p:cNvSpPr>
            <a:spLocks noChangeArrowheads="1"/>
          </p:cNvSpPr>
          <p:nvPr/>
        </p:nvSpPr>
        <p:spPr bwMode="auto">
          <a:xfrm>
            <a:off x="4346976" y="1843088"/>
            <a:ext cx="72006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200" baseline="30000">
                <a:solidFill>
                  <a:srgbClr val="080808"/>
                </a:solidFill>
              </a:rPr>
              <a:t>3</a:t>
            </a:r>
            <a:r>
              <a:rPr lang="en-US" altLang="ja-JP" sz="1200">
                <a:solidFill>
                  <a:srgbClr val="080808"/>
                </a:solidFill>
              </a:rPr>
              <a:t>He + </a:t>
            </a:r>
            <a:r>
              <a:rPr lang="en-US" altLang="ja-JP" sz="1200">
                <a:solidFill>
                  <a:srgbClr val="080808"/>
                </a:solidFill>
                <a:latin typeface="Symbol" pitchFamily="18" charset="2"/>
              </a:rPr>
              <a:t>L</a:t>
            </a:r>
            <a:endParaRPr lang="ja-JP" altLang="en-US" sz="1200">
              <a:solidFill>
                <a:srgbClr val="080808"/>
              </a:solidFill>
              <a:latin typeface="Symbol" pitchFamily="18" charset="2"/>
            </a:endParaRPr>
          </a:p>
        </p:txBody>
      </p:sp>
      <p:sp>
        <p:nvSpPr>
          <p:cNvPr id="104470" name="正方形/長方形 170"/>
          <p:cNvSpPr>
            <a:spLocks noChangeArrowheads="1"/>
          </p:cNvSpPr>
          <p:nvPr/>
        </p:nvSpPr>
        <p:spPr bwMode="auto">
          <a:xfrm>
            <a:off x="2842025" y="1806180"/>
            <a:ext cx="63511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200" baseline="30000">
                <a:solidFill>
                  <a:srgbClr val="080808"/>
                </a:solidFill>
              </a:rPr>
              <a:t>3</a:t>
            </a:r>
            <a:r>
              <a:rPr lang="en-US" altLang="ja-JP" sz="1200">
                <a:solidFill>
                  <a:srgbClr val="080808"/>
                </a:solidFill>
              </a:rPr>
              <a:t>H + </a:t>
            </a:r>
            <a:r>
              <a:rPr lang="en-US" altLang="ja-JP" sz="1200">
                <a:solidFill>
                  <a:srgbClr val="080808"/>
                </a:solidFill>
                <a:latin typeface="Symbol" pitchFamily="18" charset="2"/>
              </a:rPr>
              <a:t>L</a:t>
            </a:r>
            <a:endParaRPr lang="ja-JP" altLang="en-US" sz="1200">
              <a:solidFill>
                <a:srgbClr val="080808"/>
              </a:solidFill>
              <a:latin typeface="Symbol" pitchFamily="18" charset="2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396730" y="1606154"/>
            <a:ext cx="4597625" cy="1598862"/>
            <a:chOff x="3195640" y="1284286"/>
            <a:chExt cx="6130166" cy="2131816"/>
          </a:xfrm>
        </p:grpSpPr>
        <p:sp>
          <p:nvSpPr>
            <p:cNvPr id="104457" name="正方形/長方形 100"/>
            <p:cNvSpPr>
              <a:spLocks noChangeArrowheads="1"/>
            </p:cNvSpPr>
            <p:nvPr/>
          </p:nvSpPr>
          <p:spPr bwMode="auto">
            <a:xfrm>
              <a:off x="7235085" y="1979833"/>
              <a:ext cx="1813317" cy="63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500" b="1" i="1" dirty="0">
                  <a:solidFill>
                    <a:srgbClr val="B07BD7"/>
                  </a:solidFill>
                  <a:latin typeface="Calibri" pitchFamily="34" charset="0"/>
                </a:rPr>
                <a:t>Old </a:t>
              </a:r>
              <a:r>
                <a:rPr lang="en-US" altLang="ja-JP" sz="1500" b="1" i="1" dirty="0" err="1">
                  <a:solidFill>
                    <a:srgbClr val="B07BD7"/>
                  </a:solidFill>
                  <a:latin typeface="Calibri" pitchFamily="34" charset="0"/>
                </a:rPr>
                <a:t>NaI</a:t>
              </a:r>
              <a:r>
                <a:rPr lang="en-US" altLang="ja-JP" sz="1500" b="1" i="1" dirty="0">
                  <a:solidFill>
                    <a:srgbClr val="B07BD7"/>
                  </a:solidFill>
                  <a:latin typeface="Calibri" pitchFamily="34" charset="0"/>
                </a:rPr>
                <a:t> data</a:t>
              </a:r>
            </a:p>
            <a:p>
              <a:pPr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ja-JP" sz="1500" b="1" i="1" dirty="0">
                  <a:solidFill>
                    <a:srgbClr val="B07BD7"/>
                  </a:solidFill>
                  <a:latin typeface="Calibri" pitchFamily="34" charset="0"/>
                </a:rPr>
                <a:t>        </a:t>
              </a:r>
              <a:r>
                <a:rPr lang="en-US" altLang="ja-JP" sz="1200" b="1" i="1" dirty="0">
                  <a:solidFill>
                    <a:srgbClr val="B07BD7"/>
                  </a:solidFill>
                  <a:latin typeface="Calibri" pitchFamily="34" charset="0"/>
                </a:rPr>
                <a:t>low statistics</a:t>
              </a:r>
              <a:endParaRPr lang="ja-JP" altLang="en-US" sz="1500" b="1" i="1" dirty="0">
                <a:solidFill>
                  <a:srgbClr val="B07BD7"/>
                </a:solidFill>
                <a:latin typeface="Calibri" pitchFamily="34" charset="0"/>
              </a:endParaRPr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6430963" y="2151530"/>
              <a:ext cx="753608" cy="953621"/>
            </a:xfrm>
            <a:prstGeom prst="line">
              <a:avLst/>
            </a:prstGeom>
            <a:ln w="38100">
              <a:solidFill>
                <a:srgbClr val="B88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4032252" y="2139951"/>
              <a:ext cx="3148013" cy="871538"/>
            </a:xfrm>
            <a:prstGeom prst="line">
              <a:avLst/>
            </a:prstGeom>
            <a:ln w="38100">
              <a:solidFill>
                <a:srgbClr val="B889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64" name="正方形/長方形 2"/>
            <p:cNvSpPr>
              <a:spLocks noChangeArrowheads="1"/>
            </p:cNvSpPr>
            <p:nvPr/>
          </p:nvSpPr>
          <p:spPr bwMode="auto">
            <a:xfrm>
              <a:off x="3195640" y="2936877"/>
              <a:ext cx="998564" cy="3077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B07BD7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900" b="1">
                  <a:solidFill>
                    <a:srgbClr val="080808"/>
                  </a:solidFill>
                </a:rPr>
                <a:t>1.09±0.02</a:t>
              </a:r>
              <a:endParaRPr lang="ja-JP" altLang="en-US" sz="900" b="1">
                <a:solidFill>
                  <a:srgbClr val="FFFFFF"/>
                </a:solidFill>
              </a:endParaRPr>
            </a:p>
          </p:txBody>
        </p:sp>
        <p:sp>
          <p:nvSpPr>
            <p:cNvPr id="104465" name="正方形/長方形 25"/>
            <p:cNvSpPr>
              <a:spLocks noChangeArrowheads="1"/>
            </p:cNvSpPr>
            <p:nvPr/>
          </p:nvSpPr>
          <p:spPr bwMode="auto">
            <a:xfrm>
              <a:off x="6119816" y="3108326"/>
              <a:ext cx="998564" cy="30777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B889DB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900" b="1">
                  <a:solidFill>
                    <a:srgbClr val="080808"/>
                  </a:solidFill>
                </a:rPr>
                <a:t>1.15±0.04</a:t>
              </a:r>
              <a:endParaRPr lang="ja-JP" altLang="en-US" sz="900" b="1">
                <a:solidFill>
                  <a:srgbClr val="FFFFFF"/>
                </a:solidFill>
              </a:endParaRPr>
            </a:p>
          </p:txBody>
        </p:sp>
        <p:sp>
          <p:nvSpPr>
            <p:cNvPr id="104474" name="Rectangle 45"/>
            <p:cNvSpPr>
              <a:spLocks noChangeArrowheads="1"/>
            </p:cNvSpPr>
            <p:nvPr/>
          </p:nvSpPr>
          <p:spPr bwMode="auto">
            <a:xfrm>
              <a:off x="7109656" y="1284286"/>
              <a:ext cx="22161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050" b="1" i="1" dirty="0">
                  <a:solidFill>
                    <a:srgbClr val="B07BD7"/>
                  </a:solidFill>
                </a:rPr>
                <a:t>   </a:t>
              </a:r>
              <a:r>
                <a:rPr lang="en-US" altLang="ja-JP" sz="1050" b="1" i="1" dirty="0" err="1">
                  <a:solidFill>
                    <a:srgbClr val="B07BD7"/>
                  </a:solidFill>
                </a:rPr>
                <a:t>Bedjidian</a:t>
              </a:r>
              <a:r>
                <a:rPr lang="en-US" altLang="ja-JP" sz="1050" b="1" i="1" dirty="0">
                  <a:solidFill>
                    <a:srgbClr val="B07BD7"/>
                  </a:solidFill>
                </a:rPr>
                <a:t> et al.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</a:pPr>
              <a:r>
                <a:rPr lang="en-US" altLang="ja-JP" sz="1050" b="1" i="1" dirty="0">
                  <a:solidFill>
                    <a:srgbClr val="B07BD7"/>
                  </a:solidFill>
                </a:rPr>
                <a:t>PLB 62 (1976) 467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050" b="1" i="1" dirty="0">
                  <a:solidFill>
                    <a:srgbClr val="B07BD7"/>
                  </a:solidFill>
                </a:rPr>
                <a:t>PLB 83 (1979) 252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96652" y="3262314"/>
            <a:ext cx="4171764" cy="1264538"/>
            <a:chOff x="395536" y="3492501"/>
            <a:chExt cx="5562352" cy="1686050"/>
          </a:xfrm>
        </p:grpSpPr>
        <p:sp>
          <p:nvSpPr>
            <p:cNvPr id="104454" name="正方形/長方形 1"/>
            <p:cNvSpPr>
              <a:spLocks noChangeArrowheads="1"/>
            </p:cNvSpPr>
            <p:nvPr/>
          </p:nvSpPr>
          <p:spPr bwMode="auto">
            <a:xfrm>
              <a:off x="1446469" y="4515966"/>
              <a:ext cx="2179657" cy="44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ja-JP" sz="1500" b="1" i="1" dirty="0">
                  <a:solidFill>
                    <a:srgbClr val="FF7979"/>
                  </a:solidFill>
                  <a:latin typeface="Calibri" pitchFamily="34" charset="0"/>
                </a:rPr>
                <a:t>Old emulsion data</a:t>
              </a:r>
              <a:endParaRPr lang="ja-JP" altLang="en-US" sz="1500" b="1" i="1" dirty="0">
                <a:solidFill>
                  <a:srgbClr val="FF7979"/>
                </a:solidFill>
                <a:latin typeface="Calibri" pitchFamily="34" charset="0"/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 flipH="1">
              <a:off x="3779912" y="3746310"/>
              <a:ext cx="587372" cy="1129696"/>
            </a:xfrm>
            <a:prstGeom prst="line">
              <a:avLst/>
            </a:prstGeom>
            <a:ln w="38100">
              <a:solidFill>
                <a:srgbClr val="F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3779912" y="3836989"/>
              <a:ext cx="1311205" cy="1039017"/>
            </a:xfrm>
            <a:prstGeom prst="line">
              <a:avLst/>
            </a:prstGeom>
            <a:ln w="38100">
              <a:solidFill>
                <a:srgbClr val="FFAB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4"/>
            <p:cNvSpPr>
              <a:spLocks noChangeArrowheads="1"/>
            </p:cNvSpPr>
            <p:nvPr/>
          </p:nvSpPr>
          <p:spPr bwMode="auto">
            <a:xfrm>
              <a:off x="4179888" y="3492501"/>
              <a:ext cx="850900" cy="244475"/>
            </a:xfrm>
            <a:prstGeom prst="rect">
              <a:avLst/>
            </a:prstGeom>
            <a:noFill/>
            <a:ln w="19050" algn="ctr">
              <a:solidFill>
                <a:schemeClr val="bg1">
                  <a:lumMod val="25000"/>
                  <a:lumOff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ja-JP" altLang="en-US" sz="3000" b="1">
                <a:solidFill>
                  <a:srgbClr val="FFFFFF"/>
                </a:solidFill>
              </a:endParaRPr>
            </a:p>
          </p:txBody>
        </p:sp>
        <p:sp>
          <p:nvSpPr>
            <p:cNvPr id="25" name="正方形/長方形 45"/>
            <p:cNvSpPr>
              <a:spLocks noChangeArrowheads="1"/>
            </p:cNvSpPr>
            <p:nvPr/>
          </p:nvSpPr>
          <p:spPr bwMode="auto">
            <a:xfrm>
              <a:off x="5100638" y="3654426"/>
              <a:ext cx="857250" cy="211138"/>
            </a:xfrm>
            <a:prstGeom prst="rect">
              <a:avLst/>
            </a:prstGeom>
            <a:noFill/>
            <a:ln w="19050" algn="ctr">
              <a:solidFill>
                <a:schemeClr val="bg1">
                  <a:lumMod val="25000"/>
                  <a:lumOff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ja-JP" altLang="en-US" sz="3000" b="1">
                <a:solidFill>
                  <a:srgbClr val="FFFFFF"/>
                </a:solidFill>
              </a:endParaRPr>
            </a:p>
          </p:txBody>
        </p:sp>
        <p:sp>
          <p:nvSpPr>
            <p:cNvPr id="104473" name="Rectangle 45"/>
            <p:cNvSpPr>
              <a:spLocks noChangeArrowheads="1"/>
            </p:cNvSpPr>
            <p:nvPr/>
          </p:nvSpPr>
          <p:spPr bwMode="auto">
            <a:xfrm>
              <a:off x="2592389" y="4835526"/>
              <a:ext cx="2781103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050" b="1" i="1">
                  <a:solidFill>
                    <a:srgbClr val="FF7979"/>
                  </a:solidFill>
                </a:rPr>
                <a:t>M. Juric et al. NPB 52 (1973) 1</a:t>
              </a:r>
            </a:p>
          </p:txBody>
        </p:sp>
        <p:sp>
          <p:nvSpPr>
            <p:cNvPr id="104475" name="正方形/長方形 16383"/>
            <p:cNvSpPr>
              <a:spLocks noChangeArrowheads="1"/>
            </p:cNvSpPr>
            <p:nvPr/>
          </p:nvSpPr>
          <p:spPr bwMode="auto">
            <a:xfrm>
              <a:off x="395536" y="4730566"/>
              <a:ext cx="2305051" cy="44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fontAlgn="base">
                <a:lnSpc>
                  <a:spcPts val="18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ja-JP" sz="1200" b="1" i="1" dirty="0">
                  <a:solidFill>
                    <a:srgbClr val="FF7979"/>
                  </a:solidFill>
                </a:rPr>
                <a:t>no systematic error</a:t>
              </a:r>
              <a:endParaRPr lang="ja-JP" altLang="en-US" sz="1200" b="1" i="1" dirty="0">
                <a:solidFill>
                  <a:srgbClr val="FF7979"/>
                </a:solidFill>
              </a:endParaRPr>
            </a:p>
          </p:txBody>
        </p:sp>
      </p:grpSp>
      <p:grpSp>
        <p:nvGrpSpPr>
          <p:cNvPr id="104478" name="グループ化 4"/>
          <p:cNvGrpSpPr>
            <a:grpSpLocks/>
          </p:cNvGrpSpPr>
          <p:nvPr/>
        </p:nvGrpSpPr>
        <p:grpSpPr bwMode="auto">
          <a:xfrm>
            <a:off x="5145881" y="3561162"/>
            <a:ext cx="500063" cy="435769"/>
            <a:chOff x="1468041" y="5295569"/>
            <a:chExt cx="667423" cy="580444"/>
          </a:xfrm>
        </p:grpSpPr>
        <p:sp>
          <p:nvSpPr>
            <p:cNvPr id="32" name="円/楕円 31"/>
            <p:cNvSpPr/>
            <p:nvPr/>
          </p:nvSpPr>
          <p:spPr bwMode="auto">
            <a:xfrm>
              <a:off x="1468041" y="5295569"/>
              <a:ext cx="312343" cy="304415"/>
            </a:xfrm>
            <a:prstGeom prst="ellipse">
              <a:avLst/>
            </a:prstGeom>
            <a:gradFill flip="none" rotWithShape="1">
              <a:gsLst>
                <a:gs pos="40000">
                  <a:srgbClr val="038B3A"/>
                </a:gs>
                <a:gs pos="2000">
                  <a:srgbClr val="EBFFEB"/>
                </a:gs>
                <a:gs pos="100000">
                  <a:srgbClr val="01452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33" name="円/楕円 32"/>
            <p:cNvSpPr/>
            <p:nvPr/>
          </p:nvSpPr>
          <p:spPr bwMode="auto">
            <a:xfrm>
              <a:off x="1830416" y="5303520"/>
              <a:ext cx="305048" cy="291439"/>
            </a:xfrm>
            <a:prstGeom prst="ellipse">
              <a:avLst/>
            </a:prstGeom>
            <a:gradFill flip="none" rotWithShape="1">
              <a:gsLst>
                <a:gs pos="44000">
                  <a:srgbClr val="2D2D8A">
                    <a:lumMod val="75000"/>
                  </a:srgbClr>
                </a:gs>
                <a:gs pos="2000">
                  <a:srgbClr val="2D2D8A">
                    <a:lumMod val="20000"/>
                    <a:lumOff val="80000"/>
                  </a:srgbClr>
                </a:gs>
                <a:gs pos="100000">
                  <a:srgbClr val="2D2D8A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34" name="円/楕円 33"/>
            <p:cNvSpPr/>
            <p:nvPr/>
          </p:nvSpPr>
          <p:spPr bwMode="auto">
            <a:xfrm>
              <a:off x="1632014" y="5587159"/>
              <a:ext cx="312343" cy="288854"/>
            </a:xfrm>
            <a:prstGeom prst="ellipse">
              <a:avLst/>
            </a:prstGeom>
            <a:gradFill flip="none" rotWithShape="1">
              <a:gsLst>
                <a:gs pos="40000">
                  <a:srgbClr val="038B3A"/>
                </a:gs>
                <a:gs pos="2000">
                  <a:srgbClr val="EBFFEB"/>
                </a:gs>
                <a:gs pos="100000">
                  <a:srgbClr val="01452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350" kern="0">
                <a:solidFill>
                  <a:srgbClr val="FFFFFF"/>
                </a:solidFill>
              </a:endParaRPr>
            </a:p>
          </p:txBody>
        </p:sp>
        <p:sp>
          <p:nvSpPr>
            <p:cNvPr id="35" name="円/楕円 34"/>
            <p:cNvSpPr/>
            <p:nvPr/>
          </p:nvSpPr>
          <p:spPr bwMode="auto">
            <a:xfrm>
              <a:off x="1647702" y="5420415"/>
              <a:ext cx="305048" cy="288854"/>
            </a:xfrm>
            <a:prstGeom prst="ellipse">
              <a:avLst/>
            </a:prstGeom>
            <a:gradFill flip="none" rotWithShape="1">
              <a:gsLst>
                <a:gs pos="46000">
                  <a:srgbClr val="DE0000"/>
                </a:gs>
                <a:gs pos="2000">
                  <a:srgbClr val="FFD5D5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350" kern="0">
                <a:solidFill>
                  <a:srgbClr val="FFFFFF"/>
                </a:solidFill>
              </a:endParaRPr>
            </a:p>
          </p:txBody>
        </p:sp>
      </p:grpSp>
      <p:grpSp>
        <p:nvGrpSpPr>
          <p:cNvPr id="104479" name="グループ化 6"/>
          <p:cNvGrpSpPr>
            <a:grpSpLocks/>
          </p:cNvGrpSpPr>
          <p:nvPr/>
        </p:nvGrpSpPr>
        <p:grpSpPr bwMode="auto">
          <a:xfrm>
            <a:off x="1862828" y="3327833"/>
            <a:ext cx="692944" cy="751960"/>
            <a:chOff x="1898789" y="4647448"/>
            <a:chExt cx="924301" cy="1003393"/>
          </a:xfrm>
        </p:grpSpPr>
        <p:grpSp>
          <p:nvGrpSpPr>
            <p:cNvPr id="104486" name="グループ化 2"/>
            <p:cNvGrpSpPr>
              <a:grpSpLocks/>
            </p:cNvGrpSpPr>
            <p:nvPr/>
          </p:nvGrpSpPr>
          <p:grpSpPr bwMode="auto">
            <a:xfrm>
              <a:off x="2162755" y="4874150"/>
              <a:ext cx="660335" cy="587198"/>
              <a:chOff x="516835" y="5247861"/>
              <a:chExt cx="660335" cy="587198"/>
            </a:xfrm>
          </p:grpSpPr>
          <p:sp>
            <p:nvSpPr>
              <p:cNvPr id="41" name="円/楕円 40"/>
              <p:cNvSpPr/>
              <p:nvPr/>
            </p:nvSpPr>
            <p:spPr bwMode="auto">
              <a:xfrm>
                <a:off x="516835" y="5247861"/>
                <a:ext cx="311004" cy="300368"/>
              </a:xfrm>
              <a:prstGeom prst="ellipse">
                <a:avLst/>
              </a:prstGeom>
              <a:gradFill flip="none" rotWithShape="1">
                <a:gsLst>
                  <a:gs pos="40000">
                    <a:srgbClr val="038B3A"/>
                  </a:gs>
                  <a:gs pos="2000">
                    <a:srgbClr val="EBFFEB"/>
                  </a:gs>
                  <a:gs pos="100000">
                    <a:srgbClr val="01452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35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 bwMode="auto">
              <a:xfrm>
                <a:off x="703704" y="5554830"/>
                <a:ext cx="305048" cy="280229"/>
              </a:xfrm>
              <a:prstGeom prst="ellipse">
                <a:avLst/>
              </a:prstGeom>
              <a:gradFill flip="none" rotWithShape="1">
                <a:gsLst>
                  <a:gs pos="44000">
                    <a:srgbClr val="2D2D8A">
                      <a:lumMod val="75000"/>
                    </a:srgbClr>
                  </a:gs>
                  <a:gs pos="2000">
                    <a:srgbClr val="2D2D8A">
                      <a:lumMod val="20000"/>
                      <a:lumOff val="80000"/>
                    </a:srgbClr>
                  </a:gs>
                  <a:gs pos="100000">
                    <a:srgbClr val="2D2D8A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35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円/楕円 42"/>
              <p:cNvSpPr/>
              <p:nvPr/>
            </p:nvSpPr>
            <p:spPr bwMode="auto">
              <a:xfrm>
                <a:off x="872122" y="5262976"/>
                <a:ext cx="305048" cy="288854"/>
              </a:xfrm>
              <a:prstGeom prst="ellipse">
                <a:avLst/>
              </a:prstGeom>
              <a:gradFill flip="none" rotWithShape="1">
                <a:gsLst>
                  <a:gs pos="44000">
                    <a:srgbClr val="2D2D8A">
                      <a:lumMod val="75000"/>
                    </a:srgbClr>
                  </a:gs>
                  <a:gs pos="2000">
                    <a:srgbClr val="2D2D8A">
                      <a:lumMod val="20000"/>
                      <a:lumOff val="80000"/>
                    </a:srgbClr>
                  </a:gs>
                  <a:gs pos="100000">
                    <a:srgbClr val="2D2D8A">
                      <a:lumMod val="5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35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円/楕円 43"/>
              <p:cNvSpPr/>
              <p:nvPr/>
            </p:nvSpPr>
            <p:spPr bwMode="auto">
              <a:xfrm>
                <a:off x="702450" y="5360034"/>
                <a:ext cx="305048" cy="288854"/>
              </a:xfrm>
              <a:prstGeom prst="ellipse">
                <a:avLst/>
              </a:prstGeom>
              <a:gradFill flip="none" rotWithShape="1">
                <a:gsLst>
                  <a:gs pos="46000">
                    <a:srgbClr val="DE0000"/>
                  </a:gs>
                  <a:gs pos="2000">
                    <a:srgbClr val="FFD5D5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kumimoji="0" lang="ja-JP" altLang="en-US" sz="135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487" name="Rectangle 87"/>
            <p:cNvSpPr>
              <a:spLocks noChangeArrowheads="1"/>
            </p:cNvSpPr>
            <p:nvPr/>
          </p:nvSpPr>
          <p:spPr bwMode="auto">
            <a:xfrm>
              <a:off x="1898789" y="4819726"/>
              <a:ext cx="387443" cy="400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350" b="1">
                  <a:solidFill>
                    <a:srgbClr val="038B3A"/>
                  </a:solidFill>
                </a:rPr>
                <a:t>p</a:t>
              </a:r>
              <a:endParaRPr lang="ja-JP" altLang="en-US" sz="1350" b="1" baseline="30000">
                <a:solidFill>
                  <a:srgbClr val="038B3A"/>
                </a:solidFill>
              </a:endParaRPr>
            </a:p>
          </p:txBody>
        </p:sp>
        <p:sp>
          <p:nvSpPr>
            <p:cNvPr id="104488" name="Rectangle 87"/>
            <p:cNvSpPr>
              <a:spLocks noChangeArrowheads="1"/>
            </p:cNvSpPr>
            <p:nvPr/>
          </p:nvSpPr>
          <p:spPr bwMode="auto">
            <a:xfrm>
              <a:off x="2082993" y="5250421"/>
              <a:ext cx="387443" cy="400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350" b="1">
                  <a:solidFill>
                    <a:srgbClr val="352DA3"/>
                  </a:solidFill>
                </a:rPr>
                <a:t>n</a:t>
              </a:r>
              <a:endParaRPr lang="ja-JP" altLang="en-US" sz="1350" b="1" baseline="30000">
                <a:solidFill>
                  <a:srgbClr val="352DA3"/>
                </a:solidFill>
              </a:endParaRPr>
            </a:p>
          </p:txBody>
        </p:sp>
        <p:sp>
          <p:nvSpPr>
            <p:cNvPr id="40" name="Rectangle 87"/>
            <p:cNvSpPr>
              <a:spLocks noChangeArrowheads="1"/>
            </p:cNvSpPr>
            <p:nvPr/>
          </p:nvSpPr>
          <p:spPr bwMode="auto">
            <a:xfrm>
              <a:off x="2330765" y="4647448"/>
              <a:ext cx="404548" cy="400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1350" b="1" dirty="0">
                  <a:solidFill>
                    <a:srgbClr val="330000">
                      <a:lumMod val="50000"/>
                      <a:lumOff val="50000"/>
                    </a:srgbClr>
                  </a:solidFill>
                  <a:latin typeface="Symbol" panose="05050102010706020507" pitchFamily="18" charset="2"/>
                </a:rPr>
                <a:t>L</a:t>
              </a:r>
              <a:endParaRPr lang="ja-JP" altLang="en-US" sz="1350" b="1" baseline="30000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94063" y="1064194"/>
            <a:ext cx="3724275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fontAlgn="base">
              <a:spcBef>
                <a:spcPct val="0"/>
              </a:spcBef>
              <a:spcAft>
                <a:spcPct val="0"/>
              </a:spcAft>
              <a:buClr>
                <a:srgbClr val="330000">
                  <a:lumMod val="50000"/>
                  <a:lumOff val="50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50" dirty="0">
                <a:solidFill>
                  <a:srgbClr val="080808"/>
                </a:solidFill>
              </a:rPr>
              <a:t>CSB in NN force</a:t>
            </a:r>
            <a:r>
              <a:rPr lang="en-US" altLang="ja-JP" sz="1350" b="1" dirty="0">
                <a:solidFill>
                  <a:srgbClr val="080808"/>
                </a:solidFill>
                <a:latin typeface="Symbol" pitchFamily="18" charset="2"/>
              </a:rPr>
              <a:t> (</a:t>
            </a:r>
            <a:r>
              <a:rPr lang="en-US" altLang="ja-JP" sz="1350" b="1" dirty="0">
                <a:solidFill>
                  <a:srgbClr val="080808"/>
                </a:solidFill>
              </a:rPr>
              <a:t>pp </a:t>
            </a:r>
            <a:r>
              <a:rPr lang="ja-JP" altLang="en-US" sz="1350" b="1" dirty="0">
                <a:solidFill>
                  <a:srgbClr val="080808"/>
                </a:solidFill>
              </a:rPr>
              <a:t>≠ </a:t>
            </a:r>
            <a:r>
              <a:rPr lang="en-US" altLang="ja-JP" sz="1350" b="1" dirty="0" err="1">
                <a:solidFill>
                  <a:srgbClr val="080808"/>
                </a:solidFill>
              </a:rPr>
              <a:t>nn</a:t>
            </a:r>
            <a:r>
              <a:rPr lang="en-US" altLang="ja-JP" sz="1350" b="1" dirty="0">
                <a:solidFill>
                  <a:srgbClr val="080808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>
                  <a:lumMod val="60000"/>
                  <a:lumOff val="40000"/>
                </a:srgbClr>
              </a:buClr>
              <a:defRPr/>
            </a:pPr>
            <a:r>
              <a:rPr lang="en-US" altLang="ja-JP" sz="1350" dirty="0">
                <a:solidFill>
                  <a:srgbClr val="080808"/>
                </a:solidFill>
              </a:rPr>
              <a:t> =&gt;  B(</a:t>
            </a:r>
            <a:r>
              <a:rPr lang="en-US" altLang="ja-JP" sz="1350" baseline="30000" dirty="0">
                <a:solidFill>
                  <a:srgbClr val="080808"/>
                </a:solidFill>
              </a:rPr>
              <a:t>3</a:t>
            </a:r>
            <a:r>
              <a:rPr lang="en-US" altLang="ja-JP" sz="1350" dirty="0">
                <a:solidFill>
                  <a:srgbClr val="080808"/>
                </a:solidFill>
              </a:rPr>
              <a:t>H) - B(</a:t>
            </a:r>
            <a:r>
              <a:rPr lang="en-US" altLang="ja-JP" sz="1350" baseline="30000" dirty="0">
                <a:solidFill>
                  <a:srgbClr val="080808"/>
                </a:solidFill>
              </a:rPr>
              <a:t>3</a:t>
            </a:r>
            <a:r>
              <a:rPr lang="en-US" altLang="ja-JP" sz="1350" dirty="0">
                <a:solidFill>
                  <a:srgbClr val="080808"/>
                </a:solidFill>
              </a:rPr>
              <a:t>He) – EM effect ~70 </a:t>
            </a:r>
            <a:r>
              <a:rPr lang="en-US" altLang="ja-JP" sz="1350" dirty="0" err="1">
                <a:solidFill>
                  <a:srgbClr val="080808"/>
                </a:solidFill>
              </a:rPr>
              <a:t>keV</a:t>
            </a:r>
            <a:r>
              <a:rPr lang="en-US" altLang="ja-JP" sz="135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00655" y="1587936"/>
            <a:ext cx="27382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0000">
                  <a:lumMod val="50000"/>
                  <a:lumOff val="50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50" dirty="0">
                <a:solidFill>
                  <a:srgbClr val="080808"/>
                </a:solidFill>
              </a:rPr>
              <a:t>CSB in </a:t>
            </a:r>
            <a:r>
              <a:rPr lang="en-US" altLang="ja-JP" sz="1350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dirty="0">
                <a:solidFill>
                  <a:srgbClr val="080808"/>
                </a:solidFill>
              </a:rPr>
              <a:t>N force</a:t>
            </a:r>
            <a:r>
              <a:rPr lang="en-US" altLang="ja-JP" sz="1350" b="1" dirty="0">
                <a:solidFill>
                  <a:srgbClr val="080808"/>
                </a:solidFill>
                <a:latin typeface="Symbol" pitchFamily="18" charset="2"/>
              </a:rPr>
              <a:t> (</a:t>
            </a:r>
            <a:r>
              <a:rPr lang="en-US" altLang="ja-JP" sz="1350" b="1" dirty="0" err="1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dirty="0" err="1">
                <a:solidFill>
                  <a:srgbClr val="080808"/>
                </a:solidFill>
              </a:rPr>
              <a:t>p</a:t>
            </a:r>
            <a:r>
              <a:rPr lang="en-US" altLang="ja-JP" sz="1350" b="1" dirty="0">
                <a:solidFill>
                  <a:srgbClr val="080808"/>
                </a:solidFill>
              </a:rPr>
              <a:t> </a:t>
            </a:r>
            <a:r>
              <a:rPr lang="ja-JP" altLang="en-US" sz="1350" b="1" dirty="0">
                <a:solidFill>
                  <a:srgbClr val="080808"/>
                </a:solidFill>
              </a:rPr>
              <a:t>≠ </a:t>
            </a:r>
            <a:r>
              <a:rPr lang="en-US" altLang="ja-JP" sz="1350" b="1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dirty="0">
                <a:solidFill>
                  <a:srgbClr val="080808"/>
                </a:solidFill>
              </a:rPr>
              <a:t>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350" b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B</a:t>
            </a:r>
            <a:r>
              <a:rPr lang="en-US" altLang="ja-JP" sz="1350" b="1" baseline="-25000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(</a:t>
            </a:r>
            <a:r>
              <a:rPr lang="en-US" altLang="ja-JP" sz="1350" b="1" baseline="30000" dirty="0">
                <a:solidFill>
                  <a:srgbClr val="330000">
                    <a:lumMod val="50000"/>
                    <a:lumOff val="50000"/>
                  </a:srgbClr>
                </a:solidFill>
              </a:rPr>
              <a:t>4</a:t>
            </a:r>
            <a:r>
              <a:rPr lang="en-US" altLang="ja-JP" sz="1350" b="1" baseline="-25000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H) - B</a:t>
            </a:r>
            <a:r>
              <a:rPr lang="en-US" altLang="ja-JP" sz="1350" b="1" baseline="-25000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anose="05050102010706020507" pitchFamily="18" charset="2"/>
              </a:rPr>
              <a:t>L </a:t>
            </a:r>
            <a:r>
              <a:rPr lang="en-US" altLang="ja-JP" sz="1350" b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(</a:t>
            </a:r>
            <a:r>
              <a:rPr lang="en-US" altLang="ja-JP" sz="1350" b="1" baseline="30000" dirty="0">
                <a:solidFill>
                  <a:srgbClr val="330000">
                    <a:lumMod val="50000"/>
                    <a:lumOff val="50000"/>
                  </a:srgbClr>
                </a:solidFill>
              </a:rPr>
              <a:t>4</a:t>
            </a:r>
            <a:r>
              <a:rPr lang="en-US" altLang="ja-JP" sz="1350" b="1" baseline="-25000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He)  = -350 </a:t>
            </a:r>
            <a:r>
              <a:rPr lang="en-US" altLang="ja-JP" sz="1350" b="1" dirty="0" err="1" smtClean="0">
                <a:solidFill>
                  <a:srgbClr val="330000">
                    <a:lumMod val="50000"/>
                    <a:lumOff val="50000"/>
                  </a:srgbClr>
                </a:solidFill>
              </a:rPr>
              <a:t>keV</a:t>
            </a:r>
            <a:r>
              <a:rPr lang="en-US" altLang="ja-JP" sz="1350" b="1" dirty="0" smtClean="0">
                <a:solidFill>
                  <a:srgbClr val="330000">
                    <a:lumMod val="50000"/>
                    <a:lumOff val="50000"/>
                  </a:srgbClr>
                </a:solidFill>
              </a:rPr>
              <a:t> ?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113854" y="2149346"/>
            <a:ext cx="260359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0000">
                  <a:lumMod val="50000"/>
                  <a:lumOff val="50000"/>
                </a:srgbClr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350" dirty="0">
                <a:solidFill>
                  <a:srgbClr val="080808"/>
                </a:solidFill>
              </a:rPr>
              <a:t>YN interactions models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330000">
                  <a:lumMod val="50000"/>
                  <a:lumOff val="50000"/>
                </a:srgbClr>
              </a:buClr>
              <a:defRPr/>
            </a:pPr>
            <a:r>
              <a:rPr lang="en-US" altLang="ja-JP" sz="1350" dirty="0">
                <a:solidFill>
                  <a:srgbClr val="080808"/>
                </a:solidFill>
              </a:rPr>
              <a:t> B</a:t>
            </a:r>
            <a:r>
              <a:rPr lang="en-US" altLang="ja-JP" sz="1350" baseline="-25000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dirty="0">
                <a:solidFill>
                  <a:srgbClr val="080808"/>
                </a:solidFill>
              </a:rPr>
              <a:t>(</a:t>
            </a:r>
            <a:r>
              <a:rPr lang="en-US" altLang="ja-JP" sz="1350" baseline="30000" dirty="0">
                <a:solidFill>
                  <a:srgbClr val="080808"/>
                </a:solidFill>
              </a:rPr>
              <a:t>4</a:t>
            </a:r>
            <a:r>
              <a:rPr lang="en-US" altLang="ja-JP" sz="1350" baseline="-25000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dirty="0">
                <a:solidFill>
                  <a:srgbClr val="080808"/>
                </a:solidFill>
              </a:rPr>
              <a:t>H) - B</a:t>
            </a:r>
            <a:r>
              <a:rPr lang="en-US" altLang="ja-JP" sz="1350" baseline="-25000" dirty="0">
                <a:solidFill>
                  <a:srgbClr val="080808"/>
                </a:solidFill>
                <a:latin typeface="Symbol" panose="05050102010706020507" pitchFamily="18" charset="2"/>
              </a:rPr>
              <a:t>L </a:t>
            </a:r>
            <a:r>
              <a:rPr lang="en-US" altLang="ja-JP" sz="1350" dirty="0">
                <a:solidFill>
                  <a:srgbClr val="080808"/>
                </a:solidFill>
              </a:rPr>
              <a:t>(</a:t>
            </a:r>
            <a:r>
              <a:rPr lang="en-US" altLang="ja-JP" sz="1350" baseline="30000" dirty="0">
                <a:solidFill>
                  <a:srgbClr val="080808"/>
                </a:solidFill>
              </a:rPr>
              <a:t>4</a:t>
            </a:r>
            <a:r>
              <a:rPr lang="en-US" altLang="ja-JP" sz="1350" baseline="-25000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dirty="0">
                <a:solidFill>
                  <a:srgbClr val="080808"/>
                </a:solidFill>
              </a:rPr>
              <a:t>He)  = 0-70 </a:t>
            </a:r>
            <a:r>
              <a:rPr lang="en-US" altLang="ja-JP" sz="1350" dirty="0" err="1">
                <a:solidFill>
                  <a:srgbClr val="080808"/>
                </a:solidFill>
              </a:rPr>
              <a:t>keV</a:t>
            </a:r>
            <a:endParaRPr lang="ja-JP" altLang="en-US" sz="1350" dirty="0">
              <a:solidFill>
                <a:srgbClr val="080808"/>
              </a:solidFill>
            </a:endParaRPr>
          </a:p>
        </p:txBody>
      </p:sp>
      <p:sp>
        <p:nvSpPr>
          <p:cNvPr id="53" name="正方形/長方形 152"/>
          <p:cNvSpPr>
            <a:spLocks noChangeArrowheads="1"/>
          </p:cNvSpPr>
          <p:nvPr/>
        </p:nvSpPr>
        <p:spPr bwMode="auto">
          <a:xfrm>
            <a:off x="416721" y="3302794"/>
            <a:ext cx="1356122" cy="707886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lnSpc>
                <a:spcPts val="1575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ja-JP" sz="1500" b="1" dirty="0">
                <a:solidFill>
                  <a:srgbClr val="330000">
                    <a:lumMod val="50000"/>
                    <a:lumOff val="50000"/>
                  </a:srgbClr>
                </a:solidFill>
                <a:latin typeface="Calibri" pitchFamily="34" charset="0"/>
              </a:rPr>
              <a:t>Measure using weak decay pion</a:t>
            </a:r>
          </a:p>
        </p:txBody>
      </p:sp>
      <p:sp>
        <p:nvSpPr>
          <p:cNvPr id="51" name="正方形/長方形 152"/>
          <p:cNvSpPr>
            <a:spLocks noChangeArrowheads="1"/>
          </p:cNvSpPr>
          <p:nvPr/>
        </p:nvSpPr>
        <p:spPr bwMode="auto">
          <a:xfrm>
            <a:off x="5531666" y="1059417"/>
            <a:ext cx="978694" cy="553998"/>
          </a:xfrm>
          <a:prstGeom prst="rect">
            <a:avLst/>
          </a:prstGeom>
          <a:solidFill>
            <a:srgbClr val="E6D5F3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500" b="1" dirty="0">
                <a:solidFill>
                  <a:srgbClr val="6E2F9D"/>
                </a:solidFill>
                <a:latin typeface="Calibri" pitchFamily="34" charset="0"/>
              </a:rPr>
              <a:t>Measure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500" b="1" dirty="0">
                <a:solidFill>
                  <a:srgbClr val="6E2F9D"/>
                </a:solidFill>
                <a:latin typeface="Calibri" pitchFamily="34" charset="0"/>
              </a:rPr>
              <a:t>with Ge </a:t>
            </a:r>
          </a:p>
        </p:txBody>
      </p:sp>
      <p:sp>
        <p:nvSpPr>
          <p:cNvPr id="52" name="正方形/長方形 61"/>
          <p:cNvSpPr>
            <a:spLocks noChangeArrowheads="1"/>
          </p:cNvSpPr>
          <p:nvPr/>
        </p:nvSpPr>
        <p:spPr bwMode="auto">
          <a:xfrm>
            <a:off x="1569219" y="4575138"/>
            <a:ext cx="371127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80808"/>
                </a:solidFill>
              </a:rPr>
              <a:t>Experimental confirmation awaited</a:t>
            </a:r>
            <a:endParaRPr lang="ja-JP" altLang="en-US" dirty="0">
              <a:solidFill>
                <a:srgbClr val="F8F8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2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37"/>
    </mc:Choice>
    <mc:Fallback xmlns="">
      <p:transition spd="slow" advTm="103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82" y="195263"/>
            <a:ext cx="3589735" cy="488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1" y="-276999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20" name="テキスト ボックス 22"/>
          <p:cNvSpPr txBox="1">
            <a:spLocks noChangeArrowheads="1"/>
          </p:cNvSpPr>
          <p:nvPr/>
        </p:nvSpPr>
        <p:spPr bwMode="auto">
          <a:xfrm>
            <a:off x="4970860" y="3506391"/>
            <a:ext cx="4411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500" i="1">
                <a:solidFill>
                  <a:srgbClr val="00B050"/>
                </a:solidFill>
              </a:rPr>
              <a:t>K</a:t>
            </a:r>
            <a:r>
              <a:rPr lang="ja-JP" altLang="en-US" sz="1500" i="1" baseline="50000">
                <a:solidFill>
                  <a:srgbClr val="00B050"/>
                </a:solidFill>
              </a:rPr>
              <a:t>－</a:t>
            </a:r>
            <a:endParaRPr lang="ja-JP" altLang="en-US" sz="1200">
              <a:solidFill>
                <a:srgbClr val="00B050"/>
              </a:solidFill>
            </a:endParaRPr>
          </a:p>
        </p:txBody>
      </p:sp>
      <p:graphicFrame>
        <p:nvGraphicFramePr>
          <p:cNvPr id="34821" name="Object 25"/>
          <p:cNvGraphicFramePr>
            <a:graphicFrameLocks noChangeAspect="1"/>
          </p:cNvGraphicFramePr>
          <p:nvPr>
            <p:extLst/>
          </p:nvPr>
        </p:nvGraphicFramePr>
        <p:xfrm>
          <a:off x="387821" y="929679"/>
          <a:ext cx="1609725" cy="38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数式" r:id="rId6" imgW="1054100" imgH="254000" progId="Equation.3">
                  <p:embed/>
                </p:oleObj>
              </mc:Choice>
              <mc:Fallback>
                <p:oleObj name="数式" r:id="rId6" imgW="1054100" imgH="254000" progId="Equation.3">
                  <p:embed/>
                  <p:pic>
                    <p:nvPicPr>
                      <p:cNvPr id="348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1" y="929679"/>
                        <a:ext cx="1609725" cy="388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直線矢印コネクタ 76"/>
          <p:cNvCxnSpPr/>
          <p:nvPr/>
        </p:nvCxnSpPr>
        <p:spPr>
          <a:xfrm flipV="1">
            <a:off x="5154216" y="2315766"/>
            <a:ext cx="0" cy="62269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/>
          <p:cNvSpPr/>
          <p:nvPr/>
        </p:nvSpPr>
        <p:spPr>
          <a:xfrm>
            <a:off x="5349479" y="130969"/>
            <a:ext cx="1398984" cy="1162050"/>
          </a:xfrm>
          <a:prstGeom prst="rect">
            <a:avLst/>
          </a:prstGeom>
          <a:solidFill>
            <a:schemeClr val="tx2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/>
          </a:p>
        </p:txBody>
      </p:sp>
      <p:sp>
        <p:nvSpPr>
          <p:cNvPr id="11288" name="テキスト ボックス 96"/>
          <p:cNvSpPr txBox="1">
            <a:spLocks noChangeArrowheads="1"/>
          </p:cNvSpPr>
          <p:nvPr/>
        </p:nvSpPr>
        <p:spPr bwMode="auto">
          <a:xfrm>
            <a:off x="166687" y="2291954"/>
            <a:ext cx="2957513" cy="31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180975" indent="-180975" eaLnBrk="1" hangingPunct="1">
              <a:lnSpc>
                <a:spcPct val="12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1350" dirty="0">
                <a:latin typeface="ＭＳ Ｐゴシック" charset="-128"/>
              </a:rPr>
              <a:t> </a:t>
            </a:r>
            <a:r>
              <a:rPr lang="en-US" altLang="ja-JP" sz="1350" dirty="0">
                <a:solidFill>
                  <a:schemeClr val="bg2"/>
                </a:solidFill>
                <a:latin typeface="+mn-lt"/>
              </a:rPr>
              <a:t>Detect </a:t>
            </a:r>
            <a:r>
              <a:rPr lang="en-US" altLang="ja-JP" sz="1350" dirty="0">
                <a:solidFill>
                  <a:schemeClr val="bg2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350" dirty="0">
                <a:solidFill>
                  <a:schemeClr val="bg2"/>
                </a:solidFill>
                <a:latin typeface="+mn-lt"/>
              </a:rPr>
              <a:t>-rays from hypernuclei</a:t>
            </a:r>
            <a:endParaRPr lang="ja-JP" altLang="en-US" sz="135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1289" name="テキスト ボックス 92"/>
          <p:cNvSpPr txBox="1">
            <a:spLocks noChangeArrowheads="1"/>
          </p:cNvSpPr>
          <p:nvPr/>
        </p:nvSpPr>
        <p:spPr bwMode="auto">
          <a:xfrm>
            <a:off x="163583" y="1999654"/>
            <a:ext cx="2778453" cy="3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180975" indent="-180975" eaLnBrk="1" hangingPunct="1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135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ja-JP" sz="1350" dirty="0">
                <a:solidFill>
                  <a:schemeClr val="bg2"/>
                </a:solidFill>
                <a:latin typeface="+mj-lt"/>
              </a:rPr>
              <a:t>Tag production of </a:t>
            </a:r>
            <a:r>
              <a:rPr lang="en-US" altLang="ja-JP" sz="1350" dirty="0" err="1">
                <a:solidFill>
                  <a:schemeClr val="bg2"/>
                </a:solidFill>
                <a:latin typeface="+mj-lt"/>
              </a:rPr>
              <a:t>hypernuclei</a:t>
            </a:r>
            <a:endParaRPr lang="en-US" altLang="ja-JP" sz="1200" dirty="0">
              <a:solidFill>
                <a:schemeClr val="bg2"/>
              </a:solidFill>
              <a:latin typeface="+mj-lt"/>
              <a:cs typeface="Arial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823913" y="983456"/>
            <a:ext cx="5776098" cy="3621317"/>
            <a:chOff x="823913" y="983456"/>
            <a:chExt cx="5776098" cy="3621317"/>
          </a:xfrm>
        </p:grpSpPr>
        <p:sp>
          <p:nvSpPr>
            <p:cNvPr id="43" name="正方形/長方形 42"/>
            <p:cNvSpPr/>
            <p:nvPr/>
          </p:nvSpPr>
          <p:spPr bwMode="auto">
            <a:xfrm>
              <a:off x="823913" y="983456"/>
              <a:ext cx="288131" cy="286941"/>
            </a:xfrm>
            <a:prstGeom prst="rect">
              <a:avLst/>
            </a:prstGeom>
            <a:solidFill>
              <a:srgbClr val="00CC00">
                <a:alpha val="2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/>
            </a:p>
          </p:txBody>
        </p:sp>
        <p:sp>
          <p:nvSpPr>
            <p:cNvPr id="34829" name="テキスト ボックス 83"/>
            <p:cNvSpPr txBox="1">
              <a:spLocks noChangeArrowheads="1"/>
            </p:cNvSpPr>
            <p:nvPr/>
          </p:nvSpPr>
          <p:spPr bwMode="auto">
            <a:xfrm>
              <a:off x="5241946" y="4096942"/>
              <a:ext cx="1358065" cy="507831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350">
                  <a:solidFill>
                    <a:srgbClr val="006600"/>
                  </a:solidFill>
                </a:rPr>
                <a:t>K1.8 Beamline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350">
                  <a:solidFill>
                    <a:srgbClr val="006600"/>
                  </a:solidFill>
                </a:rPr>
                <a:t>Spectrormeter</a:t>
              </a:r>
              <a:endParaRPr lang="ja-JP" altLang="en-US" sz="1350">
                <a:solidFill>
                  <a:srgbClr val="006600"/>
                </a:solidFill>
              </a:endParaRPr>
            </a:p>
          </p:txBody>
        </p:sp>
      </p:grpSp>
      <p:sp>
        <p:nvSpPr>
          <p:cNvPr id="348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855" y="185213"/>
            <a:ext cx="382850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ja-JP" sz="2700" b="1" u="sng" dirty="0">
                <a:solidFill>
                  <a:schemeClr val="bg2"/>
                </a:solidFill>
                <a:cs typeface="Arial" panose="020B0604020202020204" pitchFamily="34" charset="0"/>
              </a:rPr>
              <a:t>Setup at </a:t>
            </a:r>
            <a:r>
              <a:rPr lang="en-US" altLang="ja-JP" sz="2700" b="1" u="sng" dirty="0" smtClean="0">
                <a:solidFill>
                  <a:schemeClr val="bg2"/>
                </a:solidFill>
                <a:cs typeface="Arial" panose="020B0604020202020204" pitchFamily="34" charset="0"/>
              </a:rPr>
              <a:t>J-PARC </a:t>
            </a:r>
            <a:r>
              <a:rPr lang="en-US" altLang="ja-JP" sz="2700" b="1" u="sng" dirty="0">
                <a:solidFill>
                  <a:schemeClr val="bg2"/>
                </a:solidFill>
                <a:cs typeface="Arial" panose="020B0604020202020204" pitchFamily="34" charset="0"/>
              </a:rPr>
              <a:t>K1.8</a:t>
            </a:r>
          </a:p>
        </p:txBody>
      </p:sp>
      <p:cxnSp>
        <p:nvCxnSpPr>
          <p:cNvPr id="75" name="直線矢印コネクタ 74"/>
          <p:cNvCxnSpPr/>
          <p:nvPr/>
        </p:nvCxnSpPr>
        <p:spPr>
          <a:xfrm flipV="1">
            <a:off x="3014663" y="4555331"/>
            <a:ext cx="715566" cy="3488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32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1667743" y="1257102"/>
          <a:ext cx="969169" cy="34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数式" r:id="rId8" imgW="634725" imgH="228501" progId="Equation.3">
                  <p:embed/>
                </p:oleObj>
              </mc:Choice>
              <mc:Fallback>
                <p:oleObj name="数式" r:id="rId8" imgW="634725" imgH="228501" progId="Equation.3">
                  <p:embed/>
                  <p:pic>
                    <p:nvPicPr>
                      <p:cNvPr id="34832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743" y="1257102"/>
                        <a:ext cx="969169" cy="348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3" name="正方形/長方形 2"/>
          <p:cNvSpPr>
            <a:spLocks noChangeArrowheads="1"/>
          </p:cNvSpPr>
          <p:nvPr/>
        </p:nvSpPr>
        <p:spPr bwMode="auto">
          <a:xfrm>
            <a:off x="4988719" y="1940719"/>
            <a:ext cx="329804" cy="45244"/>
          </a:xfrm>
          <a:prstGeom prst="rect">
            <a:avLst/>
          </a:prstGeom>
          <a:solidFill>
            <a:srgbClr val="FF7547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34" name="正方形/長方形 32"/>
          <p:cNvSpPr>
            <a:spLocks noChangeArrowheads="1"/>
          </p:cNvSpPr>
          <p:nvPr/>
        </p:nvSpPr>
        <p:spPr bwMode="auto">
          <a:xfrm rot="18208451">
            <a:off x="3760590" y="870943"/>
            <a:ext cx="812006" cy="34528"/>
          </a:xfrm>
          <a:prstGeom prst="rect">
            <a:avLst/>
          </a:prstGeom>
          <a:solidFill>
            <a:srgbClr val="FF7547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35" name="正方形/長方形 33"/>
          <p:cNvSpPr>
            <a:spLocks noChangeArrowheads="1"/>
          </p:cNvSpPr>
          <p:nvPr/>
        </p:nvSpPr>
        <p:spPr bwMode="auto">
          <a:xfrm rot="18373674">
            <a:off x="4001691" y="937023"/>
            <a:ext cx="673894" cy="130969"/>
          </a:xfrm>
          <a:prstGeom prst="rect">
            <a:avLst/>
          </a:prstGeom>
          <a:solidFill>
            <a:srgbClr val="FF7547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36" name="正方形/長方形 34"/>
          <p:cNvSpPr>
            <a:spLocks noChangeArrowheads="1"/>
          </p:cNvSpPr>
          <p:nvPr/>
        </p:nvSpPr>
        <p:spPr bwMode="auto">
          <a:xfrm rot="18373674">
            <a:off x="4129087" y="807244"/>
            <a:ext cx="423863" cy="71438"/>
          </a:xfrm>
          <a:prstGeom prst="rect">
            <a:avLst/>
          </a:prstGeom>
          <a:solidFill>
            <a:srgbClr val="FF7547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37" name="フリーフォーム 3"/>
          <p:cNvSpPr>
            <a:spLocks/>
          </p:cNvSpPr>
          <p:nvPr/>
        </p:nvSpPr>
        <p:spPr bwMode="auto">
          <a:xfrm>
            <a:off x="4483894" y="834629"/>
            <a:ext cx="1371600" cy="1268015"/>
          </a:xfrm>
          <a:custGeom>
            <a:avLst/>
            <a:gdLst>
              <a:gd name="T0" fmla="*/ 1043796 w 1828800"/>
              <a:gd name="T1" fmla="*/ 0 h 1690777"/>
              <a:gd name="T2" fmla="*/ 1285336 w 1828800"/>
              <a:gd name="T3" fmla="*/ 146537 h 1690777"/>
              <a:gd name="T4" fmla="*/ 1388853 w 1828800"/>
              <a:gd name="T5" fmla="*/ 224119 h 1690777"/>
              <a:gd name="T6" fmla="*/ 1552755 w 1828800"/>
              <a:gd name="T7" fmla="*/ 370656 h 1690777"/>
              <a:gd name="T8" fmla="*/ 1656272 w 1828800"/>
              <a:gd name="T9" fmla="*/ 551685 h 1690777"/>
              <a:gd name="T10" fmla="*/ 1759789 w 1828800"/>
              <a:gd name="T11" fmla="*/ 775803 h 1690777"/>
              <a:gd name="T12" fmla="*/ 1811547 w 1828800"/>
              <a:gd name="T13" fmla="*/ 965444 h 1690777"/>
              <a:gd name="T14" fmla="*/ 1828800 w 1828800"/>
              <a:gd name="T15" fmla="*/ 1137833 h 1690777"/>
              <a:gd name="T16" fmla="*/ 672861 w 1828800"/>
              <a:gd name="T17" fmla="*/ 1422294 h 1690777"/>
              <a:gd name="T18" fmla="*/ 327804 w 1828800"/>
              <a:gd name="T19" fmla="*/ 1689517 h 1690777"/>
              <a:gd name="T20" fmla="*/ 0 w 1828800"/>
              <a:gd name="T21" fmla="*/ 1241280 h 1690777"/>
              <a:gd name="T22" fmla="*/ 362310 w 1828800"/>
              <a:gd name="T23" fmla="*/ 991296 h 1690777"/>
              <a:gd name="T24" fmla="*/ 1043796 w 1828800"/>
              <a:gd name="T25" fmla="*/ 0 h 169077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28800" h="1690777">
                <a:moveTo>
                  <a:pt x="1043796" y="0"/>
                </a:moveTo>
                <a:lnTo>
                  <a:pt x="1285336" y="146649"/>
                </a:lnTo>
                <a:lnTo>
                  <a:pt x="1388853" y="224287"/>
                </a:lnTo>
                <a:lnTo>
                  <a:pt x="1552755" y="370936"/>
                </a:lnTo>
                <a:lnTo>
                  <a:pt x="1656272" y="552091"/>
                </a:lnTo>
                <a:lnTo>
                  <a:pt x="1759789" y="776377"/>
                </a:lnTo>
                <a:lnTo>
                  <a:pt x="1811547" y="966158"/>
                </a:lnTo>
                <a:lnTo>
                  <a:pt x="1828800" y="1138687"/>
                </a:lnTo>
                <a:lnTo>
                  <a:pt x="672861" y="1423358"/>
                </a:lnTo>
                <a:lnTo>
                  <a:pt x="327804" y="1690777"/>
                </a:lnTo>
                <a:lnTo>
                  <a:pt x="0" y="1242204"/>
                </a:lnTo>
                <a:lnTo>
                  <a:pt x="362310" y="992038"/>
                </a:lnTo>
                <a:lnTo>
                  <a:pt x="1043796" y="0"/>
                </a:lnTo>
                <a:close/>
              </a:path>
            </a:pathLst>
          </a:custGeom>
          <a:solidFill>
            <a:srgbClr val="FF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350"/>
          </a:p>
        </p:txBody>
      </p:sp>
      <p:sp>
        <p:nvSpPr>
          <p:cNvPr id="34838" name="テキスト ボックス 56"/>
          <p:cNvSpPr txBox="1">
            <a:spLocks noChangeArrowheads="1"/>
          </p:cNvSpPr>
          <p:nvPr/>
        </p:nvSpPr>
        <p:spPr bwMode="auto">
          <a:xfrm>
            <a:off x="5153025" y="1248966"/>
            <a:ext cx="4299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100">
                <a:solidFill>
                  <a:srgbClr val="0000FF"/>
                </a:solidFill>
                <a:sym typeface="Symbol" panose="05050102010706020507" pitchFamily="18" charset="2"/>
              </a:rPr>
              <a:t></a:t>
            </a:r>
            <a:r>
              <a:rPr lang="en-US" altLang="ja-JP" sz="2100" baseline="30000">
                <a:solidFill>
                  <a:srgbClr val="0000FF"/>
                </a:solidFill>
                <a:sym typeface="Symbol" panose="05050102010706020507" pitchFamily="18" charset="2"/>
              </a:rPr>
              <a:t></a:t>
            </a:r>
            <a:endParaRPr lang="ja-JP" altLang="en-US" sz="2100" baseline="30000">
              <a:solidFill>
                <a:srgbClr val="0000FF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flipH="1" flipV="1">
            <a:off x="5156598" y="1669256"/>
            <a:ext cx="16669" cy="31075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 flipV="1">
            <a:off x="4574382" y="1132285"/>
            <a:ext cx="411956" cy="28217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1" name="正方形/長方形 5"/>
          <p:cNvSpPr>
            <a:spLocks noChangeArrowheads="1"/>
          </p:cNvSpPr>
          <p:nvPr/>
        </p:nvSpPr>
        <p:spPr bwMode="auto">
          <a:xfrm>
            <a:off x="3765947" y="2309813"/>
            <a:ext cx="756047" cy="14168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42" name="正方形/長方形 41"/>
          <p:cNvSpPr>
            <a:spLocks noChangeArrowheads="1"/>
          </p:cNvSpPr>
          <p:nvPr/>
        </p:nvSpPr>
        <p:spPr bwMode="auto">
          <a:xfrm rot="19728279">
            <a:off x="4480322" y="2239566"/>
            <a:ext cx="508397" cy="9167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3000">
              <a:solidFill>
                <a:schemeClr val="tx2"/>
              </a:solidFill>
            </a:endParaRPr>
          </a:p>
        </p:txBody>
      </p:sp>
      <p:sp>
        <p:nvSpPr>
          <p:cNvPr id="34844" name="正方形/長方形 19"/>
          <p:cNvSpPr>
            <a:spLocks noChangeArrowheads="1"/>
          </p:cNvSpPr>
          <p:nvPr/>
        </p:nvSpPr>
        <p:spPr bwMode="auto">
          <a:xfrm>
            <a:off x="5539979" y="1198960"/>
            <a:ext cx="104227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50">
                <a:solidFill>
                  <a:schemeClr val="bg2"/>
                </a:solidFill>
              </a:rPr>
              <a:t>(2.5 T)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198960" y="176213"/>
            <a:ext cx="5592365" cy="1094184"/>
            <a:chOff x="1198960" y="176213"/>
            <a:chExt cx="5592365" cy="1094184"/>
          </a:xfrm>
        </p:grpSpPr>
        <p:sp>
          <p:nvSpPr>
            <p:cNvPr id="46" name="正方形/長方形 45"/>
            <p:cNvSpPr/>
            <p:nvPr/>
          </p:nvSpPr>
          <p:spPr bwMode="auto">
            <a:xfrm>
              <a:off x="1198960" y="983456"/>
              <a:ext cx="288131" cy="286941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/>
            </a:p>
          </p:txBody>
        </p:sp>
        <p:sp>
          <p:nvSpPr>
            <p:cNvPr id="34846" name="テキスト ボックス 85"/>
            <p:cNvSpPr txBox="1">
              <a:spLocks noChangeArrowheads="1"/>
            </p:cNvSpPr>
            <p:nvPr/>
          </p:nvSpPr>
          <p:spPr bwMode="auto">
            <a:xfrm>
              <a:off x="5485210" y="176213"/>
              <a:ext cx="1306115" cy="715581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1350">
                  <a:solidFill>
                    <a:srgbClr val="3333CC"/>
                  </a:solidFill>
                </a:rPr>
                <a:t>Pion spectrometer“SksMinus”</a:t>
              </a:r>
              <a:endParaRPr lang="ja-JP" altLang="en-US" sz="1350">
                <a:solidFill>
                  <a:srgbClr val="3333CC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73723" y="1323182"/>
            <a:ext cx="5244006" cy="3631851"/>
            <a:chOff x="88804" y="1321594"/>
            <a:chExt cx="5244006" cy="363185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420542" y="1321594"/>
              <a:ext cx="2912268" cy="1609148"/>
              <a:chOff x="2420542" y="1321594"/>
              <a:chExt cx="2912268" cy="1609148"/>
            </a:xfrm>
          </p:grpSpPr>
          <p:sp>
            <p:nvSpPr>
              <p:cNvPr id="48" name="正方形/長方形 47"/>
              <p:cNvSpPr/>
              <p:nvPr/>
            </p:nvSpPr>
            <p:spPr bwMode="auto">
              <a:xfrm>
                <a:off x="2420542" y="1321594"/>
                <a:ext cx="288131" cy="28694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/>
              </a:p>
            </p:txBody>
          </p:sp>
          <p:grpSp>
            <p:nvGrpSpPr>
              <p:cNvPr id="8" name="グループ化 7"/>
              <p:cNvGrpSpPr>
                <a:grpSpLocks/>
              </p:cNvGrpSpPr>
              <p:nvPr/>
            </p:nvGrpSpPr>
            <p:grpSpPr bwMode="auto">
              <a:xfrm>
                <a:off x="3086100" y="2015728"/>
                <a:ext cx="2246710" cy="915014"/>
                <a:chOff x="4735155" y="1628198"/>
                <a:chExt cx="2994836" cy="1219070"/>
              </a:xfrm>
            </p:grpSpPr>
            <p:sp>
              <p:nvSpPr>
                <p:cNvPr id="34849" name="テキスト ボックス 41"/>
                <p:cNvSpPr txBox="1">
                  <a:spLocks noChangeArrowheads="1"/>
                </p:cNvSpPr>
                <p:nvPr/>
              </p:nvSpPr>
              <p:spPr bwMode="auto">
                <a:xfrm>
                  <a:off x="4735155" y="2109178"/>
                  <a:ext cx="1615990" cy="738090"/>
                </a:xfrm>
                <a:prstGeom prst="rect">
                  <a:avLst/>
                </a:prstGeom>
                <a:solidFill>
                  <a:srgbClr val="FFCCCC"/>
                </a:solidFill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anose="05000000000000000000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anose="05000000000000000000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50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Ge array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ja-JP" sz="1500">
                      <a:solidFill>
                        <a:srgbClr val="C00000"/>
                      </a:solidFill>
                      <a:latin typeface="Calibri" panose="020F0502020204030204" pitchFamily="34" charset="0"/>
                    </a:rPr>
                    <a:t>“Hyperball-J”</a:t>
                  </a:r>
                  <a:endParaRPr lang="ja-JP" altLang="en-US" sz="1500">
                    <a:solidFill>
                      <a:srgbClr val="C00000"/>
                    </a:solidFill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44" name="直線矢印コネクタ 43"/>
                <p:cNvCxnSpPr>
                  <a:endCxn id="41" idx="1"/>
                </p:cNvCxnSpPr>
                <p:nvPr/>
              </p:nvCxnSpPr>
              <p:spPr bwMode="auto">
                <a:xfrm flipV="1">
                  <a:off x="6373030" y="1743995"/>
                  <a:ext cx="936382" cy="43939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正方形/長方形 40"/>
                <p:cNvSpPr/>
                <p:nvPr/>
              </p:nvSpPr>
              <p:spPr bwMode="auto">
                <a:xfrm>
                  <a:off x="7309412" y="1628198"/>
                  <a:ext cx="420579" cy="233180"/>
                </a:xfrm>
                <a:prstGeom prst="rect">
                  <a:avLst/>
                </a:prstGeom>
                <a:solidFill>
                  <a:srgbClr val="FF9999">
                    <a:alpha val="38824"/>
                  </a:srgbClr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350"/>
                </a:p>
              </p:txBody>
            </p:sp>
          </p:grpSp>
        </p:grpSp>
        <p:pic>
          <p:nvPicPr>
            <p:cNvPr id="47" name="図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" y="2801541"/>
              <a:ext cx="2985220" cy="21519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14" descr="DSC0105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4223" r="7870" b="1917"/>
          <a:stretch>
            <a:fillRect/>
          </a:stretch>
        </p:blipFill>
        <p:spPr bwMode="auto">
          <a:xfrm>
            <a:off x="25326" y="890588"/>
            <a:ext cx="3055144" cy="42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44025381"/>
      </p:ext>
    </p:extLst>
  </p:cSld>
  <p:clrMapOvr>
    <a:masterClrMapping/>
  </p:clrMapOvr>
  <p:transition advTm="15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949631" y="2421896"/>
            <a:ext cx="3456384" cy="2244503"/>
            <a:chOff x="2348880" y="731849"/>
            <a:chExt cx="4071249" cy="2788444"/>
          </a:xfrm>
        </p:grpSpPr>
        <p:pic>
          <p:nvPicPr>
            <p:cNvPr id="113667" name="Picture 2" descr="C:\Users\Tamura\Desktop\HeMirror_MainzJPARC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491" y="731849"/>
              <a:ext cx="3957638" cy="278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 bwMode="auto">
            <a:xfrm>
              <a:off x="2348880" y="2670032"/>
              <a:ext cx="1080120" cy="267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2636912" y="2621745"/>
              <a:ext cx="1080120" cy="482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 flipV="1">
              <a:off x="3099688" y="1729485"/>
              <a:ext cx="707354" cy="805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2" name="正方形/長方形 1"/>
          <p:cNvSpPr>
            <a:spLocks noChangeArrowheads="1"/>
          </p:cNvSpPr>
          <p:nvPr/>
        </p:nvSpPr>
        <p:spPr bwMode="auto">
          <a:xfrm>
            <a:off x="4797152" y="4013792"/>
            <a:ext cx="1587608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ja-JP" sz="1050" b="1" i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T.O. Yamamoto et al.,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ja-JP" sz="1050" b="1" i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PRL 115 (2015) 222501</a:t>
            </a:r>
            <a:endParaRPr lang="ja-JP" altLang="en-US" sz="1050" b="1" i="1" dirty="0">
              <a:solidFill>
                <a:srgbClr val="33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テキスト ボックス 23556"/>
          <p:cNvSpPr txBox="1">
            <a:spLocks noChangeArrowheads="1"/>
          </p:cNvSpPr>
          <p:nvPr/>
        </p:nvSpPr>
        <p:spPr bwMode="auto">
          <a:xfrm>
            <a:off x="476672" y="4727323"/>
            <a:ext cx="6126660" cy="31290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 lIns="68577" tIns="34289" rIns="68577" bIns="34289">
            <a:spAutoFit/>
          </a:bodyPr>
          <a:lstStyle>
            <a:lvl1pPr marL="180975" indent="-1809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indent="0" algn="ctr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en-US" altLang="ja-JP" sz="1600" b="1" dirty="0" smtClean="0">
                <a:solidFill>
                  <a:srgbClr val="080808"/>
                </a:solidFill>
                <a:cs typeface="Arial" pitchFamily="34" charset="0"/>
              </a:rPr>
              <a:t>A </a:t>
            </a:r>
            <a:r>
              <a:rPr lang="en-US" altLang="ja-JP" sz="1600" b="1" dirty="0">
                <a:solidFill>
                  <a:srgbClr val="080808"/>
                </a:solidFill>
                <a:cs typeface="Arial" pitchFamily="34" charset="0"/>
              </a:rPr>
              <a:t>large CSB effect </a:t>
            </a:r>
            <a:r>
              <a:rPr lang="en-US" altLang="ja-JP" sz="1600" b="1" dirty="0" smtClean="0">
                <a:solidFill>
                  <a:srgbClr val="080808"/>
                </a:solidFill>
                <a:cs typeface="Arial" pitchFamily="34" charset="0"/>
              </a:rPr>
              <a:t>( ~300 </a:t>
            </a:r>
            <a:r>
              <a:rPr lang="en-US" altLang="ja-JP" sz="1600" b="1" dirty="0" err="1" smtClean="0">
                <a:solidFill>
                  <a:srgbClr val="080808"/>
                </a:solidFill>
                <a:cs typeface="Arial" pitchFamily="34" charset="0"/>
              </a:rPr>
              <a:t>keV</a:t>
            </a:r>
            <a:r>
              <a:rPr lang="en-US" altLang="ja-JP" sz="1600" b="1" dirty="0" smtClean="0">
                <a:solidFill>
                  <a:srgbClr val="080808"/>
                </a:solidFill>
                <a:cs typeface="Arial" pitchFamily="34" charset="0"/>
              </a:rPr>
              <a:t>) confirmed </a:t>
            </a:r>
            <a:r>
              <a:rPr lang="en-US" altLang="ja-JP" sz="1600" b="1" u="sng" dirty="0">
                <a:solidFill>
                  <a:srgbClr val="080808"/>
                </a:solidFill>
                <a:cs typeface="Arial" pitchFamily="34" charset="0"/>
              </a:rPr>
              <a:t>only by </a:t>
            </a:r>
            <a:r>
              <a:rPr lang="en-US" altLang="ja-JP" sz="1600" b="1" u="sng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g</a:t>
            </a:r>
            <a:r>
              <a:rPr lang="en-US" altLang="ja-JP" sz="1600" b="1" u="sng" dirty="0">
                <a:solidFill>
                  <a:srgbClr val="080808"/>
                </a:solidFill>
                <a:cs typeface="Arial" pitchFamily="34" charset="0"/>
              </a:rPr>
              <a:t>-ray </a:t>
            </a:r>
            <a:r>
              <a:rPr lang="en-US" altLang="ja-JP" sz="1600" b="1" u="sng" dirty="0" smtClean="0">
                <a:solidFill>
                  <a:srgbClr val="080808"/>
                </a:solidFill>
                <a:cs typeface="Arial" pitchFamily="34" charset="0"/>
              </a:rPr>
              <a:t>data</a:t>
            </a:r>
            <a:endParaRPr lang="en-US" altLang="ja-JP" sz="1600" b="1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113671" name="タイトル 1"/>
          <p:cNvSpPr>
            <a:spLocks noGrp="1"/>
          </p:cNvSpPr>
          <p:nvPr>
            <p:ph type="title"/>
          </p:nvPr>
        </p:nvSpPr>
        <p:spPr bwMode="auto">
          <a:xfrm>
            <a:off x="-39030" y="2570702"/>
            <a:ext cx="1837134" cy="64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800" b="1" u="sng" dirty="0" smtClean="0">
                <a:solidFill>
                  <a:schemeClr val="bg2"/>
                </a:solidFill>
              </a:rPr>
              <a:t>Result</a:t>
            </a:r>
            <a:endParaRPr lang="ja-JP" altLang="en-US" sz="2800" b="1" u="sng" dirty="0">
              <a:solidFill>
                <a:schemeClr val="bg2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795247" y="4649459"/>
            <a:ext cx="3348372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000" b="1">
              <a:solidFill>
                <a:schemeClr val="tx2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正方形/長方形 1"/>
          <p:cNvSpPr>
            <a:spLocks noChangeArrowheads="1"/>
          </p:cNvSpPr>
          <p:nvPr/>
        </p:nvSpPr>
        <p:spPr bwMode="auto">
          <a:xfrm>
            <a:off x="1042553" y="3876347"/>
            <a:ext cx="1528297" cy="3924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8577" tIns="34289" rIns="68577" bIns="34289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ja-JP" sz="1050" i="1" dirty="0" smtClean="0">
                <a:solidFill>
                  <a:schemeClr val="bg2"/>
                </a:solidFill>
              </a:rPr>
              <a:t>Rather well determined</a:t>
            </a:r>
            <a:endParaRPr lang="en-US" altLang="ja-JP" sz="1050" i="1" dirty="0">
              <a:solidFill>
                <a:schemeClr val="bg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ja-JP" sz="1050" i="1" dirty="0" smtClean="0">
                <a:solidFill>
                  <a:schemeClr val="bg2"/>
                </a:solidFill>
              </a:rPr>
              <a:t>By three experiments.</a:t>
            </a:r>
            <a:endParaRPr lang="ja-JP" altLang="en-US" sz="1050" i="1" dirty="0">
              <a:solidFill>
                <a:schemeClr val="bg2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 flipV="1">
            <a:off x="2503554" y="3584518"/>
            <a:ext cx="444589" cy="449461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正方形/長方形 1"/>
          <p:cNvSpPr>
            <a:spLocks noChangeArrowheads="1"/>
          </p:cNvSpPr>
          <p:nvPr/>
        </p:nvSpPr>
        <p:spPr bwMode="auto">
          <a:xfrm>
            <a:off x="812413" y="1996197"/>
            <a:ext cx="2329132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Missing mass of </a:t>
            </a: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4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He</a:t>
            </a:r>
            <a:r>
              <a:rPr lang="en-US" altLang="ja-JP" sz="1350" b="1" dirty="0">
                <a:solidFill>
                  <a:srgbClr val="080808"/>
                </a:solidFill>
              </a:rPr>
              <a:t>(K</a:t>
            </a:r>
            <a:r>
              <a:rPr lang="en-US" altLang="ja-JP" sz="1350" b="1" baseline="30000" dirty="0">
                <a:solidFill>
                  <a:srgbClr val="080808"/>
                </a:solidFill>
              </a:rPr>
              <a:t>-</a:t>
            </a:r>
            <a:r>
              <a:rPr lang="en-US" altLang="ja-JP" sz="1350" b="1" dirty="0">
                <a:solidFill>
                  <a:srgbClr val="080808"/>
                </a:solidFill>
              </a:rPr>
              <a:t>,</a:t>
            </a:r>
            <a:r>
              <a:rPr lang="en-US" altLang="ja-JP" sz="1350" b="1" dirty="0">
                <a:solidFill>
                  <a:srgbClr val="080808"/>
                </a:solidFill>
                <a:latin typeface="Symbol" pitchFamily="18" charset="2"/>
              </a:rPr>
              <a:t>p</a:t>
            </a:r>
            <a:r>
              <a:rPr lang="en-US" altLang="ja-JP" sz="1350" b="1" baseline="30000" dirty="0">
                <a:solidFill>
                  <a:srgbClr val="080808"/>
                </a:solidFill>
              </a:rPr>
              <a:t>-</a:t>
            </a:r>
            <a:r>
              <a:rPr lang="en-US" altLang="ja-JP" sz="1350" b="1" dirty="0">
                <a:solidFill>
                  <a:srgbClr val="080808"/>
                </a:solidFill>
              </a:rPr>
              <a:t>)</a:t>
            </a:r>
            <a:endParaRPr lang="ja-JP" altLang="en-US" sz="1350" b="1" dirty="0">
              <a:solidFill>
                <a:srgbClr val="080808"/>
              </a:solidFill>
            </a:endParaRPr>
          </a:p>
        </p:txBody>
      </p:sp>
      <p:pic>
        <p:nvPicPr>
          <p:cNvPr id="21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6" r="430"/>
          <a:stretch/>
        </p:blipFill>
        <p:spPr bwMode="auto">
          <a:xfrm>
            <a:off x="2990517" y="453320"/>
            <a:ext cx="3817144" cy="19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9" y="403068"/>
            <a:ext cx="2723792" cy="164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カーブ矢印 4"/>
          <p:cNvSpPr/>
          <p:nvPr/>
        </p:nvSpPr>
        <p:spPr bwMode="auto">
          <a:xfrm rot="16200000">
            <a:off x="2381579" y="-518371"/>
            <a:ext cx="410936" cy="1839422"/>
          </a:xfrm>
          <a:prstGeom prst="curved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正方形/長方形 1"/>
          <p:cNvSpPr>
            <a:spLocks noChangeArrowheads="1"/>
          </p:cNvSpPr>
          <p:nvPr/>
        </p:nvSpPr>
        <p:spPr bwMode="auto">
          <a:xfrm>
            <a:off x="4176857" y="2046400"/>
            <a:ext cx="2329132" cy="27699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350" b="1" dirty="0" smtClean="0">
                <a:solidFill>
                  <a:srgbClr val="080808"/>
                </a:solidFill>
                <a:latin typeface="Symbol" panose="05050102010706020507" pitchFamily="18" charset="2"/>
                <a:cs typeface="Arial" pitchFamily="34" charset="0"/>
              </a:rPr>
              <a:t>      g</a:t>
            </a:r>
            <a:r>
              <a:rPr lang="en-US" altLang="ja-JP" sz="1350" b="1" dirty="0" smtClean="0">
                <a:solidFill>
                  <a:srgbClr val="080808"/>
                </a:solidFill>
                <a:cs typeface="Arial" pitchFamily="34" charset="0"/>
              </a:rPr>
              <a:t>-ray energy (</a:t>
            </a:r>
            <a:r>
              <a:rPr lang="en-US" altLang="ja-JP" sz="1350" b="1" dirty="0" err="1" smtClean="0">
                <a:solidFill>
                  <a:srgbClr val="080808"/>
                </a:solidFill>
                <a:cs typeface="Arial" pitchFamily="34" charset="0"/>
              </a:rPr>
              <a:t>keV</a:t>
            </a:r>
            <a:r>
              <a:rPr lang="en-US" altLang="ja-JP" sz="1350" b="1" dirty="0" smtClean="0">
                <a:solidFill>
                  <a:srgbClr val="080808"/>
                </a:solidFill>
                <a:cs typeface="Arial" pitchFamily="34" charset="0"/>
              </a:rPr>
              <a:t>)</a:t>
            </a:r>
            <a:endParaRPr lang="ja-JP" altLang="en-US" sz="1350" b="1" dirty="0">
              <a:solidFill>
                <a:srgbClr val="080808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071478" y="2374084"/>
            <a:ext cx="1628800" cy="438580"/>
          </a:xfrm>
          <a:prstGeom prst="rect">
            <a:avLst/>
          </a:prstGeom>
          <a:solidFill>
            <a:srgbClr val="FFD9D9"/>
          </a:solidFill>
          <a:ln w="12700">
            <a:solidFill>
              <a:srgbClr val="FF0000"/>
            </a:solidFill>
          </a:ln>
        </p:spPr>
        <p:txBody>
          <a:bodyPr wrap="square" lIns="68577" tIns="34289" rIns="68577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>
                <a:solidFill>
                  <a:srgbClr val="080808"/>
                </a:solidFill>
              </a:rPr>
              <a:t> A peak observed at </a:t>
            </a:r>
            <a:endParaRPr lang="en-US" altLang="ja-JP" sz="1200" b="1" dirty="0" smtClean="0">
              <a:solidFill>
                <a:srgbClr val="080808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dirty="0" smtClean="0">
                <a:solidFill>
                  <a:srgbClr val="FF0000"/>
                </a:solidFill>
              </a:rPr>
              <a:t>1406±2±2 </a:t>
            </a:r>
            <a:r>
              <a:rPr lang="en-US" altLang="ja-JP" sz="1200" b="1" dirty="0" err="1">
                <a:solidFill>
                  <a:srgbClr val="FF0000"/>
                </a:solidFill>
              </a:rPr>
              <a:t>keV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6815" y="144589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baseline="30000" dirty="0" smtClean="0">
                <a:solidFill>
                  <a:srgbClr val="C00000"/>
                </a:solidFill>
                <a:cs typeface="Arial" pitchFamily="34" charset="0"/>
              </a:rPr>
              <a:t>4</a:t>
            </a:r>
            <a:r>
              <a:rPr lang="en-US" altLang="ja-JP" sz="1400" b="1" baseline="-25000" dirty="0" smtClean="0">
                <a:solidFill>
                  <a:srgbClr val="C00000"/>
                </a:solidFill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1400" b="1" dirty="0" smtClean="0">
                <a:solidFill>
                  <a:srgbClr val="C00000"/>
                </a:solidFill>
                <a:cs typeface="Arial" pitchFamily="34" charset="0"/>
              </a:rPr>
              <a:t>He (0</a:t>
            </a:r>
            <a:r>
              <a:rPr lang="en-US" altLang="ja-JP" sz="1400" b="1" baseline="30000" dirty="0" smtClean="0">
                <a:solidFill>
                  <a:srgbClr val="C00000"/>
                </a:solidFill>
                <a:cs typeface="Arial" pitchFamily="34" charset="0"/>
              </a:rPr>
              <a:t>+ </a:t>
            </a:r>
            <a:r>
              <a:rPr lang="en-US" altLang="ja-JP" sz="1400" b="1" dirty="0" smtClean="0">
                <a:solidFill>
                  <a:srgbClr val="C00000"/>
                </a:solidFill>
                <a:cs typeface="Arial" pitchFamily="34" charset="0"/>
              </a:rPr>
              <a:t>+ 1</a:t>
            </a:r>
            <a:r>
              <a:rPr lang="en-US" altLang="ja-JP" sz="1400" b="1" baseline="30000" dirty="0" smtClean="0">
                <a:solidFill>
                  <a:srgbClr val="C00000"/>
                </a:solidFill>
                <a:cs typeface="Arial" pitchFamily="34" charset="0"/>
              </a:rPr>
              <a:t>+</a:t>
            </a:r>
            <a:r>
              <a:rPr lang="en-US" altLang="ja-JP" sz="1400" b="1" dirty="0" smtClean="0">
                <a:solidFill>
                  <a:srgbClr val="C00000"/>
                </a:solidFill>
                <a:cs typeface="Arial" pitchFamily="34" charset="0"/>
              </a:rPr>
              <a:t>)</a:t>
            </a:r>
            <a:endParaRPr lang="ja-JP" altLang="en-US" sz="1400" dirty="0">
              <a:solidFill>
                <a:srgbClr val="C0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1412776" y="403068"/>
            <a:ext cx="144016" cy="36848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576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6"/>
    </mc:Choice>
    <mc:Fallback xmlns="">
      <p:transition spd="slow" advTm="54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el 1"/>
          <p:cNvSpPr>
            <a:spLocks noGrp="1"/>
          </p:cNvSpPr>
          <p:nvPr>
            <p:ph type="title"/>
          </p:nvPr>
        </p:nvSpPr>
        <p:spPr bwMode="auto">
          <a:xfrm>
            <a:off x="-74759" y="154485"/>
            <a:ext cx="4192147" cy="7798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2700"/>
              </a:lnSpc>
            </a:pPr>
            <a:r>
              <a:rPr lang="en-US" altLang="ja-JP" sz="2000" b="1" u="sng" dirty="0">
                <a:solidFill>
                  <a:schemeClr val="bg2"/>
                </a:solidFill>
                <a:cs typeface="Arial" pitchFamily="34" charset="0"/>
              </a:rPr>
              <a:t>Decay-pion spectroscopy </a:t>
            </a:r>
            <a:br>
              <a:rPr lang="en-US" altLang="ja-JP" sz="2000" b="1" u="sng" dirty="0">
                <a:solidFill>
                  <a:schemeClr val="bg2"/>
                </a:solidFill>
                <a:cs typeface="Arial" pitchFamily="34" charset="0"/>
              </a:rPr>
            </a:br>
            <a:r>
              <a:rPr lang="en-US" altLang="ja-JP" sz="2000" b="1" u="sng" dirty="0">
                <a:solidFill>
                  <a:schemeClr val="bg2"/>
                </a:solidFill>
                <a:cs typeface="Arial" pitchFamily="34" charset="0"/>
              </a:rPr>
              <a:t>of </a:t>
            </a:r>
            <a:r>
              <a:rPr lang="en-US" altLang="ja-JP" sz="2000" b="1" u="sng" dirty="0" err="1" smtClean="0">
                <a:solidFill>
                  <a:schemeClr val="bg2"/>
                </a:solidFill>
                <a:cs typeface="Arial" pitchFamily="34" charset="0"/>
              </a:rPr>
              <a:t>hypernuclei</a:t>
            </a:r>
            <a:r>
              <a:rPr lang="en-US" altLang="ja-JP" sz="2000" b="1" u="sng" dirty="0" smtClean="0">
                <a:solidFill>
                  <a:schemeClr val="bg2"/>
                </a:solidFill>
                <a:cs typeface="Arial" pitchFamily="34" charset="0"/>
              </a:rPr>
              <a:t/>
            </a:r>
            <a:br>
              <a:rPr lang="en-US" altLang="ja-JP" sz="2000" b="1" u="sng" dirty="0" smtClean="0">
                <a:solidFill>
                  <a:schemeClr val="bg2"/>
                </a:solidFill>
                <a:cs typeface="Arial" pitchFamily="34" charset="0"/>
              </a:rPr>
            </a:br>
            <a:r>
              <a:rPr lang="en-US" altLang="ja-JP" sz="2000" b="1" u="sng" dirty="0" smtClean="0">
                <a:solidFill>
                  <a:schemeClr val="bg2"/>
                </a:solidFill>
                <a:cs typeface="Arial" pitchFamily="34" charset="0"/>
              </a:rPr>
              <a:t>with </a:t>
            </a:r>
            <a:r>
              <a:rPr lang="en-US" altLang="ja-JP" sz="2000" b="1" u="sng" dirty="0">
                <a:solidFill>
                  <a:schemeClr val="bg2"/>
                </a:solidFill>
                <a:cs typeface="Arial" pitchFamily="34" charset="0"/>
              </a:rPr>
              <a:t>electron beams </a:t>
            </a:r>
            <a:endParaRPr lang="de-DE" altLang="ja-JP" sz="2000" b="1" u="sng" dirty="0">
              <a:solidFill>
                <a:schemeClr val="bg2"/>
              </a:solidFill>
            </a:endParaRPr>
          </a:p>
        </p:txBody>
      </p:sp>
      <p:sp>
        <p:nvSpPr>
          <p:cNvPr id="87" name="Inhaltsplatzhalter 1"/>
          <p:cNvSpPr txBox="1">
            <a:spLocks/>
          </p:cNvSpPr>
          <p:nvPr/>
        </p:nvSpPr>
        <p:spPr>
          <a:xfrm>
            <a:off x="1340768" y="4170378"/>
            <a:ext cx="4639866" cy="355997"/>
          </a:xfrm>
          <a:prstGeom prst="rect">
            <a:avLst/>
          </a:prstGeom>
        </p:spPr>
        <p:txBody>
          <a:bodyPr/>
          <a:lstStyle/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en-US" sz="1400" kern="0" dirty="0">
                <a:solidFill>
                  <a:srgbClr val="000000"/>
                </a:solidFill>
                <a:cs typeface="Vrinda" panose="020B0502040204020203" pitchFamily="34" charset="0"/>
              </a:rPr>
              <a:t>Two-body decay at rest </a:t>
            </a:r>
            <a:r>
              <a:rPr kumimoji="0" lang="en-US" sz="1400" kern="0" dirty="0">
                <a:solidFill>
                  <a:srgbClr val="000000"/>
                </a:solidFill>
                <a:cs typeface="Vrinda" panose="020B0502040204020203" pitchFamily="34" charset="0"/>
                <a:sym typeface="Symbol"/>
              </a:rPr>
              <a:t> </a:t>
            </a:r>
            <a:r>
              <a:rPr kumimoji="0" lang="en-US" sz="1400" kern="0" dirty="0">
                <a:solidFill>
                  <a:srgbClr val="C00000"/>
                </a:solidFill>
                <a:cs typeface="Vrinda" panose="020B0502040204020203" pitchFamily="34" charset="0"/>
                <a:sym typeface="Symbol"/>
              </a:rPr>
              <a:t>mono-energetic </a:t>
            </a:r>
            <a:r>
              <a:rPr kumimoji="0" lang="en-US" sz="1400" kern="0" dirty="0" err="1">
                <a:solidFill>
                  <a:srgbClr val="C00000"/>
                </a:solidFill>
                <a:cs typeface="Vrinda" panose="020B0502040204020203" pitchFamily="34" charset="0"/>
                <a:sym typeface="Symbol"/>
              </a:rPr>
              <a:t>pions</a:t>
            </a:r>
            <a:endParaRPr kumimoji="0" lang="en-US" sz="1400" kern="0" dirty="0">
              <a:solidFill>
                <a:srgbClr val="C00000"/>
              </a:solidFill>
              <a:cs typeface="Vrinda" panose="020B0502040204020203" pitchFamily="34" charset="0"/>
            </a:endParaRPr>
          </a:p>
        </p:txBody>
      </p:sp>
      <p:pic>
        <p:nvPicPr>
          <p:cNvPr id="1054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4" y="1529752"/>
            <a:ext cx="3661775" cy="224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8" name="正方形/長方形 3"/>
          <p:cNvSpPr>
            <a:spLocks noChangeArrowheads="1"/>
          </p:cNvSpPr>
          <p:nvPr/>
        </p:nvSpPr>
        <p:spPr bwMode="auto">
          <a:xfrm>
            <a:off x="889943" y="4525436"/>
            <a:ext cx="49183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i="1" dirty="0">
                <a:solidFill>
                  <a:srgbClr val="080808"/>
                </a:solidFill>
                <a:cs typeface="Arial" pitchFamily="34" charset="0"/>
              </a:rPr>
              <a:t>An independent method for precise mass measurement</a:t>
            </a:r>
            <a:endParaRPr lang="ja-JP" altLang="en-US" sz="1400" i="1" dirty="0">
              <a:solidFill>
                <a:srgbClr val="F8F8F8"/>
              </a:solidFill>
            </a:endParaRPr>
          </a:p>
        </p:txBody>
      </p:sp>
      <p:sp>
        <p:nvSpPr>
          <p:cNvPr id="17" name="Textfeld 5"/>
          <p:cNvSpPr txBox="1"/>
          <p:nvPr/>
        </p:nvSpPr>
        <p:spPr>
          <a:xfrm>
            <a:off x="565255" y="2896319"/>
            <a:ext cx="1281113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350" dirty="0">
                <a:solidFill>
                  <a:srgbClr val="000000"/>
                </a:solidFill>
              </a:rPr>
              <a:t>fragmentation</a:t>
            </a:r>
          </a:p>
        </p:txBody>
      </p:sp>
      <p:sp>
        <p:nvSpPr>
          <p:cNvPr id="18" name="Textfeld 5"/>
          <p:cNvSpPr txBox="1"/>
          <p:nvPr/>
        </p:nvSpPr>
        <p:spPr>
          <a:xfrm>
            <a:off x="90577" y="3805575"/>
            <a:ext cx="1166813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350" dirty="0">
                <a:solidFill>
                  <a:srgbClr val="000000"/>
                </a:solidFill>
              </a:rPr>
              <a:t>weak decay</a:t>
            </a:r>
          </a:p>
        </p:txBody>
      </p:sp>
      <p:sp>
        <p:nvSpPr>
          <p:cNvPr id="19" name="Textfeld 5"/>
          <p:cNvSpPr txBox="1"/>
          <p:nvPr/>
        </p:nvSpPr>
        <p:spPr>
          <a:xfrm>
            <a:off x="565255" y="1533475"/>
            <a:ext cx="1116806" cy="3000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350" dirty="0">
                <a:solidFill>
                  <a:srgbClr val="000000"/>
                </a:solidFill>
                <a:latin typeface="Symbol" panose="05050102010706020507" pitchFamily="18" charset="2"/>
              </a:rPr>
              <a:t>g*</a:t>
            </a:r>
            <a:r>
              <a:rPr kumimoji="0" lang="en-US" sz="1350" dirty="0">
                <a:solidFill>
                  <a:srgbClr val="000000"/>
                </a:solidFill>
              </a:rPr>
              <a:t> p -&gt; </a:t>
            </a:r>
            <a:r>
              <a:rPr kumimoji="0" lang="en-US" altLang="ja-JP" sz="135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kumimoji="0" lang="en-US" sz="1350" dirty="0">
                <a:solidFill>
                  <a:srgbClr val="000000"/>
                </a:solidFill>
              </a:rPr>
              <a:t> K</a:t>
            </a:r>
            <a:r>
              <a:rPr kumimoji="0" lang="en-US" sz="1350" baseline="30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789267" y="3080232"/>
            <a:ext cx="11224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i="1" dirty="0">
                <a:solidFill>
                  <a:srgbClr val="FF0000"/>
                </a:solidFill>
                <a:cs typeface="Arial" pitchFamily="34" charset="0"/>
              </a:rPr>
              <a:t>~100 MeV/c</a:t>
            </a:r>
            <a:endParaRPr lang="ja-JP" altLang="en-US" sz="135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97152" y="353207"/>
            <a:ext cx="201221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i="1" dirty="0">
                <a:solidFill>
                  <a:srgbClr val="080808"/>
                </a:solidFill>
                <a:cs typeface="Arial" pitchFamily="34" charset="0"/>
              </a:rPr>
              <a:t>Slide by P. Achenbach</a:t>
            </a:r>
            <a:endParaRPr lang="ja-JP" altLang="en-US" sz="1350" i="1" dirty="0">
              <a:solidFill>
                <a:srgbClr val="F8F8F8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1658" y="840173"/>
            <a:ext cx="2740615" cy="306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6109567" y="3538661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i="1" dirty="0" smtClean="0">
                <a:solidFill>
                  <a:srgbClr val="080808"/>
                </a:solidFill>
                <a:cs typeface="Arial" pitchFamily="34" charset="0"/>
              </a:rPr>
              <a:t>MAMI</a:t>
            </a:r>
            <a:endParaRPr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1665722" y="3715672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baseline="30000" dirty="0" smtClean="0">
                <a:solidFill>
                  <a:schemeClr val="bg2"/>
                </a:solidFill>
                <a:cs typeface="Arial" pitchFamily="34" charset="0"/>
              </a:rPr>
              <a:t>4</a:t>
            </a:r>
            <a:r>
              <a:rPr lang="en-US" altLang="ja-JP" b="1" baseline="-25000" dirty="0" smtClean="0">
                <a:solidFill>
                  <a:schemeClr val="bg2"/>
                </a:solidFill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b="1" dirty="0" smtClean="0">
                <a:solidFill>
                  <a:schemeClr val="bg2"/>
                </a:solidFill>
                <a:cs typeface="Arial" pitchFamily="34" charset="0"/>
              </a:rPr>
              <a:t>H etc.</a:t>
            </a:r>
            <a:endParaRPr lang="ja-JP" alt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0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4"/>
    </mc:Choice>
    <mc:Fallback xmlns="">
      <p:transition spd="slow" advTm="3206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950120"/>
            <a:ext cx="5596163" cy="31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itel 1"/>
          <p:cNvSpPr>
            <a:spLocks noGrp="1"/>
          </p:cNvSpPr>
          <p:nvPr>
            <p:ph type="title"/>
          </p:nvPr>
        </p:nvSpPr>
        <p:spPr bwMode="auto">
          <a:xfrm>
            <a:off x="1504541" y="297169"/>
            <a:ext cx="3034904" cy="346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ja-JP" sz="2100" b="1" u="sng" dirty="0">
                <a:solidFill>
                  <a:schemeClr val="bg2"/>
                </a:solidFill>
              </a:rPr>
              <a:t>Decay-pion spectrum</a:t>
            </a:r>
          </a:p>
        </p:txBody>
      </p:sp>
      <p:sp>
        <p:nvSpPr>
          <p:cNvPr id="5" name="Textfeld 4" descr=" 4"/>
          <p:cNvSpPr txBox="1"/>
          <p:nvPr/>
        </p:nvSpPr>
        <p:spPr>
          <a:xfrm>
            <a:off x="4653136" y="802085"/>
            <a:ext cx="2108867" cy="55399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1500" dirty="0">
                <a:solidFill>
                  <a:srgbClr val="000000"/>
                </a:solidFill>
              </a:rPr>
              <a:t>Emulsion data in binding energy scale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4800" y="4164014"/>
            <a:ext cx="193476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500" dirty="0">
                <a:solidFill>
                  <a:srgbClr val="008000"/>
                </a:solidFill>
              </a:rPr>
              <a:t>decays of quasi-free produced hyperon</a:t>
            </a:r>
          </a:p>
        </p:txBody>
      </p:sp>
      <p:cxnSp>
        <p:nvCxnSpPr>
          <p:cNvPr id="107526" name="Gerade Verbindung mit Pfeil 9"/>
          <p:cNvCxnSpPr>
            <a:cxnSpLocks noChangeShapeType="1"/>
            <a:stCxn id="4" idx="0"/>
          </p:cNvCxnSpPr>
          <p:nvPr/>
        </p:nvCxnSpPr>
        <p:spPr bwMode="auto">
          <a:xfrm flipV="1">
            <a:off x="1082183" y="3490918"/>
            <a:ext cx="760664" cy="673096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 type="arrow" w="med" len="med"/>
          </a:ln>
        </p:spPr>
      </p:cxnSp>
      <p:sp>
        <p:nvSpPr>
          <p:cNvPr id="13" name="Textfeld 12"/>
          <p:cNvSpPr txBox="1"/>
          <p:nvPr/>
        </p:nvSpPr>
        <p:spPr>
          <a:xfrm>
            <a:off x="4427411" y="4390158"/>
            <a:ext cx="20962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500" dirty="0">
                <a:solidFill>
                  <a:srgbClr val="000099"/>
                </a:solidFill>
              </a:rPr>
              <a:t>accidental background</a:t>
            </a:r>
          </a:p>
        </p:txBody>
      </p:sp>
      <p:cxnSp>
        <p:nvCxnSpPr>
          <p:cNvPr id="107528" name="Gerade Verbindung mit Pfeil 13"/>
          <p:cNvCxnSpPr>
            <a:cxnSpLocks noChangeShapeType="1"/>
          </p:cNvCxnSpPr>
          <p:nvPr/>
        </p:nvCxnSpPr>
        <p:spPr bwMode="auto">
          <a:xfrm flipH="1" flipV="1">
            <a:off x="5261374" y="3768333"/>
            <a:ext cx="543890" cy="698059"/>
          </a:xfrm>
          <a:prstGeom prst="straightConnector1">
            <a:avLst/>
          </a:prstGeom>
          <a:noFill/>
          <a:ln w="38100" algn="ctr">
            <a:solidFill>
              <a:srgbClr val="000099"/>
            </a:solidFill>
            <a:miter lim="800000"/>
            <a:headEnd/>
            <a:tailEnd type="arrow" w="med" len="med"/>
          </a:ln>
        </p:spPr>
      </p:cxn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2120032" y="4164014"/>
            <a:ext cx="2868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200" b="1" i="1" dirty="0">
                <a:solidFill>
                  <a:srgbClr val="080808"/>
                </a:solidFill>
              </a:rPr>
              <a:t>A. </a:t>
            </a:r>
            <a:r>
              <a:rPr lang="en-US" altLang="ja-JP" sz="1200" b="1" i="1" dirty="0" err="1">
                <a:solidFill>
                  <a:srgbClr val="080808"/>
                </a:solidFill>
              </a:rPr>
              <a:t>Esser</a:t>
            </a:r>
            <a:r>
              <a:rPr lang="en-US" altLang="ja-JP" sz="1200" b="1" i="1" dirty="0">
                <a:solidFill>
                  <a:srgbClr val="080808"/>
                </a:solidFill>
              </a:rPr>
              <a:t> et al.,  PRL 114 (2015) 12501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22594" y="2450525"/>
            <a:ext cx="25530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altLang="ja-JP" sz="15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574934" y="2698350"/>
            <a:ext cx="1396536" cy="30008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aseline="30000" dirty="0">
                <a:solidFill>
                  <a:prstClr val="black"/>
                </a:solidFill>
              </a:rPr>
              <a:t>4</a:t>
            </a:r>
            <a:r>
              <a:rPr lang="en-US" altLang="ja-JP" sz="1350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dirty="0">
                <a:solidFill>
                  <a:prstClr val="black"/>
                </a:solidFill>
              </a:rPr>
              <a:t>H -&gt;  </a:t>
            </a:r>
            <a:r>
              <a:rPr lang="en-US" altLang="ja-JP" sz="1350" baseline="30000" dirty="0">
                <a:solidFill>
                  <a:prstClr val="black"/>
                </a:solidFill>
              </a:rPr>
              <a:t>4</a:t>
            </a:r>
            <a:r>
              <a:rPr lang="en-US" altLang="ja-JP" sz="1350" dirty="0">
                <a:solidFill>
                  <a:prstClr val="black"/>
                </a:solidFill>
              </a:rPr>
              <a:t>He + </a:t>
            </a:r>
            <a:r>
              <a:rPr lang="en-US" altLang="ja-JP" sz="1350" dirty="0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350" baseline="30000" dirty="0">
                <a:solidFill>
                  <a:prstClr val="black"/>
                </a:solidFill>
                <a:latin typeface="Symbol" panose="05050102010706020507" pitchFamily="18" charset="2"/>
              </a:rPr>
              <a:t>-</a:t>
            </a:r>
            <a:endParaRPr lang="ja-JP" altLang="en-US" sz="1350" dirty="0">
              <a:solidFill>
                <a:srgbClr val="F8F8F8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827519" y="79497"/>
            <a:ext cx="201221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i="1" dirty="0">
                <a:solidFill>
                  <a:srgbClr val="080808"/>
                </a:solidFill>
                <a:cs typeface="Arial" pitchFamily="34" charset="0"/>
              </a:rPr>
              <a:t>Slide by P. Achenbach</a:t>
            </a:r>
            <a:endParaRPr lang="ja-JP" altLang="en-US" sz="1350" i="1" dirty="0">
              <a:solidFill>
                <a:srgbClr val="F8F8F8"/>
              </a:solidFill>
            </a:endParaRPr>
          </a:p>
        </p:txBody>
      </p:sp>
      <p:sp>
        <p:nvSpPr>
          <p:cNvPr id="14" name="Textfeld 4" descr=" 4"/>
          <p:cNvSpPr txBox="1"/>
          <p:nvPr/>
        </p:nvSpPr>
        <p:spPr>
          <a:xfrm>
            <a:off x="2074742" y="2375185"/>
            <a:ext cx="1548227" cy="32316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1500" dirty="0" smtClean="0">
                <a:solidFill>
                  <a:srgbClr val="000000"/>
                </a:solidFill>
              </a:rPr>
              <a:t>Present data</a:t>
            </a:r>
            <a:endParaRPr kumimoji="0" lang="de-DE" sz="1500" dirty="0">
              <a:solidFill>
                <a:srgbClr val="000000"/>
              </a:solidFill>
            </a:endParaRPr>
          </a:p>
        </p:txBody>
      </p:sp>
      <p:sp>
        <p:nvSpPr>
          <p:cNvPr id="15" name="正方形/長方形 61"/>
          <p:cNvSpPr>
            <a:spLocks noChangeArrowheads="1"/>
          </p:cNvSpPr>
          <p:nvPr/>
        </p:nvSpPr>
        <p:spPr bwMode="auto">
          <a:xfrm>
            <a:off x="332656" y="4675082"/>
            <a:ext cx="6199133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srgbClr val="080808"/>
                </a:solidFill>
              </a:rPr>
              <a:t>New method of precise mass measurement developed.</a:t>
            </a:r>
            <a:endParaRPr lang="ja-JP" altLang="en-US" b="1" dirty="0">
              <a:solidFill>
                <a:srgbClr val="F8F8F8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68501" y="1691327"/>
            <a:ext cx="3804529" cy="1875550"/>
            <a:chOff x="491335" y="1397852"/>
            <a:chExt cx="5072704" cy="250073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491335" y="1397852"/>
              <a:ext cx="5072704" cy="2500733"/>
              <a:chOff x="491335" y="1397852"/>
              <a:chExt cx="5072704" cy="2500733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19"/>
              <a:stretch>
                <a:fillRect/>
              </a:stretch>
            </p:blipFill>
            <p:spPr bwMode="auto">
              <a:xfrm>
                <a:off x="491335" y="1397852"/>
                <a:ext cx="4080664" cy="2500733"/>
              </a:xfrm>
              <a:prstGeom prst="rect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cxnSp>
            <p:nvCxnSpPr>
              <p:cNvPr id="22" name="Gerade Verbindung mit Pfeil 9"/>
              <p:cNvCxnSpPr>
                <a:cxnSpLocks noChangeShapeType="1"/>
              </p:cNvCxnSpPr>
              <p:nvPr/>
            </p:nvCxnSpPr>
            <p:spPr bwMode="auto">
              <a:xfrm flipH="1">
                <a:off x="4520242" y="2260121"/>
                <a:ext cx="1043797" cy="207034"/>
              </a:xfrm>
              <a:prstGeom prst="straightConnector1">
                <a:avLst/>
              </a:prstGeom>
              <a:noFill/>
              <a:ln w="38100" algn="ctr">
                <a:solidFill>
                  <a:srgbClr val="0070C0"/>
                </a:solidFill>
                <a:miter lim="800000"/>
                <a:headEnd/>
                <a:tailEnd type="arrow" w="med" len="med"/>
              </a:ln>
            </p:spPr>
          </p:cxnSp>
        </p:grpSp>
        <p:sp>
          <p:nvSpPr>
            <p:cNvPr id="20" name="正方形/長方形 19"/>
            <p:cNvSpPr/>
            <p:nvPr/>
          </p:nvSpPr>
          <p:spPr>
            <a:xfrm>
              <a:off x="1232041" y="1612901"/>
              <a:ext cx="3189334" cy="32829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000" b="1" dirty="0">
                  <a:solidFill>
                    <a:srgbClr val="330000">
                      <a:lumMod val="50000"/>
                      <a:lumOff val="50000"/>
                    </a:srgbClr>
                  </a:solidFill>
                </a:rPr>
                <a:t>=&gt;  B</a:t>
              </a:r>
              <a:r>
                <a:rPr lang="en-US" altLang="ja-JP" sz="1000" b="1" baseline="-25000" dirty="0">
                  <a:solidFill>
                    <a:srgbClr val="330000">
                      <a:lumMod val="50000"/>
                      <a:lumOff val="50000"/>
                    </a:srgbClr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000" b="1" dirty="0">
                  <a:solidFill>
                    <a:srgbClr val="330000">
                      <a:lumMod val="50000"/>
                      <a:lumOff val="50000"/>
                    </a:srgbClr>
                  </a:solidFill>
                </a:rPr>
                <a:t> [ </a:t>
              </a:r>
              <a:r>
                <a:rPr lang="en-US" altLang="ja-JP" sz="1000" b="1" baseline="30000" dirty="0">
                  <a:solidFill>
                    <a:srgbClr val="330000">
                      <a:lumMod val="50000"/>
                      <a:lumOff val="50000"/>
                    </a:srgbClr>
                  </a:solidFill>
                </a:rPr>
                <a:t>4</a:t>
              </a:r>
              <a:r>
                <a:rPr lang="en-US" altLang="ja-JP" sz="1000" b="1" baseline="-25000" dirty="0">
                  <a:solidFill>
                    <a:srgbClr val="330000">
                      <a:lumMod val="50000"/>
                      <a:lumOff val="50000"/>
                    </a:srgbClr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000" b="1" dirty="0">
                  <a:solidFill>
                    <a:srgbClr val="330000">
                      <a:lumMod val="50000"/>
                      <a:lumOff val="50000"/>
                    </a:srgbClr>
                  </a:solidFill>
                </a:rPr>
                <a:t>H ] = 2.12±0.01±0.09</a:t>
              </a:r>
              <a:r>
                <a:rPr lang="ja-JP" altLang="en-US" sz="1000" b="1" dirty="0">
                  <a:solidFill>
                    <a:srgbClr val="330000">
                      <a:lumMod val="50000"/>
                      <a:lumOff val="50000"/>
                    </a:srgbClr>
                  </a:solidFill>
                </a:rPr>
                <a:t> </a:t>
              </a:r>
              <a:r>
                <a:rPr lang="en-US" altLang="ja-JP" sz="1000" b="1" dirty="0">
                  <a:solidFill>
                    <a:srgbClr val="330000">
                      <a:lumMod val="50000"/>
                      <a:lumOff val="50000"/>
                    </a:srgbClr>
                  </a:solidFill>
                </a:rPr>
                <a:t>MeV</a:t>
              </a:r>
              <a:endParaRPr lang="ja-JP" altLang="en-US" sz="1000" b="1" dirty="0">
                <a:solidFill>
                  <a:srgbClr val="330000">
                    <a:lumMod val="50000"/>
                    <a:lumOff val="50000"/>
                  </a:srgb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97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1"/>
    </mc:Choice>
    <mc:Fallback xmlns="">
      <p:transition spd="slow" advTm="3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37" descr="C:\Users\Tamura\Desktop\Tamura\Desktop\PRL_H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38992" r="65218" b="18701"/>
          <a:stretch>
            <a:fillRect/>
          </a:stretch>
        </p:blipFill>
        <p:spPr bwMode="auto">
          <a:xfrm>
            <a:off x="-292" y="1486026"/>
            <a:ext cx="181213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2" descr="C:\Users\Tamura\Desktop\HeMirror_MainzJPAR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97" y="610531"/>
            <a:ext cx="3957638" cy="27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3"/>
          <p:cNvGrpSpPr>
            <a:grpSpLocks/>
          </p:cNvGrpSpPr>
          <p:nvPr/>
        </p:nvGrpSpPr>
        <p:grpSpPr bwMode="auto">
          <a:xfrm>
            <a:off x="695634" y="1073946"/>
            <a:ext cx="2494854" cy="2409976"/>
            <a:chOff x="9612016" y="1622537"/>
            <a:chExt cx="3325237" cy="4283194"/>
          </a:xfrm>
        </p:grpSpPr>
        <p:sp>
          <p:nvSpPr>
            <p:cNvPr id="113673" name="正方形/長方形 53"/>
            <p:cNvSpPr>
              <a:spLocks noChangeArrowheads="1"/>
            </p:cNvSpPr>
            <p:nvPr/>
          </p:nvSpPr>
          <p:spPr bwMode="auto">
            <a:xfrm>
              <a:off x="9612016" y="1622537"/>
              <a:ext cx="2743750" cy="9025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350" b="1" dirty="0">
                  <a:solidFill>
                    <a:srgbClr val="080808"/>
                  </a:solidFill>
                  <a:latin typeface="Symbol" pitchFamily="18" charset="2"/>
                </a:rPr>
                <a:t>D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</a:rPr>
                <a:t>B</a:t>
              </a:r>
              <a:r>
                <a:rPr lang="en-US" altLang="ja-JP" sz="1350" b="1" baseline="-25000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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(1</a:t>
              </a:r>
              <a:r>
                <a:rPr lang="en-US" altLang="ja-JP" sz="1350" b="1" baseline="30000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) :  0.03±0.05</a:t>
              </a:r>
              <a:r>
                <a:rPr lang="ja-JP" altLang="en-US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altLang="ja-JP" sz="1350" b="1" dirty="0" smtClean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MeV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ja-JP" sz="1350" b="1" dirty="0" smtClean="0">
                  <a:solidFill>
                    <a:srgbClr val="000099"/>
                  </a:solidFill>
                  <a:latin typeface="Calibri" pitchFamily="34" charset="0"/>
                  <a:sym typeface="Symbol" pitchFamily="18" charset="2"/>
                </a:rPr>
                <a:t>                  0.11±0.09</a:t>
              </a:r>
              <a:r>
                <a:rPr lang="ja-JP" altLang="en-US" sz="1350" b="1" dirty="0" smtClean="0">
                  <a:solidFill>
                    <a:srgbClr val="000099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altLang="ja-JP" sz="1350" b="1" dirty="0" smtClean="0">
                  <a:solidFill>
                    <a:srgbClr val="000099"/>
                  </a:solidFill>
                  <a:latin typeface="Calibri" pitchFamily="34" charset="0"/>
                  <a:sym typeface="Symbol" pitchFamily="18" charset="2"/>
                </a:rPr>
                <a:t>MeV</a:t>
              </a:r>
              <a:endParaRPr lang="ja-JP" altLang="en-US" sz="1350" b="1" dirty="0">
                <a:solidFill>
                  <a:srgbClr val="000099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0067447" y="5003175"/>
              <a:ext cx="2869806" cy="9025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350" b="1" dirty="0">
                  <a:solidFill>
                    <a:srgbClr val="080808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</a:rPr>
                <a:t>B</a:t>
              </a:r>
              <a:r>
                <a:rPr lang="en-US" altLang="ja-JP" sz="1350" b="1" baseline="-25000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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(0</a:t>
              </a:r>
              <a:r>
                <a:rPr lang="en-US" altLang="ja-JP" sz="1350" b="1" baseline="30000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+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) :  0.35±0.05</a:t>
              </a:r>
              <a:r>
                <a:rPr lang="ja-JP" altLang="en-US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MeV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350" b="1" dirty="0">
                  <a:solidFill>
                    <a:srgbClr val="080808"/>
                  </a:solidFill>
                  <a:latin typeface="Calibri" pitchFamily="34" charset="0"/>
                  <a:sym typeface="Symbol" pitchFamily="18" charset="2"/>
                </a:rPr>
                <a:t>                  </a:t>
              </a:r>
              <a:r>
                <a:rPr lang="en-US" altLang="ja-JP" sz="1350" b="1" dirty="0" smtClean="0">
                  <a:solidFill>
                    <a:srgbClr val="000099"/>
                  </a:solidFill>
                  <a:latin typeface="Calibri" pitchFamily="34" charset="0"/>
                  <a:sym typeface="Symbol" pitchFamily="18" charset="2"/>
                </a:rPr>
                <a:t>0.26±0.09</a:t>
              </a:r>
              <a:r>
                <a:rPr lang="ja-JP" altLang="en-US" sz="1350" b="1" dirty="0" smtClean="0">
                  <a:solidFill>
                    <a:srgbClr val="000099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altLang="ja-JP" sz="1350" b="1" dirty="0" smtClean="0">
                  <a:solidFill>
                    <a:srgbClr val="000099"/>
                  </a:solidFill>
                  <a:latin typeface="Calibri" pitchFamily="34" charset="0"/>
                  <a:sym typeface="Symbol" pitchFamily="18" charset="2"/>
                </a:rPr>
                <a:t>MeV</a:t>
              </a:r>
              <a:endParaRPr lang="ja-JP" altLang="en-US" sz="135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2" name="正方形/長方形 1"/>
          <p:cNvSpPr>
            <a:spLocks noChangeArrowheads="1"/>
          </p:cNvSpPr>
          <p:nvPr/>
        </p:nvSpPr>
        <p:spPr bwMode="auto">
          <a:xfrm>
            <a:off x="4838409" y="945482"/>
            <a:ext cx="1587608" cy="3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ja-JP" sz="1050" b="1" i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T.O. Yamamoto et al.,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ja-JP" sz="1050" b="1" i="1" dirty="0">
                <a:solidFill>
                  <a:srgbClr val="330000">
                    <a:lumMod val="50000"/>
                    <a:lumOff val="50000"/>
                  </a:srgbClr>
                </a:solidFill>
              </a:rPr>
              <a:t>PRL 115 (2015) 222501</a:t>
            </a:r>
            <a:endParaRPr lang="ja-JP" altLang="en-US" sz="1050" b="1" i="1" dirty="0">
              <a:solidFill>
                <a:srgbClr val="33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テキスト ボックス 23556"/>
          <p:cNvSpPr txBox="1">
            <a:spLocks noChangeArrowheads="1"/>
          </p:cNvSpPr>
          <p:nvPr/>
        </p:nvSpPr>
        <p:spPr bwMode="auto">
          <a:xfrm>
            <a:off x="139568" y="3526114"/>
            <a:ext cx="6707599" cy="7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marL="180975" indent="-18097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altLang="ja-JP" sz="1500" b="1" dirty="0" smtClean="0">
                <a:solidFill>
                  <a:srgbClr val="080808"/>
                </a:solidFill>
                <a:latin typeface="Calibri" pitchFamily="34" charset="0"/>
              </a:rPr>
              <a:t>B</a:t>
            </a:r>
            <a:r>
              <a:rPr lang="en-US" altLang="ja-JP" sz="1500" b="1" baseline="-25000" dirty="0">
                <a:solidFill>
                  <a:srgbClr val="080808"/>
                </a:solidFill>
                <a:latin typeface="Calibri" pitchFamily="34" charset="0"/>
                <a:sym typeface="Symbol" pitchFamily="18" charset="2"/>
              </a:rPr>
              <a:t> </a:t>
            </a:r>
            <a:r>
              <a:rPr lang="en-US" altLang="ja-JP" sz="1500" b="1" dirty="0">
                <a:solidFill>
                  <a:srgbClr val="080808"/>
                </a:solidFill>
                <a:latin typeface="Calibri" pitchFamily="34" charset="0"/>
                <a:sym typeface="Symbol" pitchFamily="18" charset="2"/>
              </a:rPr>
              <a:t>[ </a:t>
            </a: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4</a:t>
            </a:r>
            <a:r>
              <a:rPr lang="en-US" altLang="ja-JP" sz="1350" b="1" baseline="-25000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H(0</a:t>
            </a: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+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) ] </a:t>
            </a:r>
            <a:r>
              <a:rPr lang="en-US" altLang="ja-JP" sz="1350" b="1" dirty="0" smtClean="0">
                <a:solidFill>
                  <a:srgbClr val="080808"/>
                </a:solidFill>
                <a:cs typeface="Arial" pitchFamily="34" charset="0"/>
              </a:rPr>
              <a:t>is confirmed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, suggesting the emulsion </a:t>
            </a: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4</a:t>
            </a:r>
            <a:r>
              <a:rPr lang="en-US" altLang="ja-JP" sz="1350" b="1" baseline="-25000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He(0</a:t>
            </a: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+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) data also </a:t>
            </a:r>
            <a:r>
              <a:rPr lang="en-US" altLang="ja-JP" sz="1350" b="1" dirty="0" smtClean="0">
                <a:solidFill>
                  <a:srgbClr val="080808"/>
                </a:solidFill>
                <a:cs typeface="Arial" pitchFamily="34" charset="0"/>
              </a:rPr>
              <a:t>reliable.</a:t>
            </a:r>
            <a:endParaRPr lang="en-US" altLang="ja-JP" sz="1350" b="1" dirty="0">
              <a:solidFill>
                <a:srgbClr val="080808"/>
              </a:solidFill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 Large </a:t>
            </a:r>
            <a:r>
              <a:rPr lang="en-US" altLang="ja-JP" sz="1350" b="1" u="sng" dirty="0">
                <a:solidFill>
                  <a:srgbClr val="080808"/>
                </a:solidFill>
                <a:cs typeface="Arial" pitchFamily="34" charset="0"/>
              </a:rPr>
              <a:t>spin dependence 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in CSB</a:t>
            </a:r>
            <a:r>
              <a:rPr lang="en-US" altLang="ja-JP" sz="1350" b="1" dirty="0">
                <a:solidFill>
                  <a:srgbClr val="080808"/>
                </a:solidFill>
              </a:rPr>
              <a:t> </a:t>
            </a:r>
            <a:r>
              <a:rPr lang="en-US" altLang="ja-JP" sz="1350" b="1" dirty="0" smtClean="0">
                <a:solidFill>
                  <a:srgbClr val="080808"/>
                </a:solidFill>
              </a:rPr>
              <a:t>found.</a:t>
            </a:r>
            <a:endParaRPr lang="ja-JP" altLang="en-US" sz="1350" b="1" dirty="0">
              <a:solidFill>
                <a:srgbClr val="FFFFFF"/>
              </a:solidFill>
            </a:endParaRPr>
          </a:p>
        </p:txBody>
      </p:sp>
      <p:sp>
        <p:nvSpPr>
          <p:cNvPr id="113671" name="タイトル 1"/>
          <p:cNvSpPr>
            <a:spLocks noGrp="1"/>
          </p:cNvSpPr>
          <p:nvPr>
            <p:ph type="title"/>
          </p:nvPr>
        </p:nvSpPr>
        <p:spPr bwMode="auto">
          <a:xfrm>
            <a:off x="185730" y="209452"/>
            <a:ext cx="2926700" cy="64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100" b="1" u="sng" dirty="0" smtClean="0">
                <a:solidFill>
                  <a:schemeClr val="bg2"/>
                </a:solidFill>
              </a:rPr>
              <a:t>Combined Results</a:t>
            </a:r>
            <a:endParaRPr lang="ja-JP" altLang="en-US" sz="2100" b="1" u="sng" dirty="0">
              <a:solidFill>
                <a:schemeClr val="bg2"/>
              </a:solidFill>
            </a:endParaRPr>
          </a:p>
        </p:txBody>
      </p:sp>
      <p:sp>
        <p:nvSpPr>
          <p:cNvPr id="113672" name="Rectangle 45"/>
          <p:cNvSpPr>
            <a:spLocks noChangeArrowheads="1"/>
          </p:cNvSpPr>
          <p:nvPr/>
        </p:nvSpPr>
        <p:spPr bwMode="auto">
          <a:xfrm>
            <a:off x="2738880" y="949775"/>
            <a:ext cx="155844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050" b="1" i="1" dirty="0">
                <a:solidFill>
                  <a:srgbClr val="013A79"/>
                </a:solidFill>
              </a:rPr>
              <a:t>A. </a:t>
            </a:r>
            <a:r>
              <a:rPr lang="en-US" altLang="ja-JP" sz="1050" b="1" i="1" dirty="0" err="1">
                <a:solidFill>
                  <a:srgbClr val="013A79"/>
                </a:solidFill>
              </a:rPr>
              <a:t>Esser</a:t>
            </a:r>
            <a:r>
              <a:rPr lang="en-US" altLang="ja-JP" sz="1050" b="1" i="1" dirty="0">
                <a:solidFill>
                  <a:srgbClr val="013A79"/>
                </a:solidFill>
              </a:rPr>
              <a:t> et al.,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050" b="1" i="1" dirty="0">
                <a:solidFill>
                  <a:srgbClr val="013A79"/>
                </a:solidFill>
              </a:rPr>
              <a:t>PRL 114 (2015) 12501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458670" y="3597864"/>
            <a:ext cx="3348372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000" b="1">
              <a:solidFill>
                <a:schemeClr val="tx2"/>
              </a:solidFill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-222573" y="3883163"/>
            <a:ext cx="7080573" cy="1265100"/>
            <a:chOff x="-222573" y="3883163"/>
            <a:chExt cx="7080573" cy="1265100"/>
          </a:xfrm>
        </p:grpSpPr>
        <p:sp>
          <p:nvSpPr>
            <p:cNvPr id="14" name="正方形/長方形 13"/>
            <p:cNvSpPr/>
            <p:nvPr/>
          </p:nvSpPr>
          <p:spPr>
            <a:xfrm>
              <a:off x="-222573" y="4339893"/>
              <a:ext cx="6192688" cy="284691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txBody>
            <a:bodyPr wrap="square" lIns="68577" tIns="34289" rIns="68577" bIns="3428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1400" dirty="0" smtClean="0">
                  <a:solidFill>
                    <a:srgbClr val="080808"/>
                  </a:solidFill>
                </a:rPr>
                <a:t>Recent theories: This CSB </a:t>
              </a:r>
              <a:r>
                <a:rPr lang="en-US" altLang="ja-JP" sz="1400" dirty="0">
                  <a:solidFill>
                    <a:srgbClr val="080808"/>
                  </a:solidFill>
                </a:rPr>
                <a:t>effect is sensitive to </a:t>
              </a:r>
              <a:r>
                <a:rPr lang="en-US" altLang="ja-JP" sz="1400" dirty="0">
                  <a:solidFill>
                    <a:srgbClr val="080808"/>
                  </a:solidFill>
                  <a:latin typeface="Symbol" pitchFamily="18" charset="2"/>
                </a:rPr>
                <a:t>L</a:t>
              </a:r>
              <a:r>
                <a:rPr lang="en-US" altLang="ja-JP" sz="1400" dirty="0">
                  <a:solidFill>
                    <a:srgbClr val="080808"/>
                  </a:solidFill>
                </a:rPr>
                <a:t>N-</a:t>
              </a:r>
              <a:r>
                <a:rPr lang="en-US" altLang="ja-JP" sz="1400" dirty="0">
                  <a:solidFill>
                    <a:srgbClr val="080808"/>
                  </a:solidFill>
                  <a:latin typeface="Symbol" pitchFamily="18" charset="2"/>
                </a:rPr>
                <a:t>S</a:t>
              </a:r>
              <a:r>
                <a:rPr lang="en-US" altLang="ja-JP" sz="1400" dirty="0">
                  <a:solidFill>
                    <a:srgbClr val="080808"/>
                  </a:solidFill>
                </a:rPr>
                <a:t>N coupling.</a:t>
              </a:r>
              <a:endParaRPr lang="ja-JP" altLang="en-US" sz="1400" dirty="0">
                <a:solidFill>
                  <a:srgbClr val="080808"/>
                </a:solidFill>
              </a:endParaRPr>
            </a:p>
          </p:txBody>
        </p:sp>
        <p:sp>
          <p:nvSpPr>
            <p:cNvPr id="15" name="正方形/長方形 8"/>
            <p:cNvSpPr>
              <a:spLocks noChangeArrowheads="1"/>
            </p:cNvSpPr>
            <p:nvPr/>
          </p:nvSpPr>
          <p:spPr bwMode="auto">
            <a:xfrm>
              <a:off x="587269" y="4595599"/>
              <a:ext cx="1937063" cy="2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7" tIns="34289" rIns="68577" bIns="34289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100" i="1" dirty="0">
                  <a:solidFill>
                    <a:schemeClr val="tx1">
                      <a:lumMod val="25000"/>
                    </a:schemeClr>
                  </a:solidFill>
                </a:rPr>
                <a:t>A. Gal, PLB 744 (2015) 352 </a:t>
              </a:r>
            </a:p>
          </p:txBody>
        </p:sp>
        <p:sp>
          <p:nvSpPr>
            <p:cNvPr id="16" name="正方形/長方形 25"/>
            <p:cNvSpPr>
              <a:spLocks noChangeArrowheads="1"/>
            </p:cNvSpPr>
            <p:nvPr/>
          </p:nvSpPr>
          <p:spPr bwMode="auto">
            <a:xfrm>
              <a:off x="581122" y="4793289"/>
              <a:ext cx="3065577" cy="2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7" tIns="34289" rIns="68577" bIns="34289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1100" i="1" dirty="0">
                  <a:solidFill>
                    <a:schemeClr val="tx1">
                      <a:lumMod val="25000"/>
                    </a:schemeClr>
                  </a:solidFill>
                </a:rPr>
                <a:t>D. </a:t>
              </a:r>
              <a:r>
                <a:rPr lang="en-US" altLang="ja-JP" sz="1100" i="1" dirty="0" err="1">
                  <a:solidFill>
                    <a:schemeClr val="tx1">
                      <a:lumMod val="25000"/>
                    </a:schemeClr>
                  </a:solidFill>
                </a:rPr>
                <a:t>Gazda</a:t>
              </a:r>
              <a:r>
                <a:rPr lang="en-US" altLang="ja-JP" sz="1100" i="1" dirty="0">
                  <a:solidFill>
                    <a:schemeClr val="tx1">
                      <a:lumMod val="25000"/>
                    </a:schemeClr>
                  </a:solidFill>
                </a:rPr>
                <a:t> and A. Gal, PRL 116 (2016) 122501</a:t>
              </a:r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5510417" y="3883163"/>
              <a:ext cx="1347583" cy="1265100"/>
              <a:chOff x="7305677" y="3487482"/>
              <a:chExt cx="1796777" cy="1686799"/>
            </a:xfrm>
          </p:grpSpPr>
          <p:grpSp>
            <p:nvGrpSpPr>
              <p:cNvPr id="18" name="グループ化 12"/>
              <p:cNvGrpSpPr>
                <a:grpSpLocks/>
              </p:cNvGrpSpPr>
              <p:nvPr/>
            </p:nvGrpSpPr>
            <p:grpSpPr bwMode="auto">
              <a:xfrm>
                <a:off x="7305677" y="3487482"/>
                <a:ext cx="1796777" cy="1686799"/>
                <a:chOff x="7037388" y="4265464"/>
                <a:chExt cx="1956494" cy="2078539"/>
              </a:xfrm>
            </p:grpSpPr>
            <p:sp>
              <p:nvSpPr>
                <p:cNvPr id="20" name="正方形/長方形 53"/>
                <p:cNvSpPr>
                  <a:spLocks noChangeArrowheads="1"/>
                </p:cNvSpPr>
                <p:nvPr/>
              </p:nvSpPr>
              <p:spPr bwMode="auto">
                <a:xfrm>
                  <a:off x="7816118" y="5850973"/>
                  <a:ext cx="440330" cy="493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ja-JP" sz="1350">
                      <a:solidFill>
                        <a:srgbClr val="080808"/>
                      </a:solidFill>
                      <a:latin typeface="Symbol" pitchFamily="18" charset="2"/>
                    </a:rPr>
                    <a:t>L</a:t>
                  </a:r>
                  <a:endParaRPr lang="ja-JP" altLang="en-US"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直線コネクタ 54"/>
                <p:cNvCxnSpPr>
                  <a:cxnSpLocks noChangeShapeType="1"/>
                </p:cNvCxnSpPr>
                <p:nvPr/>
              </p:nvCxnSpPr>
              <p:spPr bwMode="auto">
                <a:xfrm>
                  <a:off x="7204626" y="4721594"/>
                  <a:ext cx="0" cy="1159196"/>
                </a:xfrm>
                <a:prstGeom prst="line">
                  <a:avLst/>
                </a:prstGeom>
                <a:noFill/>
                <a:ln w="28575" algn="ctr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正方形/長方形 55"/>
                <p:cNvSpPr>
                  <a:spLocks noChangeArrowheads="1"/>
                </p:cNvSpPr>
                <p:nvPr/>
              </p:nvSpPr>
              <p:spPr bwMode="auto">
                <a:xfrm>
                  <a:off x="7757808" y="4265464"/>
                  <a:ext cx="440330" cy="493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ja-JP" sz="1350" dirty="0">
                      <a:solidFill>
                        <a:srgbClr val="080808"/>
                      </a:solidFill>
                      <a:latin typeface="Symbol" pitchFamily="18" charset="2"/>
                    </a:rPr>
                    <a:t>L</a:t>
                  </a:r>
                  <a:endParaRPr lang="ja-JP" altLang="en-US" sz="135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正方形/長方形 58"/>
                <p:cNvSpPr>
                  <a:spLocks noChangeArrowheads="1"/>
                </p:cNvSpPr>
                <p:nvPr/>
              </p:nvSpPr>
              <p:spPr bwMode="auto">
                <a:xfrm>
                  <a:off x="7976421" y="5065821"/>
                  <a:ext cx="500840" cy="493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ja-JP" sz="1350">
                      <a:solidFill>
                        <a:srgbClr val="080808"/>
                      </a:solidFill>
                      <a:latin typeface="Symbol" pitchFamily="18" charset="2"/>
                    </a:rPr>
                    <a:t>S</a:t>
                  </a:r>
                  <a:r>
                    <a:rPr lang="en-US" altLang="ja-JP" sz="1350" baseline="30000">
                      <a:solidFill>
                        <a:srgbClr val="080808"/>
                      </a:solidFill>
                      <a:latin typeface="Symbol" pitchFamily="18" charset="2"/>
                    </a:rPr>
                    <a:t>0</a:t>
                  </a:r>
                  <a:endParaRPr lang="ja-JP" altLang="en-US" sz="1350" baseline="300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4" name="直線コネクタ 60"/>
                <p:cNvCxnSpPr>
                  <a:cxnSpLocks noChangeShapeType="1"/>
                </p:cNvCxnSpPr>
                <p:nvPr/>
              </p:nvCxnSpPr>
              <p:spPr bwMode="auto">
                <a:xfrm>
                  <a:off x="7214151" y="5064375"/>
                  <a:ext cx="762000" cy="9525"/>
                </a:xfrm>
                <a:prstGeom prst="line">
                  <a:avLst/>
                </a:prstGeom>
                <a:noFill/>
                <a:ln w="28575" algn="ctr">
                  <a:solidFill>
                    <a:schemeClr val="bg2"/>
                  </a:solidFill>
                  <a:prstDash val="sys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5" name="正方形/長方形 61"/>
                <p:cNvSpPr>
                  <a:spLocks noChangeArrowheads="1"/>
                </p:cNvSpPr>
                <p:nvPr/>
              </p:nvSpPr>
              <p:spPr bwMode="auto">
                <a:xfrm>
                  <a:off x="7456140" y="4592354"/>
                  <a:ext cx="421711" cy="530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ja-JP" sz="1500">
                      <a:solidFill>
                        <a:srgbClr val="080808"/>
                      </a:solidFill>
                      <a:latin typeface="Symbol" pitchFamily="18" charset="2"/>
                    </a:rPr>
                    <a:t>p</a:t>
                  </a:r>
                  <a:endParaRPr lang="ja-JP" altLang="en-US" sz="15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正方形/長方形 25"/>
                <p:cNvSpPr/>
                <p:nvPr/>
              </p:nvSpPr>
              <p:spPr>
                <a:xfrm>
                  <a:off x="7037388" y="4289320"/>
                  <a:ext cx="449639" cy="493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ja-JP" sz="1350" dirty="0">
                      <a:solidFill>
                        <a:srgbClr val="080808"/>
                      </a:solidFill>
                    </a:rPr>
                    <a:t>N</a:t>
                  </a:r>
                  <a:endParaRPr lang="ja-JP" altLang="en-US" sz="1350" dirty="0">
                    <a:solidFill>
                      <a:srgbClr val="F8F8F8"/>
                    </a:solidFill>
                  </a:endParaRPr>
                </a:p>
              </p:txBody>
            </p:sp>
            <p:cxnSp>
              <p:nvCxnSpPr>
                <p:cNvPr id="27" name="直線コネクタ 54"/>
                <p:cNvCxnSpPr>
                  <a:cxnSpLocks noChangeShapeType="1"/>
                </p:cNvCxnSpPr>
                <p:nvPr/>
              </p:nvCxnSpPr>
              <p:spPr bwMode="auto">
                <a:xfrm>
                  <a:off x="7973970" y="4660109"/>
                  <a:ext cx="0" cy="1254916"/>
                </a:xfrm>
                <a:prstGeom prst="line">
                  <a:avLst/>
                </a:prstGeom>
                <a:noFill/>
                <a:ln w="28575" algn="ctr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直線コネクタ 54"/>
                <p:cNvCxnSpPr>
                  <a:cxnSpLocks noChangeShapeType="1"/>
                  <a:endCxn id="29" idx="4"/>
                </p:cNvCxnSpPr>
                <p:nvPr/>
              </p:nvCxnSpPr>
              <p:spPr bwMode="auto">
                <a:xfrm flipH="1">
                  <a:off x="7962256" y="5112248"/>
                  <a:ext cx="2729" cy="530222"/>
                </a:xfrm>
                <a:prstGeom prst="line">
                  <a:avLst/>
                </a:prstGeom>
                <a:noFill/>
                <a:ln w="76200" algn="ctr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9" name="円/楕円 34"/>
                <p:cNvSpPr>
                  <a:spLocks noChangeArrowheads="1"/>
                </p:cNvSpPr>
                <p:nvPr/>
              </p:nvSpPr>
              <p:spPr bwMode="auto">
                <a:xfrm>
                  <a:off x="7928165" y="5576045"/>
                  <a:ext cx="68182" cy="66424"/>
                </a:xfrm>
                <a:prstGeom prst="ellipse">
                  <a:avLst/>
                </a:prstGeom>
                <a:solidFill>
                  <a:srgbClr val="00B050"/>
                </a:solidFill>
                <a:ln w="76200" algn="ctr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lang="ja-JP" altLang="en-US" sz="27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正方形/長方形 29"/>
                <p:cNvSpPr/>
                <p:nvPr/>
              </p:nvSpPr>
              <p:spPr>
                <a:xfrm>
                  <a:off x="7059613" y="5843090"/>
                  <a:ext cx="449639" cy="4930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ja-JP" sz="1350" dirty="0">
                      <a:solidFill>
                        <a:srgbClr val="080808"/>
                      </a:solidFill>
                    </a:rPr>
                    <a:t>N</a:t>
                  </a:r>
                  <a:endParaRPr lang="ja-JP" altLang="en-US" sz="1350" dirty="0">
                    <a:solidFill>
                      <a:srgbClr val="F8F8F8"/>
                    </a:solidFill>
                  </a:endParaRPr>
                </a:p>
              </p:txBody>
            </p:sp>
            <p:sp>
              <p:nvSpPr>
                <p:cNvPr id="31" name="正方形/長方形 53"/>
                <p:cNvSpPr>
                  <a:spLocks noChangeArrowheads="1"/>
                </p:cNvSpPr>
                <p:nvPr/>
              </p:nvSpPr>
              <p:spPr bwMode="auto">
                <a:xfrm>
                  <a:off x="7992666" y="4307248"/>
                  <a:ext cx="1001216" cy="5730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32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Char char="¡"/>
                    <a:defRPr kumimoji="1" sz="28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5000"/>
                    <a:buFont typeface="Wingdings" pitchFamily="2" charset="2"/>
                    <a:buChar char="¡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0000"/>
                    <a:buFont typeface="Wingdings" pitchFamily="2" charset="2"/>
                    <a:buChar char="n"/>
                    <a:defRPr kumimoji="1"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eaLnBrk="1" fontAlgn="base" hangingPunct="1">
                    <a:lnSpc>
                      <a:spcPts val="9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ja-JP" sz="1050" dirty="0">
                      <a:solidFill>
                        <a:srgbClr val="330000">
                          <a:lumMod val="75000"/>
                          <a:lumOff val="25000"/>
                        </a:srgbClr>
                      </a:solidFill>
                      <a:latin typeface="Symbol" pitchFamily="18" charset="2"/>
                    </a:rPr>
                    <a:t>  LS </a:t>
                  </a:r>
                </a:p>
                <a:p>
                  <a:pPr eaLnBrk="1" fontAlgn="base" hangingPunct="1">
                    <a:lnSpc>
                      <a:spcPts val="9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None/>
                    <a:defRPr/>
                  </a:pPr>
                  <a:r>
                    <a:rPr lang="en-US" altLang="ja-JP" sz="1050" dirty="0">
                      <a:solidFill>
                        <a:srgbClr val="330000">
                          <a:lumMod val="75000"/>
                          <a:lumOff val="25000"/>
                        </a:srgbClr>
                      </a:solidFill>
                    </a:rPr>
                    <a:t>coupling</a:t>
                  </a:r>
                  <a:endParaRPr lang="ja-JP" altLang="en-US" sz="1050" dirty="0">
                    <a:solidFill>
                      <a:srgbClr val="330000">
                        <a:lumMod val="75000"/>
                        <a:lumOff val="25000"/>
                      </a:srgbClr>
                    </a:solidFill>
                  </a:endParaRPr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8293118" y="5690352"/>
                  <a:ext cx="621861" cy="37925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ja-JP" sz="900" b="1" dirty="0">
                      <a:solidFill>
                        <a:srgbClr val="00B050"/>
                      </a:solidFill>
                    </a:rPr>
                    <a:t>CSB</a:t>
                  </a:r>
                  <a:endParaRPr lang="ja-JP" altLang="en-US" sz="900" b="1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33" name="直線矢印コネクタ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8020052" y="4721573"/>
                  <a:ext cx="236032" cy="295211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直線矢印コネクタ 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8074323" y="5643878"/>
                  <a:ext cx="277143" cy="147820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00B05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9" name="円/楕円 34"/>
              <p:cNvSpPr>
                <a:spLocks noChangeArrowheads="1"/>
              </p:cNvSpPr>
              <p:nvPr/>
            </p:nvSpPr>
            <p:spPr bwMode="auto">
              <a:xfrm>
                <a:off x="8123238" y="4106503"/>
                <a:ext cx="68262" cy="55562"/>
              </a:xfrm>
              <a:prstGeom prst="ellipse">
                <a:avLst/>
              </a:prstGeom>
              <a:solidFill>
                <a:srgbClr val="C00000"/>
              </a:solidFill>
              <a:ln w="762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ja-JP" altLang="en-US" sz="3000">
                  <a:solidFill>
                    <a:srgbClr val="FFFFFF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235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87"/>
    </mc:Choice>
    <mc:Fallback xmlns="">
      <p:transition spd="slow" advTm="40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-4694" y="0"/>
            <a:ext cx="6858000" cy="4478571"/>
          </a:xfrm>
          <a:prstGeom prst="rect">
            <a:avLst/>
          </a:prstGeom>
          <a:solidFill>
            <a:srgbClr val="0155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7" tIns="34289" rIns="68577" bIns="3428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3187" name="Picture 26" descr="JPARCcor"/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506" r="7762" b="-877"/>
          <a:stretch/>
        </p:blipFill>
        <p:spPr bwMode="auto">
          <a:xfrm>
            <a:off x="11832" y="2067694"/>
            <a:ext cx="6858000" cy="31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620688" y="860380"/>
            <a:ext cx="5459555" cy="5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b="1" dirty="0" smtClean="0">
                <a:solidFill>
                  <a:srgbClr val="FFFFFF"/>
                </a:solidFill>
              </a:rPr>
              <a:t>Hadrons in medium</a:t>
            </a:r>
            <a:endParaRPr lang="en-US" altLang="ja-JP" sz="2800" b="1" dirty="0">
              <a:solidFill>
                <a:srgbClr val="FFFFFF"/>
              </a:solidFill>
            </a:endParaRP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4145102" y="157122"/>
            <a:ext cx="2676917" cy="56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FFFFFF"/>
                </a:solidFill>
              </a:rPr>
              <a:t>PANIC2017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 smtClean="0">
                <a:solidFill>
                  <a:srgbClr val="FFFFFF"/>
                </a:solidFill>
              </a:rPr>
              <a:t>2017.9.3</a:t>
            </a:r>
            <a:endParaRPr lang="ja-JP" altLang="en-US" sz="1600" b="1" dirty="0">
              <a:solidFill>
                <a:srgbClr val="FFFF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95263" y="4747676"/>
            <a:ext cx="1026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FFFF"/>
                </a:solidFill>
              </a:rPr>
              <a:t>J-PARC</a:t>
            </a:r>
            <a:endParaRPr lang="ja-JP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4704" y="1596342"/>
            <a:ext cx="5726137" cy="330090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/>
          <a:extLst/>
        </p:spPr>
        <p:txBody>
          <a:bodyPr wrap="square" lIns="68577" tIns="34289" rIns="68577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FFFFFF"/>
                </a:solidFill>
              </a:rPr>
              <a:t>                              </a:t>
            </a:r>
            <a:r>
              <a:rPr lang="en-US" altLang="ja-JP" b="1" u="sng" dirty="0">
                <a:solidFill>
                  <a:srgbClr val="FFFFFF"/>
                </a:solidFill>
              </a:rPr>
              <a:t>Contents</a:t>
            </a:r>
          </a:p>
          <a:p>
            <a:pPr marL="385743" indent="-3857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ja-JP" b="1" dirty="0">
                <a:solidFill>
                  <a:srgbClr val="FFFFFF"/>
                </a:solidFill>
              </a:rPr>
              <a:t>Introduction </a:t>
            </a:r>
          </a:p>
          <a:p>
            <a:pPr marL="385743" indent="-3857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Hyperons in medium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FFFFFF"/>
                </a:solidFill>
              </a:rPr>
              <a:t> </a:t>
            </a:r>
            <a:r>
              <a:rPr lang="en-US" altLang="ja-JP" b="1" dirty="0" smtClean="0">
                <a:solidFill>
                  <a:srgbClr val="FFFFFF"/>
                </a:solidFill>
              </a:rPr>
              <a:t> 2.1  </a:t>
            </a:r>
            <a:r>
              <a:rPr lang="en-US" altLang="ja-JP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X</a:t>
            </a:r>
            <a:r>
              <a:rPr lang="en-US" altLang="ja-JP" b="1" dirty="0">
                <a:solidFill>
                  <a:srgbClr val="FFFFFF"/>
                </a:solidFill>
              </a:rPr>
              <a:t> </a:t>
            </a:r>
            <a:r>
              <a:rPr lang="en-US" altLang="ja-JP" b="1" dirty="0" err="1" smtClean="0">
                <a:solidFill>
                  <a:srgbClr val="FFFFFF"/>
                </a:solidFill>
              </a:rPr>
              <a:t>hypernuclei</a:t>
            </a:r>
            <a:endParaRPr lang="en-US" altLang="ja-JP" b="1" dirty="0" smtClean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4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FFFFFF"/>
                </a:solidFill>
              </a:rPr>
              <a:t> </a:t>
            </a:r>
            <a:r>
              <a:rPr lang="en-US" altLang="ja-JP" b="1" dirty="0" smtClean="0">
                <a:solidFill>
                  <a:srgbClr val="FFFFFF"/>
                </a:solidFill>
              </a:rPr>
              <a:t> 2.2  Precise spectroscopy of </a:t>
            </a:r>
            <a:r>
              <a:rPr lang="en-US" altLang="ja-JP" b="1" dirty="0">
                <a:solidFill>
                  <a:srgbClr val="FFFFFF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FFFFFF"/>
                </a:solidFill>
              </a:rPr>
              <a:t> </a:t>
            </a:r>
            <a:r>
              <a:rPr lang="en-US" altLang="ja-JP" b="1" dirty="0" err="1" smtClean="0">
                <a:solidFill>
                  <a:srgbClr val="FFFFFF"/>
                </a:solidFill>
              </a:rPr>
              <a:t>hypernuclei</a:t>
            </a:r>
            <a:r>
              <a:rPr lang="en-US" altLang="ja-JP" b="1" dirty="0" smtClean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FFFFFF"/>
                </a:solidFill>
              </a:rPr>
              <a:t> </a:t>
            </a:r>
            <a:r>
              <a:rPr lang="en-US" altLang="ja-JP" b="1" dirty="0" smtClean="0">
                <a:solidFill>
                  <a:srgbClr val="FFFFFF"/>
                </a:solidFill>
              </a:rPr>
              <a:t>                 ----Charge </a:t>
            </a:r>
            <a:r>
              <a:rPr lang="en-US" altLang="ja-JP" b="1" dirty="0">
                <a:solidFill>
                  <a:srgbClr val="FFFFFF"/>
                </a:solidFill>
              </a:rPr>
              <a:t>symmetry </a:t>
            </a:r>
            <a:r>
              <a:rPr lang="en-US" altLang="ja-JP" b="1" dirty="0" smtClean="0">
                <a:solidFill>
                  <a:srgbClr val="FFFFFF"/>
                </a:solidFill>
              </a:rPr>
              <a:t>breaking---</a:t>
            </a:r>
            <a:endParaRPr lang="en-US" altLang="ja-JP" b="1" dirty="0">
              <a:solidFill>
                <a:srgbClr val="FFFFFF"/>
              </a:solidFill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  <a:defRPr/>
            </a:pPr>
            <a:r>
              <a:rPr lang="en-US" altLang="ja-JP" b="1" dirty="0" smtClean="0">
                <a:solidFill>
                  <a:srgbClr val="FFFFFF"/>
                </a:solidFill>
              </a:rPr>
              <a:t>Anti-kaons in medium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rgbClr val="FFFFFF"/>
                </a:solidFill>
              </a:rPr>
              <a:t>4</a:t>
            </a:r>
            <a:r>
              <a:rPr lang="en-US" altLang="ja-JP" b="1" dirty="0" smtClean="0">
                <a:solidFill>
                  <a:srgbClr val="FFFFFF"/>
                </a:solidFill>
              </a:rPr>
              <a:t>.  </a:t>
            </a:r>
            <a:r>
              <a:rPr lang="en-US" altLang="ja-JP" b="1" dirty="0">
                <a:solidFill>
                  <a:srgbClr val="FFFFFF"/>
                </a:solidFill>
              </a:rPr>
              <a:t>Summary</a:t>
            </a:r>
            <a:endParaRPr lang="en-US" altLang="ja-JP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15265"/>
      </p:ext>
    </p:extLst>
  </p:cSld>
  <p:clrMapOvr>
    <a:masterClrMapping/>
  </p:clrMapOvr>
  <p:transition advTm="2626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t="1280" r="2905" b="19899"/>
          <a:stretch/>
        </p:blipFill>
        <p:spPr bwMode="auto">
          <a:xfrm>
            <a:off x="4239966" y="2891960"/>
            <a:ext cx="2535620" cy="20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27073" y="149846"/>
            <a:ext cx="3936206" cy="3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354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70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b="1" u="sng" kern="0" dirty="0" err="1">
                <a:solidFill>
                  <a:srgbClr val="080808"/>
                </a:solidFill>
                <a:cs typeface="Arial" pitchFamily="34" charset="0"/>
              </a:rPr>
              <a:t>JLab</a:t>
            </a:r>
            <a:r>
              <a:rPr lang="en-US" altLang="ja-JP" sz="2000" b="1" u="sng" kern="0" dirty="0">
                <a:solidFill>
                  <a:srgbClr val="080808"/>
                </a:solidFill>
                <a:cs typeface="Arial" pitchFamily="34" charset="0"/>
              </a:rPr>
              <a:t> (</a:t>
            </a:r>
            <a:r>
              <a:rPr lang="en-US" altLang="ja-JP" sz="2000" b="1" u="sng" kern="0" dirty="0" err="1">
                <a:solidFill>
                  <a:srgbClr val="080808"/>
                </a:solidFill>
                <a:cs typeface="Arial" pitchFamily="34" charset="0"/>
              </a:rPr>
              <a:t>e,e’K</a:t>
            </a:r>
            <a:r>
              <a:rPr lang="en-US" altLang="ja-JP" sz="2000" b="1" u="sng" kern="0" baseline="30000" dirty="0">
                <a:solidFill>
                  <a:srgbClr val="080808"/>
                </a:solidFill>
                <a:cs typeface="Arial" pitchFamily="34" charset="0"/>
              </a:rPr>
              <a:t>+</a:t>
            </a:r>
            <a:r>
              <a:rPr lang="en-US" altLang="ja-JP" sz="2000" b="1" u="sng" kern="0" dirty="0">
                <a:solidFill>
                  <a:srgbClr val="080808"/>
                </a:solidFill>
                <a:cs typeface="Arial" pitchFamily="34" charset="0"/>
              </a:rPr>
              <a:t>) spectroscopy </a:t>
            </a:r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38" r="12356" b="24409"/>
          <a:stretch/>
        </p:blipFill>
        <p:spPr bwMode="auto">
          <a:xfrm>
            <a:off x="44624" y="-740618"/>
            <a:ext cx="23762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5371401" y="610206"/>
            <a:ext cx="133330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dirty="0" err="1">
                <a:solidFill>
                  <a:schemeClr val="bg2"/>
                </a:solidFill>
                <a:cs typeface="Arial" pitchFamily="34" charset="0"/>
              </a:rPr>
              <a:t>Jlab</a:t>
            </a:r>
            <a:r>
              <a:rPr lang="en-US" altLang="ja-JP" sz="1350" b="1" dirty="0">
                <a:solidFill>
                  <a:schemeClr val="bg2"/>
                </a:solidFill>
                <a:cs typeface="Arial" pitchFamily="34" charset="0"/>
              </a:rPr>
              <a:t> E05-115</a:t>
            </a:r>
            <a:endParaRPr lang="ja-JP" altLang="en-US" sz="1350" dirty="0">
              <a:solidFill>
                <a:schemeClr val="bg2"/>
              </a:solidFill>
            </a:endParaRPr>
          </a:p>
        </p:txBody>
      </p:sp>
      <p:pic>
        <p:nvPicPr>
          <p:cNvPr id="262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 r="813"/>
          <a:stretch/>
        </p:blipFill>
        <p:spPr bwMode="auto">
          <a:xfrm>
            <a:off x="2654018" y="998533"/>
            <a:ext cx="2734937" cy="171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8"/>
          <p:cNvSpPr>
            <a:spLocks noChangeArrowheads="1"/>
          </p:cNvSpPr>
          <p:nvPr/>
        </p:nvSpPr>
        <p:spPr bwMode="auto">
          <a:xfrm>
            <a:off x="4341971" y="4764550"/>
            <a:ext cx="2417069" cy="2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900" b="1" i="1" dirty="0">
                <a:solidFill>
                  <a:srgbClr val="080808"/>
                </a:solidFill>
              </a:rPr>
              <a:t>T. </a:t>
            </a:r>
            <a:r>
              <a:rPr lang="en-US" altLang="ja-JP" sz="900" b="1" i="1" dirty="0" err="1">
                <a:solidFill>
                  <a:srgbClr val="080808"/>
                </a:solidFill>
              </a:rPr>
              <a:t>Gogami</a:t>
            </a:r>
            <a:r>
              <a:rPr lang="en-US" altLang="ja-JP" sz="900" b="1" i="1" dirty="0">
                <a:solidFill>
                  <a:srgbClr val="080808"/>
                </a:solidFill>
              </a:rPr>
              <a:t> et al., PRC 93 (2016) 034314</a:t>
            </a:r>
          </a:p>
        </p:txBody>
      </p:sp>
      <p:sp>
        <p:nvSpPr>
          <p:cNvPr id="15" name="正方形/長方形 8"/>
          <p:cNvSpPr>
            <a:spLocks noChangeArrowheads="1"/>
          </p:cNvSpPr>
          <p:nvPr/>
        </p:nvSpPr>
        <p:spPr bwMode="auto">
          <a:xfrm>
            <a:off x="5365370" y="1441200"/>
            <a:ext cx="1410216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900" b="1" i="1" dirty="0">
                <a:solidFill>
                  <a:srgbClr val="080808"/>
                </a:solidFill>
              </a:rPr>
              <a:t>L. Tang et al.,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ja-JP" altLang="ja-JP" sz="900" b="1" i="1" dirty="0">
                <a:solidFill>
                  <a:srgbClr val="080808"/>
                </a:solidFill>
              </a:rPr>
              <a:t>PRC90 (2014)</a:t>
            </a:r>
            <a:r>
              <a:rPr lang="en-US" altLang="ja-JP" sz="900" b="1" i="1" dirty="0">
                <a:solidFill>
                  <a:srgbClr val="080808"/>
                </a:solidFill>
              </a:rPr>
              <a:t> </a:t>
            </a:r>
            <a:r>
              <a:rPr lang="ja-JP" altLang="ja-JP" sz="900" b="1" i="1" dirty="0">
                <a:solidFill>
                  <a:srgbClr val="080808"/>
                </a:solidFill>
              </a:rPr>
              <a:t>034320</a:t>
            </a:r>
            <a:r>
              <a:rPr lang="ja-JP" altLang="ja-JP" sz="900" i="1" dirty="0">
                <a:solidFill>
                  <a:srgbClr val="080808"/>
                </a:solidFill>
              </a:rPr>
              <a:t> </a:t>
            </a:r>
            <a:endParaRPr lang="ja-JP" altLang="en-US" sz="900" i="1" dirty="0">
              <a:solidFill>
                <a:srgbClr val="080808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53136" y="2089874"/>
            <a:ext cx="2344821" cy="230830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50" b="1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anose="05050102010706020507" pitchFamily="18" charset="2"/>
                <a:cs typeface="Arial" pitchFamily="34" charset="0"/>
              </a:rPr>
              <a:t>D</a:t>
            </a:r>
            <a:r>
              <a:rPr lang="en-US" altLang="ja-JP" sz="1050" b="1" dirty="0">
                <a:solidFill>
                  <a:srgbClr val="330000">
                    <a:lumMod val="50000"/>
                    <a:lumOff val="50000"/>
                  </a:srgbClr>
                </a:solidFill>
                <a:cs typeface="Arial" pitchFamily="34" charset="0"/>
              </a:rPr>
              <a:t>E = 0.5 MeV (FWHM) achieved</a:t>
            </a:r>
            <a:endParaRPr lang="ja-JP" altLang="en-US" sz="1050" b="1" dirty="0">
              <a:solidFill>
                <a:srgbClr val="33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74990" y="2945381"/>
            <a:ext cx="2410883" cy="2084262"/>
            <a:chOff x="2819400" y="2593316"/>
            <a:chExt cx="2892186" cy="2550184"/>
          </a:xfrm>
        </p:grpSpPr>
        <p:pic>
          <p:nvPicPr>
            <p:cNvPr id="26214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" t="962" r="2153" b="23953"/>
            <a:stretch/>
          </p:blipFill>
          <p:spPr bwMode="auto">
            <a:xfrm>
              <a:off x="2830361" y="2593316"/>
              <a:ext cx="2881225" cy="24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 bwMode="auto">
            <a:xfrm>
              <a:off x="2819400" y="4829175"/>
              <a:ext cx="514350" cy="3143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3000" b="1">
                <a:solidFill>
                  <a:srgbClr val="FFFFFF"/>
                </a:solidFill>
              </a:endParaRPr>
            </a:p>
          </p:txBody>
        </p:sp>
      </p:grpSp>
      <p:sp>
        <p:nvSpPr>
          <p:cNvPr id="4" name="正方形/長方形 8"/>
          <p:cNvSpPr>
            <a:spLocks noChangeArrowheads="1"/>
          </p:cNvSpPr>
          <p:nvPr/>
        </p:nvSpPr>
        <p:spPr bwMode="auto">
          <a:xfrm>
            <a:off x="1827881" y="4780273"/>
            <a:ext cx="2520480" cy="20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900" b="1" i="1" dirty="0">
                <a:solidFill>
                  <a:srgbClr val="080808"/>
                </a:solidFill>
              </a:rPr>
              <a:t>T. </a:t>
            </a:r>
            <a:r>
              <a:rPr lang="en-US" altLang="ja-JP" sz="900" b="1" i="1" dirty="0" err="1">
                <a:solidFill>
                  <a:srgbClr val="080808"/>
                </a:solidFill>
              </a:rPr>
              <a:t>Gogami</a:t>
            </a:r>
            <a:r>
              <a:rPr lang="en-US" altLang="ja-JP" sz="900" b="1" i="1" dirty="0">
                <a:solidFill>
                  <a:srgbClr val="080808"/>
                </a:solidFill>
              </a:rPr>
              <a:t> et al., PRC 94 (2016) 21302(R)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899587" y="1095920"/>
            <a:ext cx="621014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12</a:t>
            </a:r>
            <a:r>
              <a:rPr lang="en-US" altLang="ja-JP" sz="1350" b="1" baseline="-25000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350" b="1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B </a:t>
            </a:r>
            <a:endParaRPr lang="ja-JP" altLang="en-US" sz="1350" dirty="0">
              <a:solidFill>
                <a:srgbClr val="F8F8F8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847695" y="3199154"/>
            <a:ext cx="688033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7</a:t>
            </a:r>
            <a:r>
              <a:rPr lang="en-US" altLang="ja-JP" sz="1350" b="1" baseline="-25000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350" b="1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He </a:t>
            </a:r>
            <a:endParaRPr lang="ja-JP" altLang="en-US" sz="1350" dirty="0">
              <a:solidFill>
                <a:srgbClr val="F8F8F8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296072" y="3271083"/>
            <a:ext cx="756974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baseline="30000" dirty="0">
                <a:solidFill>
                  <a:srgbClr val="080808"/>
                </a:solidFill>
                <a:cs typeface="Arial" pitchFamily="34" charset="0"/>
              </a:rPr>
              <a:t>10</a:t>
            </a:r>
            <a:r>
              <a:rPr lang="en-US" altLang="ja-JP" sz="1350" b="1" baseline="-25000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altLang="ja-JP" sz="1350" b="1" dirty="0">
                <a:solidFill>
                  <a:srgbClr val="080808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altLang="ja-JP" sz="1350" b="1" dirty="0">
                <a:solidFill>
                  <a:srgbClr val="080808"/>
                </a:solidFill>
                <a:cs typeface="Arial" pitchFamily="34" charset="0"/>
              </a:rPr>
              <a:t>Be </a:t>
            </a:r>
            <a:endParaRPr lang="ja-JP" altLang="en-US" sz="1350" dirty="0">
              <a:solidFill>
                <a:srgbClr val="F8F8F8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967" y="3073690"/>
            <a:ext cx="1678781" cy="1546575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cs typeface="Arial" pitchFamily="34" charset="0"/>
              </a:rPr>
              <a:t>Accuracy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cs typeface="Arial" pitchFamily="34" charset="0"/>
              </a:rPr>
              <a:t>absolute energy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US" altLang="ja-JP" sz="1400" b="1" dirty="0" smtClean="0">
                <a:solidFill>
                  <a:srgbClr val="FF0000"/>
                </a:solidFill>
                <a:cs typeface="Arial" pitchFamily="34" charset="0"/>
              </a:rPr>
              <a:t>n (</a:t>
            </a:r>
            <a:r>
              <a:rPr lang="en-US" altLang="ja-JP" sz="1400" b="1" dirty="0" err="1" smtClean="0">
                <a:solidFill>
                  <a:srgbClr val="FF0000"/>
                </a:solidFill>
                <a:cs typeface="Arial" pitchFamily="34" charset="0"/>
              </a:rPr>
              <a:t>e,e’K</a:t>
            </a:r>
            <a:r>
              <a:rPr lang="en-US" altLang="ja-JP" sz="1400" b="1" baseline="30000" dirty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altLang="ja-JP" sz="1400" b="1" dirty="0">
                <a:solidFill>
                  <a:srgbClr val="FF0000"/>
                </a:solidFill>
                <a:cs typeface="Arial" pitchFamily="34" charset="0"/>
              </a:rPr>
              <a:t>) </a:t>
            </a:r>
            <a:endParaRPr lang="en-US" altLang="ja-JP" sz="14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 smtClean="0">
                <a:solidFill>
                  <a:srgbClr val="FF0000"/>
                </a:solidFill>
                <a:cs typeface="Arial" pitchFamily="34" charset="0"/>
              </a:rPr>
              <a:t>~ </a:t>
            </a:r>
            <a:r>
              <a:rPr lang="en-US" altLang="ja-JP" sz="1400" b="1" dirty="0">
                <a:solidFill>
                  <a:srgbClr val="FF0000"/>
                </a:solidFill>
                <a:cs typeface="Arial" pitchFamily="34" charset="0"/>
              </a:rPr>
              <a:t>100 </a:t>
            </a:r>
            <a:r>
              <a:rPr lang="en-US" altLang="ja-JP" sz="1400" b="1" dirty="0" err="1">
                <a:solidFill>
                  <a:srgbClr val="FF0000"/>
                </a:solidFill>
                <a:cs typeface="Arial" pitchFamily="34" charset="0"/>
              </a:rPr>
              <a:t>keV</a:t>
            </a:r>
            <a:endParaRPr lang="en-US" altLang="ja-JP" sz="1400" b="1" dirty="0">
              <a:solidFill>
                <a:srgbClr val="FF0000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200" b="1" dirty="0">
              <a:solidFill>
                <a:srgbClr val="080808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080808"/>
                </a:solidFill>
                <a:cs typeface="Arial" pitchFamily="34" charset="0"/>
              </a:rPr>
              <a:t>(</a:t>
            </a:r>
            <a:r>
              <a:rPr lang="en-US" altLang="ja-JP" sz="1400" b="1" dirty="0" err="1">
                <a:solidFill>
                  <a:srgbClr val="080808"/>
                </a:solidFill>
                <a:latin typeface="Symbol" panose="05050102010706020507" pitchFamily="18" charset="2"/>
                <a:cs typeface="Arial" pitchFamily="34" charset="0"/>
              </a:rPr>
              <a:t>p</a:t>
            </a:r>
            <a:r>
              <a:rPr lang="en-US" altLang="ja-JP" sz="1400" b="1" baseline="30000" dirty="0" err="1">
                <a:solidFill>
                  <a:srgbClr val="080808"/>
                </a:solidFill>
                <a:cs typeface="Arial" pitchFamily="34" charset="0"/>
              </a:rPr>
              <a:t>+</a:t>
            </a:r>
            <a:r>
              <a:rPr lang="en-US" altLang="ja-JP" sz="1400" b="1" dirty="0" err="1">
                <a:solidFill>
                  <a:srgbClr val="080808"/>
                </a:solidFill>
                <a:cs typeface="Arial" pitchFamily="34" charset="0"/>
              </a:rPr>
              <a:t>,K</a:t>
            </a:r>
            <a:r>
              <a:rPr lang="en-US" altLang="ja-JP" sz="1400" b="1" baseline="30000" dirty="0">
                <a:solidFill>
                  <a:srgbClr val="080808"/>
                </a:solidFill>
                <a:cs typeface="Arial" pitchFamily="34" charset="0"/>
              </a:rPr>
              <a:t>+</a:t>
            </a:r>
            <a:r>
              <a:rPr lang="en-US" altLang="ja-JP" sz="1400" b="1" dirty="0">
                <a:solidFill>
                  <a:srgbClr val="080808"/>
                </a:solidFill>
                <a:cs typeface="Arial" pitchFamily="34" charset="0"/>
              </a:rPr>
              <a:t>), (K</a:t>
            </a:r>
            <a:r>
              <a:rPr lang="en-US" altLang="ja-JP" sz="1400" b="1" baseline="30000" dirty="0">
                <a:solidFill>
                  <a:srgbClr val="080808"/>
                </a:solidFill>
                <a:cs typeface="Arial" pitchFamily="34" charset="0"/>
              </a:rPr>
              <a:t>-</a:t>
            </a:r>
            <a:r>
              <a:rPr lang="en-US" altLang="ja-JP" sz="1400" b="1" dirty="0">
                <a:solidFill>
                  <a:srgbClr val="080808"/>
                </a:solidFill>
                <a:cs typeface="Arial" pitchFamily="34" charset="0"/>
              </a:rPr>
              <a:t>,</a:t>
            </a:r>
            <a:r>
              <a:rPr lang="en-US" altLang="ja-JP" sz="1400" b="1" dirty="0">
                <a:solidFill>
                  <a:srgbClr val="080808"/>
                </a:solidFill>
                <a:latin typeface="Symbol" panose="05050102010706020507" pitchFamily="18" charset="2"/>
                <a:cs typeface="Arial" pitchFamily="34" charset="0"/>
              </a:rPr>
              <a:t>p</a:t>
            </a:r>
            <a:r>
              <a:rPr lang="en-US" altLang="ja-JP" sz="1400" b="1" baseline="30000" dirty="0">
                <a:solidFill>
                  <a:srgbClr val="080808"/>
                </a:solidFill>
                <a:cs typeface="Arial" pitchFamily="34" charset="0"/>
              </a:rPr>
              <a:t>-</a:t>
            </a:r>
            <a:r>
              <a:rPr lang="en-US" altLang="ja-JP" sz="1400" b="1" dirty="0">
                <a:solidFill>
                  <a:srgbClr val="080808"/>
                </a:solidFill>
                <a:latin typeface="Symbol" panose="05050102010706020507" pitchFamily="18" charset="2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80808"/>
                </a:solidFill>
                <a:cs typeface="Arial" pitchFamily="34" charset="0"/>
              </a:rPr>
              <a:t>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b="1" dirty="0">
                <a:solidFill>
                  <a:srgbClr val="080808"/>
                </a:solidFill>
                <a:cs typeface="Arial" pitchFamily="34" charset="0"/>
              </a:rPr>
              <a:t>~ 1 MeV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77603" y="228923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err="1" smtClean="0">
                <a:solidFill>
                  <a:schemeClr val="tx2"/>
                </a:solidFill>
                <a:cs typeface="Arial" pitchFamily="34" charset="0"/>
              </a:rPr>
              <a:t>Jlab</a:t>
            </a:r>
            <a:r>
              <a:rPr lang="en-US" altLang="ja-JP" b="1" kern="0" dirty="0" smtClean="0">
                <a:solidFill>
                  <a:schemeClr val="tx2"/>
                </a:solidFill>
                <a:cs typeface="Arial" pitchFamily="34" charset="0"/>
              </a:rPr>
              <a:t> Hall C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7"/>
    </mc:Choice>
    <mc:Fallback xmlns="">
      <p:transition spd="slow" advTm="1439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1765" r="1544" b="30389"/>
          <a:stretch/>
        </p:blipFill>
        <p:spPr bwMode="auto">
          <a:xfrm>
            <a:off x="1052736" y="843558"/>
            <a:ext cx="4111599" cy="30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8"/>
          <p:cNvSpPr>
            <a:spLocks noChangeArrowheads="1"/>
          </p:cNvSpPr>
          <p:nvPr/>
        </p:nvSpPr>
        <p:spPr bwMode="auto">
          <a:xfrm>
            <a:off x="1255343" y="3856513"/>
            <a:ext cx="2712916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050" b="1" i="1" dirty="0">
                <a:solidFill>
                  <a:srgbClr val="080808"/>
                </a:solidFill>
              </a:rPr>
              <a:t>T. </a:t>
            </a:r>
            <a:r>
              <a:rPr lang="en-US" altLang="ja-JP" sz="1050" b="1" i="1" dirty="0" err="1">
                <a:solidFill>
                  <a:srgbClr val="080808"/>
                </a:solidFill>
              </a:rPr>
              <a:t>Gogami</a:t>
            </a:r>
            <a:r>
              <a:rPr lang="en-US" altLang="ja-JP" sz="1050" b="1" i="1" dirty="0">
                <a:solidFill>
                  <a:srgbClr val="080808"/>
                </a:solidFill>
              </a:rPr>
              <a:t> et al., PRC 94 (2016) 21302(R)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8640" y="271603"/>
            <a:ext cx="6529388" cy="41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354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70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 b="1" u="sng" kern="0" dirty="0" smtClean="0">
                <a:solidFill>
                  <a:srgbClr val="080808"/>
                </a:solidFill>
                <a:cs typeface="Arial" pitchFamily="34" charset="0"/>
              </a:rPr>
              <a:t>CSB in </a:t>
            </a:r>
            <a:r>
              <a:rPr lang="en-US" altLang="ja-JP" sz="2000" b="1" u="sng" kern="0" dirty="0">
                <a:solidFill>
                  <a:srgbClr val="080808"/>
                </a:solidFill>
                <a:cs typeface="Arial" pitchFamily="34" charset="0"/>
              </a:rPr>
              <a:t>p-shell </a:t>
            </a:r>
            <a:r>
              <a:rPr lang="en-US" altLang="ja-JP" sz="2000" b="1" u="sng" kern="0" dirty="0" err="1" smtClean="0">
                <a:solidFill>
                  <a:srgbClr val="080808"/>
                </a:solidFill>
                <a:cs typeface="Arial" pitchFamily="34" charset="0"/>
              </a:rPr>
              <a:t>hypernuclei</a:t>
            </a:r>
            <a:r>
              <a:rPr lang="en-US" altLang="ja-JP" sz="2000" b="1" u="sng" kern="0" dirty="0" smtClean="0">
                <a:solidFill>
                  <a:srgbClr val="080808"/>
                </a:solidFill>
                <a:cs typeface="Arial" pitchFamily="34" charset="0"/>
              </a:rPr>
              <a:t> (A=7)</a:t>
            </a:r>
            <a:endParaRPr lang="en-US" altLang="ja-JP" sz="2000" b="1" u="sng" kern="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4773280" y="3553861"/>
            <a:ext cx="1723864" cy="57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100" b="1" i="1" dirty="0">
                <a:solidFill>
                  <a:srgbClr val="080808"/>
                </a:solidFill>
              </a:rPr>
              <a:t>Phenom. CSB int.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100" b="1" i="1" dirty="0">
                <a:solidFill>
                  <a:srgbClr val="080808"/>
                </a:solidFill>
              </a:rPr>
              <a:t>which accounts for A=4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100" b="1" i="1" dirty="0">
                <a:solidFill>
                  <a:srgbClr val="080808"/>
                </a:solidFill>
              </a:rPr>
              <a:t>(</a:t>
            </a:r>
            <a:r>
              <a:rPr lang="en-US" altLang="ja-JP" sz="1100" b="1" i="1" dirty="0" err="1">
                <a:solidFill>
                  <a:srgbClr val="080808"/>
                </a:solidFill>
              </a:rPr>
              <a:t>Hiyama</a:t>
            </a:r>
            <a:r>
              <a:rPr lang="en-US" altLang="ja-JP" sz="1100" b="1" i="1" dirty="0">
                <a:solidFill>
                  <a:srgbClr val="080808"/>
                </a:solidFill>
              </a:rPr>
              <a:t> et al.)</a:t>
            </a:r>
          </a:p>
        </p:txBody>
      </p:sp>
      <p:cxnSp>
        <p:nvCxnSpPr>
          <p:cNvPr id="3" name="直線コネクタ 2"/>
          <p:cNvCxnSpPr>
            <a:endCxn id="9" idx="1"/>
          </p:cNvCxnSpPr>
          <p:nvPr/>
        </p:nvCxnSpPr>
        <p:spPr bwMode="auto">
          <a:xfrm>
            <a:off x="4372248" y="3553861"/>
            <a:ext cx="401032" cy="28854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正方形/長方形 6"/>
          <p:cNvSpPr/>
          <p:nvPr/>
        </p:nvSpPr>
        <p:spPr>
          <a:xfrm>
            <a:off x="5020320" y="1629853"/>
            <a:ext cx="1156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dirty="0" smtClean="0">
                <a:solidFill>
                  <a:srgbClr val="080808"/>
                </a:solidFill>
              </a:rPr>
              <a:t>Emulsion data</a:t>
            </a:r>
            <a:endParaRPr lang="ja-JP" altLang="en-US" sz="1200" i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4677650" y="1915516"/>
            <a:ext cx="16594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dirty="0" smtClean="0">
                <a:solidFill>
                  <a:srgbClr val="080808"/>
                </a:solidFill>
              </a:rPr>
              <a:t>Emulsion + </a:t>
            </a:r>
            <a:r>
              <a:rPr lang="en-US" altLang="ja-JP" sz="1200" i="1" dirty="0" smtClean="0">
                <a:solidFill>
                  <a:srgbClr val="080808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200" i="1" dirty="0" smtClean="0">
                <a:solidFill>
                  <a:srgbClr val="080808"/>
                </a:solidFill>
              </a:rPr>
              <a:t>-ray data</a:t>
            </a:r>
            <a:endParaRPr lang="ja-JP" altLang="en-US" sz="1200" dirty="0"/>
          </a:p>
        </p:txBody>
      </p:sp>
      <p:cxnSp>
        <p:nvCxnSpPr>
          <p:cNvPr id="12" name="直線矢印コネクタ 11"/>
          <p:cNvCxnSpPr/>
          <p:nvPr/>
        </p:nvCxnSpPr>
        <p:spPr bwMode="auto">
          <a:xfrm flipH="1" flipV="1">
            <a:off x="4543144" y="1641290"/>
            <a:ext cx="549184" cy="102282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矢印コネクタ 17"/>
          <p:cNvCxnSpPr/>
          <p:nvPr/>
        </p:nvCxnSpPr>
        <p:spPr bwMode="auto">
          <a:xfrm flipH="1" flipV="1">
            <a:off x="3509305" y="1775726"/>
            <a:ext cx="1258987" cy="278289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688195" y="4290992"/>
            <a:ext cx="5661515" cy="562920"/>
          </a:xfrm>
          <a:prstGeom prst="rect">
            <a:avLst/>
          </a:prstGeom>
          <a:solidFill>
            <a:srgbClr val="FFFF00"/>
          </a:solidFill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17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354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532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708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 b="1" kern="0" dirty="0" smtClean="0">
                <a:solidFill>
                  <a:srgbClr val="080808"/>
                </a:solidFill>
                <a:cs typeface="Arial" pitchFamily="34" charset="0"/>
              </a:rPr>
              <a:t>High-resolution (</a:t>
            </a:r>
            <a:r>
              <a:rPr lang="en-US" altLang="ja-JP" sz="1600" b="1" kern="0" dirty="0" err="1" smtClean="0">
                <a:solidFill>
                  <a:srgbClr val="080808"/>
                </a:solidFill>
                <a:cs typeface="Arial" pitchFamily="34" charset="0"/>
              </a:rPr>
              <a:t>e,e’K</a:t>
            </a:r>
            <a:r>
              <a:rPr lang="en-US" altLang="ja-JP" sz="1600" b="1" kern="0" baseline="30000" dirty="0">
                <a:solidFill>
                  <a:srgbClr val="080808"/>
                </a:solidFill>
                <a:cs typeface="Arial" pitchFamily="34" charset="0"/>
              </a:rPr>
              <a:t>+</a:t>
            </a:r>
            <a:r>
              <a:rPr lang="en-US" altLang="ja-JP" sz="1600" b="1" kern="0" dirty="0">
                <a:solidFill>
                  <a:srgbClr val="080808"/>
                </a:solidFill>
                <a:cs typeface="Arial" pitchFamily="34" charset="0"/>
              </a:rPr>
              <a:t>) </a:t>
            </a:r>
            <a:r>
              <a:rPr lang="en-US" altLang="ja-JP" sz="1600" b="1" kern="0" dirty="0" smtClean="0">
                <a:solidFill>
                  <a:srgbClr val="080808"/>
                </a:solidFill>
                <a:cs typeface="Arial" pitchFamily="34" charset="0"/>
              </a:rPr>
              <a:t>spectroscopy at </a:t>
            </a:r>
            <a:r>
              <a:rPr lang="en-US" altLang="ja-JP" sz="1600" b="1" kern="0" dirty="0" err="1" smtClean="0">
                <a:solidFill>
                  <a:srgbClr val="080808"/>
                </a:solidFill>
                <a:cs typeface="Arial" pitchFamily="34" charset="0"/>
              </a:rPr>
              <a:t>Jlab</a:t>
            </a:r>
            <a:r>
              <a:rPr lang="en-US" altLang="ja-JP" sz="1600" b="1" kern="0" dirty="0" smtClean="0">
                <a:solidFill>
                  <a:srgbClr val="080808"/>
                </a:solidFill>
                <a:cs typeface="Arial" pitchFamily="34" charset="0"/>
              </a:rPr>
              <a:t> plays </a:t>
            </a:r>
            <a:r>
              <a:rPr lang="en-US" altLang="ja-JP" sz="1600" b="1" kern="0" dirty="0">
                <a:solidFill>
                  <a:srgbClr val="080808"/>
                </a:solidFill>
                <a:cs typeface="Arial" pitchFamily="34" charset="0"/>
              </a:rPr>
              <a:t>important roles to </a:t>
            </a:r>
            <a:r>
              <a:rPr lang="en-US" altLang="ja-JP" sz="1600" b="1" kern="0" dirty="0" err="1" smtClean="0">
                <a:solidFill>
                  <a:srgbClr val="080808"/>
                </a:solidFill>
                <a:cs typeface="Arial" pitchFamily="34" charset="0"/>
              </a:rPr>
              <a:t>understang</a:t>
            </a:r>
            <a:r>
              <a:rPr lang="en-US" altLang="ja-JP" sz="1600" b="1" kern="0" dirty="0" smtClean="0">
                <a:solidFill>
                  <a:srgbClr val="080808"/>
                </a:solidFill>
                <a:cs typeface="Arial" pitchFamily="34" charset="0"/>
              </a:rPr>
              <a:t> the origin of CSB effect</a:t>
            </a:r>
            <a:endParaRPr lang="en-US" altLang="ja-JP" sz="1600" b="1" kern="0" dirty="0">
              <a:solidFill>
                <a:srgbClr val="080808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5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53"/>
    </mc:Choice>
    <mc:Fallback xmlns="">
      <p:transition spd="slow" advTm="2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764704" y="1981856"/>
            <a:ext cx="532859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lnSpc>
                <a:spcPts val="375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ja-JP" sz="3600" b="1" dirty="0" smtClean="0">
                <a:solidFill>
                  <a:srgbClr val="080808"/>
                </a:solidFill>
              </a:rPr>
              <a:t>3.  </a:t>
            </a:r>
            <a:r>
              <a:rPr lang="en-US" altLang="ja-JP" sz="3600" b="1" dirty="0" err="1" smtClean="0">
                <a:solidFill>
                  <a:srgbClr val="080808"/>
                </a:solidFill>
              </a:rPr>
              <a:t>K</a:t>
            </a:r>
            <a:r>
              <a:rPr lang="en-US" altLang="ja-JP" sz="3600" b="1" baseline="30000" dirty="0" err="1" smtClean="0">
                <a:solidFill>
                  <a:srgbClr val="080808"/>
                </a:solidFill>
              </a:rPr>
              <a:t>bar</a:t>
            </a:r>
            <a:r>
              <a:rPr lang="en-US" altLang="ja-JP" sz="3600" b="1" dirty="0" smtClean="0">
                <a:solidFill>
                  <a:srgbClr val="080808"/>
                </a:solidFill>
              </a:rPr>
              <a:t> in nuclei</a:t>
            </a:r>
          </a:p>
        </p:txBody>
      </p:sp>
      <p:pic>
        <p:nvPicPr>
          <p:cNvPr id="3" name="Picture 45" descr="K-nucle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7" y="3115063"/>
            <a:ext cx="720080" cy="66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2492896" y="2997439"/>
            <a:ext cx="788844" cy="901617"/>
            <a:chOff x="1620" y="3805"/>
            <a:chExt cx="389" cy="471"/>
          </a:xfrm>
        </p:grpSpPr>
        <p:pic>
          <p:nvPicPr>
            <p:cNvPr id="5" name="Picture 85" descr="kp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3977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6"/>
            <p:cNvSpPr>
              <a:spLocks noChangeArrowheads="1"/>
            </p:cNvSpPr>
            <p:nvPr/>
          </p:nvSpPr>
          <p:spPr bwMode="auto">
            <a:xfrm>
              <a:off x="1620" y="4083"/>
              <a:ext cx="19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b="1" dirty="0">
                  <a:solidFill>
                    <a:srgbClr val="CC0000"/>
                  </a:solidFill>
                </a:rPr>
                <a:t>K</a:t>
              </a:r>
              <a:r>
                <a:rPr lang="en-US" altLang="ja-JP" b="1" baseline="30000" dirty="0">
                  <a:solidFill>
                    <a:srgbClr val="CC0000"/>
                  </a:solidFill>
                </a:rPr>
                <a:t>-</a:t>
              </a:r>
              <a:endParaRPr lang="ja-JP" altLang="en-US" b="1" baseline="30000" dirty="0">
                <a:solidFill>
                  <a:srgbClr val="CC0000"/>
                </a:solidFill>
              </a:endParaRPr>
            </a:p>
          </p:txBody>
        </p:sp>
        <p:sp>
          <p:nvSpPr>
            <p:cNvPr id="7" name="Rectangle 87"/>
            <p:cNvSpPr>
              <a:spLocks noChangeArrowheads="1"/>
            </p:cNvSpPr>
            <p:nvPr/>
          </p:nvSpPr>
          <p:spPr bwMode="auto">
            <a:xfrm>
              <a:off x="1693" y="3805"/>
              <a:ext cx="15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600" b="1" dirty="0">
                  <a:solidFill>
                    <a:srgbClr val="006600"/>
                  </a:solidFill>
                </a:rPr>
                <a:t>p</a:t>
              </a:r>
              <a:endParaRPr lang="ja-JP" altLang="en-US" sz="1600" b="1" baseline="30000" dirty="0">
                <a:solidFill>
                  <a:srgbClr val="006600"/>
                </a:solidFill>
              </a:endParaRPr>
            </a:p>
          </p:txBody>
        </p:sp>
        <p:sp>
          <p:nvSpPr>
            <p:cNvPr id="8" name="Rectangle 88"/>
            <p:cNvSpPr>
              <a:spLocks noChangeArrowheads="1"/>
            </p:cNvSpPr>
            <p:nvPr/>
          </p:nvSpPr>
          <p:spPr bwMode="auto">
            <a:xfrm>
              <a:off x="1856" y="3884"/>
              <a:ext cx="15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600" b="1" dirty="0">
                  <a:solidFill>
                    <a:srgbClr val="006600"/>
                  </a:solidFill>
                </a:rPr>
                <a:t>p</a:t>
              </a:r>
              <a:endParaRPr lang="ja-JP" altLang="en-US" sz="1600" b="1" baseline="300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208228"/>
      </p:ext>
    </p:extLst>
  </p:cSld>
  <p:clrMapOvr>
    <a:masterClrMapping/>
  </p:clrMapOvr>
  <p:transition spd="slow" advTm="104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59" y="640318"/>
            <a:ext cx="6554390" cy="4248472"/>
          </a:xfrm>
        </p:spPr>
        <p:txBody>
          <a:bodyPr/>
          <a:lstStyle/>
          <a:p>
            <a:pPr marL="177800" indent="-177800">
              <a:lnSpc>
                <a:spcPts val="1650"/>
              </a:lnSpc>
              <a:defRPr/>
            </a:pPr>
            <a:r>
              <a:rPr lang="en-US" altLang="ja-JP" sz="2100" dirty="0" err="1" smtClean="0"/>
              <a:t>K</a:t>
            </a:r>
            <a:r>
              <a:rPr lang="en-US" altLang="ja-JP" sz="2100" baseline="30000" dirty="0" err="1" smtClean="0"/>
              <a:t>bar</a:t>
            </a:r>
            <a:r>
              <a:rPr lang="en-US" altLang="ja-JP" sz="2100" dirty="0" err="1" smtClean="0"/>
              <a:t>N</a:t>
            </a:r>
            <a:r>
              <a:rPr lang="en-US" altLang="ja-JP" sz="2100" dirty="0" smtClean="0"/>
              <a:t> interaction</a:t>
            </a:r>
          </a:p>
          <a:p>
            <a:pPr marL="87313" lvl="1" indent="165100">
              <a:lnSpc>
                <a:spcPts val="1650"/>
              </a:lnSpc>
              <a:defRPr/>
            </a:pPr>
            <a:r>
              <a:rPr lang="en-US" altLang="ja-JP" sz="1500" dirty="0" smtClean="0"/>
              <a:t> Strongly </a:t>
            </a:r>
            <a:r>
              <a:rPr lang="en-US" altLang="ja-JP" sz="1500" dirty="0"/>
              <a:t>attractive (K</a:t>
            </a:r>
            <a:r>
              <a:rPr lang="en-US" altLang="ja-JP" sz="1500" baseline="30000" dirty="0"/>
              <a:t>-</a:t>
            </a:r>
            <a:r>
              <a:rPr lang="en-US" altLang="ja-JP" sz="1500" dirty="0"/>
              <a:t>p atomic X-ray shift and low energy K</a:t>
            </a:r>
            <a:r>
              <a:rPr lang="en-US" altLang="ja-JP" sz="1500" baseline="30000" dirty="0"/>
              <a:t>-</a:t>
            </a:r>
            <a:r>
              <a:rPr lang="en-US" altLang="ja-JP" sz="1500" dirty="0"/>
              <a:t> p scattering) </a:t>
            </a:r>
          </a:p>
          <a:p>
            <a:pPr marL="87313" lvl="1" indent="165100">
              <a:lnSpc>
                <a:spcPts val="1650"/>
              </a:lnSpc>
              <a:tabLst>
                <a:tab pos="269875" algn="l"/>
              </a:tabLst>
              <a:defRPr/>
            </a:pPr>
            <a:r>
              <a:rPr lang="en-US" altLang="ja-JP" sz="1500" dirty="0">
                <a:latin typeface="Symbol" panose="05050102010706020507" pitchFamily="18" charset="2"/>
              </a:rPr>
              <a:t>L</a:t>
            </a:r>
            <a:r>
              <a:rPr lang="en-US" altLang="ja-JP" sz="1500" dirty="0"/>
              <a:t>(1405) can be interpreted as a K</a:t>
            </a:r>
            <a:r>
              <a:rPr lang="en-US" altLang="ja-JP" sz="1500" baseline="30000" dirty="0"/>
              <a:t>-</a:t>
            </a:r>
            <a:r>
              <a:rPr lang="en-US" altLang="ja-JP" sz="1500" dirty="0"/>
              <a:t>p bound state</a:t>
            </a:r>
            <a:r>
              <a:rPr lang="en-US" altLang="ja-JP" sz="1600" dirty="0"/>
              <a:t> </a:t>
            </a:r>
            <a:endParaRPr lang="en-US" altLang="ja-JP" sz="2100" dirty="0" smtClean="0"/>
          </a:p>
          <a:p>
            <a:pPr marL="0" indent="87313">
              <a:lnSpc>
                <a:spcPts val="1650"/>
              </a:lnSpc>
              <a:tabLst>
                <a:tab pos="269875" algn="l"/>
              </a:tabLst>
              <a:defRPr/>
            </a:pPr>
            <a:r>
              <a:rPr lang="en-US" altLang="ja-JP" sz="2100" dirty="0" smtClean="0"/>
              <a:t> K</a:t>
            </a:r>
            <a:r>
              <a:rPr lang="en-US" altLang="ja-JP" sz="2100" baseline="30000" dirty="0" smtClean="0"/>
              <a:t>-</a:t>
            </a:r>
            <a:r>
              <a:rPr lang="en-US" altLang="ja-JP" sz="2100" dirty="0" smtClean="0"/>
              <a:t>pp</a:t>
            </a:r>
            <a:r>
              <a:rPr lang="ja-JP" altLang="en-US" sz="2100" dirty="0" smtClean="0"/>
              <a:t> </a:t>
            </a:r>
            <a:r>
              <a:rPr lang="en-US" altLang="ja-JP" sz="2100" dirty="0"/>
              <a:t>bound </a:t>
            </a:r>
            <a:r>
              <a:rPr lang="en-US" altLang="ja-JP" sz="2100" dirty="0" smtClean="0"/>
              <a:t>state</a:t>
            </a:r>
            <a:endParaRPr lang="en-US" altLang="ja-JP" sz="1500" dirty="0" smtClean="0"/>
          </a:p>
          <a:p>
            <a:pPr marL="87313" lvl="1" indent="165100">
              <a:lnSpc>
                <a:spcPts val="1650"/>
              </a:lnSpc>
              <a:defRPr/>
            </a:pPr>
            <a:r>
              <a:rPr lang="en-US" altLang="ja-JP" sz="1500" dirty="0" smtClean="0"/>
              <a:t>The simplest </a:t>
            </a:r>
            <a:r>
              <a:rPr lang="en-US" altLang="ja-JP" sz="1500" dirty="0" err="1" smtClean="0"/>
              <a:t>K</a:t>
            </a:r>
            <a:r>
              <a:rPr lang="en-US" altLang="ja-JP" sz="1500" baseline="30000" dirty="0" err="1" smtClean="0"/>
              <a:t>bar</a:t>
            </a:r>
            <a:r>
              <a:rPr lang="en-US" altLang="ja-JP" sz="1500" dirty="0" smtClean="0"/>
              <a:t>-nucleus </a:t>
            </a:r>
          </a:p>
          <a:p>
            <a:pPr marL="87313" lvl="1" indent="165100">
              <a:lnSpc>
                <a:spcPts val="1650"/>
              </a:lnSpc>
              <a:defRPr/>
            </a:pPr>
            <a:r>
              <a:rPr lang="en-US" altLang="ja-JP" sz="1500" dirty="0" smtClean="0"/>
              <a:t>Theories not converged</a:t>
            </a:r>
          </a:p>
          <a:p>
            <a:pPr marL="0" indent="177800">
              <a:lnSpc>
                <a:spcPts val="1650"/>
              </a:lnSpc>
              <a:tabLst>
                <a:tab pos="87313" algn="l"/>
              </a:tabLst>
              <a:defRPr/>
            </a:pPr>
            <a:r>
              <a:rPr lang="en-US" altLang="ja-JP" sz="2100" dirty="0" err="1" smtClean="0"/>
              <a:t>K</a:t>
            </a:r>
            <a:r>
              <a:rPr lang="en-US" altLang="ja-JP" sz="2100" baseline="30000" dirty="0" err="1" smtClean="0"/>
              <a:t>bar</a:t>
            </a:r>
            <a:r>
              <a:rPr lang="en-US" altLang="ja-JP" sz="2100" dirty="0" smtClean="0"/>
              <a:t> </a:t>
            </a:r>
            <a:r>
              <a:rPr lang="en-US" altLang="ja-JP" sz="2100" dirty="0"/>
              <a:t>in matter </a:t>
            </a:r>
          </a:p>
          <a:p>
            <a:pPr marL="87313" lvl="1" indent="165100">
              <a:lnSpc>
                <a:spcPts val="1650"/>
              </a:lnSpc>
              <a:defRPr/>
            </a:pPr>
            <a:r>
              <a:rPr lang="en-US" altLang="ja-JP" sz="1500" dirty="0" smtClean="0"/>
              <a:t>K</a:t>
            </a:r>
            <a:r>
              <a:rPr lang="en-US" altLang="ja-JP" sz="1500" baseline="30000" dirty="0" smtClean="0"/>
              <a:t>-</a:t>
            </a:r>
            <a:r>
              <a:rPr lang="en-US" altLang="ja-JP" sz="1500" dirty="0" smtClean="0"/>
              <a:t> </a:t>
            </a:r>
            <a:r>
              <a:rPr lang="en-US" altLang="ja-JP" sz="1500" dirty="0"/>
              <a:t>condensation in </a:t>
            </a:r>
            <a:r>
              <a:rPr lang="en-US" altLang="ja-JP" sz="1500" dirty="0" smtClean="0"/>
              <a:t>NS?</a:t>
            </a:r>
          </a:p>
          <a:p>
            <a:pPr marL="87313" lvl="1" indent="165100">
              <a:lnSpc>
                <a:spcPts val="1650"/>
              </a:lnSpc>
              <a:defRPr/>
            </a:pPr>
            <a:r>
              <a:rPr lang="en-US" altLang="ja-JP" sz="1500" dirty="0" err="1"/>
              <a:t>K</a:t>
            </a:r>
            <a:r>
              <a:rPr lang="en-US" altLang="ja-JP" sz="1500" baseline="30000" dirty="0" err="1"/>
              <a:t>bar</a:t>
            </a:r>
            <a:r>
              <a:rPr lang="en-US" altLang="ja-JP" sz="1500" dirty="0"/>
              <a:t>-nucleus </a:t>
            </a:r>
            <a:r>
              <a:rPr lang="en-US" altLang="ja-JP" sz="1500" dirty="0" smtClean="0"/>
              <a:t>may be a  dense </a:t>
            </a:r>
          </a:p>
          <a:p>
            <a:pPr marL="87313" lvl="1" indent="0">
              <a:lnSpc>
                <a:spcPts val="1500"/>
              </a:lnSpc>
              <a:spcBef>
                <a:spcPts val="0"/>
              </a:spcBef>
              <a:buNone/>
              <a:defRPr/>
            </a:pPr>
            <a:r>
              <a:rPr lang="en-US" altLang="ja-JP" sz="1500" dirty="0" smtClean="0"/>
              <a:t>                                   cold matter</a:t>
            </a:r>
          </a:p>
          <a:p>
            <a:pPr marL="0" indent="0">
              <a:lnSpc>
                <a:spcPts val="1650"/>
              </a:lnSpc>
              <a:buNone/>
              <a:defRPr/>
            </a:pPr>
            <a:endParaRPr lang="en-US" altLang="ja-JP" sz="1500" dirty="0" smtClean="0"/>
          </a:p>
          <a:p>
            <a:pPr marL="0" indent="0">
              <a:lnSpc>
                <a:spcPts val="1650"/>
              </a:lnSpc>
              <a:buNone/>
              <a:defRPr/>
            </a:pPr>
            <a:r>
              <a:rPr lang="en-US" altLang="ja-JP" dirty="0" smtClean="0"/>
              <a:t>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9" y="3342085"/>
            <a:ext cx="6700838" cy="11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80" y="3361303"/>
            <a:ext cx="2157413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457700"/>
            <a:ext cx="2808685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54" y="4468416"/>
            <a:ext cx="3230165" cy="5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1798849" y="129735"/>
            <a:ext cx="6616304" cy="4857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r>
              <a:rPr lang="en-US" altLang="ja-JP" sz="2400" b="1" u="sng" spc="-75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K- in nuclei:  Introduction</a:t>
            </a:r>
            <a:endParaRPr lang="ja-JP" altLang="en-US" sz="2400" b="1" u="sng" spc="-75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797581" y="1500099"/>
            <a:ext cx="3993340" cy="1756417"/>
            <a:chOff x="340714" y="1778588"/>
            <a:chExt cx="4670216" cy="1920427"/>
          </a:xfrm>
        </p:grpSpPr>
        <p:sp>
          <p:nvSpPr>
            <p:cNvPr id="5" name="正方形/長方形 4"/>
            <p:cNvSpPr/>
            <p:nvPr/>
          </p:nvSpPr>
          <p:spPr>
            <a:xfrm>
              <a:off x="340714" y="1778588"/>
              <a:ext cx="4581225" cy="19204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23095" y="1804181"/>
              <a:ext cx="4587835" cy="1894834"/>
              <a:chOff x="4111262" y="1088005"/>
              <a:chExt cx="4587835" cy="1894834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4111262" y="1088005"/>
                <a:ext cx="4418845" cy="1723137"/>
                <a:chOff x="195263" y="2911076"/>
                <a:chExt cx="6550434" cy="2157916"/>
              </a:xfrm>
            </p:grpSpPr>
            <p:grpSp>
              <p:nvGrpSpPr>
                <p:cNvPr id="11" name="グループ化 2"/>
                <p:cNvGrpSpPr>
                  <a:grpSpLocks/>
                </p:cNvGrpSpPr>
                <p:nvPr/>
              </p:nvGrpSpPr>
              <p:grpSpPr bwMode="auto">
                <a:xfrm>
                  <a:off x="195263" y="2911076"/>
                  <a:ext cx="6550434" cy="2157916"/>
                  <a:chOff x="583168" y="4118227"/>
                  <a:chExt cx="7694090" cy="2376264"/>
                </a:xfrm>
              </p:grpSpPr>
              <p:pic>
                <p:nvPicPr>
                  <p:cNvPr id="2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41514" y="4118227"/>
                    <a:ext cx="3735744" cy="2376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3168" y="4362740"/>
                    <a:ext cx="4003549" cy="20089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2" name="直線コネクタ 21"/>
                  <p:cNvCxnSpPr/>
                  <p:nvPr/>
                </p:nvCxnSpPr>
                <p:spPr>
                  <a:xfrm>
                    <a:off x="7238994" y="4167102"/>
                    <a:ext cx="0" cy="205036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3286467" y="5590200"/>
                    <a:ext cx="0" cy="781445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正方形/長方形 13"/>
                <p:cNvSpPr/>
                <p:nvPr/>
              </p:nvSpPr>
              <p:spPr>
                <a:xfrm>
                  <a:off x="670481" y="3435846"/>
                  <a:ext cx="76873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ja-JP" sz="1400" b="1" dirty="0"/>
                    <a:t>FINUDA</a:t>
                  </a:r>
                  <a:endParaRPr lang="ja-JP" altLang="en-US" sz="1400" b="1" dirty="0"/>
                </a:p>
              </p:txBody>
            </p:sp>
            <p:grpSp>
              <p:nvGrpSpPr>
                <p:cNvPr id="15" name="グループ化 14"/>
                <p:cNvGrpSpPr/>
                <p:nvPr/>
              </p:nvGrpSpPr>
              <p:grpSpPr>
                <a:xfrm>
                  <a:off x="4013001" y="4119918"/>
                  <a:ext cx="2173772" cy="629702"/>
                  <a:chOff x="4013001" y="4119918"/>
                  <a:chExt cx="2173772" cy="629702"/>
                </a:xfrm>
              </p:grpSpPr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4256856" y="4119918"/>
                    <a:ext cx="634981" cy="30777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ja-JP" sz="1400" b="1" dirty="0"/>
                      <a:t>DISTO</a:t>
                    </a:r>
                    <a:endParaRPr lang="ja-JP" altLang="en-US" sz="1400" b="1" dirty="0"/>
                  </a:p>
                </p:txBody>
              </p:sp>
              <p:sp>
                <p:nvSpPr>
                  <p:cNvPr id="19" name="正方形/長方形 18"/>
                  <p:cNvSpPr/>
                  <p:nvPr/>
                </p:nvSpPr>
                <p:spPr>
                  <a:xfrm>
                    <a:off x="4013001" y="4391409"/>
                    <a:ext cx="2173772" cy="35821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ja-JP" sz="1100" b="1" dirty="0"/>
                      <a:t>p + </a:t>
                    </a:r>
                    <a:r>
                      <a:rPr lang="en-US" altLang="ja-JP" sz="1100" b="1" dirty="0" smtClean="0"/>
                      <a:t>p, </a:t>
                    </a:r>
                    <a:r>
                      <a:rPr lang="en-US" altLang="ja-JP" sz="1100" b="1" dirty="0" err="1" smtClean="0"/>
                      <a:t>Tp</a:t>
                    </a:r>
                    <a:r>
                      <a:rPr lang="en-US" altLang="ja-JP" sz="1100" b="1" dirty="0" smtClean="0"/>
                      <a:t>=2.85GeV</a:t>
                    </a:r>
                    <a:endParaRPr lang="ja-JP" altLang="en-US" sz="1100" b="1" dirty="0"/>
                  </a:p>
                </p:txBody>
              </p:sp>
            </p:grpSp>
            <p:sp>
              <p:nvSpPr>
                <p:cNvPr id="17" name="正方形/長方形 16"/>
                <p:cNvSpPr/>
                <p:nvPr/>
              </p:nvSpPr>
              <p:spPr>
                <a:xfrm>
                  <a:off x="311560" y="3791761"/>
                  <a:ext cx="1519740" cy="589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100" b="1" dirty="0" smtClean="0"/>
                    <a:t>Stop </a:t>
                  </a:r>
                  <a:r>
                    <a:rPr lang="en-US" altLang="ja-JP" sz="1100" b="1" dirty="0"/>
                    <a:t>K</a:t>
                  </a:r>
                  <a:r>
                    <a:rPr lang="en-US" altLang="ja-JP" sz="1100" b="1" baseline="30000" dirty="0"/>
                    <a:t>- </a:t>
                  </a:r>
                  <a:r>
                    <a:rPr lang="en-US" altLang="ja-JP" sz="1100" b="1" dirty="0" smtClean="0"/>
                    <a:t>on</a:t>
                  </a:r>
                </a:p>
                <a:p>
                  <a:pPr algn="ctr"/>
                  <a:r>
                    <a:rPr lang="en-US" altLang="ja-JP" sz="1100" b="1" dirty="0" smtClean="0"/>
                    <a:t> </a:t>
                  </a:r>
                  <a:r>
                    <a:rPr lang="en-US" altLang="ja-JP" sz="1100" b="1" baseline="30000" dirty="0"/>
                    <a:t>6,</a:t>
                  </a:r>
                  <a:r>
                    <a:rPr lang="en-US" altLang="ja-JP" sz="1100" b="1" dirty="0"/>
                    <a:t> </a:t>
                  </a:r>
                  <a:r>
                    <a:rPr lang="en-US" altLang="ja-JP" sz="1100" b="1" baseline="30000" dirty="0"/>
                    <a:t>7</a:t>
                  </a:r>
                  <a:r>
                    <a:rPr lang="en-US" altLang="ja-JP" sz="1100" b="1" dirty="0"/>
                    <a:t>Li+</a:t>
                  </a:r>
                  <a:r>
                    <a:rPr lang="en-US" altLang="ja-JP" sz="1100" b="1" baseline="30000" dirty="0"/>
                    <a:t>12</a:t>
                  </a:r>
                  <a:r>
                    <a:rPr lang="en-US" altLang="ja-JP" sz="1100" b="1" dirty="0"/>
                    <a:t>C</a:t>
                  </a:r>
                  <a:endParaRPr lang="ja-JP" altLang="en-US" sz="1100" b="1" dirty="0"/>
                </a:p>
              </p:txBody>
            </p:sp>
          </p:grpSp>
          <p:sp>
            <p:nvSpPr>
              <p:cNvPr id="24" name="正方形/長方形 25"/>
              <p:cNvSpPr>
                <a:spLocks noChangeArrowheads="1"/>
              </p:cNvSpPr>
              <p:nvPr/>
            </p:nvSpPr>
            <p:spPr bwMode="auto">
              <a:xfrm>
                <a:off x="4182426" y="2735621"/>
                <a:ext cx="2268141" cy="219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ja-JP" sz="825" dirty="0" err="1">
                    <a:solidFill>
                      <a:prstClr val="black"/>
                    </a:solidFill>
                  </a:rPr>
                  <a:t>M.Agnello</a:t>
                </a:r>
                <a:r>
                  <a:rPr lang="en-US" altLang="ja-JP" sz="825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825" i="1" dirty="0">
                    <a:solidFill>
                      <a:prstClr val="black"/>
                    </a:solidFill>
                  </a:rPr>
                  <a:t>et al.,  </a:t>
                </a:r>
                <a:r>
                  <a:rPr lang="en-US" altLang="ja-JP" sz="825" dirty="0">
                    <a:solidFill>
                      <a:prstClr val="black"/>
                    </a:solidFill>
                  </a:rPr>
                  <a:t>PRL 94, 212303 (2005)</a:t>
                </a:r>
                <a:endParaRPr lang="ja-JP" altLang="en-US" sz="825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正方形/長方形 26"/>
              <p:cNvSpPr>
                <a:spLocks noChangeArrowheads="1"/>
              </p:cNvSpPr>
              <p:nvPr/>
            </p:nvSpPr>
            <p:spPr bwMode="auto">
              <a:xfrm>
                <a:off x="6402674" y="2743071"/>
                <a:ext cx="2296423" cy="239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ja-JP" sz="825" dirty="0" err="1">
                    <a:solidFill>
                      <a:prstClr val="black"/>
                    </a:solidFill>
                  </a:rPr>
                  <a:t>T.Yamazaki</a:t>
                </a:r>
                <a:r>
                  <a:rPr lang="en-US" altLang="ja-JP" sz="825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825" i="1" dirty="0">
                    <a:solidFill>
                      <a:prstClr val="black"/>
                    </a:solidFill>
                  </a:rPr>
                  <a:t>et al., </a:t>
                </a:r>
                <a:r>
                  <a:rPr lang="en-US" altLang="ja-JP" sz="825" dirty="0">
                    <a:solidFill>
                      <a:prstClr val="black"/>
                    </a:solidFill>
                  </a:rPr>
                  <a:t>PRL 104, 132502 (2010)</a:t>
                </a:r>
                <a:endParaRPr lang="ja-JP" altLang="en-US" sz="825" dirty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30" name="直線コネクタ 29"/>
          <p:cNvCxnSpPr/>
          <p:nvPr/>
        </p:nvCxnSpPr>
        <p:spPr bwMode="auto">
          <a:xfrm>
            <a:off x="4613739" y="1923678"/>
            <a:ext cx="0" cy="54361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4115727" y="1301083"/>
            <a:ext cx="12875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</a:rPr>
              <a:t>B</a:t>
            </a:r>
            <a:r>
              <a:rPr lang="en-US" altLang="ja-JP" sz="1600" b="1" baseline="-25000" dirty="0">
                <a:solidFill>
                  <a:srgbClr val="000000"/>
                </a:solidFill>
              </a:rPr>
              <a:t>K</a:t>
            </a:r>
            <a:r>
              <a:rPr lang="en-US" altLang="ja-JP" sz="1600" b="1" dirty="0">
                <a:solidFill>
                  <a:srgbClr val="000000"/>
                </a:solidFill>
              </a:rPr>
              <a:t>~ 100 MeV</a:t>
            </a:r>
            <a:endParaRPr lang="ja-JP" altLang="en-US" sz="1600" dirty="0"/>
          </a:p>
        </p:txBody>
      </p:sp>
      <p:pic>
        <p:nvPicPr>
          <p:cNvPr id="34" name="Picture 45" descr="K-nucleu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39" y="274328"/>
            <a:ext cx="504486" cy="4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84"/>
          <p:cNvGrpSpPr>
            <a:grpSpLocks/>
          </p:cNvGrpSpPr>
          <p:nvPr/>
        </p:nvGrpSpPr>
        <p:grpSpPr bwMode="auto">
          <a:xfrm>
            <a:off x="5577087" y="73737"/>
            <a:ext cx="626526" cy="735771"/>
            <a:chOff x="1620" y="3805"/>
            <a:chExt cx="445" cy="515"/>
          </a:xfrm>
        </p:grpSpPr>
        <p:pic>
          <p:nvPicPr>
            <p:cNvPr id="36" name="Picture 85" descr="kpp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3977"/>
              <a:ext cx="2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86"/>
            <p:cNvSpPr>
              <a:spLocks noChangeArrowheads="1"/>
            </p:cNvSpPr>
            <p:nvPr/>
          </p:nvSpPr>
          <p:spPr bwMode="auto">
            <a:xfrm>
              <a:off x="1620" y="4083"/>
              <a:ext cx="26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600" b="1" dirty="0">
                  <a:solidFill>
                    <a:srgbClr val="CC0000"/>
                  </a:solidFill>
                </a:rPr>
                <a:t>K</a:t>
              </a:r>
              <a:r>
                <a:rPr lang="en-US" altLang="ja-JP" sz="1600" b="1" baseline="30000" dirty="0">
                  <a:solidFill>
                    <a:srgbClr val="CC0000"/>
                  </a:solidFill>
                </a:rPr>
                <a:t>-</a:t>
              </a:r>
              <a:endParaRPr lang="ja-JP" altLang="en-US" sz="1600" b="1" baseline="30000" dirty="0">
                <a:solidFill>
                  <a:srgbClr val="CC0000"/>
                </a:solidFill>
              </a:endParaRPr>
            </a:p>
          </p:txBody>
        </p:sp>
        <p:sp>
          <p:nvSpPr>
            <p:cNvPr id="38" name="Rectangle 87"/>
            <p:cNvSpPr>
              <a:spLocks noChangeArrowheads="1"/>
            </p:cNvSpPr>
            <p:nvPr/>
          </p:nvSpPr>
          <p:spPr bwMode="auto">
            <a:xfrm>
              <a:off x="1693" y="3805"/>
              <a:ext cx="20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solidFill>
                    <a:srgbClr val="006600"/>
                  </a:solidFill>
                </a:rPr>
                <a:t>p</a:t>
              </a:r>
              <a:endParaRPr lang="ja-JP" altLang="en-US" sz="1400" b="1" baseline="30000" dirty="0">
                <a:solidFill>
                  <a:srgbClr val="006600"/>
                </a:solidFill>
              </a:endParaRPr>
            </a:p>
          </p:txBody>
        </p:sp>
        <p:sp>
          <p:nvSpPr>
            <p:cNvPr id="39" name="Rectangle 88"/>
            <p:cNvSpPr>
              <a:spLocks noChangeArrowheads="1"/>
            </p:cNvSpPr>
            <p:nvPr/>
          </p:nvSpPr>
          <p:spPr bwMode="auto">
            <a:xfrm>
              <a:off x="1856" y="3884"/>
              <a:ext cx="20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solidFill>
                    <a:srgbClr val="006600"/>
                  </a:solidFill>
                </a:rPr>
                <a:t>p</a:t>
              </a:r>
              <a:endParaRPr lang="ja-JP" altLang="en-US" sz="1400" b="1" baseline="3000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3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2"/>
    </mc:Choice>
    <mc:Fallback xmlns="">
      <p:transition spd="slow" advTm="6199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58992"/>
            <a:ext cx="6172200" cy="568542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2000" b="1" dirty="0" smtClean="0"/>
              <a:t>J-PARC E15 </a:t>
            </a:r>
            <a:r>
              <a:rPr kumimoji="1" lang="en-US" altLang="ja-JP" sz="1800" b="1" dirty="0" smtClean="0"/>
              <a:t>(Iwasaki et al.)</a:t>
            </a:r>
            <a:endParaRPr kumimoji="1" lang="ja-JP" altLang="en-US" sz="1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0648" y="555526"/>
            <a:ext cx="6335536" cy="94115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ja-JP" sz="2200" b="1" u="sng" dirty="0"/>
              <a:t>S</a:t>
            </a:r>
            <a:r>
              <a:rPr lang="en-US" altLang="ja-JP" sz="2200" b="1" u="sng" dirty="0" smtClean="0"/>
              <a:t>earch for </a:t>
            </a:r>
            <a:r>
              <a:rPr lang="en-US" altLang="ja-JP" sz="2200" b="1" u="sng" dirty="0" err="1" smtClean="0"/>
              <a:t>K</a:t>
            </a:r>
            <a:r>
              <a:rPr lang="en-US" altLang="ja-JP" sz="2200" b="1" u="sng" baseline="30000" dirty="0" err="1" smtClean="0"/>
              <a:t>bar</a:t>
            </a:r>
            <a:r>
              <a:rPr lang="en-US" altLang="ja-JP" sz="2200" b="1" u="sng" dirty="0" err="1" smtClean="0"/>
              <a:t>NN</a:t>
            </a:r>
            <a:r>
              <a:rPr lang="en-US" altLang="ja-JP" sz="2200" b="1" u="sng" dirty="0" smtClean="0"/>
              <a:t> via </a:t>
            </a:r>
            <a:r>
              <a:rPr lang="en-US" altLang="ja-JP" sz="2200" b="1" u="sng" baseline="30000" dirty="0" smtClean="0"/>
              <a:t>3</a:t>
            </a:r>
            <a:r>
              <a:rPr lang="en-US" altLang="ja-JP" sz="2200" b="1" u="sng" dirty="0" smtClean="0"/>
              <a:t>He(</a:t>
            </a:r>
            <a:r>
              <a:rPr lang="en-US" altLang="ja-JP" sz="2200" b="1" i="1" u="sng" dirty="0" smtClean="0"/>
              <a:t>in-flight</a:t>
            </a:r>
            <a:r>
              <a:rPr lang="en-US" altLang="ja-JP" sz="2200" b="1" u="sng" dirty="0" smtClean="0"/>
              <a:t> K</a:t>
            </a:r>
            <a:r>
              <a:rPr lang="en-US" altLang="ja-JP" sz="2200" b="1" u="sng" baseline="30000" dirty="0" smtClean="0"/>
              <a:t>-</a:t>
            </a:r>
            <a:r>
              <a:rPr lang="en-US" altLang="ja-JP" sz="2200" b="1" u="sng" dirty="0" smtClean="0"/>
              <a:t>,n) reaction</a:t>
            </a:r>
            <a:endParaRPr kumimoji="1" lang="ja-JP" altLang="en-US" sz="2200" b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1000" y="4491541"/>
            <a:ext cx="245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itchFamily="34" charset="0"/>
              <a:buChar char="•"/>
            </a:pPr>
            <a:r>
              <a:rPr lang="en-US" altLang="ja-JP" sz="1600" b="1" dirty="0">
                <a:solidFill>
                  <a:srgbClr val="0070C0"/>
                </a:solidFill>
              </a:rPr>
              <a:t>two-nucleon absorption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altLang="ja-JP" sz="1600" b="1" dirty="0">
                <a:solidFill>
                  <a:srgbClr val="0070C0"/>
                </a:solidFill>
              </a:rPr>
              <a:t>hyperon decays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2550761" y="4605282"/>
            <a:ext cx="90861" cy="455863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2849" y="4636506"/>
            <a:ext cx="3195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0070C0"/>
                </a:solidFill>
              </a:rPr>
              <a:t>CAN be discriminated </a:t>
            </a:r>
            <a:r>
              <a:rPr lang="en-US" altLang="ja-JP" sz="1600" b="1" dirty="0" err="1">
                <a:solidFill>
                  <a:srgbClr val="0070C0"/>
                </a:solidFill>
              </a:rPr>
              <a:t>kinematically</a:t>
            </a:r>
            <a:endParaRPr lang="ja-JP" altLang="en-US" sz="1600" b="1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>
            <a:fillRect/>
          </a:stretch>
        </p:blipFill>
        <p:spPr bwMode="auto">
          <a:xfrm>
            <a:off x="182344" y="1154789"/>
            <a:ext cx="3744851" cy="237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936379" y="2225932"/>
            <a:ext cx="4858970" cy="21795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65380" y="3502908"/>
            <a:ext cx="1603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b="1" i="1" dirty="0" smtClean="0"/>
              <a:t>K. </a:t>
            </a:r>
            <a:r>
              <a:rPr lang="en-US" altLang="ja-JP" sz="1400" b="1" i="1" dirty="0" err="1" smtClean="0"/>
              <a:t>Agari</a:t>
            </a:r>
            <a:r>
              <a:rPr lang="en-US" altLang="ja-JP" sz="1400" b="1" i="1" dirty="0" smtClean="0"/>
              <a:t> et al.</a:t>
            </a:r>
          </a:p>
          <a:p>
            <a:pPr algn="ctr"/>
            <a:r>
              <a:rPr lang="en-US" altLang="ja-JP" sz="1400" b="1" i="1" dirty="0" smtClean="0"/>
              <a:t>PTEP 2012, 02B011</a:t>
            </a:r>
            <a:endParaRPr lang="ja-JP" altLang="en-US" sz="1400" i="1" dirty="0"/>
          </a:p>
        </p:txBody>
      </p:sp>
      <p:sp>
        <p:nvSpPr>
          <p:cNvPr id="10" name="正方形/長方形 9"/>
          <p:cNvSpPr/>
          <p:nvPr/>
        </p:nvSpPr>
        <p:spPr>
          <a:xfrm>
            <a:off x="165380" y="1109437"/>
            <a:ext cx="1266693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solidFill>
                  <a:schemeClr val="bg1"/>
                </a:solidFill>
              </a:rPr>
              <a:t>K1.8BR line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91701" y="1186381"/>
            <a:ext cx="2592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 i="1" dirty="0" err="1" smtClean="0"/>
              <a:t>p</a:t>
            </a:r>
            <a:r>
              <a:rPr lang="en-US" altLang="ja-JP" sz="1600" b="1" baseline="-25000" dirty="0" err="1" smtClean="0"/>
              <a:t>K</a:t>
            </a:r>
            <a:r>
              <a:rPr lang="en-US" altLang="ja-JP" sz="1600" b="1" dirty="0" smtClean="0"/>
              <a:t> = 1 GeV/c  </a:t>
            </a:r>
          </a:p>
          <a:p>
            <a:r>
              <a:rPr lang="en-US" altLang="ja-JP" sz="1600" b="1" dirty="0"/>
              <a:t> </a:t>
            </a:r>
            <a:r>
              <a:rPr lang="en-US" altLang="ja-JP" sz="1600" b="1" dirty="0" smtClean="0"/>
              <a:t>  =&gt; Small mom. </a:t>
            </a:r>
            <a:r>
              <a:rPr lang="en-US" altLang="ja-JP" sz="1600" b="1" dirty="0"/>
              <a:t>t</a:t>
            </a:r>
            <a:r>
              <a:rPr lang="en-US" altLang="ja-JP" sz="1600" b="1" dirty="0" smtClean="0"/>
              <a:t>rans. to K</a:t>
            </a:r>
            <a:r>
              <a:rPr lang="en-US" altLang="ja-JP" sz="1600" b="1" baseline="30000" dirty="0" smtClean="0"/>
              <a:t>-</a:t>
            </a:r>
            <a:r>
              <a:rPr lang="en-US" altLang="ja-JP" sz="1600" b="1" dirty="0"/>
              <a:t> </a:t>
            </a:r>
            <a:endParaRPr lang="en-US" altLang="ja-JP" sz="1600" b="1" dirty="0" smtClean="0"/>
          </a:p>
          <a:p>
            <a:r>
              <a:rPr lang="en-US" altLang="ja-JP" sz="1600" b="1" i="1" dirty="0"/>
              <a:t> </a:t>
            </a:r>
            <a:r>
              <a:rPr lang="en-US" altLang="ja-JP" sz="1600" b="1" i="1" dirty="0" smtClean="0"/>
              <a:t>        Easily captured by NN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396818" y="79635"/>
            <a:ext cx="1394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i="1" dirty="0" smtClean="0"/>
              <a:t>Slide by Sakuma</a:t>
            </a:r>
            <a:endParaRPr lang="ja-JP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893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27"/>
    </mc:Choice>
    <mc:Fallback xmlns="">
      <p:transition spd="slow" advTm="4232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5" y="431131"/>
            <a:ext cx="4685021" cy="468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625" y="60472"/>
            <a:ext cx="6723747" cy="48319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b="1" u="sng" dirty="0" smtClean="0"/>
              <a:t>Results of </a:t>
            </a:r>
            <a:r>
              <a:rPr kumimoji="1" lang="en-US" altLang="ja-JP" b="1" u="sng" baseline="30000" dirty="0" smtClean="0"/>
              <a:t>3</a:t>
            </a:r>
            <a:r>
              <a:rPr kumimoji="1" lang="en-US" altLang="ja-JP" b="1" u="sng" dirty="0" smtClean="0"/>
              <a:t>He(K</a:t>
            </a:r>
            <a:r>
              <a:rPr kumimoji="1" lang="en-US" altLang="ja-JP" b="1" u="sng" baseline="30000" dirty="0" smtClean="0"/>
              <a:t>-</a:t>
            </a:r>
            <a:r>
              <a:rPr kumimoji="1" lang="en-US" altLang="ja-JP" b="1" u="sng" dirty="0" smtClean="0"/>
              <a:t>,</a:t>
            </a:r>
            <a:r>
              <a:rPr kumimoji="1" lang="en-US" altLang="ja-JP" b="1" u="sng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u="sng" dirty="0" err="1" smtClean="0"/>
              <a:t>p</a:t>
            </a:r>
            <a:r>
              <a:rPr kumimoji="1" lang="en-US" altLang="ja-JP" b="1" u="sng" dirty="0" smtClean="0"/>
              <a:t>)n</a:t>
            </a:r>
            <a:endParaRPr kumimoji="1" lang="ja-JP" altLang="en-US" b="1" u="sng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25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754814" y="627534"/>
            <a:ext cx="0" cy="41044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 rot="16200000">
            <a:off x="1302508" y="1266741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</a:rPr>
              <a:t>M(</a:t>
            </a:r>
            <a:r>
              <a:rPr lang="en-US" altLang="ja-JP" sz="1050" dirty="0" err="1">
                <a:solidFill>
                  <a:srgbClr val="FF0000"/>
                </a:solidFill>
              </a:rPr>
              <a:t>K+p+p</a:t>
            </a:r>
            <a:r>
              <a:rPr lang="en-US" altLang="ja-JP" sz="1050" dirty="0">
                <a:solidFill>
                  <a:srgbClr val="FF0000"/>
                </a:solidFill>
              </a:rPr>
              <a:t>)</a:t>
            </a:r>
            <a:endParaRPr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45913" y="686330"/>
            <a:ext cx="87395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IM(</a:t>
            </a:r>
            <a:r>
              <a:rPr lang="en-US" altLang="ja-JP" b="1" dirty="0" err="1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 err="1">
                <a:solidFill>
                  <a:schemeClr val="bg1"/>
                </a:solidFill>
              </a:rPr>
              <a:t>p</a:t>
            </a:r>
            <a:r>
              <a:rPr lang="en-US" altLang="ja-JP" b="1" dirty="0">
                <a:solidFill>
                  <a:schemeClr val="bg1"/>
                </a:solidFill>
              </a:rPr>
              <a:t>)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5400000">
            <a:off x="4018045" y="3946929"/>
            <a:ext cx="84234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cos(</a:t>
            </a:r>
            <a:r>
              <a:rPr lang="en-US" altLang="ja-JP" b="1" dirty="0" err="1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altLang="ja-JP" b="1" baseline="-25000" dirty="0" err="1">
                <a:solidFill>
                  <a:schemeClr val="bg1"/>
                </a:solidFill>
              </a:rPr>
              <a:t>n</a:t>
            </a:r>
            <a:r>
              <a:rPr lang="en-US" altLang="ja-JP" b="1" dirty="0">
                <a:solidFill>
                  <a:schemeClr val="bg1"/>
                </a:solidFill>
              </a:rPr>
              <a:t>)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80039" y="753401"/>
            <a:ext cx="28893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Structures around the </a:t>
            </a:r>
            <a:r>
              <a:rPr lang="en-US" altLang="ja-JP" dirty="0" err="1"/>
              <a:t>Kpp</a:t>
            </a:r>
            <a:r>
              <a:rPr lang="en-US" altLang="ja-JP" dirty="0"/>
              <a:t> threshold can be seen</a:t>
            </a:r>
          </a:p>
          <a:p>
            <a:pPr algn="ctr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 + QF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>
            <a:stCxn id="14" idx="1"/>
          </p:cNvCxnSpPr>
          <p:nvPr/>
        </p:nvCxnSpPr>
        <p:spPr>
          <a:xfrm flipH="1" flipV="1">
            <a:off x="1862827" y="1140592"/>
            <a:ext cx="1917212" cy="74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942057" y="2373581"/>
            <a:ext cx="291594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Structures are concentrated in forward-n region</a:t>
            </a:r>
          </a:p>
          <a:p>
            <a:pPr algn="ctr"/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small momentum-transfer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65" y="3311314"/>
            <a:ext cx="2164336" cy="1832186"/>
          </a:xfrm>
          <a:prstGeom prst="rect">
            <a:avLst/>
          </a:prstGeom>
        </p:spPr>
      </p:pic>
      <p:sp>
        <p:nvSpPr>
          <p:cNvPr id="1032" name="フリーフォーム 1031"/>
          <p:cNvSpPr/>
          <p:nvPr/>
        </p:nvSpPr>
        <p:spPr>
          <a:xfrm>
            <a:off x="877824" y="3534156"/>
            <a:ext cx="1586484" cy="1175004"/>
          </a:xfrm>
          <a:custGeom>
            <a:avLst/>
            <a:gdLst>
              <a:gd name="connsiteX0" fmla="*/ 0 w 2115312"/>
              <a:gd name="connsiteY0" fmla="*/ 0 h 1566672"/>
              <a:gd name="connsiteX1" fmla="*/ 694944 w 2115312"/>
              <a:gd name="connsiteY1" fmla="*/ 195072 h 1566672"/>
              <a:gd name="connsiteX2" fmla="*/ 1499616 w 2115312"/>
              <a:gd name="connsiteY2" fmla="*/ 554736 h 1566672"/>
              <a:gd name="connsiteX3" fmla="*/ 1987296 w 2115312"/>
              <a:gd name="connsiteY3" fmla="*/ 1078992 h 1566672"/>
              <a:gd name="connsiteX4" fmla="*/ 2115312 w 2115312"/>
              <a:gd name="connsiteY4" fmla="*/ 1566672 h 1566672"/>
              <a:gd name="connsiteX5" fmla="*/ 2115312 w 2115312"/>
              <a:gd name="connsiteY5" fmla="*/ 1566672 h 156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312" h="1566672">
                <a:moveTo>
                  <a:pt x="0" y="0"/>
                </a:moveTo>
                <a:cubicBezTo>
                  <a:pt x="222504" y="51308"/>
                  <a:pt x="445008" y="102616"/>
                  <a:pt x="694944" y="195072"/>
                </a:cubicBezTo>
                <a:cubicBezTo>
                  <a:pt x="944880" y="287528"/>
                  <a:pt x="1284224" y="407416"/>
                  <a:pt x="1499616" y="554736"/>
                </a:cubicBezTo>
                <a:cubicBezTo>
                  <a:pt x="1715008" y="702056"/>
                  <a:pt x="1884680" y="910336"/>
                  <a:pt x="1987296" y="1078992"/>
                </a:cubicBezTo>
                <a:cubicBezTo>
                  <a:pt x="2089912" y="1247648"/>
                  <a:pt x="2115312" y="1566672"/>
                  <a:pt x="2115312" y="1566672"/>
                </a:cubicBezTo>
                <a:lnTo>
                  <a:pt x="2115312" y="1566672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33" name="フリーフォーム 1032"/>
          <p:cNvSpPr/>
          <p:nvPr/>
        </p:nvSpPr>
        <p:spPr>
          <a:xfrm>
            <a:off x="786384" y="1924812"/>
            <a:ext cx="365760" cy="233172"/>
          </a:xfrm>
          <a:custGeom>
            <a:avLst/>
            <a:gdLst>
              <a:gd name="connsiteX0" fmla="*/ 487680 w 487680"/>
              <a:gd name="connsiteY0" fmla="*/ 0 h 310896"/>
              <a:gd name="connsiteX1" fmla="*/ 188976 w 487680"/>
              <a:gd name="connsiteY1" fmla="*/ 152400 h 310896"/>
              <a:gd name="connsiteX2" fmla="*/ 0 w 487680"/>
              <a:gd name="connsiteY2" fmla="*/ 310896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" h="310896">
                <a:moveTo>
                  <a:pt x="487680" y="0"/>
                </a:moveTo>
                <a:cubicBezTo>
                  <a:pt x="378968" y="50292"/>
                  <a:pt x="270256" y="100584"/>
                  <a:pt x="188976" y="152400"/>
                </a:cubicBezTo>
                <a:cubicBezTo>
                  <a:pt x="107696" y="204216"/>
                  <a:pt x="53848" y="257556"/>
                  <a:pt x="0" y="31089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34" name="テキスト ボックス 1033"/>
          <p:cNvSpPr txBox="1"/>
          <p:nvPr/>
        </p:nvSpPr>
        <p:spPr>
          <a:xfrm>
            <a:off x="1055654" y="3842197"/>
            <a:ext cx="983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350" dirty="0">
                <a:solidFill>
                  <a:srgbClr val="0070C0"/>
                </a:solidFill>
              </a:rPr>
              <a:t>detector</a:t>
            </a:r>
          </a:p>
          <a:p>
            <a:pPr algn="ctr"/>
            <a:r>
              <a:rPr lang="en-US" altLang="ja-JP" sz="1350" dirty="0">
                <a:solidFill>
                  <a:srgbClr val="0070C0"/>
                </a:solidFill>
              </a:rPr>
              <a:t>acceptance</a:t>
            </a:r>
            <a:endParaRPr lang="ja-JP" altLang="en-US" sz="1350" dirty="0">
              <a:solidFill>
                <a:srgbClr val="0070C0"/>
              </a:solidFill>
            </a:endParaRPr>
          </a:p>
        </p:txBody>
      </p:sp>
      <p:cxnSp>
        <p:nvCxnSpPr>
          <p:cNvPr id="30" name="直線矢印コネクタ 29"/>
          <p:cNvCxnSpPr>
            <a:stCxn id="22" idx="1"/>
          </p:cNvCxnSpPr>
          <p:nvPr/>
        </p:nvCxnSpPr>
        <p:spPr>
          <a:xfrm flipH="1" flipV="1">
            <a:off x="2159859" y="2166705"/>
            <a:ext cx="1782198" cy="657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/>
          </p:cNvSpPr>
          <p:nvPr/>
        </p:nvSpPr>
        <p:spPr bwMode="auto">
          <a:xfrm rot="19638817">
            <a:off x="631012" y="2015961"/>
            <a:ext cx="3385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54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396818" y="79635"/>
            <a:ext cx="1394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i="1" dirty="0" smtClean="0"/>
              <a:t>Slide by Sakuma</a:t>
            </a:r>
            <a:endParaRPr lang="ja-JP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717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2"/>
    </mc:Choice>
    <mc:Fallback xmlns="">
      <p:transition spd="slow" advTm="3722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42" y="450427"/>
            <a:ext cx="4525318" cy="37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4985284" y="1851760"/>
            <a:ext cx="171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2950" y="2465426"/>
            <a:ext cx="2262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14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1400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)×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1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𝟒𝟕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2722290" y="2401599"/>
            <a:ext cx="119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missing acceptance</a:t>
            </a:r>
            <a:endParaRPr lang="ja-JP" altLang="en-US" sz="1200" dirty="0">
              <a:latin typeface="Symbol" panose="05050102010706020507" pitchFamily="18" charset="2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3284984" y="3248888"/>
            <a:ext cx="0" cy="355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コンテンツ プレースホルダー 26"/>
          <p:cNvSpPr>
            <a:spLocks noGrp="1"/>
          </p:cNvSpPr>
          <p:nvPr>
            <p:ph idx="1"/>
          </p:nvPr>
        </p:nvSpPr>
        <p:spPr>
          <a:xfrm>
            <a:off x="5133208" y="2786982"/>
            <a:ext cx="1707406" cy="6184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en-US" altLang="ja-JP" sz="1400" dirty="0"/>
              <a:t>Flat distribution</a:t>
            </a: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en-US" altLang="ja-JP" sz="1400" dirty="0"/>
              <a:t>prop. to phase space</a:t>
            </a:r>
          </a:p>
          <a:p>
            <a:pPr marL="0" indent="0" algn="ctr">
              <a:lnSpc>
                <a:spcPts val="1400"/>
              </a:lnSpc>
              <a:spcBef>
                <a:spcPts val="0"/>
              </a:spcBef>
              <a:buNone/>
            </a:pP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like 3NA?</a:t>
            </a:r>
          </a:p>
        </p:txBody>
      </p:sp>
      <p:sp>
        <p:nvSpPr>
          <p:cNvPr id="30" name="コンテンツ プレースホルダー 26"/>
          <p:cNvSpPr txBox="1">
            <a:spLocks/>
          </p:cNvSpPr>
          <p:nvPr/>
        </p:nvSpPr>
        <p:spPr>
          <a:xfrm>
            <a:off x="4714129" y="976283"/>
            <a:ext cx="1963206" cy="797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/>
              <a:t>Above M(</a:t>
            </a:r>
            <a:r>
              <a:rPr lang="en-US" altLang="ja-JP" sz="1400" dirty="0" err="1"/>
              <a:t>Kpp</a:t>
            </a:r>
            <a:r>
              <a:rPr lang="en-US" altLang="ja-JP" sz="1400" dirty="0"/>
              <a:t>)</a:t>
            </a:r>
          </a:p>
          <a:p>
            <a:pPr marL="0" indent="0" algn="ctr">
              <a:buNone/>
            </a:pP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QF = [Quasi-elastic K] x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[</a:t>
            </a:r>
            <a:r>
              <a:rPr lang="en-US" altLang="ja-JP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KNN</a:t>
            </a:r>
            <a:r>
              <a:rPr lang="en-US" altLang="ja-JP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]</a:t>
            </a:r>
            <a:endParaRPr lang="en-US" altLang="ja-JP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コンテンツ プレースホルダー 26"/>
          <p:cNvSpPr txBox="1">
            <a:spLocks/>
          </p:cNvSpPr>
          <p:nvPr/>
        </p:nvSpPr>
        <p:spPr>
          <a:xfrm>
            <a:off x="2547299" y="971318"/>
            <a:ext cx="1532151" cy="528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400" dirty="0"/>
              <a:t>Below M(</a:t>
            </a:r>
            <a:r>
              <a:rPr lang="en-US" altLang="ja-JP" sz="1400" dirty="0" err="1"/>
              <a:t>Kpp</a:t>
            </a:r>
            <a:r>
              <a:rPr lang="en-US" altLang="ja-JP" sz="1400" dirty="0"/>
              <a:t>)</a:t>
            </a:r>
          </a:p>
          <a:p>
            <a:pPr marL="0" indent="0" algn="ctr">
              <a:buNone/>
            </a:pP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Bound-state!?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079" y="51301"/>
            <a:ext cx="6723747" cy="48319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kumimoji="1" lang="en-US" altLang="ja-JP" b="1" u="sng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="1" u="sng" dirty="0" err="1" smtClean="0"/>
              <a:t>p</a:t>
            </a:r>
            <a:r>
              <a:rPr lang="en-US" altLang="ja-JP" b="1" u="sng" dirty="0"/>
              <a:t> </a:t>
            </a:r>
            <a:r>
              <a:rPr lang="en-US" altLang="ja-JP" b="1" u="sng" dirty="0" smtClean="0"/>
              <a:t>Invariant Mass</a:t>
            </a:r>
            <a:endParaRPr kumimoji="1" lang="ja-JP" altLang="en-US" b="1" u="sng" dirty="0"/>
          </a:p>
        </p:txBody>
      </p:sp>
      <p:cxnSp>
        <p:nvCxnSpPr>
          <p:cNvPr id="7" name="直線矢印コネクタ 6"/>
          <p:cNvCxnSpPr>
            <a:stCxn id="25" idx="1"/>
          </p:cNvCxnSpPr>
          <p:nvPr/>
        </p:nvCxnSpPr>
        <p:spPr>
          <a:xfrm flipH="1">
            <a:off x="4772744" y="2005649"/>
            <a:ext cx="212540" cy="85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763252" y="2712056"/>
            <a:ext cx="222032" cy="73515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/>
          <p:cNvGrpSpPr/>
          <p:nvPr/>
        </p:nvGrpSpPr>
        <p:grpSpPr>
          <a:xfrm>
            <a:off x="0" y="267494"/>
            <a:ext cx="2229960" cy="2130261"/>
            <a:chOff x="83398" y="990747"/>
            <a:chExt cx="2544386" cy="2402249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83398" y="990747"/>
              <a:ext cx="2544386" cy="2402249"/>
              <a:chOff x="-13416" y="1700808"/>
              <a:chExt cx="3089262" cy="2916687"/>
            </a:xfrm>
          </p:grpSpPr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13" r="27617"/>
              <a:stretch/>
            </p:blipFill>
            <p:spPr bwMode="auto">
              <a:xfrm>
                <a:off x="-13416" y="1700808"/>
                <a:ext cx="3089261" cy="2916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角丸四角形 22"/>
              <p:cNvSpPr/>
              <p:nvPr/>
            </p:nvSpPr>
            <p:spPr>
              <a:xfrm>
                <a:off x="195525" y="1772816"/>
                <a:ext cx="2880320" cy="360040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195526" y="2132856"/>
                <a:ext cx="2880320" cy="900100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33" name="フリーフォーム 32"/>
            <p:cNvSpPr/>
            <p:nvPr/>
          </p:nvSpPr>
          <p:spPr>
            <a:xfrm>
              <a:off x="575556" y="2168860"/>
              <a:ext cx="1241186" cy="919265"/>
            </a:xfrm>
            <a:custGeom>
              <a:avLst/>
              <a:gdLst>
                <a:gd name="connsiteX0" fmla="*/ 0 w 2115312"/>
                <a:gd name="connsiteY0" fmla="*/ 0 h 1566672"/>
                <a:gd name="connsiteX1" fmla="*/ 694944 w 2115312"/>
                <a:gd name="connsiteY1" fmla="*/ 195072 h 1566672"/>
                <a:gd name="connsiteX2" fmla="*/ 1499616 w 2115312"/>
                <a:gd name="connsiteY2" fmla="*/ 554736 h 1566672"/>
                <a:gd name="connsiteX3" fmla="*/ 1987296 w 2115312"/>
                <a:gd name="connsiteY3" fmla="*/ 1078992 h 1566672"/>
                <a:gd name="connsiteX4" fmla="*/ 2115312 w 2115312"/>
                <a:gd name="connsiteY4" fmla="*/ 1566672 h 1566672"/>
                <a:gd name="connsiteX5" fmla="*/ 2115312 w 2115312"/>
                <a:gd name="connsiteY5" fmla="*/ 1566672 h 156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312" h="1566672">
                  <a:moveTo>
                    <a:pt x="0" y="0"/>
                  </a:moveTo>
                  <a:cubicBezTo>
                    <a:pt x="222504" y="51308"/>
                    <a:pt x="445008" y="102616"/>
                    <a:pt x="694944" y="195072"/>
                  </a:cubicBezTo>
                  <a:cubicBezTo>
                    <a:pt x="944880" y="287528"/>
                    <a:pt x="1284224" y="407416"/>
                    <a:pt x="1499616" y="554736"/>
                  </a:cubicBezTo>
                  <a:cubicBezTo>
                    <a:pt x="1715008" y="702056"/>
                    <a:pt x="1884680" y="910336"/>
                    <a:pt x="1987296" y="1078992"/>
                  </a:cubicBezTo>
                  <a:cubicBezTo>
                    <a:pt x="2089912" y="1247648"/>
                    <a:pt x="2115312" y="1566672"/>
                    <a:pt x="2115312" y="1566672"/>
                  </a:cubicBezTo>
                  <a:lnTo>
                    <a:pt x="2115312" y="1566672"/>
                  </a:ln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41432" y="1050334"/>
              <a:ext cx="286152" cy="182422"/>
            </a:xfrm>
            <a:custGeom>
              <a:avLst/>
              <a:gdLst>
                <a:gd name="connsiteX0" fmla="*/ 487680 w 487680"/>
                <a:gd name="connsiteY0" fmla="*/ 0 h 310896"/>
                <a:gd name="connsiteX1" fmla="*/ 188976 w 487680"/>
                <a:gd name="connsiteY1" fmla="*/ 152400 h 310896"/>
                <a:gd name="connsiteX2" fmla="*/ 0 w 487680"/>
                <a:gd name="connsiteY2" fmla="*/ 310896 h 31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0" h="310896">
                  <a:moveTo>
                    <a:pt x="487680" y="0"/>
                  </a:moveTo>
                  <a:cubicBezTo>
                    <a:pt x="378968" y="50292"/>
                    <a:pt x="270256" y="100584"/>
                    <a:pt x="188976" y="152400"/>
                  </a:cubicBezTo>
                  <a:cubicBezTo>
                    <a:pt x="107696" y="204216"/>
                    <a:pt x="53848" y="257556"/>
                    <a:pt x="0" y="310896"/>
                  </a:cubicBezTo>
                </a:path>
              </a:pathLst>
            </a:cu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48910" y="2528901"/>
              <a:ext cx="1335770" cy="688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50" dirty="0">
                  <a:solidFill>
                    <a:srgbClr val="0070C0"/>
                  </a:solidFill>
                </a:rPr>
                <a:t>detector</a:t>
              </a:r>
            </a:p>
            <a:p>
              <a:pPr algn="ctr"/>
              <a:r>
                <a:rPr lang="en-US" altLang="ja-JP" sz="1050" dirty="0">
                  <a:solidFill>
                    <a:srgbClr val="0070C0"/>
                  </a:solidFill>
                </a:rPr>
                <a:t>acceptance</a:t>
              </a:r>
              <a:endParaRPr lang="ja-JP" altLang="en-US" sz="1050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1271042" y="343941"/>
            <a:ext cx="95891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r>
              <a:rPr lang="en-US" altLang="ja-JP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788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788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𝟏</a:t>
            </a:r>
            <a:r>
              <a:rPr lang="en-US" altLang="ja-JP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 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45155" y="1011452"/>
            <a:ext cx="936475" cy="21358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𝐜𝐨𝐬𝜽</a:t>
            </a:r>
            <a:r>
              <a:rPr lang="ja-JP" altLang="en-US" sz="788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𝒏</a:t>
            </a:r>
            <a:r>
              <a:rPr lang="ja-JP" altLang="en-US" sz="788" b="1" baseline="30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𝑪𝑴</a:t>
            </a:r>
            <a:r>
              <a:rPr lang="en-US" altLang="ja-JP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ja-JP" altLang="en-US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𝟎</a:t>
            </a:r>
            <a:r>
              <a:rPr lang="en-US" altLang="ja-JP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ja-JP" altLang="en-US" sz="788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𝟕</a:t>
            </a:r>
            <a:endParaRPr lang="en-US" altLang="ja-JP" sz="788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 rot="20378248">
            <a:off x="3569362" y="2182312"/>
            <a:ext cx="24782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-2338379" y="2461943"/>
            <a:ext cx="2150455" cy="1970531"/>
            <a:chOff x="-1035496" y="2571750"/>
            <a:chExt cx="2150455" cy="1970531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-1035496" y="2571750"/>
              <a:ext cx="2150455" cy="1970531"/>
              <a:chOff x="-1082247" y="2484260"/>
              <a:chExt cx="2132126" cy="1887690"/>
            </a:xfrm>
          </p:grpSpPr>
          <p:sp>
            <p:nvSpPr>
              <p:cNvPr id="41" name="角丸四角形 40"/>
              <p:cNvSpPr/>
              <p:nvPr/>
            </p:nvSpPr>
            <p:spPr>
              <a:xfrm>
                <a:off x="-1082247" y="2484260"/>
                <a:ext cx="2107490" cy="188769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ja-JP" altLang="en-US" sz="135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-955709" y="2484260"/>
                <a:ext cx="736997" cy="3693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defTabSz="685800">
                  <a:defRPr/>
                </a:pPr>
                <a:r>
                  <a:rPr lang="en-US" altLang="ja-JP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ＭＳ Ｐゴシック"/>
                  </a:rPr>
                  <a:t>E15</a:t>
                </a:r>
                <a:r>
                  <a:rPr lang="en-US" altLang="ja-JP" b="1" baseline="30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ＭＳ Ｐゴシック"/>
                  </a:rPr>
                  <a:t>1st</a:t>
                </a:r>
                <a:endParaRPr lang="ja-JP" altLang="en-US" b="1" baseline="30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ＭＳ Ｐゴシック"/>
                </a:endParaRPr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-1082247" y="2770807"/>
                <a:ext cx="2132126" cy="243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ja-JP" sz="1050" b="1" i="1" dirty="0">
                    <a:solidFill>
                      <a:srgbClr val="000000"/>
                    </a:solidFill>
                    <a:latin typeface="+mn-lt"/>
                  </a:rPr>
                  <a:t>Y. </a:t>
                </a:r>
                <a:r>
                  <a:rPr lang="en-US" altLang="ja-JP" sz="1050" b="1" i="1" dirty="0" err="1">
                    <a:solidFill>
                      <a:srgbClr val="000000"/>
                    </a:solidFill>
                    <a:latin typeface="+mn-lt"/>
                  </a:rPr>
                  <a:t>Sada</a:t>
                </a:r>
                <a:r>
                  <a:rPr lang="en-US" altLang="ja-JP" sz="1050" b="1" i="1" dirty="0">
                    <a:solidFill>
                      <a:srgbClr val="000000"/>
                    </a:solidFill>
                    <a:latin typeface="+mn-lt"/>
                  </a:rPr>
                  <a:t>, et al, </a:t>
                </a:r>
                <a:r>
                  <a:rPr lang="en-US" altLang="ja-JP" sz="1050" b="1" i="1" dirty="0" smtClean="0">
                    <a:solidFill>
                      <a:srgbClr val="000000"/>
                    </a:solidFill>
                    <a:latin typeface="+mn-lt"/>
                  </a:rPr>
                  <a:t> PTEP 2016</a:t>
                </a:r>
                <a:r>
                  <a:rPr lang="en-US" altLang="ja-JP" sz="1050" b="1" i="1" dirty="0">
                    <a:solidFill>
                      <a:srgbClr val="000000"/>
                    </a:solidFill>
                    <a:latin typeface="+mn-lt"/>
                  </a:rPr>
                  <a:t>,</a:t>
                </a:r>
                <a:r>
                  <a:rPr lang="en-US" altLang="ja-JP" sz="1050" b="1" i="1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altLang="ja-JP" sz="1050" b="1" i="1" dirty="0">
                    <a:solidFill>
                      <a:srgbClr val="000000"/>
                    </a:solidFill>
                    <a:latin typeface="+mn-lt"/>
                  </a:rPr>
                  <a:t>051D01</a:t>
                </a:r>
              </a:p>
            </p:txBody>
          </p:sp>
          <p:sp>
            <p:nvSpPr>
              <p:cNvPr id="40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-324759" y="2564728"/>
                <a:ext cx="1302543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ja-JP" sz="1050" b="1" i="1" dirty="0">
                    <a:solidFill>
                      <a:srgbClr val="000000"/>
                    </a:solidFill>
                  </a:rPr>
                  <a:t>performed in 2013</a:t>
                </a:r>
                <a:endParaRPr lang="ja-JP" altLang="en-US" sz="1050" b="1" i="1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0"/>
            <a:stretch/>
          </p:blipFill>
          <p:spPr bwMode="auto">
            <a:xfrm>
              <a:off x="-974429" y="3039406"/>
              <a:ext cx="1955157" cy="1404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グループ化 42"/>
          <p:cNvGrpSpPr/>
          <p:nvPr/>
        </p:nvGrpSpPr>
        <p:grpSpPr>
          <a:xfrm>
            <a:off x="13293" y="2439104"/>
            <a:ext cx="2102499" cy="1932655"/>
            <a:chOff x="4077072" y="3109080"/>
            <a:chExt cx="2214246" cy="204048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3109080"/>
              <a:ext cx="2214246" cy="20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4572080" y="3833961"/>
              <a:ext cx="1615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 err="1"/>
                <a:t>Sekihara</a:t>
              </a:r>
              <a:r>
                <a:rPr lang="en-US" altLang="ja-JP" sz="1200" dirty="0"/>
                <a:t>, </a:t>
              </a:r>
              <a:r>
                <a:rPr lang="en-US" altLang="ja-JP" sz="1200" dirty="0" err="1"/>
                <a:t>Oset</a:t>
              </a:r>
              <a:r>
                <a:rPr lang="en-US" altLang="ja-JP" sz="1200" dirty="0"/>
                <a:t>, Ramos,</a:t>
              </a:r>
            </a:p>
            <a:p>
              <a:pPr algn="ctr"/>
              <a:r>
                <a:rPr lang="en-US" altLang="ja-JP" sz="1200" dirty="0"/>
                <a:t>PTEP(2016)123D03</a:t>
              </a: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5157192" y="3165817"/>
              <a:ext cx="0" cy="41814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5265204" y="3172785"/>
              <a:ext cx="432048" cy="290064"/>
            </a:xfrm>
            <a:prstGeom prst="line">
              <a:avLst/>
            </a:prstGeom>
            <a:ln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4993064" y="355696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FF0000"/>
                  </a:solidFill>
                </a:rPr>
                <a:t>B.S.</a:t>
              </a:r>
              <a:endParaRPr lang="ja-JP" alt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5616243" y="3424958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70C0"/>
                  </a:solidFill>
                </a:rPr>
                <a:t>QF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0" name="テキスト ボックス 3"/>
          <p:cNvSpPr txBox="1">
            <a:spLocks noChangeArrowheads="1"/>
          </p:cNvSpPr>
          <p:nvPr/>
        </p:nvSpPr>
        <p:spPr bwMode="auto">
          <a:xfrm>
            <a:off x="1288242" y="4348162"/>
            <a:ext cx="5279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800" i="1" dirty="0" smtClean="0">
                <a:solidFill>
                  <a:srgbClr val="000000"/>
                </a:solidFill>
              </a:rPr>
              <a:t>Similar to </a:t>
            </a:r>
            <a:r>
              <a:rPr lang="en-US" altLang="ja-JP" sz="1800" i="1" dirty="0" err="1" smtClean="0">
                <a:solidFill>
                  <a:srgbClr val="000000"/>
                </a:solidFill>
              </a:rPr>
              <a:t>Sekihara’s</a:t>
            </a:r>
            <a:r>
              <a:rPr lang="en-US" altLang="ja-JP" sz="1800" i="1" dirty="0" smtClean="0">
                <a:solidFill>
                  <a:srgbClr val="000000"/>
                </a:solidFill>
              </a:rPr>
              <a:t> most updated calculation based on chiral unitary model</a:t>
            </a:r>
            <a:endParaRPr lang="ja-JP" altLang="en-US" sz="1800" b="1" i="1" dirty="0">
              <a:solidFill>
                <a:srgbClr val="000000"/>
              </a:solidFill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396818" y="79635"/>
            <a:ext cx="1394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i="1" dirty="0" smtClean="0"/>
              <a:t>Slide by Sakuma</a:t>
            </a:r>
            <a:endParaRPr lang="ja-JP" altLang="en-US" sz="1400" i="1" dirty="0"/>
          </a:p>
        </p:txBody>
      </p:sp>
      <p:sp>
        <p:nvSpPr>
          <p:cNvPr id="2049" name="正方形/長方形 2048"/>
          <p:cNvSpPr/>
          <p:nvPr/>
        </p:nvSpPr>
        <p:spPr>
          <a:xfrm>
            <a:off x="3954165" y="4682261"/>
            <a:ext cx="250998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b="1" i="1" dirty="0">
                <a:solidFill>
                  <a:srgbClr val="000000"/>
                </a:solidFill>
              </a:rPr>
              <a:t>=&gt;  It is a K</a:t>
            </a:r>
            <a:r>
              <a:rPr lang="en-US" altLang="ja-JP" b="1" i="1" baseline="30000" dirty="0">
                <a:solidFill>
                  <a:srgbClr val="000000"/>
                </a:solidFill>
              </a:rPr>
              <a:t>-</a:t>
            </a:r>
            <a:r>
              <a:rPr lang="en-US" altLang="ja-JP" b="1" i="1" dirty="0">
                <a:solidFill>
                  <a:srgbClr val="000000"/>
                </a:solidFill>
              </a:rPr>
              <a:t>pp candidate</a:t>
            </a:r>
            <a:endParaRPr lang="ja-JP" altLang="en-US" b="1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3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0"/>
    </mc:Choice>
    <mc:Fallback xmlns="">
      <p:transition spd="slow" advTm="79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7379" y="424131"/>
            <a:ext cx="6850621" cy="485775"/>
          </a:xfrm>
        </p:spPr>
        <p:txBody>
          <a:bodyPr/>
          <a:lstStyle/>
          <a:p>
            <a:r>
              <a:rPr lang="en-US" altLang="ja-JP" sz="2000" b="1" dirty="0" smtClean="0"/>
              <a:t>J-PARC E27 </a:t>
            </a:r>
            <a:r>
              <a:rPr lang="en-US" altLang="ja-JP" sz="1800" b="1" dirty="0" smtClean="0"/>
              <a:t>(</a:t>
            </a:r>
            <a:r>
              <a:rPr lang="en-US" altLang="ja-JP" sz="1800" b="1" dirty="0" err="1" smtClean="0"/>
              <a:t>Nagae</a:t>
            </a:r>
            <a:r>
              <a:rPr lang="en-US" altLang="ja-JP" sz="1800" b="1" dirty="0" smtClean="0"/>
              <a:t> et al.) </a:t>
            </a:r>
            <a:r>
              <a:rPr lang="en-US" altLang="ja-JP" sz="2400" b="1" u="sng" dirty="0" smtClean="0"/>
              <a:t/>
            </a:r>
            <a:br>
              <a:rPr lang="en-US" altLang="ja-JP" sz="2400" b="1" u="sng" dirty="0" smtClean="0"/>
            </a:br>
            <a:r>
              <a:rPr lang="en-US" altLang="ja-JP" sz="2400" b="1" u="sng" dirty="0" smtClean="0"/>
              <a:t>Search for </a:t>
            </a:r>
            <a:r>
              <a:rPr lang="en-US" altLang="ja-JP" sz="2400" b="1" u="sng" dirty="0" err="1" smtClean="0"/>
              <a:t>K</a:t>
            </a:r>
            <a:r>
              <a:rPr lang="en-US" altLang="ja-JP" sz="2400" b="1" u="sng" baseline="30000" dirty="0" err="1" smtClean="0"/>
              <a:t>bar</a:t>
            </a:r>
            <a:r>
              <a:rPr lang="en-US" altLang="ja-JP" sz="2400" b="1" u="sng" dirty="0" err="1" smtClean="0"/>
              <a:t>NN</a:t>
            </a:r>
            <a:r>
              <a:rPr lang="en-US" altLang="ja-JP" sz="2400" b="1" u="sng" dirty="0" smtClean="0"/>
              <a:t> via d(</a:t>
            </a:r>
            <a:r>
              <a:rPr lang="en-US" altLang="ja-JP" sz="2400" b="1" u="sng" dirty="0" smtClean="0">
                <a:latin typeface="Symbol" panose="05050102010706020507" pitchFamily="18" charset="2"/>
              </a:rPr>
              <a:t>p</a:t>
            </a:r>
            <a:r>
              <a:rPr lang="en-US" altLang="ja-JP" sz="2400" b="1" u="sng" baseline="30000" dirty="0" smtClean="0"/>
              <a:t>+</a:t>
            </a:r>
            <a:r>
              <a:rPr lang="en-US" altLang="ja-JP" sz="2400" b="1" u="sng" dirty="0" smtClean="0"/>
              <a:t>,</a:t>
            </a:r>
            <a:r>
              <a:rPr lang="en-US" altLang="ja-JP" sz="2400" b="1" i="1" u="sng" dirty="0" smtClean="0"/>
              <a:t> </a:t>
            </a:r>
            <a:r>
              <a:rPr lang="en-US" altLang="ja-JP" sz="2400" b="1" u="sng" dirty="0" smtClean="0"/>
              <a:t>K</a:t>
            </a:r>
            <a:r>
              <a:rPr lang="en-US" altLang="ja-JP" sz="2400" b="1" u="sng" baseline="30000" dirty="0" smtClean="0"/>
              <a:t>+</a:t>
            </a:r>
            <a:r>
              <a:rPr lang="en-US" altLang="ja-JP" sz="2400" b="1" u="sng" dirty="0" smtClean="0"/>
              <a:t>) reaction</a:t>
            </a:r>
            <a:r>
              <a:rPr lang="ja-JP" altLang="en-US" sz="2400" b="1" u="sng" dirty="0"/>
              <a:t/>
            </a:r>
            <a:br>
              <a:rPr lang="ja-JP" altLang="en-US" sz="2400" b="1" u="sng" dirty="0"/>
            </a:br>
            <a:endParaRPr lang="ja-JP" altLang="en-US" sz="2400" b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2656" y="1218057"/>
            <a:ext cx="4105275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π</a:t>
            </a:r>
            <a:r>
              <a:rPr lang="en-US" altLang="ja-JP" sz="1600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+</a:t>
            </a:r>
            <a:r>
              <a:rPr lang="ja-JP" altLang="en-US" sz="1600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+ n </a:t>
            </a:r>
            <a:r>
              <a:rPr lang="ja-JP" alt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→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1600" b="1" dirty="0" err="1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Λ</a:t>
            </a:r>
            <a:r>
              <a:rPr lang="en-US" altLang="ja-JP" sz="16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(1405) 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+ K</a:t>
            </a:r>
            <a:r>
              <a:rPr lang="en-US" altLang="ja-JP" sz="1600" b="1" baseline="30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+</a:t>
            </a:r>
            <a:endParaRPr lang="en-US" altLang="ja-JP" sz="1600" b="1" dirty="0">
              <a:solidFill>
                <a:prstClr val="black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srgbClr val="008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       Λ(1405) 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+ p  </a:t>
            </a:r>
            <a:r>
              <a:rPr lang="ja-JP" altLang="en-US" sz="16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→</a:t>
            </a:r>
            <a:r>
              <a:rPr lang="en-US" altLang="ja-JP" sz="16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K</a:t>
            </a:r>
            <a:r>
              <a:rPr lang="en-US" altLang="ja-JP" sz="16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-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pp     -&gt; 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p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, 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600" b="1" baseline="30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0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p ?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                    </a:t>
            </a:r>
            <a:r>
              <a:rPr lang="en-US" altLang="ja-JP" sz="1600" dirty="0" smtClean="0">
                <a:solidFill>
                  <a:srgbClr val="1E00FA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ja-JP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→</a:t>
            </a:r>
            <a:r>
              <a:rPr lang="en-US" altLang="ja-JP" sz="1600" b="1" dirty="0" smtClean="0">
                <a:solidFill>
                  <a:srgbClr val="2035FC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quasi free </a:t>
            </a:r>
            <a:r>
              <a:rPr lang="en-US" altLang="en-US" sz="1600" b="1" dirty="0" smtClean="0">
                <a:solidFill>
                  <a:srgbClr val="2035FC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Λ*</a:t>
            </a:r>
            <a:r>
              <a:rPr lang="ja-JP" altLang="en-US" sz="1600" dirty="0" smtClean="0">
                <a:solidFill>
                  <a:srgbClr val="1E00FA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）</a:t>
            </a:r>
            <a:endParaRPr lang="en-US" altLang="ja-JP" sz="1600" dirty="0">
              <a:solidFill>
                <a:srgbClr val="1E00FA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724" name="テキスト ボックス 5"/>
          <p:cNvSpPr txBox="1">
            <a:spLocks noChangeArrowheads="1"/>
          </p:cNvSpPr>
          <p:nvPr/>
        </p:nvSpPr>
        <p:spPr bwMode="auto">
          <a:xfrm>
            <a:off x="171412" y="941442"/>
            <a:ext cx="361663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50" dirty="0">
                <a:solidFill>
                  <a:srgbClr val="008000"/>
                </a:solidFill>
              </a:rPr>
              <a:t>K</a:t>
            </a:r>
            <a:r>
              <a:rPr lang="en-US" altLang="ja-JP" sz="1650" baseline="30000" dirty="0">
                <a:solidFill>
                  <a:srgbClr val="008000"/>
                </a:solidFill>
              </a:rPr>
              <a:t>-</a:t>
            </a:r>
            <a:r>
              <a:rPr lang="en-US" altLang="ja-JP" sz="1650" dirty="0">
                <a:solidFill>
                  <a:srgbClr val="008000"/>
                </a:solidFill>
              </a:rPr>
              <a:t>pp</a:t>
            </a:r>
            <a:r>
              <a:rPr lang="ja-JP" altLang="en-US" sz="1650" dirty="0">
                <a:solidFill>
                  <a:srgbClr val="008000"/>
                </a:solidFill>
              </a:rPr>
              <a:t> </a:t>
            </a:r>
            <a:r>
              <a:rPr lang="en-US" altLang="ja-JP" sz="1650" dirty="0">
                <a:solidFill>
                  <a:srgbClr val="008000"/>
                </a:solidFill>
              </a:rPr>
              <a:t>is produced via a Λ(1405) doorway.</a:t>
            </a:r>
            <a:endParaRPr lang="ja-JP" altLang="en-US" sz="1650" dirty="0">
              <a:solidFill>
                <a:srgbClr val="008000"/>
              </a:solidFill>
            </a:endParaRPr>
          </a:p>
        </p:txBody>
      </p:sp>
      <p:sp>
        <p:nvSpPr>
          <p:cNvPr id="30735" name="テキスト ボックス 20"/>
          <p:cNvSpPr txBox="1">
            <a:spLocks noChangeArrowheads="1"/>
          </p:cNvSpPr>
          <p:nvPr/>
        </p:nvSpPr>
        <p:spPr bwMode="auto">
          <a:xfrm>
            <a:off x="5110384" y="223318"/>
            <a:ext cx="1728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dirty="0" smtClean="0">
                <a:solidFill>
                  <a:prstClr val="black"/>
                </a:solidFill>
              </a:rPr>
              <a:t>P</a:t>
            </a:r>
            <a:r>
              <a:rPr lang="en-US" altLang="ja-JP" sz="1600" baseline="-25000" dirty="0" smtClean="0">
                <a:solidFill>
                  <a:prstClr val="black"/>
                </a:solidFill>
              </a:rPr>
              <a:t>π </a:t>
            </a:r>
            <a:r>
              <a:rPr lang="en-US" altLang="ja-JP" sz="1600" dirty="0">
                <a:solidFill>
                  <a:prstClr val="black"/>
                </a:solidFill>
              </a:rPr>
              <a:t>= </a:t>
            </a:r>
            <a:r>
              <a:rPr lang="en-US" altLang="ja-JP" sz="1600" dirty="0" smtClean="0">
                <a:solidFill>
                  <a:prstClr val="black"/>
                </a:solidFill>
              </a:rPr>
              <a:t>1.7 GeV/c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7841" r="49566" b="34275"/>
          <a:stretch/>
        </p:blipFill>
        <p:spPr bwMode="auto">
          <a:xfrm>
            <a:off x="2525963" y="6535456"/>
            <a:ext cx="381250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2120" r="3370" b="31875"/>
          <a:stretch/>
        </p:blipFill>
        <p:spPr bwMode="auto">
          <a:xfrm>
            <a:off x="476672" y="2083705"/>
            <a:ext cx="5656317" cy="20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332656" y="4130230"/>
            <a:ext cx="3137987" cy="339934"/>
            <a:chOff x="819394" y="4360910"/>
            <a:chExt cx="3137987" cy="339934"/>
          </a:xfrm>
        </p:grpSpPr>
        <p:pic>
          <p:nvPicPr>
            <p:cNvPr id="19" name="Picture 4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91" t="80914" r="12534" b="13104"/>
            <a:stretch/>
          </p:blipFill>
          <p:spPr bwMode="auto">
            <a:xfrm>
              <a:off x="1257148" y="4412812"/>
              <a:ext cx="2700233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819394" y="4360910"/>
              <a:ext cx="5084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000000"/>
                  </a:solidFill>
                </a:rPr>
                <a:t>M =</a:t>
              </a:r>
              <a:endParaRPr lang="ja-JP" altLang="en-US" sz="1600" dirty="0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3360453" y="4144405"/>
            <a:ext cx="2998989" cy="338554"/>
            <a:chOff x="476407" y="4953416"/>
            <a:chExt cx="2998989" cy="338554"/>
          </a:xfrm>
        </p:grpSpPr>
        <p:pic>
          <p:nvPicPr>
            <p:cNvPr id="18" name="Picture 4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t="86564" r="68959" b="7594"/>
            <a:stretch/>
          </p:blipFill>
          <p:spPr bwMode="auto">
            <a:xfrm>
              <a:off x="977281" y="4991124"/>
              <a:ext cx="2498115" cy="2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正方形/長方形 22"/>
            <p:cNvSpPr/>
            <p:nvPr/>
          </p:nvSpPr>
          <p:spPr>
            <a:xfrm>
              <a:off x="476407" y="4953416"/>
              <a:ext cx="611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,  G</a:t>
              </a:r>
              <a:r>
                <a:rPr lang="en-US" altLang="ja-JP" sz="1600" i="1" dirty="0" smtClean="0">
                  <a:solidFill>
                    <a:srgbClr val="000000"/>
                  </a:solidFill>
                </a:rPr>
                <a:t> =</a:t>
              </a:r>
              <a:endParaRPr lang="ja-JP" altLang="en-US" sz="1600" dirty="0"/>
            </a:p>
          </p:txBody>
        </p:sp>
      </p:grpSp>
      <p:sp>
        <p:nvSpPr>
          <p:cNvPr id="20" name="テキスト ボックス 3"/>
          <p:cNvSpPr txBox="1">
            <a:spLocks noChangeArrowheads="1"/>
          </p:cNvSpPr>
          <p:nvPr/>
        </p:nvSpPr>
        <p:spPr bwMode="auto">
          <a:xfrm>
            <a:off x="242331" y="4497460"/>
            <a:ext cx="6380715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b="1" dirty="0">
                <a:solidFill>
                  <a:srgbClr val="000000"/>
                </a:solidFill>
              </a:rPr>
              <a:t>W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hat is the deep (B</a:t>
            </a:r>
            <a:r>
              <a:rPr lang="en-US" altLang="ja-JP" sz="1600" b="1" baseline="-25000" dirty="0" smtClean="0">
                <a:solidFill>
                  <a:srgbClr val="000000"/>
                </a:solidFill>
              </a:rPr>
              <a:t>K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~ 100 MeV) broad bump seen in three experiments?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ja-JP" sz="1600" b="1" dirty="0" smtClean="0">
                <a:solidFill>
                  <a:srgbClr val="000000"/>
                </a:solidFill>
              </a:rPr>
              <a:t>Two different “K</a:t>
            </a:r>
            <a:r>
              <a:rPr lang="en-US" altLang="ja-JP" sz="16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pp”-like (B=2, S=-1) states ??   Open question.</a:t>
            </a:r>
          </a:p>
        </p:txBody>
      </p:sp>
      <p:pic>
        <p:nvPicPr>
          <p:cNvPr id="30725" name="図 8" descr="piK_Kp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8" y="910638"/>
            <a:ext cx="1961444" cy="108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140968" y="1974335"/>
            <a:ext cx="32808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b="1" i="1" dirty="0" smtClean="0"/>
              <a:t>Ichikawa et al., </a:t>
            </a:r>
            <a:r>
              <a:rPr lang="ja-JP" altLang="ja-JP" sz="1400" b="1" i="1" dirty="0" smtClean="0"/>
              <a:t>PTEP </a:t>
            </a:r>
            <a:r>
              <a:rPr lang="ja-JP" altLang="ja-JP" sz="1400" b="1" i="1" dirty="0"/>
              <a:t>2015 (2015</a:t>
            </a:r>
            <a:r>
              <a:rPr lang="ja-JP" altLang="ja-JP" sz="1400" b="1" i="1" dirty="0" smtClean="0"/>
              <a:t>) </a:t>
            </a:r>
            <a:r>
              <a:rPr lang="ja-JP" altLang="ja-JP" sz="1400" b="1" i="1" dirty="0"/>
              <a:t>021D01</a:t>
            </a:r>
            <a:r>
              <a:rPr lang="ja-JP" altLang="ja-JP" sz="1400" i="1" dirty="0"/>
              <a:t> </a:t>
            </a:r>
            <a:endParaRPr lang="ja-JP" altLang="en-US" sz="1400" i="1" dirty="0"/>
          </a:p>
        </p:txBody>
      </p:sp>
      <p:sp>
        <p:nvSpPr>
          <p:cNvPr id="7" name="正方形/長方形 6"/>
          <p:cNvSpPr/>
          <p:nvPr/>
        </p:nvSpPr>
        <p:spPr>
          <a:xfrm>
            <a:off x="1979727" y="2296613"/>
            <a:ext cx="1428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2 protons in coin</a:t>
            </a:r>
          </a:p>
          <a:p>
            <a:r>
              <a:rPr lang="en-US" altLang="ja-JP" sz="1400" b="1" dirty="0" smtClean="0">
                <a:solidFill>
                  <a:srgbClr val="000000"/>
                </a:solidFill>
              </a:rPr>
              <a:t>      </a:t>
            </a:r>
            <a:r>
              <a:rPr lang="en-US" altLang="ja-JP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400" b="1" baseline="30000" dirty="0" smtClean="0">
                <a:solidFill>
                  <a:srgbClr val="000000"/>
                </a:solidFill>
              </a:rPr>
              <a:t>0</a:t>
            </a:r>
            <a:r>
              <a:rPr lang="en-US" altLang="ja-JP" sz="1400" b="1" dirty="0" smtClean="0">
                <a:solidFill>
                  <a:srgbClr val="000000"/>
                </a:solidFill>
              </a:rPr>
              <a:t>p mode</a:t>
            </a:r>
            <a:endParaRPr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013176" y="2296613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</a:rPr>
              <a:t>1 proton in coin</a:t>
            </a:r>
            <a:endParaRPr lang="ja-JP" altLang="en-US" sz="1400" dirty="0"/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5301208" y="2787774"/>
            <a:ext cx="0" cy="114439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 bwMode="auto">
          <a:xfrm>
            <a:off x="2420888" y="2787774"/>
            <a:ext cx="0" cy="114439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91542"/>
      </p:ext>
    </p:extLst>
  </p:cSld>
  <p:clrMapOvr>
    <a:masterClrMapping/>
  </p:clrMapOvr>
  <p:transition spd="slow" advTm="46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テキスト ボックス 5"/>
          <p:cNvSpPr txBox="1">
            <a:spLocks noChangeArrowheads="1"/>
          </p:cNvSpPr>
          <p:nvPr/>
        </p:nvSpPr>
        <p:spPr bwMode="auto">
          <a:xfrm>
            <a:off x="334566" y="843558"/>
            <a:ext cx="6523434" cy="425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altLang="ja-JP" sz="1800" b="1" dirty="0" smtClean="0">
                <a:solidFill>
                  <a:prstClr val="black"/>
                </a:solidFill>
              </a:rPr>
              <a:t>Recent highlights </a:t>
            </a:r>
            <a:r>
              <a:rPr lang="en-US" altLang="ja-JP" sz="1800" b="1" dirty="0">
                <a:solidFill>
                  <a:prstClr val="black"/>
                </a:solidFill>
              </a:rPr>
              <a:t>o</a:t>
            </a:r>
            <a:r>
              <a:rPr lang="en-US" altLang="ja-JP" sz="1800" b="1" dirty="0" smtClean="0">
                <a:solidFill>
                  <a:prstClr val="black"/>
                </a:solidFill>
              </a:rPr>
              <a:t>n “Mesons in nuclear medium”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endParaRPr lang="en-US" altLang="ja-JP" sz="800" dirty="0" smtClean="0">
              <a:solidFill>
                <a:srgbClr val="C00000"/>
              </a:solidFill>
              <a:latin typeface="Symbol" panose="05050102010706020507" pitchFamily="18" charset="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altLang="ja-JP" sz="1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X-</a:t>
            </a:r>
            <a:r>
              <a:rPr lang="en-US" altLang="ja-JP" sz="1800" dirty="0" smtClean="0">
                <a:solidFill>
                  <a:srgbClr val="C00000"/>
                </a:solidFill>
              </a:rPr>
              <a:t>nucleus </a:t>
            </a:r>
            <a:r>
              <a:rPr lang="en-US" altLang="ja-JP" sz="1800" dirty="0">
                <a:solidFill>
                  <a:srgbClr val="C00000"/>
                </a:solidFill>
              </a:rPr>
              <a:t>bound systems </a:t>
            </a:r>
            <a:r>
              <a:rPr lang="en-US" altLang="ja-JP" sz="1800" dirty="0" smtClean="0">
                <a:solidFill>
                  <a:srgbClr val="C00000"/>
                </a:solidFill>
              </a:rPr>
              <a:t>observed</a:t>
            </a:r>
            <a:endParaRPr lang="en-US" altLang="ja-JP" sz="1800" dirty="0">
              <a:solidFill>
                <a:srgbClr val="C00000"/>
              </a:solidFill>
            </a:endParaRP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500" dirty="0">
                <a:solidFill>
                  <a:prstClr val="black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500" baseline="30000" dirty="0">
                <a:solidFill>
                  <a:prstClr val="black"/>
                </a:solidFill>
                <a:latin typeface="Symbol" panose="05050102010706020507" pitchFamily="18" charset="2"/>
              </a:rPr>
              <a:t>- </a:t>
            </a:r>
            <a:r>
              <a:rPr lang="en-US" altLang="ja-JP" sz="1500" baseline="30000" dirty="0">
                <a:solidFill>
                  <a:prstClr val="black"/>
                </a:solidFill>
              </a:rPr>
              <a:t>14</a:t>
            </a:r>
            <a:r>
              <a:rPr lang="en-US" altLang="ja-JP" sz="1500" dirty="0">
                <a:solidFill>
                  <a:prstClr val="black"/>
                </a:solidFill>
              </a:rPr>
              <a:t>N bound system observed in emulsion (Kiso event).</a:t>
            </a:r>
            <a:r>
              <a:rPr lang="en-US" altLang="ja-JP" sz="1500" dirty="0">
                <a:solidFill>
                  <a:prstClr val="black"/>
                </a:solidFill>
                <a:latin typeface="Symbol" panose="05050102010706020507" pitchFamily="18" charset="2"/>
              </a:rPr>
              <a:t> </a:t>
            </a: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500" baseline="30000" dirty="0" smtClean="0">
                <a:solidFill>
                  <a:prstClr val="black"/>
                </a:solidFill>
              </a:rPr>
              <a:t>12</a:t>
            </a:r>
            <a:r>
              <a:rPr lang="en-US" altLang="ja-JP" sz="1500" dirty="0" smtClean="0">
                <a:solidFill>
                  <a:prstClr val="black"/>
                </a:solidFill>
              </a:rPr>
              <a:t>C(K-</a:t>
            </a:r>
            <a:r>
              <a:rPr lang="en-US" altLang="ja-JP" sz="1500" dirty="0">
                <a:solidFill>
                  <a:prstClr val="black"/>
                </a:solidFill>
              </a:rPr>
              <a:t>,K+)</a:t>
            </a:r>
            <a:r>
              <a:rPr lang="en-US" altLang="ja-JP" sz="1500" baseline="30000" dirty="0">
                <a:solidFill>
                  <a:prstClr val="black"/>
                </a:solidFill>
              </a:rPr>
              <a:t> 12</a:t>
            </a:r>
            <a:r>
              <a:rPr lang="en-US" altLang="ja-JP" sz="1500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500" dirty="0">
                <a:solidFill>
                  <a:prstClr val="black"/>
                </a:solidFill>
              </a:rPr>
              <a:t>Be</a:t>
            </a:r>
            <a:r>
              <a:rPr lang="en-US" altLang="ja-JP" sz="1500" baseline="30000" dirty="0">
                <a:solidFill>
                  <a:prstClr val="black"/>
                </a:solidFill>
              </a:rPr>
              <a:t>   </a:t>
            </a:r>
            <a:r>
              <a:rPr lang="en-US" altLang="ja-JP" sz="1500" dirty="0" smtClean="0">
                <a:solidFill>
                  <a:prstClr val="black"/>
                </a:solidFill>
              </a:rPr>
              <a:t>spectrum shows </a:t>
            </a:r>
            <a:r>
              <a:rPr lang="en-US" altLang="ja-JP" sz="1500" dirty="0">
                <a:solidFill>
                  <a:prstClr val="black"/>
                </a:solidFill>
              </a:rPr>
              <a:t>bound state events</a:t>
            </a:r>
            <a:r>
              <a:rPr lang="en-US" altLang="ja-JP" sz="1500" dirty="0" smtClean="0">
                <a:solidFill>
                  <a:prstClr val="black"/>
                </a:solidFill>
              </a:rPr>
              <a:t>.</a:t>
            </a: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500" dirty="0" smtClean="0">
                <a:solidFill>
                  <a:prstClr val="black"/>
                </a:solidFill>
              </a:rPr>
              <a:t>“Hyperon puzzle” is more serious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US" altLang="ja-JP" sz="800" dirty="0" smtClean="0">
              <a:solidFill>
                <a:srgbClr val="C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US" altLang="ja-JP" sz="1800" dirty="0" smtClean="0">
                <a:solidFill>
                  <a:srgbClr val="C00000"/>
                </a:solidFill>
              </a:rPr>
              <a:t>Large </a:t>
            </a:r>
            <a:r>
              <a:rPr lang="en-US" altLang="ja-JP" sz="1800" dirty="0">
                <a:solidFill>
                  <a:srgbClr val="C00000"/>
                </a:solidFill>
              </a:rPr>
              <a:t>CSB effect in A=4 </a:t>
            </a:r>
            <a:r>
              <a:rPr lang="en-US" altLang="ja-JP" sz="1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L </a:t>
            </a:r>
            <a:r>
              <a:rPr lang="en-US" altLang="ja-JP" sz="1800" dirty="0" err="1" smtClean="0">
                <a:solidFill>
                  <a:srgbClr val="C00000"/>
                </a:solidFill>
              </a:rPr>
              <a:t>hypernuclei</a:t>
            </a:r>
            <a:r>
              <a:rPr lang="en-US" altLang="ja-JP" sz="1800" dirty="0" smtClean="0">
                <a:solidFill>
                  <a:srgbClr val="C00000"/>
                </a:solidFill>
              </a:rPr>
              <a:t> confirmed</a:t>
            </a:r>
            <a:endParaRPr lang="en-US" altLang="ja-JP" sz="1800" dirty="0">
              <a:solidFill>
                <a:srgbClr val="C00000"/>
              </a:solidFill>
            </a:endParaRP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500" dirty="0" smtClean="0">
                <a:solidFill>
                  <a:prstClr val="black"/>
                </a:solidFill>
              </a:rPr>
              <a:t>Precise </a:t>
            </a:r>
            <a:r>
              <a:rPr lang="en-US" altLang="ja-JP" sz="1500" baseline="30000" dirty="0" smtClean="0">
                <a:solidFill>
                  <a:prstClr val="black"/>
                </a:solidFill>
              </a:rPr>
              <a:t>4</a:t>
            </a:r>
            <a:r>
              <a:rPr lang="en-US" altLang="ja-JP" sz="1500" baseline="-25000" dirty="0" smtClean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500" dirty="0" smtClean="0">
                <a:solidFill>
                  <a:prstClr val="black"/>
                </a:solidFill>
              </a:rPr>
              <a:t>He(1</a:t>
            </a:r>
            <a:r>
              <a:rPr lang="en-US" altLang="ja-JP" sz="15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1500" dirty="0" smtClean="0">
                <a:solidFill>
                  <a:prstClr val="black"/>
                </a:solidFill>
              </a:rPr>
              <a:t>-&gt;0</a:t>
            </a:r>
            <a:r>
              <a:rPr lang="en-US" altLang="ja-JP" sz="15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1500" dirty="0" smtClean="0">
                <a:solidFill>
                  <a:prstClr val="black"/>
                </a:solidFill>
              </a:rPr>
              <a:t>)  </a:t>
            </a:r>
            <a:r>
              <a:rPr lang="en-US" altLang="ja-JP" sz="1500" dirty="0">
                <a:solidFill>
                  <a:prstClr val="black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500" dirty="0">
                <a:solidFill>
                  <a:prstClr val="black"/>
                </a:solidFill>
              </a:rPr>
              <a:t>-ray measurement</a:t>
            </a: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500" dirty="0" smtClean="0">
                <a:solidFill>
                  <a:prstClr val="black"/>
                </a:solidFill>
              </a:rPr>
              <a:t>Precise </a:t>
            </a:r>
            <a:r>
              <a:rPr lang="en-US" altLang="ja-JP" sz="1500" baseline="30000" dirty="0">
                <a:solidFill>
                  <a:prstClr val="black"/>
                </a:solidFill>
              </a:rPr>
              <a:t>4</a:t>
            </a:r>
            <a:r>
              <a:rPr lang="en-US" altLang="ja-JP" sz="1500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500" dirty="0">
                <a:solidFill>
                  <a:prstClr val="black"/>
                </a:solidFill>
              </a:rPr>
              <a:t>H mass measurement via  </a:t>
            </a:r>
            <a:r>
              <a:rPr lang="en-US" altLang="ja-JP" sz="1500" baseline="30000" dirty="0">
                <a:solidFill>
                  <a:prstClr val="black"/>
                </a:solidFill>
              </a:rPr>
              <a:t>4</a:t>
            </a:r>
            <a:r>
              <a:rPr lang="en-US" altLang="ja-JP" sz="1500" baseline="-25000" dirty="0">
                <a:solidFill>
                  <a:prstClr val="black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500" dirty="0">
                <a:solidFill>
                  <a:prstClr val="black"/>
                </a:solidFill>
              </a:rPr>
              <a:t>H-&gt;  </a:t>
            </a:r>
            <a:r>
              <a:rPr lang="en-US" altLang="ja-JP" sz="1500" baseline="30000" dirty="0">
                <a:solidFill>
                  <a:prstClr val="black"/>
                </a:solidFill>
              </a:rPr>
              <a:t>4</a:t>
            </a:r>
            <a:r>
              <a:rPr lang="en-US" altLang="ja-JP" sz="1500" dirty="0">
                <a:solidFill>
                  <a:prstClr val="black"/>
                </a:solidFill>
              </a:rPr>
              <a:t>He + </a:t>
            </a:r>
            <a:r>
              <a:rPr lang="en-US" altLang="ja-JP" sz="1500" dirty="0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500" baseline="30000" dirty="0">
                <a:solidFill>
                  <a:prstClr val="black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500" dirty="0">
                <a:solidFill>
                  <a:prstClr val="black"/>
                </a:solidFill>
              </a:rPr>
              <a:t>  </a:t>
            </a:r>
          </a:p>
          <a:p>
            <a:pPr marL="557213" lvl="1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endParaRPr lang="en-US" altLang="ja-JP" sz="8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US" altLang="ja-JP" sz="1800" dirty="0">
                <a:solidFill>
                  <a:srgbClr val="C00000"/>
                </a:solidFill>
              </a:rPr>
              <a:t>N</a:t>
            </a:r>
            <a:r>
              <a:rPr lang="en-US" altLang="ja-JP" sz="1800" dirty="0" smtClean="0">
                <a:solidFill>
                  <a:srgbClr val="C00000"/>
                </a:solidFill>
              </a:rPr>
              <a:t>ew data for K-pp bound systems obtained</a:t>
            </a: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600" baseline="30000" dirty="0" smtClean="0">
                <a:solidFill>
                  <a:prstClr val="black"/>
                </a:solidFill>
                <a:latin typeface="Calibri"/>
                <a:cs typeface="+mj-cs"/>
              </a:rPr>
              <a:t>3</a:t>
            </a:r>
            <a:r>
              <a:rPr lang="en-US" altLang="ja-JP" sz="1600" dirty="0" smtClean="0">
                <a:solidFill>
                  <a:prstClr val="black"/>
                </a:solidFill>
                <a:latin typeface="Calibri"/>
                <a:cs typeface="+mj-cs"/>
              </a:rPr>
              <a:t>He(K</a:t>
            </a:r>
            <a:r>
              <a:rPr lang="en-US" altLang="ja-JP" sz="1600" baseline="30000" dirty="0" smtClean="0">
                <a:solidFill>
                  <a:prstClr val="black"/>
                </a:solidFill>
                <a:latin typeface="Calibri"/>
                <a:cs typeface="+mj-cs"/>
              </a:rPr>
              <a:t>-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cs typeface="+mj-cs"/>
              </a:rPr>
              <a:t>,</a:t>
            </a:r>
            <a:r>
              <a:rPr lang="en-US" altLang="ja-JP" sz="1600" dirty="0" err="1">
                <a:solidFill>
                  <a:prstClr val="black"/>
                </a:solidFill>
                <a:latin typeface="Symbol" panose="05050102010706020507" pitchFamily="18" charset="2"/>
                <a:cs typeface="+mj-cs"/>
              </a:rPr>
              <a:t>L</a:t>
            </a:r>
            <a:r>
              <a:rPr lang="en-US" altLang="ja-JP" sz="1600" dirty="0" err="1">
                <a:solidFill>
                  <a:prstClr val="black"/>
                </a:solidFill>
                <a:latin typeface="Calibri"/>
                <a:cs typeface="+mj-cs"/>
              </a:rPr>
              <a:t>p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cs typeface="+mj-cs"/>
              </a:rPr>
              <a:t>)n </a:t>
            </a:r>
            <a:r>
              <a:rPr lang="en-US" altLang="ja-JP" sz="1500" dirty="0" smtClean="0">
                <a:solidFill>
                  <a:prstClr val="black"/>
                </a:solidFill>
              </a:rPr>
              <a:t>spectrum exhibits a peak at B</a:t>
            </a:r>
            <a:r>
              <a:rPr lang="en-US" altLang="ja-JP" sz="1500" baseline="-25000" dirty="0" smtClean="0">
                <a:solidFill>
                  <a:prstClr val="black"/>
                </a:solidFill>
              </a:rPr>
              <a:t>K</a:t>
            </a:r>
            <a:r>
              <a:rPr lang="en-US" altLang="ja-JP" sz="1500" dirty="0" smtClean="0">
                <a:solidFill>
                  <a:prstClr val="black"/>
                </a:solidFill>
              </a:rPr>
              <a:t> ~ </a:t>
            </a:r>
            <a:r>
              <a:rPr lang="en-US" altLang="ja-JP" sz="1500" dirty="0" smtClean="0">
                <a:solidFill>
                  <a:prstClr val="black"/>
                </a:solidFill>
              </a:rPr>
              <a:t>40 </a:t>
            </a:r>
            <a:r>
              <a:rPr lang="en-US" altLang="ja-JP" sz="1500" dirty="0" smtClean="0">
                <a:solidFill>
                  <a:prstClr val="black"/>
                </a:solidFill>
              </a:rPr>
              <a:t>MeV</a:t>
            </a:r>
          </a:p>
          <a:p>
            <a:pPr marL="814388" lvl="1" indent="-257175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ja-JP" sz="1500" dirty="0">
                <a:solidFill>
                  <a:prstClr val="black"/>
                </a:solidFill>
              </a:rPr>
              <a:t>B</a:t>
            </a:r>
            <a:r>
              <a:rPr lang="en-US" altLang="ja-JP" sz="1500" dirty="0" smtClean="0">
                <a:solidFill>
                  <a:prstClr val="black"/>
                </a:solidFill>
              </a:rPr>
              <a:t>road bump at B</a:t>
            </a:r>
            <a:r>
              <a:rPr lang="en-US" altLang="ja-JP" sz="1500" baseline="-25000" dirty="0" smtClean="0">
                <a:solidFill>
                  <a:prstClr val="black"/>
                </a:solidFill>
              </a:rPr>
              <a:t>K</a:t>
            </a:r>
            <a:r>
              <a:rPr lang="en-US" altLang="ja-JP" sz="1500" dirty="0" smtClean="0">
                <a:solidFill>
                  <a:prstClr val="black"/>
                </a:solidFill>
              </a:rPr>
              <a:t> </a:t>
            </a:r>
            <a:r>
              <a:rPr lang="en-US" altLang="ja-JP" sz="1500" dirty="0">
                <a:solidFill>
                  <a:prstClr val="black"/>
                </a:solidFill>
              </a:rPr>
              <a:t>~ </a:t>
            </a:r>
            <a:r>
              <a:rPr lang="en-US" altLang="ja-JP" sz="1500" dirty="0" smtClean="0">
                <a:solidFill>
                  <a:prstClr val="black"/>
                </a:solidFill>
              </a:rPr>
              <a:t>100 </a:t>
            </a:r>
            <a:r>
              <a:rPr lang="en-US" altLang="ja-JP" sz="1500" dirty="0">
                <a:solidFill>
                  <a:prstClr val="black"/>
                </a:solidFill>
              </a:rPr>
              <a:t>MeV in </a:t>
            </a:r>
            <a:r>
              <a:rPr lang="en-US" altLang="ja-JP" sz="1500" dirty="0" smtClean="0">
                <a:solidFill>
                  <a:prstClr val="black"/>
                </a:solidFill>
              </a:rPr>
              <a:t>d(</a:t>
            </a:r>
            <a:r>
              <a:rPr lang="en-US" altLang="ja-JP" sz="1500" dirty="0" err="1" smtClean="0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500" baseline="30000" dirty="0" err="1" smtClean="0">
                <a:solidFill>
                  <a:prstClr val="black"/>
                </a:solidFill>
              </a:rPr>
              <a:t>+</a:t>
            </a:r>
            <a:r>
              <a:rPr lang="en-US" altLang="ja-JP" sz="1500" dirty="0" err="1" smtClean="0">
                <a:solidFill>
                  <a:prstClr val="black"/>
                </a:solidFill>
              </a:rPr>
              <a:t>,K</a:t>
            </a:r>
            <a:r>
              <a:rPr lang="en-US" altLang="ja-JP" sz="1500" baseline="30000" dirty="0" smtClean="0">
                <a:solidFill>
                  <a:prstClr val="black"/>
                </a:solidFill>
              </a:rPr>
              <a:t>+</a:t>
            </a:r>
            <a:r>
              <a:rPr lang="en-US" altLang="ja-JP" sz="1500" dirty="0" smtClean="0">
                <a:solidFill>
                  <a:prstClr val="black"/>
                </a:solidFill>
              </a:rPr>
              <a:t>) reaction</a:t>
            </a:r>
            <a:endParaRPr lang="en-US" altLang="ja-JP" sz="1500" dirty="0">
              <a:solidFill>
                <a:prstClr val="black"/>
              </a:solidFill>
            </a:endParaRPr>
          </a:p>
          <a:p>
            <a:pPr indent="-185737"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/>
            </a:pPr>
            <a:r>
              <a:rPr lang="en-US" altLang="ja-JP" sz="2200" b="1" dirty="0" smtClean="0">
                <a:solidFill>
                  <a:prstClr val="black"/>
                </a:solidFill>
              </a:rPr>
              <a:t>Future</a:t>
            </a:r>
            <a:endParaRPr lang="en-US" altLang="ja-JP" sz="2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  </a:t>
            </a:r>
            <a:r>
              <a:rPr lang="en-US" altLang="ja-JP" sz="1500" dirty="0">
                <a:solidFill>
                  <a:srgbClr val="000000"/>
                </a:solidFill>
              </a:rPr>
              <a:t>New experiments at </a:t>
            </a:r>
            <a:r>
              <a:rPr lang="en-US" altLang="ja-JP" sz="1500" dirty="0" err="1">
                <a:solidFill>
                  <a:srgbClr val="000000"/>
                </a:solidFill>
              </a:rPr>
              <a:t>JLab</a:t>
            </a:r>
            <a:r>
              <a:rPr lang="en-US" altLang="ja-JP" sz="1500" dirty="0">
                <a:solidFill>
                  <a:srgbClr val="000000"/>
                </a:solidFill>
              </a:rPr>
              <a:t>/J-PARC + </a:t>
            </a:r>
            <a:r>
              <a:rPr lang="en-US" altLang="ja-JP" sz="1500" dirty="0" smtClean="0">
                <a:solidFill>
                  <a:srgbClr val="000000"/>
                </a:solidFill>
              </a:rPr>
              <a:t>J-PARC Hadron </a:t>
            </a:r>
            <a:r>
              <a:rPr lang="en-US" altLang="ja-JP" sz="1500" dirty="0">
                <a:solidFill>
                  <a:srgbClr val="000000"/>
                </a:solidFill>
              </a:rPr>
              <a:t>Hall extension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altLang="ja-JP" sz="1500" dirty="0">
                <a:solidFill>
                  <a:srgbClr val="000000"/>
                </a:solidFill>
              </a:rPr>
              <a:t>            =&gt; </a:t>
            </a:r>
            <a:r>
              <a:rPr lang="en-US" altLang="ja-JP" sz="1500" dirty="0" smtClean="0">
                <a:solidFill>
                  <a:srgbClr val="000000"/>
                </a:solidFill>
              </a:rPr>
              <a:t> Nuclear density dependence of YN </a:t>
            </a:r>
            <a:r>
              <a:rPr lang="en-US" altLang="ja-JP" sz="1500" dirty="0">
                <a:solidFill>
                  <a:srgbClr val="000000"/>
                </a:solidFill>
              </a:rPr>
              <a:t>interaction in nuclear matter </a:t>
            </a:r>
            <a:endParaRPr lang="en-US" altLang="ja-JP" sz="15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US" altLang="ja-JP" sz="1500" dirty="0">
                <a:solidFill>
                  <a:srgbClr val="000000"/>
                </a:solidFill>
              </a:rPr>
              <a:t> </a:t>
            </a:r>
            <a:r>
              <a:rPr lang="en-US" altLang="ja-JP" sz="1500" dirty="0" smtClean="0">
                <a:solidFill>
                  <a:srgbClr val="000000"/>
                </a:solidFill>
              </a:rPr>
              <a:t>               =&gt; </a:t>
            </a:r>
            <a:r>
              <a:rPr lang="en-US" altLang="ja-JP" sz="1500" dirty="0">
                <a:solidFill>
                  <a:srgbClr val="000000"/>
                </a:solidFill>
              </a:rPr>
              <a:t>solve hyperon puzzle</a:t>
            </a:r>
            <a:endParaRPr lang="en-US" altLang="ja-JP" sz="1500" dirty="0">
              <a:solidFill>
                <a:prstClr val="black"/>
              </a:solidFill>
            </a:endParaRPr>
          </a:p>
        </p:txBody>
      </p:sp>
      <p:sp>
        <p:nvSpPr>
          <p:cNvPr id="143365" name="正方形/長方形 1"/>
          <p:cNvSpPr>
            <a:spLocks noChangeArrowheads="1"/>
          </p:cNvSpPr>
          <p:nvPr/>
        </p:nvSpPr>
        <p:spPr bwMode="auto">
          <a:xfrm>
            <a:off x="2348880" y="339502"/>
            <a:ext cx="188416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="1" u="sng" dirty="0" smtClean="0">
                <a:solidFill>
                  <a:srgbClr val="000000"/>
                </a:solidFill>
                <a:latin typeface="Arial" pitchFamily="34" charset="0"/>
              </a:rPr>
              <a:t>4. </a:t>
            </a:r>
            <a:r>
              <a:rPr lang="en-US" altLang="ja-JP" sz="2400" b="1" u="sng" dirty="0">
                <a:solidFill>
                  <a:srgbClr val="000000"/>
                </a:solidFill>
                <a:latin typeface="Arial" pitchFamily="34" charset="0"/>
              </a:rPr>
              <a:t>Summary</a:t>
            </a:r>
            <a:endParaRPr lang="ja-JP" altLang="en-US" sz="2400" b="1" u="sng" dirty="0">
              <a:solidFill>
                <a:srgbClr val="1F497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73774"/>
      </p:ext>
    </p:extLst>
  </p:cSld>
  <p:clrMapOvr>
    <a:masterClrMapping/>
  </p:clrMapOvr>
  <p:transition spd="slow" advTm="2327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37"/>
          <p:cNvGrpSpPr>
            <a:grpSpLocks/>
          </p:cNvGrpSpPr>
          <p:nvPr/>
        </p:nvGrpSpPr>
        <p:grpSpPr bwMode="auto">
          <a:xfrm>
            <a:off x="7155414" y="2679762"/>
            <a:ext cx="2106233" cy="1988774"/>
            <a:chOff x="151012" y="2446795"/>
            <a:chExt cx="3585587" cy="3274238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51012" y="2453579"/>
              <a:ext cx="3565591" cy="3017961"/>
              <a:chOff x="509" y="1302"/>
              <a:chExt cx="3487" cy="2961"/>
            </a:xfrm>
          </p:grpSpPr>
          <p:pic>
            <p:nvPicPr>
              <p:cNvPr id="8" name="Picture 29" descr="BARYO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14" t="27759" r="28052" b="4196"/>
              <a:stretch>
                <a:fillRect/>
              </a:stretch>
            </p:blipFill>
            <p:spPr bwMode="auto">
              <a:xfrm>
                <a:off x="509" y="1303"/>
                <a:ext cx="3486" cy="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30"/>
              <p:cNvSpPr>
                <a:spLocks noChangeArrowheads="1"/>
              </p:cNvSpPr>
              <p:nvPr/>
            </p:nvSpPr>
            <p:spPr bwMode="auto">
              <a:xfrm>
                <a:off x="3448" y="1302"/>
                <a:ext cx="541" cy="11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31"/>
              <p:cNvSpPr>
                <a:spLocks noChangeArrowheads="1"/>
              </p:cNvSpPr>
              <p:nvPr/>
            </p:nvSpPr>
            <p:spPr bwMode="auto">
              <a:xfrm>
                <a:off x="3492" y="2861"/>
                <a:ext cx="504" cy="114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32"/>
              <p:cNvSpPr>
                <a:spLocks noChangeArrowheads="1"/>
              </p:cNvSpPr>
              <p:nvPr/>
            </p:nvSpPr>
            <p:spPr bwMode="auto">
              <a:xfrm>
                <a:off x="3605" y="2310"/>
                <a:ext cx="384" cy="2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ja-JP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正方形/長方形 6"/>
            <p:cNvSpPr/>
            <p:nvPr/>
          </p:nvSpPr>
          <p:spPr>
            <a:xfrm>
              <a:off x="3440377" y="2446795"/>
              <a:ext cx="296222" cy="3274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8640" y="1203598"/>
            <a:ext cx="6262688" cy="162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3600" b="1" dirty="0"/>
          </a:p>
          <a:p>
            <a:pPr marL="385743" indent="-38574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ja-JP" sz="3600" b="1" dirty="0"/>
              <a:t> Introduction </a:t>
            </a:r>
          </a:p>
        </p:txBody>
      </p:sp>
    </p:spTree>
    <p:extLst>
      <p:ext uri="{BB962C8B-B14F-4D97-AF65-F5344CB8AC3E}">
        <p14:creationId xmlns:p14="http://schemas.microsoft.com/office/powerpoint/2010/main" val="483717833"/>
      </p:ext>
    </p:extLst>
  </p:cSld>
  <p:clrMapOvr>
    <a:masterClrMapping/>
  </p:clrMapOvr>
  <p:transition spd="slow" advTm="79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矢印 15"/>
          <p:cNvSpPr/>
          <p:nvPr/>
        </p:nvSpPr>
        <p:spPr>
          <a:xfrm rot="19459345">
            <a:off x="2086545" y="433910"/>
            <a:ext cx="647085" cy="4383474"/>
          </a:xfrm>
          <a:prstGeom prst="downArrow">
            <a:avLst>
              <a:gd name="adj1" fmla="val 50000"/>
              <a:gd name="adj2" fmla="val 111727"/>
            </a:avLst>
          </a:prstGeom>
          <a:gradFill flip="none" rotWithShape="1">
            <a:gsLst>
              <a:gs pos="100000">
                <a:srgbClr val="FF0000"/>
              </a:gs>
              <a:gs pos="62000">
                <a:srgbClr val="FF0000">
                  <a:tint val="44500"/>
                  <a:satMod val="160000"/>
                </a:srgbClr>
              </a:gs>
              <a:gs pos="0">
                <a:schemeClr val="bg1"/>
              </a:gs>
            </a:gsLst>
            <a:lin ang="16200000" scaled="1"/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9" descr="lamb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5724">
            <a:off x="3525745" y="2022540"/>
            <a:ext cx="388148" cy="4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1742660" y="2337654"/>
            <a:ext cx="2711615" cy="519113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9946" y="3066894"/>
            <a:ext cx="3427713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575"/>
              </a:lnSpc>
              <a:spcBef>
                <a:spcPct val="0"/>
              </a:spcBef>
              <a:buNone/>
            </a:pPr>
            <a:r>
              <a:rPr lang="en-US" altLang="ja-JP" sz="1350" b="1" i="1" dirty="0"/>
              <a:t>How are nuclei </a:t>
            </a:r>
            <a:r>
              <a:rPr lang="en-US" altLang="ja-JP" sz="1350" b="1" i="1" dirty="0" smtClean="0"/>
              <a:t>formed from </a:t>
            </a:r>
            <a:r>
              <a:rPr lang="en-US" altLang="ja-JP" sz="1350" b="1" i="1" dirty="0"/>
              <a:t>hadrons?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2055" y="258305"/>
            <a:ext cx="5854303" cy="47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70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ja-JP" sz="2000" b="1" u="sng" kern="0" dirty="0" smtClean="0"/>
              <a:t>Basic questions in low energy QCD</a:t>
            </a:r>
            <a:endParaRPr lang="en-US" altLang="ja-JP" sz="2000" b="1" u="sng" kern="0" dirty="0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9422563">
            <a:off x="3572683" y="3009963"/>
            <a:ext cx="471242" cy="630201"/>
          </a:xfrm>
          <a:prstGeom prst="downArrow">
            <a:avLst>
              <a:gd name="adj1" fmla="val 50000"/>
              <a:gd name="adj2" fmla="val 45596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9545365">
            <a:off x="2442963" y="1574435"/>
            <a:ext cx="471242" cy="649880"/>
          </a:xfrm>
          <a:prstGeom prst="downArrow">
            <a:avLst>
              <a:gd name="adj1" fmla="val 50000"/>
              <a:gd name="adj2" fmla="val 45596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pic>
        <p:nvPicPr>
          <p:cNvPr id="22" name="Picture 60" descr="12LL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73" y="4171053"/>
            <a:ext cx="712186" cy="7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12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87" y="4192719"/>
            <a:ext cx="713944" cy="70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15"/>
          <p:cNvSpPr>
            <a:spLocks noChangeArrowheads="1"/>
          </p:cNvSpPr>
          <p:nvPr/>
        </p:nvSpPr>
        <p:spPr bwMode="auto">
          <a:xfrm>
            <a:off x="3664201" y="3662163"/>
            <a:ext cx="2711615" cy="519113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557988" y="3714469"/>
            <a:ext cx="9925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 smtClean="0"/>
              <a:t>Nuclei</a:t>
            </a:r>
            <a:endParaRPr lang="en-US" altLang="ja-JP" sz="2100" b="1" dirty="0"/>
          </a:p>
        </p:txBody>
      </p:sp>
      <p:pic>
        <p:nvPicPr>
          <p:cNvPr id="27" name="Picture 9" descr="lamb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955">
            <a:off x="3012542" y="1951912"/>
            <a:ext cx="388148" cy="4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528822" y="2366635"/>
            <a:ext cx="129819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/>
              <a:t>Hadrons 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2891068" y="964177"/>
            <a:ext cx="116456" cy="12292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9000">
                <a:srgbClr val="D03C3C"/>
              </a:gs>
              <a:gs pos="18000">
                <a:srgbClr val="C00000">
                  <a:tint val="44500"/>
                  <a:satMod val="16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2" name="円/楕円 31"/>
          <p:cNvSpPr/>
          <p:nvPr/>
        </p:nvSpPr>
        <p:spPr>
          <a:xfrm>
            <a:off x="2221858" y="763216"/>
            <a:ext cx="116456" cy="12292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008000"/>
              </a:gs>
              <a:gs pos="25000">
                <a:srgbClr val="92D050"/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3" name="円/楕円 32"/>
          <p:cNvSpPr/>
          <p:nvPr/>
        </p:nvSpPr>
        <p:spPr>
          <a:xfrm>
            <a:off x="2847345" y="793853"/>
            <a:ext cx="116456" cy="12292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7000">
                <a:srgbClr val="3333FF"/>
              </a:gs>
              <a:gs pos="20000">
                <a:srgbClr val="BDBD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4" name="円/楕円 33"/>
          <p:cNvSpPr/>
          <p:nvPr/>
        </p:nvSpPr>
        <p:spPr>
          <a:xfrm>
            <a:off x="2540245" y="762531"/>
            <a:ext cx="116456" cy="12292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9000">
                <a:srgbClr val="D03C3C"/>
              </a:gs>
              <a:gs pos="18000">
                <a:srgbClr val="C00000">
                  <a:tint val="44500"/>
                  <a:satMod val="16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5" name="円/楕円 34"/>
          <p:cNvSpPr/>
          <p:nvPr/>
        </p:nvSpPr>
        <p:spPr>
          <a:xfrm>
            <a:off x="2408336" y="859287"/>
            <a:ext cx="116456" cy="12292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7000">
                <a:srgbClr val="3333FF"/>
              </a:gs>
              <a:gs pos="20000">
                <a:srgbClr val="BDBD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36" name="円/楕円 35"/>
          <p:cNvSpPr/>
          <p:nvPr/>
        </p:nvSpPr>
        <p:spPr>
          <a:xfrm>
            <a:off x="2685002" y="866891"/>
            <a:ext cx="116456" cy="12292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008000"/>
              </a:gs>
              <a:gs pos="25000">
                <a:srgbClr val="92D050"/>
              </a:gs>
              <a:gs pos="100000">
                <a:srgbClr val="008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1371305" y="4500447"/>
            <a:ext cx="2711615" cy="519113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809177" y="4546168"/>
            <a:ext cx="193354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 smtClean="0"/>
              <a:t>Neutron stars</a:t>
            </a:r>
            <a:endParaRPr lang="en-US" altLang="ja-JP" sz="2100" b="1" dirty="0"/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 rot="851885">
            <a:off x="2611724" y="3822080"/>
            <a:ext cx="471242" cy="630201"/>
          </a:xfrm>
          <a:prstGeom prst="downArrow">
            <a:avLst>
              <a:gd name="adj1" fmla="val 50000"/>
              <a:gd name="adj2" fmla="val 45596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796" y="57009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 smtClean="0">
                <a:solidFill>
                  <a:srgbClr val="FF0000"/>
                </a:solidFill>
              </a:rPr>
              <a:t>QCD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386853" y="990225"/>
            <a:ext cx="2711615" cy="519113"/>
          </a:xfrm>
          <a:prstGeom prst="ellipse">
            <a:avLst/>
          </a:prstGeom>
          <a:solidFill>
            <a:srgbClr val="DDDDDD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Calibri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96855" y="1057995"/>
            <a:ext cx="1864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/>
              <a:t>Quarks/gluons</a:t>
            </a:r>
            <a:r>
              <a:rPr lang="en-US" altLang="ja-JP" sz="1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443" y="1751273"/>
            <a:ext cx="2587925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575"/>
              </a:lnSpc>
              <a:spcBef>
                <a:spcPct val="0"/>
              </a:spcBef>
              <a:buNone/>
            </a:pPr>
            <a:r>
              <a:rPr lang="en-US" altLang="ja-JP" sz="1350" b="1" i="1" dirty="0"/>
              <a:t>How are hadrons formed </a:t>
            </a:r>
          </a:p>
          <a:p>
            <a:pPr algn="ctr">
              <a:lnSpc>
                <a:spcPts val="1575"/>
              </a:lnSpc>
              <a:spcBef>
                <a:spcPct val="0"/>
              </a:spcBef>
              <a:buNone/>
            </a:pPr>
            <a:r>
              <a:rPr lang="en-US" altLang="ja-JP" sz="1350" b="1" i="1" dirty="0"/>
              <a:t>from quarks and gluons?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28460" y="3548789"/>
            <a:ext cx="2957646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lnSpc>
                <a:spcPts val="1575"/>
              </a:lnSpc>
              <a:spcBef>
                <a:spcPct val="0"/>
              </a:spcBef>
              <a:buNone/>
            </a:pPr>
            <a:r>
              <a:rPr lang="en-US" altLang="ja-JP" sz="1350" b="1" i="1" dirty="0"/>
              <a:t>How </a:t>
            </a:r>
            <a:r>
              <a:rPr lang="en-US" altLang="ja-JP" sz="1350" b="1" i="1" dirty="0" smtClean="0"/>
              <a:t>do nuclear matter properties change at higher density?</a:t>
            </a:r>
            <a:endParaRPr lang="en-US" altLang="ja-JP" sz="1350" b="1" i="1" dirty="0"/>
          </a:p>
        </p:txBody>
      </p:sp>
      <p:grpSp>
        <p:nvGrpSpPr>
          <p:cNvPr id="51" name="グループ化 4"/>
          <p:cNvGrpSpPr>
            <a:grpSpLocks/>
          </p:cNvGrpSpPr>
          <p:nvPr/>
        </p:nvGrpSpPr>
        <p:grpSpPr bwMode="auto">
          <a:xfrm>
            <a:off x="86455" y="4153292"/>
            <a:ext cx="1368152" cy="1184067"/>
            <a:chOff x="2745595" y="1944909"/>
            <a:chExt cx="3069687" cy="2465439"/>
          </a:xfrm>
        </p:grpSpPr>
        <p:pic>
          <p:nvPicPr>
            <p:cNvPr id="54" name="図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6" t="11711" r="8547" b="12170"/>
            <a:stretch/>
          </p:blipFill>
          <p:spPr bwMode="auto">
            <a:xfrm>
              <a:off x="2745595" y="1944909"/>
              <a:ext cx="3069687" cy="1949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正方形/長方形 2"/>
            <p:cNvSpPr>
              <a:spLocks noChangeArrowheads="1"/>
            </p:cNvSpPr>
            <p:nvPr/>
          </p:nvSpPr>
          <p:spPr bwMode="auto">
            <a:xfrm>
              <a:off x="5126936" y="3566302"/>
              <a:ext cx="462286" cy="84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 sz="18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556968" y="982214"/>
            <a:ext cx="3366937" cy="2217176"/>
            <a:chOff x="3764176" y="1299259"/>
            <a:chExt cx="3115382" cy="2008964"/>
          </a:xfrm>
        </p:grpSpPr>
        <p:sp>
          <p:nvSpPr>
            <p:cNvPr id="50" name="正方形/長方形 49"/>
            <p:cNvSpPr/>
            <p:nvPr/>
          </p:nvSpPr>
          <p:spPr>
            <a:xfrm>
              <a:off x="3764176" y="1299259"/>
              <a:ext cx="2671608" cy="780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kern="0" dirty="0" smtClean="0">
                  <a:solidFill>
                    <a:schemeClr val="tx2"/>
                  </a:solidFill>
                </a:rPr>
                <a:t>“Hadrons in nuclei”</a:t>
              </a:r>
            </a:p>
            <a:p>
              <a:pPr algn="ctr"/>
              <a:r>
                <a:rPr lang="en-US" altLang="ja-JP" sz="1600" b="1" kern="0" dirty="0" smtClean="0">
                  <a:solidFill>
                    <a:schemeClr val="tx2"/>
                  </a:solidFill>
                </a:rPr>
                <a:t>A key to bridge</a:t>
              </a:r>
            </a:p>
            <a:p>
              <a:pPr algn="ctr"/>
              <a:r>
                <a:rPr lang="en-US" altLang="ja-JP" sz="1600" b="1" kern="0" dirty="0" smtClean="0">
                  <a:solidFill>
                    <a:schemeClr val="tx2"/>
                  </a:solidFill>
                </a:rPr>
                <a:t> hadrons and nuclei to QCD</a:t>
              </a:r>
              <a:endParaRPr lang="ja-JP" alt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4123180" y="2143747"/>
              <a:ext cx="2756378" cy="1164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77" tIns="34289" rIns="68577" bIns="34289" numCol="1" anchor="t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178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354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532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708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marL="285750" indent="-285750" algn="l" eaLnBrk="1" hangingPunct="1">
                <a:lnSpc>
                  <a:spcPts val="19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ja-JP" sz="1400" kern="0" dirty="0" smtClean="0"/>
                <a:t>How hadrons behave in nuclear matter?</a:t>
              </a:r>
            </a:p>
            <a:p>
              <a:pPr marL="285750" indent="-285750" algn="l" eaLnBrk="1" hangingPunct="1">
                <a:lnSpc>
                  <a:spcPts val="19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ja-JP" sz="1400" kern="0" dirty="0" smtClean="0"/>
                <a:t>How the hadron-hadron interactions (incl. nuclear force) should be understood?</a:t>
              </a:r>
            </a:p>
            <a:p>
              <a:pPr marL="285750" indent="-285750" algn="l" eaLnBrk="1" hangingPunct="1">
                <a:lnSpc>
                  <a:spcPts val="1900"/>
                </a:lnSpc>
                <a:buClr>
                  <a:srgbClr val="C00000"/>
                </a:buClr>
                <a:buFont typeface="Wingdings" panose="05000000000000000000" pitchFamily="2" charset="2"/>
                <a:buChar char="n"/>
              </a:pPr>
              <a:r>
                <a:rPr lang="en-US" altLang="ja-JP" sz="1400" kern="0" dirty="0" smtClean="0"/>
                <a:t>Does hadron structure change in nuclear matter?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96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9"/>
    </mc:Choice>
    <mc:Fallback xmlns="">
      <p:transition spd="slow" advTm="9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47" grpId="0" animBg="1"/>
      <p:bldP spid="7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6632" y="1075186"/>
            <a:ext cx="3687792" cy="22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2761978" y="430478"/>
            <a:ext cx="1617594" cy="623246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b="1" dirty="0">
                <a:solidFill>
                  <a:srgbClr val="008000"/>
                </a:solidFill>
              </a:rPr>
              <a:t>■</a:t>
            </a:r>
            <a:r>
              <a:rPr lang="ja-JP" altLang="en-US" sz="1000" b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altLang="ja-JP" sz="1000" b="1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US" altLang="ja-JP" sz="1200" b="1" i="1" kern="0" dirty="0">
                <a:solidFill>
                  <a:srgbClr val="008000"/>
                </a:solidFill>
              </a:rPr>
              <a:t>Partly) took data</a:t>
            </a:r>
            <a:endParaRPr lang="en-US" altLang="ja-JP" sz="1200" b="1" i="1" kern="0" dirty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b="1" dirty="0">
                <a:solidFill>
                  <a:srgbClr val="FFC000"/>
                </a:solidFill>
              </a:rPr>
              <a:t>■</a:t>
            </a:r>
            <a:r>
              <a:rPr lang="ja-JP" altLang="en-US" sz="1200" b="1" dirty="0">
                <a:solidFill>
                  <a:srgbClr val="F29000"/>
                </a:solidFill>
                <a:latin typeface="Arial" charset="0"/>
              </a:rPr>
              <a:t> </a:t>
            </a:r>
            <a:r>
              <a:rPr lang="en-US" altLang="ja-JP" sz="1050" b="1" i="1" dirty="0">
                <a:solidFill>
                  <a:srgbClr val="F29000"/>
                </a:solidFill>
                <a:latin typeface="Arial" charset="0"/>
              </a:rPr>
              <a:t>running</a:t>
            </a:r>
            <a:endParaRPr lang="en-US" altLang="ja-JP" sz="1050" b="1" i="1" kern="0" dirty="0">
              <a:solidFill>
                <a:srgbClr val="F29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b="1" dirty="0">
                <a:solidFill>
                  <a:schemeClr val="accent2">
                    <a:lumMod val="75000"/>
                  </a:schemeClr>
                </a:solidFill>
              </a:rPr>
              <a:t>■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200" b="1" i="1" kern="0" dirty="0">
                <a:solidFill>
                  <a:srgbClr val="C0504D">
                    <a:lumMod val="75000"/>
                  </a:srgbClr>
                </a:solidFill>
              </a:rPr>
              <a:t>Under preparation</a:t>
            </a:r>
          </a:p>
        </p:txBody>
      </p:sp>
      <p:sp>
        <p:nvSpPr>
          <p:cNvPr id="99341" name="Rectangle 3"/>
          <p:cNvSpPr>
            <a:spLocks noChangeArrowheads="1"/>
          </p:cNvSpPr>
          <p:nvPr/>
        </p:nvSpPr>
        <p:spPr bwMode="auto">
          <a:xfrm>
            <a:off x="281374" y="106443"/>
            <a:ext cx="6334125" cy="3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u="sng" dirty="0" smtClean="0">
                <a:solidFill>
                  <a:srgbClr val="000000"/>
                </a:solidFill>
                <a:latin typeface="Arial" pitchFamily="34" charset="0"/>
              </a:rPr>
              <a:t>Recent results and plans on “hadrons in nuclei”</a:t>
            </a:r>
            <a:endParaRPr lang="en-US" altLang="ja-JP" sz="1800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59067" y="1174270"/>
            <a:ext cx="3597889" cy="1641872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99344" name="正方形/長方形 66"/>
          <p:cNvSpPr>
            <a:spLocks noChangeArrowheads="1"/>
          </p:cNvSpPr>
          <p:nvPr/>
        </p:nvSpPr>
        <p:spPr bwMode="auto">
          <a:xfrm>
            <a:off x="1409071" y="2903663"/>
            <a:ext cx="1697153" cy="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3000" b="1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76044" y="654558"/>
            <a:ext cx="1643799" cy="3000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dirty="0">
                <a:solidFill>
                  <a:prstClr val="black"/>
                </a:solidFill>
                <a:latin typeface="Arial" pitchFamily="34" charset="0"/>
              </a:rPr>
              <a:t>S=-1 </a:t>
            </a:r>
            <a:r>
              <a:rPr lang="en-US" altLang="ja-JP" sz="1350" b="1" dirty="0" err="1" smtClean="0">
                <a:solidFill>
                  <a:prstClr val="black"/>
                </a:solidFill>
                <a:latin typeface="Arial" pitchFamily="34" charset="0"/>
              </a:rPr>
              <a:t>hypernuclei</a:t>
            </a:r>
            <a:endParaRPr lang="ja-JP" altLang="en-US" sz="1350" i="1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3925291" y="666928"/>
            <a:ext cx="2899370" cy="2187384"/>
            <a:chOff x="5253487" y="168370"/>
            <a:chExt cx="3865826" cy="3112427"/>
          </a:xfrm>
        </p:grpSpPr>
        <p:sp>
          <p:nvSpPr>
            <p:cNvPr id="45" name="正方形/長方形 44"/>
            <p:cNvSpPr/>
            <p:nvPr/>
          </p:nvSpPr>
          <p:spPr>
            <a:xfrm>
              <a:off x="5253487" y="747624"/>
              <a:ext cx="3799087" cy="25331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54" name="Rectangle 2"/>
            <p:cNvSpPr txBox="1">
              <a:spLocks noChangeArrowheads="1"/>
            </p:cNvSpPr>
            <p:nvPr/>
          </p:nvSpPr>
          <p:spPr bwMode="auto">
            <a:xfrm>
              <a:off x="5299427" y="747624"/>
              <a:ext cx="3819886" cy="2334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7" tIns="34289" rIns="68577" bIns="34289"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buClr>
                  <a:srgbClr val="CC0000"/>
                </a:buClr>
                <a:defRPr/>
              </a:pPr>
              <a:r>
                <a:rPr lang="en-US" altLang="ja-JP" sz="1800" b="1" kern="0" dirty="0">
                  <a:solidFill>
                    <a:prstClr val="black"/>
                  </a:solidFill>
                </a:rPr>
                <a:t>          </a:t>
              </a:r>
              <a:endParaRPr lang="en-US" altLang="ja-JP" sz="600" b="1" dirty="0">
                <a:solidFill>
                  <a:srgbClr val="F29000"/>
                </a:solidFill>
              </a:endParaRPr>
            </a:p>
            <a:p>
              <a:pPr algn="l" eaLnBrk="1" hangingPunct="1">
                <a:buClr>
                  <a:srgbClr val="CC0000"/>
                </a:buClr>
                <a:defRPr/>
              </a:pPr>
              <a:r>
                <a:rPr lang="ja-JP" altLang="en-US" sz="900" b="1" dirty="0">
                  <a:solidFill>
                    <a:srgbClr val="008000"/>
                  </a:solidFill>
                </a:rPr>
                <a:t>■ </a:t>
              </a:r>
              <a:r>
                <a:rPr lang="ja-JP" altLang="en-US" sz="900" b="1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500" b="1" kern="0" dirty="0" smtClean="0">
                  <a:solidFill>
                    <a:prstClr val="black"/>
                  </a:solidFill>
                  <a:latin typeface="Symbol" pitchFamily="18" charset="2"/>
                </a:rPr>
                <a:t> </a:t>
              </a:r>
              <a:r>
                <a:rPr lang="en-US" altLang="ja-JP" sz="1500" b="1" kern="0" dirty="0">
                  <a:solidFill>
                    <a:prstClr val="black"/>
                  </a:solidFill>
                </a:rPr>
                <a:t>Emulsion experiments</a:t>
              </a:r>
            </a:p>
            <a:p>
              <a:pPr algn="l" eaLnBrk="1" hangingPunct="1">
                <a:buClr>
                  <a:srgbClr val="CC0000"/>
                </a:buClr>
                <a:defRPr/>
              </a:pPr>
              <a:r>
                <a:rPr lang="en-US" altLang="ja-JP" sz="1350" b="1" i="1" kern="0" dirty="0">
                  <a:solidFill>
                    <a:srgbClr val="C0504D">
                      <a:lumMod val="75000"/>
                    </a:srgbClr>
                  </a:solidFill>
                  <a:latin typeface="Symbol" pitchFamily="18" charset="2"/>
                </a:rPr>
                <a:t>    </a:t>
              </a:r>
              <a:r>
                <a:rPr lang="en-US" altLang="ja-JP" sz="1350" b="1" i="1" kern="0" dirty="0">
                  <a:solidFill>
                    <a:srgbClr val="008000"/>
                  </a:solidFill>
                  <a:latin typeface="Symbol" pitchFamily="18" charset="2"/>
                </a:rPr>
                <a:t>X</a:t>
              </a:r>
              <a:r>
                <a:rPr lang="en-US" altLang="ja-JP" sz="1350" b="1" i="1" kern="0" dirty="0">
                  <a:solidFill>
                    <a:srgbClr val="008000"/>
                  </a:solidFill>
                </a:rPr>
                <a:t> </a:t>
              </a:r>
              <a:r>
                <a:rPr lang="en-US" altLang="ja-JP" sz="1350" b="1" i="1" kern="0" baseline="30000" dirty="0">
                  <a:solidFill>
                    <a:srgbClr val="008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ja-JP" sz="1350" b="1" i="1" kern="0" dirty="0">
                  <a:solidFill>
                    <a:srgbClr val="008000"/>
                  </a:solidFill>
                </a:rPr>
                <a:t> </a:t>
              </a:r>
              <a:r>
                <a:rPr lang="en-US" altLang="ja-JP" sz="1350" b="1" i="1" kern="0" baseline="30000" dirty="0">
                  <a:solidFill>
                    <a:srgbClr val="008000"/>
                  </a:solidFill>
                </a:rPr>
                <a:t>14</a:t>
              </a:r>
              <a:r>
                <a:rPr lang="en-US" altLang="ja-JP" sz="1350" b="1" i="1" kern="0" dirty="0">
                  <a:solidFill>
                    <a:srgbClr val="008000"/>
                  </a:solidFill>
                </a:rPr>
                <a:t>N bound state observed  </a:t>
              </a:r>
              <a:endParaRPr lang="en-US" altLang="ja-JP" sz="1350" b="1" i="1" kern="0" dirty="0">
                <a:solidFill>
                  <a:srgbClr val="008000"/>
                </a:solidFill>
                <a:latin typeface="Symbol" pitchFamily="18" charset="2"/>
              </a:endParaRPr>
            </a:p>
            <a:p>
              <a:pPr algn="l" eaLnBrk="1" hangingPunct="1">
                <a:buClr>
                  <a:srgbClr val="CC0000"/>
                </a:buClr>
                <a:defRPr/>
              </a:pPr>
              <a:r>
                <a:rPr lang="ja-JP" altLang="en-US" sz="900" b="1" dirty="0">
                  <a:solidFill>
                    <a:srgbClr val="008000"/>
                  </a:solidFill>
                </a:rPr>
                <a:t>■ </a:t>
              </a:r>
              <a:r>
                <a:rPr lang="ja-JP" altLang="en-US" sz="900" b="1" dirty="0">
                  <a:solidFill>
                    <a:srgbClr val="C0504D">
                      <a:lumMod val="75000"/>
                    </a:srgbClr>
                  </a:solidFill>
                </a:rPr>
                <a:t>■</a:t>
              </a:r>
              <a:r>
                <a:rPr lang="ja-JP" altLang="en-US" sz="900" b="1" dirty="0">
                  <a:solidFill>
                    <a:srgbClr val="008000"/>
                  </a:solidFill>
                </a:rPr>
                <a:t> </a:t>
              </a:r>
              <a:r>
                <a:rPr lang="en-US" altLang="ja-JP" sz="1500" b="1" kern="0" dirty="0">
                  <a:solidFill>
                    <a:prstClr val="black"/>
                  </a:solidFill>
                  <a:latin typeface="Symbol" pitchFamily="18" charset="2"/>
                </a:rPr>
                <a:t>X</a:t>
              </a:r>
              <a:r>
                <a:rPr lang="en-US" altLang="ja-JP" sz="1500" b="1" kern="0" dirty="0">
                  <a:solidFill>
                    <a:prstClr val="black"/>
                  </a:solidFill>
                </a:rPr>
                <a:t> </a:t>
              </a:r>
              <a:r>
                <a:rPr lang="en-US" altLang="ja-JP" sz="1500" b="1" kern="0" dirty="0" err="1">
                  <a:solidFill>
                    <a:prstClr val="black"/>
                  </a:solidFill>
                </a:rPr>
                <a:t>hypernuclear</a:t>
              </a:r>
              <a:r>
                <a:rPr lang="en-US" altLang="ja-JP" sz="1500" b="1" kern="0" dirty="0">
                  <a:solidFill>
                    <a:prstClr val="black"/>
                  </a:solidFill>
                </a:rPr>
                <a:t> spectroscopy   </a:t>
              </a:r>
            </a:p>
            <a:p>
              <a:pPr algn="l" eaLnBrk="1" hangingPunct="1">
                <a:buClr>
                  <a:srgbClr val="CC0000"/>
                </a:buClr>
                <a:defRPr/>
              </a:pPr>
              <a:r>
                <a:rPr lang="en-US" altLang="ja-JP" sz="1350" b="1" i="1" kern="0" dirty="0">
                  <a:solidFill>
                    <a:srgbClr val="C0504D">
                      <a:lumMod val="75000"/>
                    </a:srgbClr>
                  </a:solidFill>
                  <a:latin typeface="Symbol" pitchFamily="18" charset="2"/>
                </a:rPr>
                <a:t>        </a:t>
              </a:r>
              <a:r>
                <a:rPr lang="en-US" altLang="ja-JP" sz="1350" b="1" i="1" kern="0" baseline="30000" dirty="0">
                  <a:solidFill>
                    <a:srgbClr val="008000"/>
                  </a:solidFill>
                </a:rPr>
                <a:t>12</a:t>
              </a:r>
              <a:r>
                <a:rPr lang="en-US" altLang="ja-JP" sz="1350" b="1" i="1" kern="0" baseline="-25000" dirty="0">
                  <a:solidFill>
                    <a:srgbClr val="008000"/>
                  </a:solidFill>
                  <a:latin typeface="Symbol" pitchFamily="18" charset="2"/>
                </a:rPr>
                <a:t>X</a:t>
              </a:r>
              <a:r>
                <a:rPr lang="en-US" altLang="ja-JP" sz="1350" b="1" i="1" kern="0" dirty="0">
                  <a:solidFill>
                    <a:srgbClr val="008000"/>
                  </a:solidFill>
                </a:rPr>
                <a:t> Be observed</a:t>
              </a:r>
              <a:endParaRPr lang="en-US" altLang="ja-JP" sz="1350" b="1" u="sng" kern="0" dirty="0">
                <a:solidFill>
                  <a:srgbClr val="008000"/>
                </a:solidFill>
              </a:endParaRPr>
            </a:p>
            <a:p>
              <a:pPr algn="l" eaLnBrk="1" hangingPunct="1">
                <a:buClr>
                  <a:srgbClr val="CC0000"/>
                </a:buClr>
                <a:defRPr/>
              </a:pPr>
              <a:r>
                <a:rPr lang="ja-JP" altLang="en-US" sz="900" b="1" dirty="0" smtClean="0">
                  <a:solidFill>
                    <a:srgbClr val="008000"/>
                  </a:solidFill>
                </a:rPr>
                <a:t>■</a:t>
              </a:r>
              <a:r>
                <a:rPr lang="ja-JP" altLang="en-US" sz="900" b="1" dirty="0">
                  <a:solidFill>
                    <a:srgbClr val="C0504D">
                      <a:lumMod val="75000"/>
                    </a:srgbClr>
                  </a:solidFill>
                </a:rPr>
                <a:t> ■</a:t>
              </a:r>
              <a:r>
                <a:rPr lang="ja-JP" altLang="en-US" sz="900" b="1" dirty="0" smtClean="0">
                  <a:solidFill>
                    <a:srgbClr val="008000"/>
                  </a:solidFill>
                </a:rPr>
                <a:t> </a:t>
              </a:r>
              <a:r>
                <a:rPr lang="en-US" altLang="ja-JP" sz="1500" b="1" kern="0" dirty="0" smtClean="0">
                  <a:solidFill>
                    <a:prstClr val="black"/>
                  </a:solidFill>
                  <a:latin typeface="Symbol" pitchFamily="18" charset="2"/>
                </a:rPr>
                <a:t>X</a:t>
              </a:r>
              <a:r>
                <a:rPr lang="en-US" altLang="ja-JP" sz="1500" b="1" kern="0" dirty="0" smtClean="0">
                  <a:solidFill>
                    <a:prstClr val="black"/>
                  </a:solidFill>
                </a:rPr>
                <a:t> </a:t>
              </a:r>
              <a:r>
                <a:rPr lang="en-US" altLang="ja-JP" sz="1500" b="1" kern="0" dirty="0">
                  <a:solidFill>
                    <a:prstClr val="black"/>
                  </a:solidFill>
                </a:rPr>
                <a:t>atom X rays </a:t>
              </a:r>
            </a:p>
            <a:p>
              <a:pPr algn="l" eaLnBrk="1" hangingPunct="1">
                <a:buClr>
                  <a:srgbClr val="CC0000"/>
                </a:buClr>
                <a:defRPr/>
              </a:pPr>
              <a:endParaRPr lang="en-US" altLang="ja-JP" sz="750" b="1" dirty="0">
                <a:solidFill>
                  <a:srgbClr val="C00000"/>
                </a:solidFill>
              </a:endParaRPr>
            </a:p>
            <a:p>
              <a:pPr algn="l" eaLnBrk="1" hangingPunct="1">
                <a:buClr>
                  <a:srgbClr val="CC0000"/>
                </a:buClr>
                <a:defRPr/>
              </a:pPr>
              <a:r>
                <a:rPr lang="ja-JP" altLang="en-US" sz="900" b="1" dirty="0">
                  <a:solidFill>
                    <a:srgbClr val="C0504D">
                      <a:lumMod val="75000"/>
                    </a:srgbClr>
                  </a:solidFill>
                </a:rPr>
                <a:t>■</a:t>
              </a:r>
              <a:r>
                <a:rPr lang="ja-JP" altLang="en-US" sz="1500" b="1" dirty="0">
                  <a:solidFill>
                    <a:srgbClr val="C0504D">
                      <a:lumMod val="75000"/>
                    </a:srgbClr>
                  </a:solidFill>
                </a:rPr>
                <a:t> </a:t>
              </a:r>
              <a:r>
                <a:rPr lang="en-US" altLang="ja-JP" sz="1500" b="1" dirty="0">
                  <a:solidFill>
                    <a:schemeClr val="tx1"/>
                  </a:solidFill>
                </a:rPr>
                <a:t>Unbound </a:t>
              </a:r>
              <a:r>
                <a:rPr lang="en-US" altLang="ja-JP" sz="1500" b="1" kern="0" dirty="0">
                  <a:solidFill>
                    <a:schemeClr val="tx1"/>
                  </a:solidFill>
                </a:rPr>
                <a:t>H </a:t>
              </a:r>
              <a:r>
                <a:rPr lang="en-US" altLang="ja-JP" sz="1500" b="1" kern="0" dirty="0" err="1">
                  <a:solidFill>
                    <a:schemeClr val="tx1"/>
                  </a:solidFill>
                </a:rPr>
                <a:t>dibaryon</a:t>
              </a:r>
              <a:r>
                <a:rPr lang="en-US" altLang="ja-JP" sz="1500" b="1" kern="0" dirty="0">
                  <a:solidFill>
                    <a:schemeClr val="tx1"/>
                  </a:solidFill>
                </a:rPr>
                <a:t> search                 </a:t>
              </a:r>
              <a:r>
                <a:rPr lang="ja-JP" altLang="en-US" sz="1350" b="1" kern="0" dirty="0">
                  <a:solidFill>
                    <a:prstClr val="black"/>
                  </a:solidFill>
                  <a:latin typeface="Symbol" pitchFamily="18" charset="2"/>
                </a:rPr>
                <a:t/>
              </a:r>
              <a:br>
                <a:rPr lang="ja-JP" altLang="en-US" sz="1350" b="1" kern="0" dirty="0">
                  <a:solidFill>
                    <a:prstClr val="black"/>
                  </a:solidFill>
                  <a:latin typeface="Symbol" pitchFamily="18" charset="2"/>
                </a:rPr>
              </a:br>
              <a:endParaRPr lang="ja-JP" altLang="en-US" sz="1350" b="1" kern="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  <p:sp>
          <p:nvSpPr>
            <p:cNvPr id="58" name="Rectangle 42"/>
            <p:cNvSpPr>
              <a:spLocks noChangeArrowheads="1"/>
            </p:cNvSpPr>
            <p:nvPr/>
          </p:nvSpPr>
          <p:spPr bwMode="auto">
            <a:xfrm>
              <a:off x="8409301" y="1289138"/>
              <a:ext cx="509533" cy="276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KEK</a:t>
              </a: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7535704" y="1895861"/>
              <a:ext cx="750888" cy="276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J-PARC</a:t>
              </a:r>
            </a:p>
          </p:txBody>
        </p:sp>
        <p:sp>
          <p:nvSpPr>
            <p:cNvPr id="36" name="Rectangle 43"/>
            <p:cNvSpPr>
              <a:spLocks noChangeArrowheads="1"/>
            </p:cNvSpPr>
            <p:nvPr/>
          </p:nvSpPr>
          <p:spPr bwMode="auto">
            <a:xfrm>
              <a:off x="8211912" y="841602"/>
              <a:ext cx="751837" cy="2956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J-PARC</a:t>
              </a: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7185616" y="2301409"/>
              <a:ext cx="750888" cy="276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J-PARC</a:t>
              </a: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8146982" y="2953384"/>
              <a:ext cx="781648" cy="276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J-PARC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920540" y="168370"/>
              <a:ext cx="2226442" cy="4001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defRPr/>
              </a:pPr>
              <a:r>
                <a:rPr lang="en-US" altLang="ja-JP" sz="1350" b="1" kern="0" dirty="0">
                  <a:solidFill>
                    <a:prstClr val="black"/>
                  </a:solidFill>
                  <a:latin typeface="Arial" pitchFamily="34" charset="0"/>
                </a:rPr>
                <a:t>S=-2 </a:t>
              </a:r>
              <a:r>
                <a:rPr lang="en-US" altLang="ja-JP" sz="1350" b="1" kern="0" dirty="0" err="1" smtClean="0">
                  <a:solidFill>
                    <a:prstClr val="black"/>
                  </a:solidFill>
                  <a:latin typeface="Arial" pitchFamily="34" charset="0"/>
                </a:rPr>
                <a:t>hypernuclei</a:t>
              </a:r>
              <a:endParaRPr lang="en-US" altLang="ja-JP" sz="1350" b="1" i="1" kern="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652" y="1497235"/>
            <a:ext cx="3816855" cy="2039082"/>
          </a:xfrm>
        </p:spPr>
        <p:txBody>
          <a:bodyPr/>
          <a:lstStyle/>
          <a:p>
            <a:pPr algn="l" eaLnBrk="1" hangingPunct="1">
              <a:buClr>
                <a:srgbClr val="CC0000"/>
              </a:buClr>
              <a:defRPr/>
            </a:pPr>
            <a:r>
              <a:rPr lang="ja-JP" altLang="en-US" sz="900" b="1" dirty="0" smtClean="0">
                <a:solidFill>
                  <a:srgbClr val="008000"/>
                </a:solidFill>
              </a:rPr>
              <a:t>■</a:t>
            </a:r>
            <a:r>
              <a:rPr lang="en-US" altLang="ja-JP" sz="1500" b="1" dirty="0" smtClean="0">
                <a:solidFill>
                  <a:prstClr val="black"/>
                </a:solidFill>
              </a:rPr>
              <a:t> </a:t>
            </a:r>
            <a:r>
              <a:rPr lang="en-US" altLang="ja-JP" sz="1500" b="1" dirty="0">
                <a:solidFill>
                  <a:prstClr val="black"/>
                </a:solidFill>
                <a:latin typeface="Symbol" pitchFamily="18" charset="2"/>
              </a:rPr>
              <a:t>g</a:t>
            </a:r>
            <a:r>
              <a:rPr lang="en-US" altLang="ja-JP" sz="1500" b="1" dirty="0">
                <a:solidFill>
                  <a:prstClr val="black"/>
                </a:solidFill>
              </a:rPr>
              <a:t> spectroscopy of</a:t>
            </a:r>
            <a:r>
              <a:rPr lang="en-US" altLang="ja-JP" sz="1500" b="1" dirty="0">
                <a:solidFill>
                  <a:prstClr val="black"/>
                </a:solidFill>
                <a:latin typeface="Symbol" pitchFamily="18" charset="2"/>
              </a:rPr>
              <a:t> L</a:t>
            </a:r>
            <a:r>
              <a:rPr lang="ja-JP" altLang="en-US" sz="1500" b="1" dirty="0">
                <a:solidFill>
                  <a:prstClr val="black"/>
                </a:solidFill>
              </a:rPr>
              <a:t> </a:t>
            </a:r>
            <a:r>
              <a:rPr lang="en-US" altLang="ja-JP" sz="1500" b="1" dirty="0" err="1">
                <a:solidFill>
                  <a:prstClr val="black"/>
                </a:solidFill>
              </a:rPr>
              <a:t>hypernuclei</a:t>
            </a:r>
            <a:r>
              <a:rPr lang="en-US" altLang="ja-JP" sz="1500" b="1" dirty="0">
                <a:solidFill>
                  <a:prstClr val="black"/>
                </a:solidFill>
              </a:rPr>
              <a:t>   </a:t>
            </a:r>
            <a:br>
              <a:rPr lang="en-US" altLang="ja-JP" sz="1500" b="1" dirty="0">
                <a:solidFill>
                  <a:prstClr val="black"/>
                </a:solidFill>
              </a:rPr>
            </a:br>
            <a:r>
              <a:rPr lang="en-US" altLang="ja-JP" sz="1500" b="1" dirty="0">
                <a:solidFill>
                  <a:srgbClr val="00B050"/>
                </a:solidFill>
              </a:rPr>
              <a:t>      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4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He </a:t>
            </a:r>
            <a:r>
              <a:rPr lang="en-US" altLang="ja-JP" sz="1350" b="1" i="1" dirty="0">
                <a:solidFill>
                  <a:srgbClr val="008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350" b="1" i="1" dirty="0">
                <a:solidFill>
                  <a:srgbClr val="008000"/>
                </a:solidFill>
              </a:rPr>
              <a:t>-ray observed</a:t>
            </a:r>
            <a:r>
              <a:rPr lang="en-US" altLang="ja-JP" sz="1500" b="1" dirty="0">
                <a:solidFill>
                  <a:srgbClr val="008000"/>
                </a:solidFill>
              </a:rPr>
              <a:t>    </a:t>
            </a:r>
            <a:r>
              <a:rPr lang="en-US" altLang="ja-JP" sz="15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135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altLang="ja-JP" sz="1350" b="1" i="1" baseline="-250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 smtClean="0">
                <a:solidFill>
                  <a:schemeClr val="accent2">
                    <a:lumMod val="75000"/>
                  </a:schemeClr>
                </a:solidFill>
              </a:rPr>
              <a:t>H </a:t>
            </a: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</a:rPr>
              <a:t>-ray,  </a:t>
            </a:r>
            <a:r>
              <a:rPr lang="en-US" altLang="ja-JP" sz="1350" b="1" i="1" baseline="30000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US" altLang="ja-JP" sz="1350" b="1" i="1" baseline="-25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</a:rPr>
              <a:t>Li  B(M1), …</a:t>
            </a:r>
            <a:r>
              <a:rPr lang="en-US" altLang="ja-JP" sz="525" b="1" dirty="0">
                <a:solidFill>
                  <a:prstClr val="black"/>
                </a:solidFill>
              </a:rPr>
              <a:t/>
            </a:r>
            <a:br>
              <a:rPr lang="en-US" altLang="ja-JP" sz="525" b="1" dirty="0">
                <a:solidFill>
                  <a:prstClr val="black"/>
                </a:solidFill>
              </a:rPr>
            </a:br>
            <a:r>
              <a:rPr lang="en-US" altLang="ja-JP" sz="525" b="1" dirty="0">
                <a:solidFill>
                  <a:prstClr val="black"/>
                </a:solidFill>
              </a:rPr>
              <a:t/>
            </a:r>
            <a:br>
              <a:rPr lang="en-US" altLang="ja-JP" sz="525" b="1" dirty="0">
                <a:solidFill>
                  <a:prstClr val="black"/>
                </a:solidFill>
              </a:rPr>
            </a:br>
            <a:r>
              <a:rPr lang="ja-JP" altLang="en-US" sz="900" b="1" dirty="0">
                <a:solidFill>
                  <a:srgbClr val="008000"/>
                </a:solidFill>
              </a:rPr>
              <a:t>■ </a:t>
            </a:r>
            <a:r>
              <a:rPr lang="en-US" altLang="ja-JP" sz="1500" b="1" dirty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ja-JP" altLang="en-US" sz="1500" b="1" dirty="0">
                <a:solidFill>
                  <a:prstClr val="black"/>
                </a:solidFill>
              </a:rPr>
              <a:t> </a:t>
            </a:r>
            <a:r>
              <a:rPr lang="en-US" altLang="ja-JP" sz="1500" b="1" dirty="0" err="1">
                <a:solidFill>
                  <a:prstClr val="black"/>
                </a:solidFill>
              </a:rPr>
              <a:t>hypernuclear</a:t>
            </a:r>
            <a:r>
              <a:rPr lang="en-US" altLang="ja-JP" sz="1500" b="1" dirty="0">
                <a:solidFill>
                  <a:prstClr val="black"/>
                </a:solidFill>
              </a:rPr>
              <a:t> spectroscopy </a:t>
            </a:r>
            <a:r>
              <a:rPr lang="en-US" altLang="ja-JP" sz="1500" b="1" dirty="0" smtClean="0">
                <a:solidFill>
                  <a:prstClr val="black"/>
                </a:solidFill>
              </a:rPr>
              <a:t>via </a:t>
            </a:r>
            <a:r>
              <a:rPr lang="en-US" altLang="ja-JP" sz="1500" b="1" dirty="0"/>
              <a:t>(</a:t>
            </a:r>
            <a:r>
              <a:rPr lang="en-US" altLang="ja-JP" sz="1500" b="1" dirty="0" err="1"/>
              <a:t>e,e’K</a:t>
            </a:r>
            <a:r>
              <a:rPr lang="en-US" altLang="ja-JP" sz="1500" b="1" baseline="30000" dirty="0"/>
              <a:t>+</a:t>
            </a:r>
            <a:r>
              <a:rPr lang="en-US" altLang="ja-JP" sz="1500" b="1" dirty="0"/>
              <a:t>)  </a:t>
            </a:r>
            <a:br>
              <a:rPr lang="en-US" altLang="ja-JP" sz="1500" b="1" dirty="0"/>
            </a:br>
            <a:r>
              <a:rPr lang="en-US" altLang="ja-JP" sz="1500" b="1" dirty="0"/>
              <a:t>    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7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He, 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10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Be,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 12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B  high res. </a:t>
            </a:r>
            <a:r>
              <a:rPr lang="en-US" altLang="ja-JP" sz="1350" b="1" i="1" dirty="0" err="1" smtClean="0">
                <a:solidFill>
                  <a:srgbClr val="008000"/>
                </a:solidFill>
              </a:rPr>
              <a:t>Spect</a:t>
            </a:r>
            <a:r>
              <a:rPr lang="en-US" altLang="ja-JP" sz="1350" b="1" i="1" dirty="0" smtClean="0">
                <a:solidFill>
                  <a:srgbClr val="008000"/>
                </a:solidFill>
              </a:rPr>
              <a:t>.   </a:t>
            </a:r>
            <a:r>
              <a:rPr lang="en-US" altLang="ja-JP" sz="1350" b="1" i="1" baseline="30000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en-US" altLang="ja-JP" sz="1350" b="1" i="1" baseline="-25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</a:rPr>
              <a:t>K, </a:t>
            </a:r>
            <a:r>
              <a:rPr lang="en-US" altLang="ja-JP" sz="1350" b="1" i="1" baseline="30000" dirty="0">
                <a:solidFill>
                  <a:schemeClr val="accent2">
                    <a:lumMod val="75000"/>
                  </a:schemeClr>
                </a:solidFill>
              </a:rPr>
              <a:t>48</a:t>
            </a:r>
            <a:r>
              <a:rPr lang="en-US" altLang="ja-JP" sz="1350" b="1" i="1" baseline="-25000" dirty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</a:rPr>
              <a:t>K </a:t>
            </a:r>
            <a:r>
              <a:rPr lang="en-US" altLang="ja-JP" sz="525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ja-JP" sz="525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525" b="1" dirty="0"/>
              <a:t/>
            </a:r>
            <a:br>
              <a:rPr lang="en-US" altLang="ja-JP" sz="525" b="1" dirty="0"/>
            </a:br>
            <a:r>
              <a:rPr lang="ja-JP" altLang="en-US" sz="900" b="1" dirty="0">
                <a:solidFill>
                  <a:srgbClr val="008000"/>
                </a:solidFill>
              </a:rPr>
              <a:t>■</a:t>
            </a:r>
            <a:r>
              <a:rPr lang="ja-JP" altLang="en-US" sz="1500" b="1" dirty="0">
                <a:solidFill>
                  <a:srgbClr val="008000"/>
                </a:solidFill>
              </a:rPr>
              <a:t> </a:t>
            </a:r>
            <a:r>
              <a:rPr lang="en-US" altLang="ja-JP" sz="1500" b="1" dirty="0">
                <a:solidFill>
                  <a:prstClr val="black"/>
                </a:solidFill>
              </a:rPr>
              <a:t>Decay pion spectroscopy of </a:t>
            </a:r>
            <a:r>
              <a:rPr lang="en-US" altLang="ja-JP" sz="1500" b="1" dirty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ja-JP" altLang="en-US" sz="1500" b="1" dirty="0">
                <a:solidFill>
                  <a:prstClr val="black"/>
                </a:solidFill>
              </a:rPr>
              <a:t> </a:t>
            </a:r>
            <a:r>
              <a:rPr lang="en-US" altLang="ja-JP" sz="1500" b="1" dirty="0" err="1">
                <a:solidFill>
                  <a:prstClr val="black"/>
                </a:solidFill>
              </a:rPr>
              <a:t>hypernuclei</a:t>
            </a:r>
            <a:r>
              <a:rPr lang="en-US" altLang="ja-JP" sz="1500" b="1" dirty="0">
                <a:solidFill>
                  <a:prstClr val="black"/>
                </a:solidFill>
              </a:rPr>
              <a:t>   </a:t>
            </a:r>
            <a:br>
              <a:rPr lang="en-US" altLang="ja-JP" sz="1500" b="1" dirty="0">
                <a:solidFill>
                  <a:prstClr val="black"/>
                </a:solidFill>
              </a:rPr>
            </a:br>
            <a:r>
              <a:rPr lang="en-US" altLang="ja-JP" sz="1500" b="1" dirty="0">
                <a:solidFill>
                  <a:prstClr val="black"/>
                </a:solidFill>
              </a:rPr>
              <a:t>     </a:t>
            </a:r>
            <a:r>
              <a:rPr lang="en-US" altLang="ja-JP" sz="15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4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H mass from 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4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H -&gt;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 4</a:t>
            </a:r>
            <a:r>
              <a:rPr lang="en-US" altLang="ja-JP" sz="1350" b="1" i="1" dirty="0">
                <a:solidFill>
                  <a:srgbClr val="008000"/>
                </a:solidFill>
              </a:rPr>
              <a:t>He + </a:t>
            </a:r>
            <a:r>
              <a:rPr lang="en-US" altLang="ja-JP" sz="1350" b="1" i="1" dirty="0">
                <a:solidFill>
                  <a:srgbClr val="008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350" b="1" i="1" baseline="30000" dirty="0">
                <a:solidFill>
                  <a:srgbClr val="008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350" b="1" i="1" dirty="0">
                <a:solidFill>
                  <a:srgbClr val="008000"/>
                </a:solidFill>
              </a:rPr>
              <a:t>     </a:t>
            </a: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525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ja-JP" sz="525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ja-JP" altLang="en-US" sz="900" b="1" dirty="0" smtClean="0">
                <a:solidFill>
                  <a:srgbClr val="008000"/>
                </a:solidFill>
              </a:rPr>
              <a:t>■</a:t>
            </a:r>
            <a:r>
              <a:rPr lang="ja-JP" altLang="en-US" sz="135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1500" b="1" dirty="0">
                <a:solidFill>
                  <a:prstClr val="black"/>
                </a:solidFill>
              </a:rPr>
              <a:t>Lifetime of light </a:t>
            </a:r>
            <a:r>
              <a:rPr lang="en-US" altLang="ja-JP" sz="1500" b="1" dirty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ja-JP" altLang="en-US" sz="1500" b="1" dirty="0">
                <a:solidFill>
                  <a:prstClr val="black"/>
                </a:solidFill>
              </a:rPr>
              <a:t> </a:t>
            </a:r>
            <a:r>
              <a:rPr lang="en-US" altLang="ja-JP" sz="1500" b="1" dirty="0" err="1">
                <a:solidFill>
                  <a:prstClr val="black"/>
                </a:solidFill>
              </a:rPr>
              <a:t>hypernuclei</a:t>
            </a:r>
            <a:r>
              <a:rPr lang="en-US" altLang="ja-JP" sz="1500" b="1" dirty="0">
                <a:solidFill>
                  <a:prstClr val="black"/>
                </a:solidFill>
              </a:rPr>
              <a:t> via HI beams </a:t>
            </a:r>
            <a:br>
              <a:rPr lang="en-US" altLang="ja-JP" sz="1500" b="1" dirty="0">
                <a:solidFill>
                  <a:prstClr val="black"/>
                </a:solidFill>
              </a:rPr>
            </a:br>
            <a:r>
              <a:rPr lang="en-US" altLang="ja-JP" sz="1350" b="1" i="1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     </a:t>
            </a:r>
            <a:r>
              <a:rPr lang="en-US" altLang="ja-JP" sz="1350" b="1" i="1" dirty="0">
                <a:solidFill>
                  <a:srgbClr val="008000"/>
                </a:solidFill>
              </a:rPr>
              <a:t>Surprisingly short </a:t>
            </a:r>
            <a:r>
              <a:rPr lang="en-US" altLang="ja-JP" sz="1350" b="1" i="1" baseline="30000" dirty="0">
                <a:solidFill>
                  <a:srgbClr val="008000"/>
                </a:solidFill>
              </a:rPr>
              <a:t>3</a:t>
            </a:r>
            <a:r>
              <a:rPr lang="en-US" altLang="ja-JP" sz="1350" b="1" i="1" baseline="-25000" dirty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350" b="1" i="1" dirty="0">
                <a:solidFill>
                  <a:srgbClr val="008000"/>
                </a:solidFill>
              </a:rPr>
              <a:t>H lifetime </a:t>
            </a:r>
            <a:r>
              <a:rPr lang="en-US" altLang="ja-JP" sz="525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ja-JP" sz="525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ja-JP" sz="1500" b="1" dirty="0">
                <a:solidFill>
                  <a:srgbClr val="C00000"/>
                </a:solidFill>
              </a:rPr>
              <a:t/>
            </a:r>
            <a:br>
              <a:rPr lang="en-US" altLang="ja-JP" sz="1500" b="1" dirty="0">
                <a:solidFill>
                  <a:srgbClr val="C00000"/>
                </a:solidFill>
              </a:rPr>
            </a:br>
            <a:endParaRPr lang="ja-JP" altLang="en-US" sz="1500" b="1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4120" name="Rectangle 43"/>
          <p:cNvSpPr>
            <a:spLocks noChangeArrowheads="1"/>
          </p:cNvSpPr>
          <p:nvPr/>
        </p:nvSpPr>
        <p:spPr bwMode="auto">
          <a:xfrm>
            <a:off x="2957750" y="1153880"/>
            <a:ext cx="627181" cy="2077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J-PARC</a:t>
            </a: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3499461" y="1969533"/>
            <a:ext cx="408602" cy="20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 err="1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JLab</a:t>
            </a:r>
            <a:endParaRPr lang="en-US" altLang="ja-JP" sz="900" b="1" dirty="0">
              <a:solidFill>
                <a:srgbClr val="EEECE1">
                  <a:lumMod val="25000"/>
                </a:srgbClr>
              </a:solidFill>
              <a:latin typeface="Arial" pitchFamily="34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3226773" y="2554323"/>
            <a:ext cx="443329" cy="207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MAMI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619843" y="3065836"/>
            <a:ext cx="1142537" cy="2077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squar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GSI, STAR, ALICE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3959587" y="1209315"/>
            <a:ext cx="2815019" cy="936394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119487" y="3082042"/>
            <a:ext cx="3659916" cy="1835363"/>
            <a:chOff x="4187274" y="3154954"/>
            <a:chExt cx="4879888" cy="244715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4187274" y="3154954"/>
              <a:ext cx="4879888" cy="2447150"/>
              <a:chOff x="4187274" y="3154954"/>
              <a:chExt cx="4879888" cy="2447150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4187274" y="3618227"/>
                <a:ext cx="4819224" cy="19838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正方形/長方形 1"/>
              <p:cNvSpPr/>
              <p:nvPr/>
            </p:nvSpPr>
            <p:spPr>
              <a:xfrm>
                <a:off x="4226527" y="3610484"/>
                <a:ext cx="4840635" cy="1949249"/>
              </a:xfrm>
              <a:prstGeom prst="rect">
                <a:avLst/>
              </a:prstGeom>
            </p:spPr>
            <p:txBody>
              <a:bodyPr wrap="square" lIns="68577" tIns="34289" rIns="68577" bIns="34289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ja-JP" altLang="en-US" sz="900" b="1" dirty="0" smtClean="0">
                    <a:solidFill>
                      <a:srgbClr val="008000"/>
                    </a:solidFill>
                    <a:latin typeface="Arial" pitchFamily="34" charset="0"/>
                  </a:rPr>
                  <a:t>■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1500" b="1" dirty="0" smtClean="0">
                    <a:solidFill>
                      <a:prstClr val="black"/>
                    </a:solidFill>
                  </a:rPr>
                  <a:t>K</a:t>
                </a:r>
                <a:r>
                  <a:rPr lang="en-US" altLang="ja-JP" sz="1500" b="1" baseline="30000" dirty="0" smtClean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1500" b="1" dirty="0" smtClean="0">
                    <a:solidFill>
                      <a:prstClr val="black"/>
                    </a:solidFill>
                  </a:rPr>
                  <a:t>pp 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via </a:t>
                </a:r>
                <a:r>
                  <a:rPr lang="en-US" altLang="ja-JP" sz="1500" b="1" baseline="30000" dirty="0">
                    <a:solidFill>
                      <a:prstClr val="black"/>
                    </a:solidFill>
                  </a:rPr>
                  <a:t>3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He(K</a:t>
                </a:r>
                <a:r>
                  <a:rPr lang="en-US" altLang="ja-JP" sz="1500" b="1" baseline="30000" dirty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,n)</a:t>
                </a:r>
                <a:r>
                  <a:rPr lang="en-US" altLang="ja-JP" b="1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ja-JP" sz="1350" b="1" i="1" dirty="0">
                    <a:solidFill>
                      <a:srgbClr val="008000"/>
                    </a:solidFill>
                  </a:rPr>
                  <a:t>K-pp spectrum measured</a:t>
                </a:r>
                <a:r>
                  <a:rPr lang="en-US" altLang="ja-JP" sz="2400" b="1" dirty="0">
                    <a:solidFill>
                      <a:prstClr val="black"/>
                    </a:solidFill>
                    <a:latin typeface="Arial" pitchFamily="34" charset="0"/>
                  </a:rPr>
                  <a:t/>
                </a:r>
                <a:br>
                  <a:rPr lang="en-US" altLang="ja-JP" sz="2400" b="1" dirty="0">
                    <a:solidFill>
                      <a:prstClr val="black"/>
                    </a:solidFill>
                    <a:latin typeface="Arial" pitchFamily="34" charset="0"/>
                  </a:rPr>
                </a:br>
                <a:r>
                  <a:rPr lang="ja-JP" altLang="en-US" sz="900" b="1" dirty="0">
                    <a:solidFill>
                      <a:srgbClr val="008000"/>
                    </a:solidFill>
                    <a:latin typeface="Arial" pitchFamily="34" charset="0"/>
                  </a:rPr>
                  <a:t>■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 K</a:t>
                </a:r>
                <a:r>
                  <a:rPr lang="en-US" altLang="ja-JP" sz="1500" b="1" baseline="30000" dirty="0">
                    <a:solidFill>
                      <a:prstClr val="black"/>
                    </a:solidFill>
                  </a:rPr>
                  <a:t>-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pp via d(</a:t>
                </a:r>
                <a:r>
                  <a:rPr lang="en-US" altLang="ja-JP" sz="1500" b="1" dirty="0" err="1">
                    <a:solidFill>
                      <a:prstClr val="black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altLang="ja-JP" sz="1500" b="1" baseline="30000" dirty="0" err="1">
                    <a:solidFill>
                      <a:prstClr val="black"/>
                    </a:solidFill>
                  </a:rPr>
                  <a:t>+</a:t>
                </a:r>
                <a:r>
                  <a:rPr lang="en-US" altLang="ja-JP" sz="1500" b="1" dirty="0" err="1">
                    <a:solidFill>
                      <a:prstClr val="black"/>
                    </a:solidFill>
                  </a:rPr>
                  <a:t>,K</a:t>
                </a:r>
                <a:r>
                  <a:rPr lang="en-US" altLang="ja-JP" sz="1500" b="1" baseline="30000" dirty="0">
                    <a:solidFill>
                      <a:prstClr val="black"/>
                    </a:solidFill>
                  </a:rPr>
                  <a:t>+</a:t>
                </a:r>
                <a:r>
                  <a:rPr lang="en-US" altLang="ja-JP" sz="1500" b="1" dirty="0">
                    <a:solidFill>
                      <a:prstClr val="black"/>
                    </a:solidFill>
                  </a:rPr>
                  <a:t>)   </a:t>
                </a:r>
                <a:r>
                  <a:rPr lang="en-US" altLang="ja-JP" sz="1350" b="1" i="1" dirty="0">
                    <a:solidFill>
                      <a:srgbClr val="008000"/>
                    </a:solidFill>
                  </a:rPr>
                  <a:t>K-pp like bump observed</a:t>
                </a:r>
              </a:p>
              <a:p>
                <a:pPr eaLnBrk="0" fontAlgn="base" hangingPunct="0">
                  <a:spcBef>
                    <a:spcPts val="450"/>
                  </a:spcBef>
                  <a:spcAft>
                    <a:spcPct val="0"/>
                  </a:spcAft>
                  <a:defRPr/>
                </a:pPr>
                <a:r>
                  <a:rPr lang="ja-JP" altLang="en-US" sz="900" b="1" dirty="0">
                    <a:solidFill>
                      <a:srgbClr val="008000"/>
                    </a:solidFill>
                    <a:latin typeface="Arial" pitchFamily="34" charset="0"/>
                  </a:rPr>
                  <a:t>■ </a:t>
                </a:r>
                <a:r>
                  <a:rPr lang="en-US" altLang="ja-JP" sz="1500" b="1" dirty="0">
                    <a:solidFill>
                      <a:srgbClr val="000000"/>
                    </a:solidFill>
                  </a:rPr>
                  <a:t>K-pp studies (</a:t>
                </a:r>
                <a:r>
                  <a:rPr lang="en-US" altLang="ja-JP" sz="1500" b="1" dirty="0" smtClean="0">
                    <a:solidFill>
                      <a:srgbClr val="000000"/>
                    </a:solidFill>
                  </a:rPr>
                  <a:t>HADES)</a:t>
                </a:r>
              </a:p>
              <a:p>
                <a:pPr eaLnBrk="0" fontAlgn="base" hangingPunct="0">
                  <a:spcBef>
                    <a:spcPts val="450"/>
                  </a:spcBef>
                  <a:spcAft>
                    <a:spcPct val="0"/>
                  </a:spcAft>
                  <a:defRPr/>
                </a:pPr>
                <a:r>
                  <a:rPr lang="ja-JP" altLang="en-US" sz="900" b="1" dirty="0" smtClean="0">
                    <a:solidFill>
                      <a:srgbClr val="008000"/>
                    </a:solidFill>
                    <a:latin typeface="Arial" pitchFamily="34" charset="0"/>
                  </a:rPr>
                  <a:t>■ </a:t>
                </a:r>
                <a:r>
                  <a:rPr lang="ja-JP" altLang="en-US" sz="1000" b="1" dirty="0">
                    <a:solidFill>
                      <a:srgbClr val="FFC000"/>
                    </a:solidFill>
                    <a:latin typeface="Arial" pitchFamily="34" charset="0"/>
                  </a:rPr>
                  <a:t>■</a:t>
                </a:r>
                <a:r>
                  <a:rPr lang="ja-JP" altLang="en-US" sz="1050" b="1" dirty="0">
                    <a:solidFill>
                      <a:srgbClr val="FFC000"/>
                    </a:solidFill>
                    <a:latin typeface="Arial" pitchFamily="34" charset="0"/>
                  </a:rPr>
                  <a:t> </a:t>
                </a:r>
                <a:r>
                  <a:rPr lang="en-US" altLang="ja-JP" sz="1500" b="1" dirty="0" smtClean="0">
                    <a:solidFill>
                      <a:srgbClr val="000000"/>
                    </a:solidFill>
                  </a:rPr>
                  <a:t>K-N, N-Nucleus (KLOE/AMADEUS)</a:t>
                </a:r>
                <a:endParaRPr lang="ja-JP" altLang="en-US" sz="1500" dirty="0">
                  <a:solidFill>
                    <a:prstClr val="black"/>
                  </a:solidFill>
                  <a:latin typeface="Arial" pitchFamily="34" charset="0"/>
                </a:endParaRPr>
              </a:p>
              <a:p>
                <a:pPr eaLnBrk="0" fontAlgn="base" hangingPunct="0">
                  <a:spcBef>
                    <a:spcPts val="450"/>
                  </a:spcBef>
                  <a:spcAft>
                    <a:spcPct val="0"/>
                  </a:spcAft>
                  <a:defRPr/>
                </a:pPr>
                <a:r>
                  <a:rPr lang="ja-JP" altLang="en-US" sz="1000" b="1" dirty="0">
                    <a:solidFill>
                      <a:srgbClr val="008000"/>
                    </a:solidFill>
                    <a:latin typeface="Arial" pitchFamily="34" charset="0"/>
                  </a:rPr>
                  <a:t>■ </a:t>
                </a:r>
                <a:r>
                  <a:rPr lang="ja-JP" altLang="en-US" sz="1000" b="1" dirty="0" smtClean="0">
                    <a:solidFill>
                      <a:srgbClr val="FFC000"/>
                    </a:solidFill>
                    <a:latin typeface="Arial" pitchFamily="34" charset="0"/>
                  </a:rPr>
                  <a:t>■</a:t>
                </a:r>
                <a:r>
                  <a:rPr lang="en-US" altLang="ja-JP" sz="1350" b="1" dirty="0" smtClean="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altLang="ja-JP" sz="1500" b="1" dirty="0">
                    <a:solidFill>
                      <a:srgbClr val="000000"/>
                    </a:solidFill>
                  </a:rPr>
                  <a:t>K-d,   K-He atom X rays</a:t>
                </a:r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6160894" y="3154954"/>
                <a:ext cx="1408359" cy="3795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 err="1" smtClean="0">
                    <a:solidFill>
                      <a:prstClr val="black"/>
                    </a:solidFill>
                    <a:latin typeface="Arial" pitchFamily="34" charset="0"/>
                  </a:rPr>
                  <a:t>K</a:t>
                </a:r>
                <a:r>
                  <a:rPr lang="en-US" altLang="ja-JP" sz="1350" b="1" baseline="30000" dirty="0" err="1" smtClean="0">
                    <a:solidFill>
                      <a:prstClr val="black"/>
                    </a:solidFill>
                    <a:latin typeface="Arial" pitchFamily="34" charset="0"/>
                  </a:rPr>
                  <a:t>bar</a:t>
                </a:r>
                <a:r>
                  <a:rPr lang="en-US" altLang="ja-JP" sz="1350" b="1" dirty="0">
                    <a:solidFill>
                      <a:prstClr val="black"/>
                    </a:solidFill>
                    <a:latin typeface="Arial" pitchFamily="34" charset="0"/>
                  </a:rPr>
                  <a:t> </a:t>
                </a:r>
                <a:r>
                  <a:rPr lang="en-US" altLang="ja-JP" sz="1350" b="1" dirty="0" smtClean="0">
                    <a:solidFill>
                      <a:prstClr val="black"/>
                    </a:solidFill>
                    <a:latin typeface="Arial" pitchFamily="34" charset="0"/>
                  </a:rPr>
                  <a:t>nuclei</a:t>
                </a:r>
                <a:endParaRPr lang="ja-JP" altLang="en-US" sz="1350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6800722" y="4436494"/>
              <a:ext cx="482463" cy="2769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GSI</a:t>
              </a: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7956375" y="3420540"/>
              <a:ext cx="757464" cy="276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J-PARC</a:t>
              </a: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8172399" y="4129583"/>
              <a:ext cx="757464" cy="276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68577" tIns="34289" rIns="68577" bIns="34289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ja-JP" sz="900" b="1" dirty="0">
                  <a:solidFill>
                    <a:srgbClr val="EEECE1">
                      <a:lumMod val="25000"/>
                    </a:srgbClr>
                  </a:solidFill>
                  <a:latin typeface="Arial" pitchFamily="34" charset="0"/>
                </a:rPr>
                <a:t>J-PARC</a:t>
              </a:r>
            </a:p>
          </p:txBody>
        </p:sp>
      </p:grpSp>
      <p:sp>
        <p:nvSpPr>
          <p:cNvPr id="41" name="Rectangle 43"/>
          <p:cNvSpPr>
            <a:spLocks noChangeArrowheads="1"/>
          </p:cNvSpPr>
          <p:nvPr/>
        </p:nvSpPr>
        <p:spPr bwMode="auto">
          <a:xfrm>
            <a:off x="5413855" y="4636395"/>
            <a:ext cx="1047397" cy="2077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DA</a:t>
            </a: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Symbol" panose="05050102010706020507" pitchFamily="18" charset="2"/>
              </a:rPr>
              <a:t>F</a:t>
            </a: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NE, J-PARC</a:t>
            </a:r>
            <a:endParaRPr lang="en-US" altLang="ja-JP" sz="900" b="1" dirty="0">
              <a:solidFill>
                <a:srgbClr val="EEECE1">
                  <a:lumMod val="25000"/>
                </a:srgbClr>
              </a:solidFill>
              <a:latin typeface="Arial" pitchFamily="34" charset="0"/>
            </a:endParaRP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6015804" y="4145538"/>
            <a:ext cx="553672" cy="2077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DA</a:t>
            </a: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Symbol" panose="05050102010706020507" pitchFamily="18" charset="2"/>
              </a:rPr>
              <a:t>F</a:t>
            </a: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NE</a:t>
            </a:r>
            <a:endParaRPr lang="en-US" altLang="ja-JP" sz="900" b="1" dirty="0">
              <a:solidFill>
                <a:srgbClr val="EEECE1">
                  <a:lumMod val="25000"/>
                </a:srgbClr>
              </a:solidFill>
              <a:latin typeface="Arial" pitchFamily="34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79740" y="3585975"/>
            <a:ext cx="2104676" cy="284693"/>
          </a:xfrm>
          <a:prstGeom prst="rect">
            <a:avLst/>
          </a:prstGeom>
          <a:solidFill>
            <a:srgbClr val="DFC9FF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350" b="1" dirty="0" smtClean="0">
                <a:solidFill>
                  <a:prstClr val="black"/>
                </a:solidFill>
                <a:latin typeface="Arial" pitchFamily="34" charset="0"/>
              </a:rPr>
              <a:t>Other mesons in nuclei</a:t>
            </a:r>
            <a:endParaRPr lang="ja-JP" altLang="en-US" sz="135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21112" y="3941457"/>
            <a:ext cx="2897558" cy="1078566"/>
          </a:xfrm>
          <a:prstGeom prst="rect">
            <a:avLst/>
          </a:prstGeom>
          <a:solidFill>
            <a:srgbClr val="DFC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19362" y="3913102"/>
            <a:ext cx="3630476" cy="872032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b="1" dirty="0">
                <a:solidFill>
                  <a:srgbClr val="008000"/>
                </a:solidFill>
                <a:latin typeface="Arial" pitchFamily="34" charset="0"/>
              </a:rPr>
              <a:t>■</a:t>
            </a:r>
            <a:r>
              <a:rPr lang="en-US" altLang="ja-JP" sz="1500" b="1" dirty="0">
                <a:solidFill>
                  <a:prstClr val="black"/>
                </a:solidFill>
              </a:rPr>
              <a:t> </a:t>
            </a:r>
            <a:r>
              <a:rPr lang="en-US" altLang="ja-JP" sz="1500" b="1" dirty="0" err="1" smtClean="0">
                <a:solidFill>
                  <a:prstClr val="black"/>
                </a:solidFill>
              </a:rPr>
              <a:t>pionic</a:t>
            </a:r>
            <a:r>
              <a:rPr lang="en-US" altLang="ja-JP" sz="1500" b="1" dirty="0" smtClean="0">
                <a:solidFill>
                  <a:prstClr val="black"/>
                </a:solidFill>
              </a:rPr>
              <a:t> nuclei</a:t>
            </a:r>
            <a:r>
              <a:rPr lang="en-US" altLang="ja-JP" b="1" dirty="0" smtClean="0">
                <a:solidFill>
                  <a:srgbClr val="008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900" b="1" dirty="0" smtClean="0">
                <a:solidFill>
                  <a:srgbClr val="008000"/>
                </a:solidFill>
                <a:latin typeface="Arial" pitchFamily="34" charset="0"/>
              </a:rPr>
              <a:t>■</a:t>
            </a:r>
            <a:r>
              <a:rPr lang="en-US" altLang="ja-JP" sz="1500" b="1" dirty="0" smtClean="0">
                <a:solidFill>
                  <a:prstClr val="black"/>
                </a:solidFill>
              </a:rPr>
              <a:t> </a:t>
            </a:r>
            <a:r>
              <a:rPr lang="en-US" altLang="ja-JP" sz="1500" b="1" dirty="0" smtClean="0">
                <a:solidFill>
                  <a:prstClr val="black"/>
                </a:solidFill>
                <a:latin typeface="Symbol" panose="05050102010706020507" pitchFamily="18" charset="2"/>
              </a:rPr>
              <a:t>h</a:t>
            </a:r>
            <a:r>
              <a:rPr lang="en-US" altLang="ja-JP" sz="1500" b="1" dirty="0" smtClean="0">
                <a:solidFill>
                  <a:prstClr val="black"/>
                </a:solidFill>
                <a:latin typeface="+mj-lt"/>
              </a:rPr>
              <a:t>’</a:t>
            </a:r>
            <a:r>
              <a:rPr lang="en-US" altLang="ja-JP" sz="1500" b="1" dirty="0" smtClean="0">
                <a:solidFill>
                  <a:prstClr val="black"/>
                </a:solidFill>
              </a:rPr>
              <a:t> </a:t>
            </a:r>
            <a:r>
              <a:rPr lang="en-US" altLang="ja-JP" sz="1500" b="1" dirty="0" err="1" smtClean="0">
                <a:solidFill>
                  <a:prstClr val="black"/>
                </a:solidFill>
              </a:rPr>
              <a:t>mesonic</a:t>
            </a:r>
            <a:r>
              <a:rPr lang="en-US" altLang="ja-JP" sz="1500" b="1" dirty="0" smtClean="0">
                <a:solidFill>
                  <a:prstClr val="black"/>
                </a:solidFill>
              </a:rPr>
              <a:t> nuclei</a:t>
            </a:r>
            <a:endParaRPr lang="en-US" altLang="ja-JP" sz="1500" b="1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ts val="450"/>
              </a:spcBef>
              <a:spcAft>
                <a:spcPct val="0"/>
              </a:spcAft>
              <a:defRPr/>
            </a:pPr>
            <a:r>
              <a:rPr lang="ja-JP" altLang="en-US" sz="900" b="1" dirty="0" smtClean="0">
                <a:solidFill>
                  <a:srgbClr val="C0504D">
                    <a:lumMod val="75000"/>
                  </a:srgbClr>
                </a:solidFill>
              </a:rPr>
              <a:t>■</a:t>
            </a:r>
            <a:r>
              <a:rPr lang="ja-JP" altLang="en-US" sz="1000" b="1" dirty="0" smtClean="0">
                <a:solidFill>
                  <a:srgbClr val="FFC000"/>
                </a:solidFill>
                <a:latin typeface="Arial" pitchFamily="34" charset="0"/>
              </a:rPr>
              <a:t>  </a:t>
            </a:r>
            <a:r>
              <a:rPr lang="en-US" altLang="ja-JP" sz="1500" b="1" dirty="0" smtClean="0">
                <a:solidFill>
                  <a:srgbClr val="000000"/>
                </a:solidFill>
              </a:rPr>
              <a:t>Vector </a:t>
            </a:r>
            <a:r>
              <a:rPr lang="en-US" altLang="ja-JP" sz="1500" b="1" dirty="0">
                <a:solidFill>
                  <a:srgbClr val="000000"/>
                </a:solidFill>
              </a:rPr>
              <a:t>meson mass in </a:t>
            </a:r>
            <a:r>
              <a:rPr lang="en-US" altLang="ja-JP" sz="1500" b="1" dirty="0" smtClean="0">
                <a:solidFill>
                  <a:srgbClr val="000000"/>
                </a:solidFill>
              </a:rPr>
              <a:t>nuclei</a:t>
            </a:r>
            <a:endParaRPr lang="en-US" altLang="ja-JP" sz="1500" b="1" dirty="0">
              <a:solidFill>
                <a:srgbClr val="000000"/>
              </a:solidFill>
            </a:endParaRPr>
          </a:p>
        </p:txBody>
      </p:sp>
      <p:sp>
        <p:nvSpPr>
          <p:cNvPr id="56" name="Rectangle 43"/>
          <p:cNvSpPr>
            <a:spLocks noChangeArrowheads="1"/>
          </p:cNvSpPr>
          <p:nvPr/>
        </p:nvSpPr>
        <p:spPr bwMode="auto">
          <a:xfrm>
            <a:off x="1550214" y="3993528"/>
            <a:ext cx="407798" cy="2077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RIBF</a:t>
            </a:r>
            <a:endParaRPr lang="en-US" altLang="ja-JP" sz="900" b="1" dirty="0">
              <a:solidFill>
                <a:srgbClr val="EEECE1">
                  <a:lumMod val="25000"/>
                </a:srgbClr>
              </a:solidFill>
              <a:latin typeface="Arial" pitchFamily="34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1924860" y="4258238"/>
            <a:ext cx="337266" cy="2077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GSI</a:t>
            </a:r>
            <a:endParaRPr lang="en-US" altLang="ja-JP" sz="900" b="1" dirty="0">
              <a:solidFill>
                <a:srgbClr val="EEECE1">
                  <a:lumMod val="25000"/>
                </a:srgbClr>
              </a:solidFill>
              <a:latin typeface="Arial" pitchFamily="34" charset="0"/>
            </a:endParaRPr>
          </a:p>
        </p:txBody>
      </p:sp>
      <p:sp>
        <p:nvSpPr>
          <p:cNvPr id="60" name="Rectangle 43"/>
          <p:cNvSpPr>
            <a:spLocks noChangeArrowheads="1"/>
          </p:cNvSpPr>
          <p:nvPr/>
        </p:nvSpPr>
        <p:spPr bwMode="auto">
          <a:xfrm>
            <a:off x="2246655" y="4721300"/>
            <a:ext cx="715574" cy="20774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 lIns="68577" tIns="34289" rIns="68577" bIns="34289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ja-JP" sz="9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</a:rPr>
              <a:t>J-PARC,…</a:t>
            </a:r>
            <a:endParaRPr lang="en-US" altLang="ja-JP" sz="900" b="1" dirty="0">
              <a:solidFill>
                <a:srgbClr val="EEECE1">
                  <a:lumMod val="25000"/>
                </a:srgbClr>
              </a:solidFill>
              <a:latin typeface="Arial" pitchFamily="34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155217" y="3494786"/>
            <a:ext cx="3542957" cy="515849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35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838550"/>
      </p:ext>
    </p:extLst>
  </p:cSld>
  <p:clrMapOvr>
    <a:masterClrMapping/>
  </p:clrMapOvr>
  <p:transition advTm="956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3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43408" y="1343024"/>
            <a:ext cx="6757988" cy="1409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570310" indent="-570310" eaLnBrk="1" hangingPunct="1">
              <a:lnSpc>
                <a:spcPct val="120000"/>
              </a:lnSpc>
            </a:pPr>
            <a:r>
              <a:rPr lang="en-US" altLang="ja-JP" sz="3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3000" b="1" dirty="0" smtClean="0">
                <a:latin typeface="Arial" pitchFamily="34" charset="0"/>
                <a:cs typeface="Arial" pitchFamily="34" charset="0"/>
              </a:rPr>
              <a:t>.  Hyperons in nuclei</a:t>
            </a:r>
            <a:br>
              <a:rPr lang="en-US" altLang="ja-JP" sz="30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2.1  </a:t>
            </a:r>
            <a:r>
              <a:rPr lang="en-US" altLang="ja-JP" sz="2800" b="1" dirty="0" smtClean="0">
                <a:latin typeface="Symbol" panose="05050102010706020507" pitchFamily="18" charset="2"/>
                <a:cs typeface="Arial" pitchFamily="34" charset="0"/>
              </a:rPr>
              <a:t>X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800" b="1" dirty="0" err="1" smtClean="0">
                <a:latin typeface="Arial" pitchFamily="34" charset="0"/>
                <a:cs typeface="Arial" pitchFamily="34" charset="0"/>
              </a:rPr>
              <a:t>hypernuclei</a:t>
            </a:r>
            <a:r>
              <a:rPr lang="en-US" altLang="ja-JP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800" b="1" dirty="0">
                <a:latin typeface="Arial" pitchFamily="34" charset="0"/>
                <a:cs typeface="Arial" pitchFamily="34" charset="0"/>
              </a:rPr>
            </a:br>
            <a:endParaRPr lang="en-US" altLang="ja-JP" sz="2000" b="1" dirty="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-100013" y="1796653"/>
            <a:ext cx="6757988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 marL="762000" indent="-7620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ja-JP" sz="2700" b="1">
              <a:solidFill>
                <a:srgbClr val="EEECE1"/>
              </a:solidFill>
              <a:latin typeface="Arial" pitchFamily="34" charset="0"/>
              <a:ea typeface="ＭＳ Ｐ明朝" pitchFamily="18" charset="-128"/>
            </a:endParaRPr>
          </a:p>
        </p:txBody>
      </p:sp>
      <p:pic>
        <p:nvPicPr>
          <p:cNvPr id="1157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5437" r="45535" b="23265"/>
          <a:stretch>
            <a:fillRect/>
          </a:stretch>
        </p:blipFill>
        <p:spPr bwMode="auto">
          <a:xfrm>
            <a:off x="740484" y="2752724"/>
            <a:ext cx="5027986" cy="190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7" name="Rectangle 2"/>
          <p:cNvSpPr txBox="1">
            <a:spLocks noChangeArrowheads="1"/>
          </p:cNvSpPr>
          <p:nvPr/>
        </p:nvSpPr>
        <p:spPr bwMode="auto">
          <a:xfrm>
            <a:off x="260648" y="3764730"/>
            <a:ext cx="675798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 marL="760413" indent="-760413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1363" indent="-284163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1413" indent="-227013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598613" indent="-227013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5813" indent="-227013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sz="24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39790"/>
      </p:ext>
    </p:extLst>
  </p:cSld>
  <p:clrMapOvr>
    <a:masterClrMapping/>
  </p:clrMapOvr>
  <p:transition advTm="83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ell89Yon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1" r="3787"/>
          <a:stretch/>
        </p:blipFill>
        <p:spPr bwMode="auto">
          <a:xfrm>
            <a:off x="4321665" y="632304"/>
            <a:ext cx="2471455" cy="238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0887" y="2486281"/>
            <a:ext cx="4248471" cy="137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 marL="762000" indent="-7620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en-US" altLang="ja-JP" sz="2000" b="1" dirty="0" smtClean="0">
                <a:latin typeface="Symbol" panose="05050102010706020507" pitchFamily="18" charset="2"/>
                <a:cs typeface="Arial" pitchFamily="34" charset="0"/>
              </a:rPr>
              <a:t>S  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bound systems observed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(one exception: </a:t>
            </a:r>
            <a:r>
              <a:rPr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600" b="1" baseline="-25000" dirty="0" smtClean="0"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He)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Potential looks strongly repulsive.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ja-JP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ja-JP" sz="1600" b="1" baseline="-25000" dirty="0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US" altLang="ja-JP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ja-JP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MeV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dirty="0" smtClean="0">
                <a:solidFill>
                  <a:srgbClr val="EEECE1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                </a:t>
            </a:r>
            <a:endParaRPr lang="ja-JP" altLang="ja-JP" sz="1600" dirty="0">
              <a:solidFill>
                <a:srgbClr val="EEECE1"/>
              </a:solidFill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9056" y="4174202"/>
            <a:ext cx="6757988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 marL="762000" indent="-7620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ja-JP" alt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400" b="1" dirty="0" smtClean="0">
                <a:latin typeface="Symbol" panose="05050102010706020507" pitchFamily="18" charset="2"/>
                <a:cs typeface="Arial" pitchFamily="34" charset="0"/>
              </a:rPr>
              <a:t>X   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definite data exists</a:t>
            </a:r>
            <a:endParaRPr lang="ja-JP" altLang="ja-JP" sz="1800" dirty="0">
              <a:solidFill>
                <a:srgbClr val="EEECE1"/>
              </a:solidFill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-2790" y="825665"/>
            <a:ext cx="4842497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/>
          <a:lstStyle>
            <a:lvl1pPr marL="762000" indent="-76200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✔</a:t>
            </a:r>
            <a:r>
              <a:rPr lang="en-US" altLang="ja-JP" sz="2000" b="1" dirty="0" smtClean="0">
                <a:latin typeface="Symbol" panose="05050102010706020507" pitchFamily="18" charset="2"/>
                <a:cs typeface="Arial" pitchFamily="34" charset="0"/>
              </a:rPr>
              <a:t>L 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altLang="ja-JP" sz="1600" b="1" dirty="0" smtClean="0">
                <a:latin typeface="Symbol" panose="05050102010706020507" pitchFamily="18" charset="2"/>
                <a:cs typeface="Arial" pitchFamily="34" charset="0"/>
              </a:rPr>
              <a:t> L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hypernuclei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b="1" baseline="-25000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 to </a:t>
            </a:r>
            <a:r>
              <a:rPr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altLang="ja-JP" sz="1600" b="1" baseline="-25000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Pb   with ~80 excited states have been experimentally produced.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            </a:t>
            </a:r>
            <a:endParaRPr lang="ja-JP" altLang="ja-JP" sz="1600" dirty="0"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7118" y="1994162"/>
            <a:ext cx="3631693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dirty="0">
                <a:solidFill>
                  <a:srgbClr val="008000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-&gt; Should appear in neutron stars</a:t>
            </a:r>
            <a:endParaRPr lang="ja-JP" altLang="ja-JP" sz="1600" dirty="0">
              <a:solidFill>
                <a:srgbClr val="008000"/>
              </a:solidFill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688" y="79480"/>
            <a:ext cx="5533852" cy="48995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570310" indent="-570310" eaLnBrk="1" hangingPunct="1">
              <a:lnSpc>
                <a:spcPct val="120000"/>
              </a:lnSpc>
            </a:pPr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Are hyperons bound in nuclei?</a:t>
            </a:r>
            <a:br>
              <a:rPr lang="en-US" altLang="ja-JP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0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2000" b="1" u="sng" dirty="0">
                <a:latin typeface="Arial" pitchFamily="34" charset="0"/>
                <a:cs typeface="Arial" pitchFamily="34" charset="0"/>
              </a:rPr>
            </a:br>
            <a:endParaRPr lang="en-US" altLang="ja-JP" sz="1600" b="1" u="sng" dirty="0"/>
          </a:p>
        </p:txBody>
      </p:sp>
      <p:sp>
        <p:nvSpPr>
          <p:cNvPr id="10" name="正方形/長方形 9"/>
          <p:cNvSpPr/>
          <p:nvPr/>
        </p:nvSpPr>
        <p:spPr>
          <a:xfrm>
            <a:off x="462545" y="3647153"/>
            <a:ext cx="3911826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dirty="0" smtClean="0">
                <a:solidFill>
                  <a:srgbClr val="FF0000"/>
                </a:solidFill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-&gt; Does not appear in neutron stars</a:t>
            </a:r>
            <a:endParaRPr lang="ja-JP" altLang="ja-JP" sz="1600" dirty="0">
              <a:solidFill>
                <a:srgbClr val="FF0000"/>
              </a:solidFill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pic>
        <p:nvPicPr>
          <p:cNvPr id="11" name="Picture 2" descr="shell89Yonl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3" r="19867" b="90074"/>
          <a:stretch/>
        </p:blipFill>
        <p:spPr bwMode="auto">
          <a:xfrm>
            <a:off x="4968848" y="1453618"/>
            <a:ext cx="588545" cy="38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n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b="25593"/>
          <a:stretch/>
        </p:blipFill>
        <p:spPr bwMode="auto">
          <a:xfrm>
            <a:off x="4517543" y="3048293"/>
            <a:ext cx="2325486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35996" y="2951841"/>
            <a:ext cx="23910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100" b="0" i="1" dirty="0" err="1">
                <a:ea typeface="ＭＳ Ｐゴシック" panose="020B0600070205080204" pitchFamily="50" charset="-128"/>
              </a:rPr>
              <a:t>Noumi</a:t>
            </a:r>
            <a:r>
              <a:rPr lang="en-US" altLang="ja-JP" sz="1100" b="0" i="1" dirty="0">
                <a:ea typeface="ＭＳ Ｐゴシック" panose="020B0600070205080204" pitchFamily="50" charset="-128"/>
              </a:rPr>
              <a:t> et al., PRL 87(2002) 072301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969375" y="1680099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ja-JP" sz="1600" b="1" baseline="-25000" dirty="0">
                <a:solidFill>
                  <a:srgbClr val="008000"/>
                </a:solidFill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en-US" altLang="ja-JP" sz="1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-30 MeV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(c.f. U</a:t>
            </a:r>
            <a:r>
              <a:rPr lang="en-US" altLang="ja-JP" sz="1400" b="1" baseline="-25000" dirty="0">
                <a:solidFill>
                  <a:prstClr val="black"/>
                </a:solidFill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-50 MeV)</a:t>
            </a:r>
            <a:endParaRPr lang="ja-JP" alt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610535" y="496057"/>
            <a:ext cx="2210862" cy="2616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i="1" u="none" strike="noStrike" kern="0" cap="none" spc="0" normalizeH="0" baseline="0" noProof="0" dirty="0" err="1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lt"/>
              </a:rPr>
              <a:t>Hotchi</a:t>
            </a:r>
            <a:r>
              <a:rPr kumimoji="0" lang="en-US" altLang="ja-JP" sz="1100" i="1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lt"/>
              </a:rPr>
              <a:t> et al., PRC 64 (2001) 044302</a:t>
            </a: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6237312" y="699542"/>
            <a:ext cx="0" cy="197453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auto">
          <a:xfrm>
            <a:off x="5157192" y="4299942"/>
            <a:ext cx="0" cy="46236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 bwMode="auto">
          <a:xfrm>
            <a:off x="5229200" y="3647153"/>
            <a:ext cx="0" cy="46236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20172"/>
      </p:ext>
    </p:extLst>
  </p:cSld>
  <p:clrMapOvr>
    <a:masterClrMapping/>
  </p:clrMapOvr>
  <p:transition advTm="13830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67388" y="380784"/>
            <a:ext cx="42970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000" b="1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   </a:t>
            </a:r>
            <a:r>
              <a:rPr lang="en-US" altLang="ja-JP" sz="2000" b="1" u="sng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Key questions in nuclear force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800" b="1" u="sng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ja-JP" sz="800" b="1" u="sng" dirty="0" smtClean="0"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Origin of the repulsive core ? 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The short-range strong repulsion well cancelled by the long-range strong attraction. Why? 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How should we understand Baryon-Baryon forces in a unified way?</a:t>
            </a:r>
          </a:p>
          <a:p>
            <a:pPr marL="285750" indent="-2857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How is the high density matter in neutron stars?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ja-JP" sz="800" dirty="0" smtClean="0"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=&gt; Give answers </a:t>
            </a:r>
            <a:r>
              <a:rPr lang="en-US" altLang="ja-JP" sz="1600" b="1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by extending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            NN </a:t>
            </a:r>
            <a:r>
              <a:rPr lang="en-US" altLang="ja-JP" sz="1600" b="1" dirty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-&gt; BB </a:t>
            </a:r>
            <a:r>
              <a:rPr lang="en-US" altLang="ja-JP" sz="1600" b="1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forces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600" b="1" dirty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 smtClean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             nuclear </a:t>
            </a:r>
            <a:r>
              <a:rPr lang="en-US" altLang="ja-JP" sz="1600" b="1" dirty="0">
                <a:latin typeface="Arial" panose="020B0604020202020204" pitchFamily="34" charset="0"/>
                <a:ea typeface="ＭＳ Ｐ明朝" pitchFamily="18" charset="-128"/>
                <a:cs typeface="Arial" panose="020B0604020202020204" pitchFamily="34" charset="0"/>
              </a:rPr>
              <a:t>matter -&gt; baryonic matter</a:t>
            </a:r>
            <a:endParaRPr lang="ja-JP" altLang="ja-JP" sz="1600" dirty="0">
              <a:latin typeface="Arial" panose="020B0604020202020204" pitchFamily="34" charset="0"/>
              <a:ea typeface="ＭＳ Ｐ明朝" pitchFamily="18" charset="-128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460829" y="532618"/>
            <a:ext cx="2238339" cy="2931969"/>
            <a:chOff x="3468" y="2826"/>
            <a:chExt cx="2842" cy="37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2826"/>
              <a:ext cx="2842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175" y="3304"/>
              <a:ext cx="1833" cy="2497"/>
            </a:xfrm>
            <a:custGeom>
              <a:avLst/>
              <a:gdLst>
                <a:gd name="T0" fmla="*/ 1 w 1833"/>
                <a:gd name="T1" fmla="*/ 0 h 2497"/>
                <a:gd name="T2" fmla="*/ 1 w 1833"/>
                <a:gd name="T3" fmla="*/ 280 h 2497"/>
                <a:gd name="T4" fmla="*/ 9 w 1833"/>
                <a:gd name="T5" fmla="*/ 768 h 2497"/>
                <a:gd name="T6" fmla="*/ 41 w 1833"/>
                <a:gd name="T7" fmla="*/ 1296 h 2497"/>
                <a:gd name="T8" fmla="*/ 57 w 1833"/>
                <a:gd name="T9" fmla="*/ 1680 h 2497"/>
                <a:gd name="T10" fmla="*/ 89 w 1833"/>
                <a:gd name="T11" fmla="*/ 2032 h 2497"/>
                <a:gd name="T12" fmla="*/ 129 w 1833"/>
                <a:gd name="T13" fmla="*/ 2264 h 2497"/>
                <a:gd name="T14" fmla="*/ 177 w 1833"/>
                <a:gd name="T15" fmla="*/ 2440 h 2497"/>
                <a:gd name="T16" fmla="*/ 225 w 1833"/>
                <a:gd name="T17" fmla="*/ 2488 h 2497"/>
                <a:gd name="T18" fmla="*/ 305 w 1833"/>
                <a:gd name="T19" fmla="*/ 2480 h 2497"/>
                <a:gd name="T20" fmla="*/ 377 w 1833"/>
                <a:gd name="T21" fmla="*/ 2384 h 2497"/>
                <a:gd name="T22" fmla="*/ 449 w 1833"/>
                <a:gd name="T23" fmla="*/ 2264 h 2497"/>
                <a:gd name="T24" fmla="*/ 521 w 1833"/>
                <a:gd name="T25" fmla="*/ 2168 h 2497"/>
                <a:gd name="T26" fmla="*/ 649 w 1833"/>
                <a:gd name="T27" fmla="*/ 2000 h 2497"/>
                <a:gd name="T28" fmla="*/ 865 w 1833"/>
                <a:gd name="T29" fmla="*/ 1832 h 2497"/>
                <a:gd name="T30" fmla="*/ 1105 w 1833"/>
                <a:gd name="T31" fmla="*/ 1744 h 2497"/>
                <a:gd name="T32" fmla="*/ 1257 w 1833"/>
                <a:gd name="T33" fmla="*/ 1696 h 2497"/>
                <a:gd name="T34" fmla="*/ 1465 w 1833"/>
                <a:gd name="T35" fmla="*/ 1672 h 2497"/>
                <a:gd name="T36" fmla="*/ 1737 w 1833"/>
                <a:gd name="T37" fmla="*/ 1664 h 2497"/>
                <a:gd name="T38" fmla="*/ 1833 w 1833"/>
                <a:gd name="T39" fmla="*/ 1664 h 2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33" h="2497">
                  <a:moveTo>
                    <a:pt x="1" y="0"/>
                  </a:moveTo>
                  <a:cubicBezTo>
                    <a:pt x="0" y="76"/>
                    <a:pt x="0" y="152"/>
                    <a:pt x="1" y="280"/>
                  </a:cubicBezTo>
                  <a:cubicBezTo>
                    <a:pt x="2" y="408"/>
                    <a:pt x="2" y="599"/>
                    <a:pt x="9" y="768"/>
                  </a:cubicBezTo>
                  <a:cubicBezTo>
                    <a:pt x="16" y="937"/>
                    <a:pt x="33" y="1144"/>
                    <a:pt x="41" y="1296"/>
                  </a:cubicBezTo>
                  <a:cubicBezTo>
                    <a:pt x="49" y="1448"/>
                    <a:pt x="49" y="1557"/>
                    <a:pt x="57" y="1680"/>
                  </a:cubicBezTo>
                  <a:cubicBezTo>
                    <a:pt x="65" y="1803"/>
                    <a:pt x="77" y="1935"/>
                    <a:pt x="89" y="2032"/>
                  </a:cubicBezTo>
                  <a:cubicBezTo>
                    <a:pt x="101" y="2129"/>
                    <a:pt x="114" y="2196"/>
                    <a:pt x="129" y="2264"/>
                  </a:cubicBezTo>
                  <a:cubicBezTo>
                    <a:pt x="144" y="2332"/>
                    <a:pt x="161" y="2403"/>
                    <a:pt x="177" y="2440"/>
                  </a:cubicBezTo>
                  <a:cubicBezTo>
                    <a:pt x="193" y="2477"/>
                    <a:pt x="204" y="2481"/>
                    <a:pt x="225" y="2488"/>
                  </a:cubicBezTo>
                  <a:cubicBezTo>
                    <a:pt x="246" y="2495"/>
                    <a:pt x="280" y="2497"/>
                    <a:pt x="305" y="2480"/>
                  </a:cubicBezTo>
                  <a:cubicBezTo>
                    <a:pt x="330" y="2463"/>
                    <a:pt x="353" y="2420"/>
                    <a:pt x="377" y="2384"/>
                  </a:cubicBezTo>
                  <a:cubicBezTo>
                    <a:pt x="401" y="2348"/>
                    <a:pt x="425" y="2300"/>
                    <a:pt x="449" y="2264"/>
                  </a:cubicBezTo>
                  <a:cubicBezTo>
                    <a:pt x="473" y="2228"/>
                    <a:pt x="488" y="2212"/>
                    <a:pt x="521" y="2168"/>
                  </a:cubicBezTo>
                  <a:cubicBezTo>
                    <a:pt x="554" y="2124"/>
                    <a:pt x="592" y="2056"/>
                    <a:pt x="649" y="2000"/>
                  </a:cubicBezTo>
                  <a:cubicBezTo>
                    <a:pt x="706" y="1944"/>
                    <a:pt x="789" y="1875"/>
                    <a:pt x="865" y="1832"/>
                  </a:cubicBezTo>
                  <a:cubicBezTo>
                    <a:pt x="941" y="1789"/>
                    <a:pt x="1040" y="1767"/>
                    <a:pt x="1105" y="1744"/>
                  </a:cubicBezTo>
                  <a:cubicBezTo>
                    <a:pt x="1170" y="1721"/>
                    <a:pt x="1197" y="1708"/>
                    <a:pt x="1257" y="1696"/>
                  </a:cubicBezTo>
                  <a:cubicBezTo>
                    <a:pt x="1317" y="1684"/>
                    <a:pt x="1385" y="1677"/>
                    <a:pt x="1465" y="1672"/>
                  </a:cubicBezTo>
                  <a:cubicBezTo>
                    <a:pt x="1545" y="1667"/>
                    <a:pt x="1676" y="1665"/>
                    <a:pt x="1737" y="1664"/>
                  </a:cubicBezTo>
                  <a:cubicBezTo>
                    <a:pt x="1798" y="1663"/>
                    <a:pt x="1817" y="1664"/>
                    <a:pt x="1833" y="1664"/>
                  </a:cubicBezTo>
                </a:path>
              </a:pathLst>
            </a:custGeom>
            <a:noFill/>
            <a:ln w="57150" cap="flat" cmpd="sng">
              <a:solidFill>
                <a:srgbClr val="A5002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 sz="1350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9947" y="3942853"/>
            <a:ext cx="6256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5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endParaRPr lang="en-US" altLang="ja-JP" sz="135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46757" y="2787774"/>
            <a:ext cx="62563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50" dirty="0">
                <a:solidFill>
                  <a:srgbClr val="0000CC"/>
                </a:solidFill>
                <a:latin typeface="Symbol" panose="05050102010706020507" pitchFamily="18" charset="2"/>
              </a:rPr>
              <a:t>p</a:t>
            </a:r>
            <a:endParaRPr lang="en-US" altLang="ja-JP" sz="135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579998" y="2687667"/>
            <a:ext cx="33078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50" dirty="0" smtClean="0">
                <a:solidFill>
                  <a:srgbClr val="0000CC"/>
                </a:solidFill>
                <a:latin typeface="Symbol" panose="05050102010706020507" pitchFamily="18" charset="2"/>
              </a:rPr>
              <a:t>2p</a:t>
            </a:r>
            <a:endParaRPr lang="en-US" altLang="ja-JP" sz="135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417581" y="3541266"/>
            <a:ext cx="1324731" cy="649467"/>
            <a:chOff x="3913" y="3730"/>
            <a:chExt cx="1682" cy="832"/>
          </a:xfrm>
        </p:grpSpPr>
        <p:sp>
          <p:nvSpPr>
            <p:cNvPr id="14" name="Arc 12"/>
            <p:cNvSpPr>
              <a:spLocks/>
            </p:cNvSpPr>
            <p:nvPr/>
          </p:nvSpPr>
          <p:spPr bwMode="auto">
            <a:xfrm>
              <a:off x="3913" y="3730"/>
              <a:ext cx="187" cy="128"/>
            </a:xfrm>
            <a:custGeom>
              <a:avLst/>
              <a:gdLst>
                <a:gd name="T0" fmla="*/ 0 w 21600"/>
                <a:gd name="T1" fmla="*/ 0 h 14773"/>
                <a:gd name="T2" fmla="*/ 0 w 21600"/>
                <a:gd name="T3" fmla="*/ 0 h 14773"/>
                <a:gd name="T4" fmla="*/ 0 w 21600"/>
                <a:gd name="T5" fmla="*/ 0 h 147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773" fill="none" extrusionOk="0">
                  <a:moveTo>
                    <a:pt x="20277" y="-1"/>
                  </a:moveTo>
                  <a:cubicBezTo>
                    <a:pt x="21152" y="2383"/>
                    <a:pt x="21600" y="4903"/>
                    <a:pt x="21600" y="7443"/>
                  </a:cubicBezTo>
                  <a:cubicBezTo>
                    <a:pt x="21600" y="9942"/>
                    <a:pt x="21166" y="12422"/>
                    <a:pt x="20318" y="14773"/>
                  </a:cubicBezTo>
                </a:path>
                <a:path w="21600" h="14773" stroke="0" extrusionOk="0">
                  <a:moveTo>
                    <a:pt x="20277" y="-1"/>
                  </a:moveTo>
                  <a:cubicBezTo>
                    <a:pt x="21152" y="2383"/>
                    <a:pt x="21600" y="4903"/>
                    <a:pt x="21600" y="7443"/>
                  </a:cubicBezTo>
                  <a:cubicBezTo>
                    <a:pt x="21600" y="9942"/>
                    <a:pt x="21166" y="12422"/>
                    <a:pt x="20318" y="14773"/>
                  </a:cubicBezTo>
                  <a:lnTo>
                    <a:pt x="0" y="7443"/>
                  </a:lnTo>
                  <a:lnTo>
                    <a:pt x="20277" y="-1"/>
                  </a:lnTo>
                  <a:close/>
                </a:path>
              </a:pathLst>
            </a:cu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sz="1350"/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027" y="3786"/>
              <a:ext cx="1568" cy="776"/>
              <a:chOff x="4027" y="3786"/>
              <a:chExt cx="1568" cy="776"/>
            </a:xfrm>
          </p:grpSpPr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H="1" flipV="1">
                <a:off x="4027" y="3786"/>
                <a:ext cx="1568" cy="6"/>
              </a:xfrm>
              <a:prstGeom prst="line">
                <a:avLst/>
              </a:prstGeom>
              <a:noFill/>
              <a:ln w="5080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135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254" y="3852"/>
                <a:ext cx="1337" cy="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dirty="0" smtClean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meson exchange picture</a:t>
                </a:r>
                <a:endParaRPr lang="ja-JP" altLang="en-US" sz="1500" dirty="0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190672" y="1821159"/>
            <a:ext cx="4571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50">
                <a:solidFill>
                  <a:srgbClr val="005500"/>
                </a:solidFill>
                <a:latin typeface="Arial" panose="020B0604020202020204" pitchFamily="34" charset="0"/>
              </a:rPr>
              <a:t> </a:t>
            </a:r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319176" y="963910"/>
            <a:ext cx="136347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Arial" panose="020B0604020202020204" pitchFamily="34" charset="0"/>
              </a:rPr>
              <a:t> from textbook by </a:t>
            </a:r>
            <a:r>
              <a:rPr lang="en-US" altLang="ja-JP" sz="1200" dirty="0" err="1">
                <a:latin typeface="Arial" panose="020B0604020202020204" pitchFamily="34" charset="0"/>
              </a:rPr>
              <a:t>Tamagaki</a:t>
            </a:r>
            <a:endParaRPr lang="en-US" altLang="ja-JP" sz="1200" dirty="0">
              <a:latin typeface="Arial" panose="020B0604020202020204" pitchFamily="34" charset="0"/>
            </a:endParaRPr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5853920" y="3006765"/>
            <a:ext cx="1214790" cy="256901"/>
            <a:chOff x="4458" y="1739"/>
            <a:chExt cx="1104" cy="213"/>
          </a:xfrm>
        </p:grpSpPr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4458" y="1739"/>
              <a:ext cx="11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 i="1" dirty="0"/>
                <a:t>h/</a:t>
              </a:r>
              <a:r>
                <a:rPr lang="en-US" altLang="ja-JP" sz="1050" i="1" dirty="0" err="1"/>
                <a:t>m</a:t>
              </a:r>
              <a:r>
                <a:rPr lang="en-US" altLang="ja-JP" sz="1050" i="1" baseline="-25000" dirty="0" err="1">
                  <a:latin typeface="Symbol" panose="05050102010706020507" pitchFamily="18" charset="2"/>
                </a:rPr>
                <a:t>p</a:t>
              </a:r>
              <a:r>
                <a:rPr lang="en-US" altLang="ja-JP" sz="1050" i="1" dirty="0" err="1"/>
                <a:t>c</a:t>
              </a:r>
              <a:r>
                <a:rPr lang="en-US" altLang="ja-JP" sz="1050" i="1" dirty="0"/>
                <a:t> = 1.4 </a:t>
              </a:r>
              <a:r>
                <a:rPr lang="en-US" altLang="ja-JP" sz="1050" i="1" dirty="0" err="1"/>
                <a:t>fm</a:t>
              </a:r>
              <a:endParaRPr lang="en-US" altLang="ja-JP" sz="1050" i="1" dirty="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4532" y="1796"/>
              <a:ext cx="7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350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4513490" y="3542805"/>
            <a:ext cx="888405" cy="523008"/>
            <a:chOff x="2982" y="3710"/>
            <a:chExt cx="1128" cy="670"/>
          </a:xfrm>
        </p:grpSpPr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3067" y="3771"/>
              <a:ext cx="516" cy="2"/>
            </a:xfrm>
            <a:prstGeom prst="line">
              <a:avLst/>
            </a:prstGeom>
            <a:noFill/>
            <a:ln w="5080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350"/>
            </a:p>
          </p:txBody>
        </p:sp>
        <p:grpSp>
          <p:nvGrpSpPr>
            <p:cNvPr id="27" name="Group 32"/>
            <p:cNvGrpSpPr>
              <a:grpSpLocks/>
            </p:cNvGrpSpPr>
            <p:nvPr/>
          </p:nvGrpSpPr>
          <p:grpSpPr bwMode="auto">
            <a:xfrm>
              <a:off x="2982" y="3710"/>
              <a:ext cx="1128" cy="670"/>
              <a:chOff x="2982" y="3710"/>
              <a:chExt cx="1128" cy="670"/>
            </a:xfrm>
          </p:grpSpPr>
          <p:sp>
            <p:nvSpPr>
              <p:cNvPr id="28" name="Arc 33"/>
              <p:cNvSpPr>
                <a:spLocks/>
              </p:cNvSpPr>
              <p:nvPr/>
            </p:nvSpPr>
            <p:spPr bwMode="auto">
              <a:xfrm>
                <a:off x="3567" y="3710"/>
                <a:ext cx="187" cy="127"/>
              </a:xfrm>
              <a:custGeom>
                <a:avLst/>
                <a:gdLst>
                  <a:gd name="T0" fmla="*/ 0 w 21600"/>
                  <a:gd name="T1" fmla="*/ 0 h 14752"/>
                  <a:gd name="T2" fmla="*/ 0 w 21600"/>
                  <a:gd name="T3" fmla="*/ 0 h 14752"/>
                  <a:gd name="T4" fmla="*/ 0 w 21600"/>
                  <a:gd name="T5" fmla="*/ 0 h 147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4752" fill="none" extrusionOk="0">
                    <a:moveTo>
                      <a:pt x="1238" y="14751"/>
                    </a:moveTo>
                    <a:cubicBezTo>
                      <a:pt x="418" y="12436"/>
                      <a:pt x="0" y="9998"/>
                      <a:pt x="0" y="7543"/>
                    </a:cubicBezTo>
                    <a:cubicBezTo>
                      <a:pt x="-1" y="4967"/>
                      <a:pt x="460" y="2413"/>
                      <a:pt x="1359" y="-1"/>
                    </a:cubicBezTo>
                  </a:path>
                  <a:path w="21600" h="14752" stroke="0" extrusionOk="0">
                    <a:moveTo>
                      <a:pt x="1238" y="14751"/>
                    </a:moveTo>
                    <a:cubicBezTo>
                      <a:pt x="418" y="12436"/>
                      <a:pt x="0" y="9998"/>
                      <a:pt x="0" y="7543"/>
                    </a:cubicBezTo>
                    <a:cubicBezTo>
                      <a:pt x="-1" y="4967"/>
                      <a:pt x="460" y="2413"/>
                      <a:pt x="1359" y="-1"/>
                    </a:cubicBezTo>
                    <a:lnTo>
                      <a:pt x="21600" y="7543"/>
                    </a:lnTo>
                    <a:lnTo>
                      <a:pt x="1238" y="14751"/>
                    </a:lnTo>
                    <a:close/>
                  </a:path>
                </a:pathLst>
              </a:custGeom>
              <a:solidFill>
                <a:srgbClr val="99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350"/>
              </a:p>
            </p:txBody>
          </p:sp>
          <p:sp>
            <p:nvSpPr>
              <p:cNvPr id="30" name="Rectangle 35"/>
              <p:cNvSpPr>
                <a:spLocks noChangeArrowheads="1"/>
              </p:cNvSpPr>
              <p:nvPr/>
            </p:nvSpPr>
            <p:spPr bwMode="auto">
              <a:xfrm>
                <a:off x="2982" y="3907"/>
                <a:ext cx="1128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200" dirty="0" smtClean="0">
                    <a:solidFill>
                      <a:srgbClr val="990033"/>
                    </a:solidFill>
                    <a:latin typeface="Arial" panose="020B0604020202020204" pitchFamily="34" charset="0"/>
                  </a:rPr>
                  <a:t>Quark-gluon picture?</a:t>
                </a:r>
                <a:endParaRPr lang="ja-JP" altLang="en-US" sz="1500" dirty="0">
                  <a:solidFill>
                    <a:srgbClr val="99003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Picture 44" descr="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38" y="3206766"/>
            <a:ext cx="632584" cy="4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4957692" y="3224396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400" dirty="0" smtClean="0">
                <a:solidFill>
                  <a:srgbClr val="0000CC"/>
                </a:solidFill>
                <a:latin typeface="Symbol" panose="05050102010706020507" pitchFamily="18" charset="2"/>
              </a:rPr>
              <a:t>w, r, s...</a:t>
            </a:r>
            <a:endParaRPr lang="en-US" altLang="ja-JP" sz="14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4513490" y="4338627"/>
            <a:ext cx="2225671" cy="238086"/>
            <a:chOff x="3941" y="4149"/>
            <a:chExt cx="2670" cy="305"/>
          </a:xfrm>
        </p:grpSpPr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H="1" flipV="1">
              <a:off x="3941" y="4149"/>
              <a:ext cx="2670" cy="0"/>
            </a:xfrm>
            <a:prstGeom prst="line">
              <a:avLst/>
            </a:prstGeom>
            <a:noFill/>
            <a:ln w="50800">
              <a:solidFill>
                <a:srgbClr val="C19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35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4618" y="4217"/>
              <a:ext cx="1337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dirty="0" smtClean="0">
                  <a:solidFill>
                    <a:srgbClr val="6600FF"/>
                  </a:solidFill>
                  <a:latin typeface="Arial" panose="020B0604020202020204" pitchFamily="34" charset="0"/>
                </a:rPr>
                <a:t>Lattice QCD</a:t>
              </a:r>
              <a:endParaRPr lang="ja-JP" altLang="en-US" sz="1500" dirty="0">
                <a:solidFill>
                  <a:srgbClr val="6600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5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1"/>
    </mc:Choice>
    <mc:Fallback xmlns="">
      <p:transition spd="slow" advTm="795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5073274" y="3041307"/>
            <a:ext cx="846098" cy="612223"/>
            <a:chOff x="1966" y="3028"/>
            <a:chExt cx="946" cy="746"/>
          </a:xfrm>
        </p:grpSpPr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1966" y="3028"/>
              <a:ext cx="926" cy="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b="1">
                <a:solidFill>
                  <a:srgbClr val="000000"/>
                </a:solidFill>
              </a:endParaRPr>
            </a:p>
          </p:txBody>
        </p:sp>
        <p:pic>
          <p:nvPicPr>
            <p:cNvPr id="50" name="Picture 33" descr="strange-mat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" t="12766" r="7639" b="5251"/>
            <a:stretch>
              <a:fillRect/>
            </a:stretch>
          </p:blipFill>
          <p:spPr bwMode="auto">
            <a:xfrm>
              <a:off x="2100" y="3132"/>
              <a:ext cx="602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34"/>
            <p:cNvSpPr>
              <a:spLocks noChangeArrowheads="1"/>
            </p:cNvSpPr>
            <p:nvPr/>
          </p:nvSpPr>
          <p:spPr bwMode="auto">
            <a:xfrm>
              <a:off x="2679" y="3205"/>
              <a:ext cx="22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>
                  <a:solidFill>
                    <a:srgbClr val="003399"/>
                  </a:solidFill>
                </a:rPr>
                <a:t>n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676" y="3344"/>
              <a:ext cx="22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>
                  <a:solidFill>
                    <a:srgbClr val="008000"/>
                  </a:solidFill>
                </a:rPr>
                <a:t>p</a:t>
              </a: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68" y="3058"/>
              <a:ext cx="23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>
                  <a:solidFill>
                    <a:srgbClr val="CC0000"/>
                  </a:solidFill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2662" y="3508"/>
              <a:ext cx="25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>
                  <a:solidFill>
                    <a:srgbClr val="FF6600"/>
                  </a:solidFill>
                  <a:latin typeface="Symbol" panose="05050102010706020507" pitchFamily="18" charset="2"/>
                </a:rPr>
                <a:t>X</a:t>
              </a:r>
            </a:p>
          </p:txBody>
        </p:sp>
      </p:grpSp>
      <p:sp>
        <p:nvSpPr>
          <p:cNvPr id="8194" name="正方形/長方形 13"/>
          <p:cNvSpPr>
            <a:spLocks noChangeArrowheads="1"/>
          </p:cNvSpPr>
          <p:nvPr/>
        </p:nvSpPr>
        <p:spPr bwMode="auto">
          <a:xfrm>
            <a:off x="141109" y="668967"/>
            <a:ext cx="682347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95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Hyperons (</a:t>
            </a:r>
            <a:r>
              <a:rPr lang="en-US" altLang="ja-JP" sz="1600" dirty="0">
                <a:latin typeface="Symbol" panose="05050102010706020507" pitchFamily="18" charset="2"/>
              </a:rPr>
              <a:t>L </a:t>
            </a:r>
            <a:r>
              <a:rPr lang="en-US" altLang="ja-JP" sz="1600" dirty="0" smtClean="0"/>
              <a:t>at least) </a:t>
            </a:r>
            <a:r>
              <a:rPr lang="en-US" altLang="ja-JP" sz="1600" u="sng" dirty="0" smtClean="0"/>
              <a:t>must appear</a:t>
            </a:r>
            <a:r>
              <a:rPr lang="en-US" altLang="ja-JP" sz="1600" dirty="0" smtClean="0"/>
              <a:t> at </a:t>
            </a:r>
            <a:r>
              <a:rPr lang="en-US" altLang="ja-JP" sz="1600" dirty="0" smtClean="0">
                <a:latin typeface="Symbol" panose="05050102010706020507" pitchFamily="18" charset="2"/>
              </a:rPr>
              <a:t>r </a:t>
            </a:r>
            <a:r>
              <a:rPr lang="en-US" altLang="ja-JP" sz="1600" dirty="0" smtClean="0"/>
              <a:t>~ 2 </a:t>
            </a:r>
            <a:r>
              <a:rPr lang="en-US" altLang="ja-JP" sz="1600" dirty="0" smtClean="0">
                <a:latin typeface="Symbol" panose="05050102010706020507" pitchFamily="18" charset="2"/>
              </a:rPr>
              <a:t>r</a:t>
            </a:r>
            <a:r>
              <a:rPr lang="en-US" altLang="ja-JP" sz="1600" baseline="-25000" dirty="0" smtClean="0"/>
              <a:t>0</a:t>
            </a:r>
          </a:p>
          <a:p>
            <a:pPr eaLnBrk="1" hangingPunct="1">
              <a:lnSpc>
                <a:spcPts val="195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EOS’s with hyperons or kaons too soft  -&gt; cannot support  M &gt; 1.5</a:t>
            </a:r>
            <a:r>
              <a:rPr lang="ja-JP" altLang="en-US" sz="1600" dirty="0" smtClean="0"/>
              <a:t> 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/>
              <a:t>sun</a:t>
            </a:r>
            <a:endParaRPr lang="en-US" altLang="ja-JP" sz="1600" baseline="-25000" dirty="0" smtClean="0"/>
          </a:p>
          <a:p>
            <a:pPr eaLnBrk="1" hangingPunct="1">
              <a:lnSpc>
                <a:spcPts val="195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1600" dirty="0" smtClean="0"/>
              <a:t>Heavy NS’s (~2.0 </a:t>
            </a:r>
            <a:r>
              <a:rPr lang="en-US" altLang="ja-JP" sz="1600" dirty="0" err="1" smtClean="0"/>
              <a:t>M</a:t>
            </a:r>
            <a:r>
              <a:rPr lang="en-US" altLang="ja-JP" sz="1600" baseline="-25000" dirty="0" err="1" smtClean="0"/>
              <a:t>sun</a:t>
            </a:r>
            <a:r>
              <a:rPr lang="en-US" altLang="ja-JP" sz="1600" dirty="0" smtClean="0"/>
              <a:t>) were observed.</a:t>
            </a:r>
            <a:endParaRPr lang="en-US" altLang="ja-JP" sz="1600" dirty="0"/>
          </a:p>
        </p:txBody>
      </p:sp>
      <p:grpSp>
        <p:nvGrpSpPr>
          <p:cNvPr id="8195" name="グループ化 2"/>
          <p:cNvGrpSpPr>
            <a:grpSpLocks/>
          </p:cNvGrpSpPr>
          <p:nvPr/>
        </p:nvGrpSpPr>
        <p:grpSpPr bwMode="auto">
          <a:xfrm>
            <a:off x="0" y="2207952"/>
            <a:ext cx="3607614" cy="2847951"/>
            <a:chOff x="2625351" y="2826007"/>
            <a:chExt cx="4910189" cy="3796324"/>
          </a:xfrm>
        </p:grpSpPr>
        <p:pic>
          <p:nvPicPr>
            <p:cNvPr id="8222" name="Picture 3" descr="M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75" b="2"/>
            <a:stretch>
              <a:fillRect/>
            </a:stretch>
          </p:blipFill>
          <p:spPr bwMode="auto">
            <a:xfrm>
              <a:off x="2919090" y="2826007"/>
              <a:ext cx="4616450" cy="354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3" name="Group 11"/>
            <p:cNvGrpSpPr>
              <a:grpSpLocks/>
            </p:cNvGrpSpPr>
            <p:nvPr/>
          </p:nvGrpSpPr>
          <p:grpSpPr bwMode="auto">
            <a:xfrm rot="-5400000">
              <a:off x="2610576" y="3685676"/>
              <a:ext cx="438452" cy="408901"/>
              <a:chOff x="3289" y="2534"/>
              <a:chExt cx="290" cy="252"/>
            </a:xfrm>
          </p:grpSpPr>
          <p:sp>
            <p:nvSpPr>
              <p:cNvPr id="8226" name="Rectangle 17"/>
              <p:cNvSpPr>
                <a:spLocks noChangeArrowheads="1"/>
              </p:cNvSpPr>
              <p:nvPr/>
            </p:nvSpPr>
            <p:spPr bwMode="auto">
              <a:xfrm>
                <a:off x="3289" y="2534"/>
                <a:ext cx="2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350" b="1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M</a:t>
                </a:r>
              </a:p>
            </p:txBody>
          </p:sp>
          <p:grpSp>
            <p:nvGrpSpPr>
              <p:cNvPr id="8227" name="Group 18"/>
              <p:cNvGrpSpPr>
                <a:grpSpLocks/>
              </p:cNvGrpSpPr>
              <p:nvPr/>
            </p:nvGrpSpPr>
            <p:grpSpPr bwMode="auto">
              <a:xfrm>
                <a:off x="3484" y="2663"/>
                <a:ext cx="78" cy="90"/>
                <a:chOff x="1650" y="4092"/>
                <a:chExt cx="108" cy="108"/>
              </a:xfrm>
            </p:grpSpPr>
            <p:sp>
              <p:nvSpPr>
                <p:cNvPr id="8228" name="Oval 19"/>
                <p:cNvSpPr>
                  <a:spLocks noChangeArrowheads="1"/>
                </p:cNvSpPr>
                <p:nvPr/>
              </p:nvSpPr>
              <p:spPr bwMode="auto">
                <a:xfrm>
                  <a:off x="1650" y="4092"/>
                  <a:ext cx="108" cy="10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350">
                    <a:solidFill>
                      <a:srgbClr val="29292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29" name="Oval 20"/>
                <p:cNvSpPr>
                  <a:spLocks noChangeArrowheads="1"/>
                </p:cNvSpPr>
                <p:nvPr/>
              </p:nvSpPr>
              <p:spPr bwMode="auto">
                <a:xfrm>
                  <a:off x="1686" y="4134"/>
                  <a:ext cx="32" cy="2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350">
                    <a:solidFill>
                      <a:srgbClr val="292929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224" name="Rectangle 28"/>
            <p:cNvSpPr>
              <a:spLocks noChangeArrowheads="1"/>
            </p:cNvSpPr>
            <p:nvPr/>
          </p:nvSpPr>
          <p:spPr bwMode="auto">
            <a:xfrm>
              <a:off x="4371660" y="6222321"/>
              <a:ext cx="1948772" cy="400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ja-JP" sz="1350" b="1">
                  <a:latin typeface="Arial" panose="020B0604020202020204" pitchFamily="34" charset="0"/>
                </a:rPr>
                <a:t>NS radius</a:t>
              </a:r>
              <a:r>
                <a:rPr kumimoji="0" lang="ja-JP" altLang="en-US" sz="1350" b="1">
                  <a:latin typeface="Arial" panose="020B0604020202020204" pitchFamily="34" charset="0"/>
                </a:rPr>
                <a:t>　</a:t>
              </a:r>
              <a:r>
                <a:rPr kumimoji="0" lang="en-US" altLang="ja-JP" sz="1200" b="1">
                  <a:latin typeface="Arial" panose="020B0604020202020204" pitchFamily="34" charset="0"/>
                </a:rPr>
                <a:t>(km)</a:t>
              </a:r>
            </a:p>
          </p:txBody>
        </p:sp>
        <p:sp>
          <p:nvSpPr>
            <p:cNvPr id="8225" name="Rectangle 29"/>
            <p:cNvSpPr>
              <a:spLocks noChangeArrowheads="1"/>
            </p:cNvSpPr>
            <p:nvPr/>
          </p:nvSpPr>
          <p:spPr bwMode="auto">
            <a:xfrm rot="16200000">
              <a:off x="1958216" y="4804217"/>
              <a:ext cx="1844445" cy="408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350" b="1" dirty="0">
                  <a:latin typeface="Arial" panose="020B0604020202020204" pitchFamily="34" charset="0"/>
                </a:rPr>
                <a:t>     NS mass</a:t>
              </a:r>
              <a:endParaRPr lang="ja-JP" altLang="en-US" sz="135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8196" name="Rectangle 50"/>
          <p:cNvSpPr>
            <a:spLocks noChangeArrowheads="1"/>
          </p:cNvSpPr>
          <p:nvPr/>
        </p:nvSpPr>
        <p:spPr bwMode="auto">
          <a:xfrm>
            <a:off x="502464" y="3425962"/>
            <a:ext cx="3050381" cy="109538"/>
          </a:xfrm>
          <a:prstGeom prst="rect">
            <a:avLst/>
          </a:prstGeom>
          <a:solidFill>
            <a:srgbClr val="FF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350">
              <a:latin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655332" y="1643669"/>
            <a:ext cx="3375309" cy="14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3366"/>
              </a:buClr>
              <a:defRPr/>
            </a:pPr>
            <a:endParaRPr lang="en-US" altLang="ja-JP" sz="750" b="1" dirty="0">
              <a:latin typeface="Symbol" pitchFamily="18" charset="2"/>
            </a:endParaRPr>
          </a:p>
          <a:p>
            <a:pPr marL="177800" indent="-177800">
              <a:buClr>
                <a:srgbClr val="993366"/>
              </a:buClr>
              <a:buFont typeface="Wingdings" pitchFamily="2" charset="2"/>
              <a:buChar char="n"/>
              <a:defRPr/>
            </a:pPr>
            <a:r>
              <a:rPr lang="en-US" altLang="ja-JP" sz="1500" dirty="0" smtClean="0"/>
              <a:t> Strong </a:t>
            </a:r>
            <a:r>
              <a:rPr lang="en-US" altLang="ja-JP" sz="1500" dirty="0"/>
              <a:t>repulsion in three-body force </a:t>
            </a:r>
            <a:r>
              <a:rPr lang="en-US" altLang="ja-JP" sz="1500" dirty="0" smtClean="0"/>
              <a:t>   including hyperons,</a:t>
            </a:r>
          </a:p>
          <a:p>
            <a:pPr>
              <a:buClr>
                <a:srgbClr val="993366"/>
              </a:buClr>
              <a:defRPr/>
            </a:pPr>
            <a:r>
              <a:rPr lang="en-US" altLang="ja-JP" sz="1500" dirty="0" smtClean="0"/>
              <a:t>     NNN</a:t>
            </a:r>
            <a:r>
              <a:rPr lang="en-US" altLang="ja-JP" sz="1500" dirty="0"/>
              <a:t>, YNN, YYN, </a:t>
            </a:r>
            <a:r>
              <a:rPr lang="en-US" altLang="ja-JP" sz="1500" dirty="0" smtClean="0"/>
              <a:t>YYY ? </a:t>
            </a:r>
            <a:endParaRPr lang="en-US" altLang="ja-JP" sz="1500" dirty="0"/>
          </a:p>
          <a:p>
            <a:pPr>
              <a:buClr>
                <a:srgbClr val="993366"/>
              </a:buClr>
              <a:defRPr/>
            </a:pPr>
            <a:endParaRPr lang="en-US" altLang="ja-JP" sz="675" b="1" dirty="0"/>
          </a:p>
          <a:p>
            <a:pPr marL="133350" indent="-133350">
              <a:buClr>
                <a:srgbClr val="993366"/>
              </a:buClr>
              <a:buFont typeface="Wingdings" pitchFamily="2" charset="2"/>
              <a:buChar char="n"/>
              <a:defRPr/>
            </a:pPr>
            <a:r>
              <a:rPr lang="en-US" altLang="ja-JP" sz="1500" dirty="0" smtClean="0"/>
              <a:t> Phase </a:t>
            </a:r>
            <a:r>
              <a:rPr lang="en-US" altLang="ja-JP" sz="1500" dirty="0"/>
              <a:t>transition to quark matter ?</a:t>
            </a:r>
          </a:p>
          <a:p>
            <a:pPr>
              <a:buClr>
                <a:srgbClr val="993366"/>
              </a:buClr>
              <a:defRPr/>
            </a:pPr>
            <a:r>
              <a:rPr lang="en-US" altLang="ja-JP" sz="1500" dirty="0"/>
              <a:t>    </a:t>
            </a:r>
            <a:r>
              <a:rPr lang="en-US" altLang="ja-JP" sz="1500" dirty="0" smtClean="0"/>
              <a:t> (</a:t>
            </a:r>
            <a:r>
              <a:rPr lang="en-US" altLang="ja-JP" sz="1500" dirty="0"/>
              <a:t>quark star or hybrid star</a:t>
            </a:r>
            <a:r>
              <a:rPr lang="en-US" altLang="ja-JP" sz="1500" dirty="0" smtClean="0"/>
              <a:t>)</a:t>
            </a:r>
            <a:endParaRPr lang="en-US" altLang="ja-JP" sz="15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08417" y="2262721"/>
            <a:ext cx="3055144" cy="2339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35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84442" y="1131590"/>
            <a:ext cx="994340" cy="2311698"/>
          </a:xfrm>
          <a:prstGeom prst="straightConnector1">
            <a:avLst/>
          </a:prstGeom>
          <a:ln w="127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84442" y="1131590"/>
            <a:ext cx="1144358" cy="2075954"/>
          </a:xfrm>
          <a:prstGeom prst="straightConnector1">
            <a:avLst/>
          </a:prstGeom>
          <a:ln w="127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正方形/長方形 24"/>
          <p:cNvSpPr>
            <a:spLocks noChangeArrowheads="1"/>
          </p:cNvSpPr>
          <p:nvPr/>
        </p:nvSpPr>
        <p:spPr bwMode="auto">
          <a:xfrm>
            <a:off x="638195" y="4211774"/>
            <a:ext cx="10246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 i="1" dirty="0">
                <a:solidFill>
                  <a:srgbClr val="008000"/>
                </a:solidFill>
                <a:latin typeface="Arial" panose="020B0604020202020204" pitchFamily="34" charset="0"/>
              </a:rPr>
              <a:t>Quark matter</a:t>
            </a:r>
            <a:endParaRPr lang="ja-JP" altLang="en-US" sz="1050" i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正方形/長方形 26"/>
          <p:cNvSpPr>
            <a:spLocks noChangeArrowheads="1"/>
          </p:cNvSpPr>
          <p:nvPr/>
        </p:nvSpPr>
        <p:spPr bwMode="auto">
          <a:xfrm>
            <a:off x="1487111" y="3581933"/>
            <a:ext cx="88517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 i="1" dirty="0" smtClean="0">
                <a:solidFill>
                  <a:srgbClr val="FF3399"/>
                </a:solidFill>
                <a:latin typeface="Arial" panose="020B0604020202020204" pitchFamily="34" charset="0"/>
              </a:rPr>
              <a:t>+Hyperons</a:t>
            </a:r>
            <a:endParaRPr lang="ja-JP" altLang="en-US" sz="1050" i="1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030924" y="2178257"/>
            <a:ext cx="38602" cy="75544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正方形/長方形 27"/>
          <p:cNvSpPr>
            <a:spLocks noChangeArrowheads="1"/>
          </p:cNvSpPr>
          <p:nvPr/>
        </p:nvSpPr>
        <p:spPr bwMode="auto">
          <a:xfrm>
            <a:off x="809913" y="-38041"/>
            <a:ext cx="5224700" cy="62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ja-JP" sz="2800" b="1" u="sng" dirty="0"/>
              <a:t>“Hyperon puzzle” in neutron stars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725909" y="1774754"/>
            <a:ext cx="3008675" cy="441534"/>
            <a:chOff x="1114021" y="1248552"/>
            <a:chExt cx="3008675" cy="441534"/>
          </a:xfrm>
        </p:grpSpPr>
        <p:sp>
          <p:nvSpPr>
            <p:cNvPr id="8204" name="正方形/長方形 2"/>
            <p:cNvSpPr>
              <a:spLocks noChangeArrowheads="1"/>
            </p:cNvSpPr>
            <p:nvPr/>
          </p:nvSpPr>
          <p:spPr bwMode="auto">
            <a:xfrm>
              <a:off x="1114021" y="1428476"/>
              <a:ext cx="28039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ja-JP" sz="1100" b="1" i="1" dirty="0">
                  <a:solidFill>
                    <a:srgbClr val="FF6161"/>
                  </a:solidFill>
                  <a:latin typeface="Arial" panose="020B0604020202020204" pitchFamily="34" charset="0"/>
                </a:rPr>
                <a:t>PSR J0348-0432 (2013)  2.01</a:t>
              </a:r>
              <a:r>
                <a:rPr lang="en-US" altLang="ja-JP" sz="1100" b="1" i="1" dirty="0">
                  <a:solidFill>
                    <a:srgbClr val="FF6161"/>
                  </a:solidFill>
                  <a:latin typeface="Arial" panose="020B0604020202020204" pitchFamily="34" charset="0"/>
                </a:rPr>
                <a:t>±0.04 </a:t>
              </a:r>
              <a:r>
                <a:rPr lang="en-US" altLang="ja-JP" sz="1100" b="1" i="1" dirty="0" err="1">
                  <a:solidFill>
                    <a:srgbClr val="FF616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ja-JP" sz="1100" b="1" i="1" baseline="-25000" dirty="0" err="1">
                  <a:solidFill>
                    <a:srgbClr val="FF6161"/>
                  </a:solidFill>
                  <a:latin typeface="Arial" panose="020B0604020202020204" pitchFamily="34" charset="0"/>
                </a:rPr>
                <a:t>sun</a:t>
              </a:r>
              <a:endParaRPr lang="ja-JP" altLang="en-US" sz="1100" baseline="-25000" dirty="0">
                <a:solidFill>
                  <a:srgbClr val="FF616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正方形/長方形 2"/>
            <p:cNvSpPr>
              <a:spLocks noChangeArrowheads="1"/>
            </p:cNvSpPr>
            <p:nvPr/>
          </p:nvSpPr>
          <p:spPr bwMode="auto">
            <a:xfrm>
              <a:off x="1114021" y="1248552"/>
              <a:ext cx="300867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ja-JP" sz="1100" b="1" i="1" dirty="0" smtClean="0">
                  <a:solidFill>
                    <a:srgbClr val="FF6161"/>
                  </a:solidFill>
                  <a:latin typeface="Arial" panose="020B0604020202020204" pitchFamily="34" charset="0"/>
                </a:rPr>
                <a:t>PSR </a:t>
              </a:r>
              <a:r>
                <a:rPr lang="da-DK" altLang="ja-JP" sz="1100" b="1" i="1" dirty="0">
                  <a:solidFill>
                    <a:srgbClr val="FF6161"/>
                  </a:solidFill>
                  <a:latin typeface="Arial" panose="020B0604020202020204" pitchFamily="34" charset="0"/>
                </a:rPr>
                <a:t>J1614-2230 (2010)  1.97</a:t>
              </a:r>
              <a:r>
                <a:rPr lang="en-US" altLang="ja-JP" sz="1100" b="1" i="1" dirty="0">
                  <a:solidFill>
                    <a:srgbClr val="FF6161"/>
                  </a:solidFill>
                  <a:latin typeface="Arial" panose="020B0604020202020204" pitchFamily="34" charset="0"/>
                </a:rPr>
                <a:t>±0.04 </a:t>
              </a:r>
              <a:r>
                <a:rPr lang="en-US" altLang="ja-JP" sz="1100" b="1" i="1" dirty="0" err="1">
                  <a:solidFill>
                    <a:srgbClr val="FF6161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ja-JP" sz="1100" b="1" i="1" baseline="-25000" dirty="0" err="1">
                  <a:solidFill>
                    <a:srgbClr val="FF6161"/>
                  </a:solidFill>
                  <a:latin typeface="Arial" panose="020B0604020202020204" pitchFamily="34" charset="0"/>
                </a:rPr>
                <a:t>sun</a:t>
              </a:r>
              <a:endParaRPr lang="ja-JP" altLang="en-US" sz="1100" baseline="-25000" dirty="0">
                <a:solidFill>
                  <a:srgbClr val="FF616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208" name="グループ化 9224"/>
          <p:cNvGrpSpPr>
            <a:grpSpLocks/>
          </p:cNvGrpSpPr>
          <p:nvPr/>
        </p:nvGrpSpPr>
        <p:grpSpPr bwMode="auto">
          <a:xfrm rot="6178493">
            <a:off x="6000067" y="2056941"/>
            <a:ext cx="441722" cy="500063"/>
            <a:chOff x="6737611" y="3292462"/>
            <a:chExt cx="588558" cy="666424"/>
          </a:xfrm>
        </p:grpSpPr>
        <p:grpSp>
          <p:nvGrpSpPr>
            <p:cNvPr id="8209" name="グループ化 202"/>
            <p:cNvGrpSpPr>
              <a:grpSpLocks/>
            </p:cNvGrpSpPr>
            <p:nvPr/>
          </p:nvGrpSpPr>
          <p:grpSpPr bwMode="auto">
            <a:xfrm>
              <a:off x="6737611" y="3292462"/>
              <a:ext cx="459925" cy="520703"/>
              <a:chOff x="5131441" y="3633657"/>
              <a:chExt cx="459925" cy="520703"/>
            </a:xfrm>
          </p:grpSpPr>
          <p:sp>
            <p:nvSpPr>
              <p:cNvPr id="34" name="円/楕円 33"/>
              <p:cNvSpPr/>
              <p:nvPr/>
            </p:nvSpPr>
            <p:spPr>
              <a:xfrm rot="20037483">
                <a:off x="5119357" y="3755067"/>
                <a:ext cx="256998" cy="3982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/>
              </a:p>
            </p:txBody>
          </p:sp>
          <p:sp>
            <p:nvSpPr>
              <p:cNvPr id="35" name="円/楕円 34"/>
              <p:cNvSpPr/>
              <p:nvPr/>
            </p:nvSpPr>
            <p:spPr>
              <a:xfrm rot="19078517">
                <a:off x="5351386" y="3693227"/>
                <a:ext cx="87253" cy="90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>
                  <a:solidFill>
                    <a:srgbClr val="3333CC"/>
                  </a:solidFill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 rot="19078517">
                <a:off x="5150166" y="3824184"/>
                <a:ext cx="87253" cy="90444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>
                  <a:solidFill>
                    <a:srgbClr val="3333CC"/>
                  </a:solidFill>
                </a:endParaRPr>
              </a:p>
            </p:txBody>
          </p:sp>
          <p:sp>
            <p:nvSpPr>
              <p:cNvPr id="37" name="円/楕円 36"/>
              <p:cNvSpPr/>
              <p:nvPr/>
            </p:nvSpPr>
            <p:spPr>
              <a:xfrm rot="19078517">
                <a:off x="5153354" y="3966918"/>
                <a:ext cx="88839" cy="90444"/>
              </a:xfrm>
              <a:prstGeom prst="ellipse">
                <a:avLst/>
              </a:pr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>
                  <a:solidFill>
                    <a:srgbClr val="3333CC"/>
                  </a:solidFill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 rot="3889420">
                <a:off x="5253892" y="3719033"/>
                <a:ext cx="410961" cy="24430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/>
              </a:p>
            </p:txBody>
          </p:sp>
          <p:sp>
            <p:nvSpPr>
              <p:cNvPr id="39" name="円/楕円 38"/>
              <p:cNvSpPr/>
              <p:nvPr/>
            </p:nvSpPr>
            <p:spPr>
              <a:xfrm rot="19078517">
                <a:off x="5271108" y="3990745"/>
                <a:ext cx="87253" cy="9203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>
                  <a:solidFill>
                    <a:srgbClr val="3333CC"/>
                  </a:solidFill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>
              <a:xfrm rot="19078517">
                <a:off x="5483962" y="3882015"/>
                <a:ext cx="87252" cy="92030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>
                  <a:solidFill>
                    <a:srgbClr val="3333CC"/>
                  </a:solidFill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 rot="19078517">
                <a:off x="5475572" y="3742760"/>
                <a:ext cx="88839" cy="92030"/>
              </a:xfrm>
              <a:prstGeom prst="ellipse">
                <a:avLst/>
              </a:pr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>
                  <a:solidFill>
                    <a:srgbClr val="3333CC"/>
                  </a:solidFill>
                </a:endParaRPr>
              </a:p>
            </p:txBody>
          </p:sp>
        </p:grpSp>
        <p:sp>
          <p:nvSpPr>
            <p:cNvPr id="30" name="円/楕円 29"/>
            <p:cNvSpPr/>
            <p:nvPr/>
          </p:nvSpPr>
          <p:spPr>
            <a:xfrm rot="14296124">
              <a:off x="6993289" y="3626409"/>
              <a:ext cx="253876" cy="4029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/>
            </a:p>
          </p:txBody>
        </p:sp>
        <p:sp>
          <p:nvSpPr>
            <p:cNvPr id="31" name="円/楕円 30"/>
            <p:cNvSpPr/>
            <p:nvPr/>
          </p:nvSpPr>
          <p:spPr>
            <a:xfrm rot="19078517">
              <a:off x="6940824" y="3849506"/>
              <a:ext cx="87252" cy="9203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>
                <a:solidFill>
                  <a:srgbClr val="3333CC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 rot="19078517">
              <a:off x="7114491" y="3822348"/>
              <a:ext cx="87252" cy="92030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>
                <a:solidFill>
                  <a:srgbClr val="3333CC"/>
                </a:solidFill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 rot="19078517">
              <a:off x="7206364" y="3694953"/>
              <a:ext cx="87252" cy="920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350">
                <a:solidFill>
                  <a:srgbClr val="3333CC"/>
                </a:solidFill>
              </a:endParaRP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3826543" y="4068998"/>
            <a:ext cx="2663987" cy="9643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dirty="0">
                <a:solidFill>
                  <a:srgbClr val="000000"/>
                </a:solidFill>
              </a:rPr>
              <a:t>We need </a:t>
            </a:r>
            <a:r>
              <a:rPr lang="en-US" altLang="ja-JP" sz="1600" b="1" i="1" dirty="0" smtClean="0">
                <a:solidFill>
                  <a:srgbClr val="000000"/>
                </a:solidFill>
              </a:rPr>
              <a:t>to know YN</a:t>
            </a:r>
            <a:r>
              <a:rPr lang="en-US" altLang="ja-JP" sz="1600" b="1" i="1" dirty="0">
                <a:solidFill>
                  <a:srgbClr val="000000"/>
                </a:solidFill>
              </a:rPr>
              <a:t>, </a:t>
            </a:r>
            <a:r>
              <a:rPr lang="en-US" altLang="ja-JP" sz="1600" b="1" i="1" dirty="0" smtClean="0">
                <a:solidFill>
                  <a:srgbClr val="000000"/>
                </a:solidFill>
              </a:rPr>
              <a:t>YY, </a:t>
            </a:r>
            <a:r>
              <a:rPr lang="en-US" altLang="ja-JP" sz="1600" b="1" i="1" dirty="0" err="1" smtClean="0">
                <a:solidFill>
                  <a:srgbClr val="000000"/>
                </a:solidFill>
              </a:rPr>
              <a:t>K</a:t>
            </a:r>
            <a:r>
              <a:rPr lang="en-US" altLang="ja-JP" sz="1600" b="1" i="1" baseline="30000" dirty="0" err="1" smtClean="0">
                <a:solidFill>
                  <a:srgbClr val="000000"/>
                </a:solidFill>
              </a:rPr>
              <a:t>bar</a:t>
            </a:r>
            <a:r>
              <a:rPr lang="en-US" altLang="ja-JP" sz="1600" b="1" i="1" dirty="0" err="1" smtClean="0">
                <a:solidFill>
                  <a:srgbClr val="000000"/>
                </a:solidFill>
              </a:rPr>
              <a:t>N</a:t>
            </a:r>
            <a:r>
              <a:rPr lang="en-US" altLang="ja-JP" sz="1600" b="1" i="1" dirty="0" smtClean="0">
                <a:solidFill>
                  <a:srgbClr val="000000"/>
                </a:solidFill>
              </a:rPr>
              <a:t>  interactions</a:t>
            </a:r>
            <a:endParaRPr lang="en-US" altLang="ja-JP" sz="1600" b="1" i="1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dirty="0">
                <a:solidFill>
                  <a:srgbClr val="000000"/>
                </a:solidFill>
              </a:rPr>
              <a:t>both in free space </a:t>
            </a:r>
            <a:r>
              <a:rPr lang="en-US" altLang="ja-JP" sz="1600" b="1" i="1" dirty="0" smtClean="0">
                <a:solidFill>
                  <a:srgbClr val="000000"/>
                </a:solidFill>
              </a:rPr>
              <a:t>and </a:t>
            </a:r>
          </a:p>
          <a:p>
            <a:pPr algn="ctr"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u="sng" dirty="0" smtClean="0">
                <a:solidFill>
                  <a:srgbClr val="000000"/>
                </a:solidFill>
              </a:rPr>
              <a:t>in nuclear medium</a:t>
            </a:r>
            <a:endParaRPr lang="ja-JP" altLang="en-US" sz="1600" b="1" i="1" u="sng" dirty="0">
              <a:solidFill>
                <a:srgbClr val="000000"/>
              </a:solidFill>
            </a:endParaRPr>
          </a:p>
        </p:txBody>
      </p:sp>
      <p:sp>
        <p:nvSpPr>
          <p:cNvPr id="43" name="正方形/長方形 26"/>
          <p:cNvSpPr>
            <a:spLocks noChangeArrowheads="1"/>
          </p:cNvSpPr>
          <p:nvPr/>
        </p:nvSpPr>
        <p:spPr bwMode="auto">
          <a:xfrm>
            <a:off x="1772786" y="2232204"/>
            <a:ext cx="12378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b="1" i="1" dirty="0" smtClean="0">
                <a:latin typeface="Arial" panose="020B0604020202020204" pitchFamily="34" charset="0"/>
              </a:rPr>
              <a:t>Ignore hyperons</a:t>
            </a:r>
            <a:endParaRPr lang="ja-JP" altLang="en-US" sz="1050" i="1" dirty="0">
              <a:latin typeface="Arial" panose="020B0604020202020204" pitchFamily="34" charset="0"/>
            </a:endParaRPr>
          </a:p>
        </p:txBody>
      </p:sp>
      <p:pic>
        <p:nvPicPr>
          <p:cNvPr id="56" name="Picture 64" descr="CSC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971" r="4575" b="4233"/>
          <a:stretch>
            <a:fillRect/>
          </a:stretch>
        </p:blipFill>
        <p:spPr bwMode="auto">
          <a:xfrm rot="16200000">
            <a:off x="6093430" y="3490674"/>
            <a:ext cx="450796" cy="4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 rot="433349">
            <a:off x="4733492" y="3622576"/>
            <a:ext cx="1140178" cy="214160"/>
          </a:xfrm>
          <a:prstGeom prst="rightArrow">
            <a:avLst>
              <a:gd name="adj1" fmla="val 50000"/>
              <a:gd name="adj2" fmla="val 76218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072897" y="3079003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C00000"/>
                </a:solidFill>
              </a:rPr>
              <a:t>??</a:t>
            </a:r>
            <a:endParaRPr lang="ja-JP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885908" y="3296500"/>
            <a:ext cx="784061" cy="391138"/>
            <a:chOff x="3971392" y="3842873"/>
            <a:chExt cx="842456" cy="457069"/>
          </a:xfrm>
        </p:grpSpPr>
        <p:pic>
          <p:nvPicPr>
            <p:cNvPr id="58" name="Picture 22" descr="n-matt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6" t="14818" r="27031" b="18309"/>
            <a:stretch/>
          </p:blipFill>
          <p:spPr bwMode="auto">
            <a:xfrm>
              <a:off x="3971392" y="3842873"/>
              <a:ext cx="609735" cy="45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534110" y="3942302"/>
              <a:ext cx="279738" cy="276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dirty="0">
                  <a:solidFill>
                    <a:srgbClr val="003399"/>
                  </a:solidFill>
                </a:rPr>
                <a:t>n</a:t>
              </a:r>
            </a:p>
          </p:txBody>
        </p:sp>
      </p:grpSp>
      <p:sp>
        <p:nvSpPr>
          <p:cNvPr id="61" name="右矢印 60"/>
          <p:cNvSpPr/>
          <p:nvPr/>
        </p:nvSpPr>
        <p:spPr>
          <a:xfrm rot="20936924">
            <a:off x="4761594" y="3227450"/>
            <a:ext cx="359675" cy="2141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Rectangle 56"/>
          <p:cNvSpPr>
            <a:spLocks noChangeArrowheads="1"/>
          </p:cNvSpPr>
          <p:nvPr/>
        </p:nvSpPr>
        <p:spPr bwMode="auto">
          <a:xfrm>
            <a:off x="4510603" y="3041307"/>
            <a:ext cx="647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 smtClean="0">
                <a:solidFill>
                  <a:srgbClr val="FF0000"/>
                </a:solidFill>
              </a:rPr>
              <a:t>×</a:t>
            </a:r>
            <a:endParaRPr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50045" y="1404274"/>
            <a:ext cx="328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93366"/>
              </a:buClr>
              <a:defRPr/>
            </a:pPr>
            <a:r>
              <a:rPr lang="en-US" altLang="ja-JP" b="1" dirty="0"/>
              <a:t>=&gt; Unknown repulsion at high </a:t>
            </a:r>
            <a:r>
              <a:rPr lang="en-US" altLang="ja-JP" b="1" dirty="0">
                <a:latin typeface="Symbol" pitchFamily="18" charset="2"/>
              </a:rPr>
              <a:t>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747220"/>
      </p:ext>
    </p:extLst>
  </p:cSld>
  <p:clrMapOvr>
    <a:masterClrMapping/>
  </p:clrMapOvr>
  <p:transition spd="slow" advTm="167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.1|4.6|1|2.6|1.2|1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2|16.2|1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5|5.8|14.2|12.3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4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6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xis">
  <a:themeElements>
    <a:clrScheme name="Axis 1">
      <a:dk1>
        <a:srgbClr val="080808"/>
      </a:dk1>
      <a:lt1>
        <a:srgbClr val="F8F8F8"/>
      </a:lt1>
      <a:dk2>
        <a:srgbClr val="330000"/>
      </a:dk2>
      <a:lt2>
        <a:srgbClr val="FFFFFF"/>
      </a:lt2>
      <a:accent1>
        <a:srgbClr val="FF9900"/>
      </a:accent1>
      <a:accent2>
        <a:srgbClr val="CC3300"/>
      </a:accent2>
      <a:accent3>
        <a:srgbClr val="ADAAAA"/>
      </a:accent3>
      <a:accent4>
        <a:srgbClr val="D4D4D4"/>
      </a:accent4>
      <a:accent5>
        <a:srgbClr val="FFCAAA"/>
      </a:accent5>
      <a:accent6>
        <a:srgbClr val="B92D00"/>
      </a:accent6>
      <a:hlink>
        <a:srgbClr val="CC6600"/>
      </a:hlink>
      <a:folHlink>
        <a:srgbClr val="B2B28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2216</Words>
  <Application>Microsoft Office PowerPoint</Application>
  <PresentationFormat>ユーザー設定</PresentationFormat>
  <Paragraphs>456</Paragraphs>
  <Slides>28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8" baseType="lpstr">
      <vt:lpstr>Iowan Old Style Italic</vt:lpstr>
      <vt:lpstr>ＭＳ Ｐゴシック</vt:lpstr>
      <vt:lpstr>ＭＳ Ｐ明朝</vt:lpstr>
      <vt:lpstr>Palatino</vt:lpstr>
      <vt:lpstr>Vrinda</vt:lpstr>
      <vt:lpstr>Arial</vt:lpstr>
      <vt:lpstr>Arial Black</vt:lpstr>
      <vt:lpstr>Calibri</vt:lpstr>
      <vt:lpstr>Helvetica</vt:lpstr>
      <vt:lpstr>Symbol</vt:lpstr>
      <vt:lpstr>Times New Roman</vt:lpstr>
      <vt:lpstr>Wingdings</vt:lpstr>
      <vt:lpstr>標準デザイン</vt:lpstr>
      <vt:lpstr>1_標準デザイン</vt:lpstr>
      <vt:lpstr>2_Office ​​テーマ</vt:lpstr>
      <vt:lpstr>Axis</vt:lpstr>
      <vt:lpstr>7_Office ​​テーマ</vt:lpstr>
      <vt:lpstr>3_Office ​​テーマ</vt:lpstr>
      <vt:lpstr>Office ​​テーマ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■ g spectroscopy of L hypernuclei          4LHe g-ray observed     4LH g-ray,  7LLi  B(M1), …  ■ L hypernuclear spectroscopy via (e,e’K+)       7LHe, 10LBe, 12LB  high res. Spect.   40LK, 48LK   ■ Decay pion spectroscopy of L hypernuclei          4LH mass from 4LH -&gt; 4He + p-       ■ Lifetime of light L hypernuclei via HI beams       Surprisingly short 3LH lifetime   </vt:lpstr>
      <vt:lpstr>2.  Hyperons in nuclei 2.1  X hypernuclei </vt:lpstr>
      <vt:lpstr>Are hyperons bound in nuclei?  </vt:lpstr>
      <vt:lpstr>PowerPoint プレゼンテーション</vt:lpstr>
      <vt:lpstr>PowerPoint プレゼンテーション</vt:lpstr>
      <vt:lpstr>PowerPoint プレゼンテーション</vt:lpstr>
      <vt:lpstr>More S=-2 events with emulsion</vt:lpstr>
      <vt:lpstr>Rather deep bound states</vt:lpstr>
      <vt:lpstr>PowerPoint プレゼンテーション</vt:lpstr>
      <vt:lpstr>PowerPoint プレゼンテーション</vt:lpstr>
      <vt:lpstr>Setup at J-PARC K1.8</vt:lpstr>
      <vt:lpstr>Result</vt:lpstr>
      <vt:lpstr>Decay-pion spectroscopy  of hypernuclei with electron beams </vt:lpstr>
      <vt:lpstr>Decay-pion spectrum</vt:lpstr>
      <vt:lpstr>Combined Results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J-PARC E15 (Iwasaki et al.)</vt:lpstr>
      <vt:lpstr>Results of 3He(K-,Lp)n</vt:lpstr>
      <vt:lpstr>Lp Invariant Mass</vt:lpstr>
      <vt:lpstr>J-PARC E27 (Nagae et al.)  Search for KbarNN via d(p+, K+) reaction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Tohku University</dc:creator>
  <cp:lastModifiedBy>Hirokazu Tamura</cp:lastModifiedBy>
  <cp:revision>159</cp:revision>
  <dcterms:created xsi:type="dcterms:W3CDTF">2016-09-13T18:02:46Z</dcterms:created>
  <dcterms:modified xsi:type="dcterms:W3CDTF">2017-09-03T00:59:50Z</dcterms:modified>
</cp:coreProperties>
</file>