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328" r:id="rId4"/>
    <p:sldId id="304" r:id="rId5"/>
    <p:sldId id="303" r:id="rId6"/>
    <p:sldId id="280" r:id="rId7"/>
    <p:sldId id="261" r:id="rId8"/>
    <p:sldId id="260" r:id="rId9"/>
    <p:sldId id="309" r:id="rId10"/>
    <p:sldId id="264" r:id="rId11"/>
    <p:sldId id="329" r:id="rId12"/>
    <p:sldId id="330" r:id="rId13"/>
    <p:sldId id="331" r:id="rId14"/>
    <p:sldId id="281" r:id="rId15"/>
    <p:sldId id="265" r:id="rId16"/>
    <p:sldId id="315" r:id="rId17"/>
    <p:sldId id="316" r:id="rId18"/>
    <p:sldId id="317" r:id="rId19"/>
    <p:sldId id="282" r:id="rId20"/>
    <p:sldId id="268" r:id="rId21"/>
    <p:sldId id="325" r:id="rId22"/>
    <p:sldId id="326" r:id="rId23"/>
    <p:sldId id="273" r:id="rId24"/>
    <p:sldId id="323" r:id="rId25"/>
    <p:sldId id="318" r:id="rId26"/>
    <p:sldId id="319" r:id="rId27"/>
    <p:sldId id="320" r:id="rId28"/>
    <p:sldId id="333" r:id="rId29"/>
    <p:sldId id="321" r:id="rId30"/>
    <p:sldId id="311" r:id="rId31"/>
    <p:sldId id="274" r:id="rId32"/>
    <p:sldId id="327" r:id="rId33"/>
    <p:sldId id="312" r:id="rId34"/>
    <p:sldId id="313" r:id="rId35"/>
    <p:sldId id="314" r:id="rId36"/>
    <p:sldId id="283" r:id="rId37"/>
    <p:sldId id="284" r:id="rId38"/>
    <p:sldId id="332" r:id="rId39"/>
    <p:sldId id="285" r:id="rId40"/>
    <p:sldId id="307" r:id="rId41"/>
    <p:sldId id="324" r:id="rId4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85" autoAdjust="0"/>
  </p:normalViewPr>
  <p:slideViewPr>
    <p:cSldViewPr snapToGrid="0" snapToObjects="1">
      <p:cViewPr varScale="1">
        <p:scale>
          <a:sx n="76" d="100"/>
          <a:sy n="76" d="100"/>
        </p:scale>
        <p:origin x="-12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E9487-C6EC-0F43-92AC-A33C2456DE66}" type="datetimeFigureOut">
              <a:rPr lang="de-DE" smtClean="0"/>
              <a:pPr/>
              <a:t>03/09/17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F2DC0-8E9C-E24F-88F3-3E021770574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269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022F-1FC6-C047-8E07-7949FB0E2F79}" type="datetimeFigureOut">
              <a:rPr lang="de-DE" smtClean="0"/>
              <a:pPr/>
              <a:t>03/09/17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D8861-C723-3A4F-B344-6C0D16BC30B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832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FCA35E9-84A3-714B-A6CF-FB3B92A4D0D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88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88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183996-BDAC-0947-8170-C37071F85052}" type="slidenum">
              <a:rPr lang="de-DE" sz="1200"/>
              <a:pPr eaLnBrk="1" hangingPunct="1"/>
              <a:t>13</a:t>
            </a:fld>
            <a:endParaRPr 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9598BF5-1BD2-894F-B0D1-9FA37A5C616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10C7488-9030-FD42-9951-5701EDB84FF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B06B582-3130-B64A-B5E0-DAEE9384508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64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64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DF9C2CA-F1B5-4947-8DCC-9508A85FF7CE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75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75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214F4F5-7750-8242-82CC-2C62C9F69536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85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85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3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2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  <a:ln>
            <a:miter lim="400000"/>
          </a:ln>
        </p:spPr>
        <p:txBody>
          <a:bodyPr lIns="0" tIns="0" rIns="0" bIns="0" anchor="b">
            <a:normAutofit/>
          </a:bodyPr>
          <a:lstStyle>
            <a:lvl1pPr algn="ctr" defTabSz="410751">
              <a:defRPr sz="5600" cap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/>
            <a:r>
              <a:rPr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  <a:ln>
            <a:miter lim="400000"/>
          </a:ln>
        </p:spPr>
        <p:txBody>
          <a:bodyPr lIns="0" tIns="0" rIns="0" bIns="0">
            <a:normAutofit/>
          </a:bodyPr>
          <a:lstStyle>
            <a:lvl1pPr marL="0" indent="0" algn="ctr" defTabSz="410751">
              <a:spcBef>
                <a:spcPts val="0"/>
              </a:spcBef>
              <a:buSzTx/>
              <a:buNone/>
              <a:defRPr sz="2200" cap="none"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 defTabSz="410751">
              <a:spcBef>
                <a:spcPts val="0"/>
              </a:spcBef>
              <a:buSzTx/>
              <a:buNone/>
              <a:defRPr sz="2200" cap="none"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 defTabSz="410751">
              <a:spcBef>
                <a:spcPts val="0"/>
              </a:spcBef>
              <a:buSzTx/>
              <a:buNone/>
              <a:defRPr sz="2200" cap="none"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 defTabSz="410751">
              <a:spcBef>
                <a:spcPts val="0"/>
              </a:spcBef>
              <a:buSzTx/>
              <a:buNone/>
              <a:defRPr sz="2200" cap="none"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 defTabSz="410751">
              <a:spcBef>
                <a:spcPts val="0"/>
              </a:spcBef>
              <a:buSzTx/>
              <a:buNone/>
              <a:defRPr sz="2200" cap="none">
                <a:uFillTx/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140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PANIC 2017 J. Marton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8AF4D-B3E2-B045-B12E-0B90EA0B0D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9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6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8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1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6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0DC0B-E795-BA4C-8DFE-6913ED08C76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98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2.emf"/><Relationship Id="rId9" Type="http://schemas.openxmlformats.org/officeDocument/2006/relationships/image" Target="../media/image35.png"/><Relationship Id="rId10" Type="http://schemas.openxmlformats.org/officeDocument/2006/relationships/image" Target="../media/image3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hape 48"/>
          <p:cNvSpPr>
            <a:spLocks noGrp="1"/>
          </p:cNvSpPr>
          <p:nvPr>
            <p:ph type="title"/>
          </p:nvPr>
        </p:nvSpPr>
        <p:spPr bwMode="auto">
          <a:xfrm>
            <a:off x="0" y="1253482"/>
            <a:ext cx="6222957" cy="1682011"/>
          </a:xfrm>
          <a:ln>
            <a:round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>
                <a:solidFill>
                  <a:srgbClr val="0000FF"/>
                </a:solidFill>
                <a:ea typeface="ＭＳ Ｐゴシック" charset="0"/>
                <a:cs typeface="Trebuchet MS" charset="0"/>
                <a:sym typeface="Trebuchet MS" charset="0"/>
              </a:rPr>
              <a:t>A</a:t>
            </a:r>
            <a:r>
              <a:rPr lang="en-US" sz="4000" dirty="0" smtClean="0">
                <a:solidFill>
                  <a:srgbClr val="0000FF"/>
                </a:solidFill>
                <a:ea typeface="ＭＳ Ｐゴシック" charset="0"/>
                <a:cs typeface="Trebuchet MS" charset="0"/>
                <a:sym typeface="Trebuchet MS" charset="0"/>
              </a:rPr>
              <a:t>MADEUS: Experiments on </a:t>
            </a:r>
            <a:r>
              <a:rPr lang="en-US" sz="4000" dirty="0" err="1" smtClean="0">
                <a:solidFill>
                  <a:srgbClr val="0000FF"/>
                </a:solidFill>
                <a:ea typeface="ＭＳ Ｐゴシック" charset="0"/>
                <a:cs typeface="Trebuchet MS" charset="0"/>
                <a:sym typeface="Trebuchet MS" charset="0"/>
              </a:rPr>
              <a:t>Antikaon</a:t>
            </a:r>
            <a:r>
              <a:rPr lang="en-US" sz="4000" dirty="0" smtClean="0">
                <a:solidFill>
                  <a:srgbClr val="0000FF"/>
                </a:solidFill>
                <a:ea typeface="ＭＳ Ｐゴシック" charset="0"/>
                <a:cs typeface="Trebuchet MS" charset="0"/>
                <a:sym typeface="Trebuchet MS" charset="0"/>
              </a:rPr>
              <a:t> Interactions with Nucleons and Nuclei</a:t>
            </a:r>
            <a:endParaRPr lang="en-US" sz="4000" dirty="0">
              <a:solidFill>
                <a:srgbClr val="0000FF"/>
              </a:solidFill>
              <a:ea typeface="ＭＳ Ｐゴシック" charset="0"/>
              <a:cs typeface="Trebuchet MS" charset="0"/>
              <a:sym typeface="Trebuchet MS" charset="0"/>
            </a:endParaRPr>
          </a:p>
        </p:txBody>
      </p:sp>
      <p:pic>
        <p:nvPicPr>
          <p:cNvPr id="6147" name="OEAW_en_Logo_cmyk.eps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12" y="337096"/>
            <a:ext cx="1752451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1" name="Shape 51"/>
          <p:cNvSpPr>
            <a:spLocks noChangeArrowheads="1"/>
          </p:cNvSpPr>
          <p:nvPr/>
        </p:nvSpPr>
        <p:spPr bwMode="auto">
          <a:xfrm>
            <a:off x="2588494" y="493365"/>
            <a:ext cx="1569393" cy="252264"/>
          </a:xfrm>
          <a:prstGeom prst="rect">
            <a:avLst/>
          </a:prstGeom>
          <a:solidFill>
            <a:srgbClr val="84BD00"/>
          </a:solidFill>
          <a:ln>
            <a:noFill/>
          </a:ln>
          <a:effectLst>
            <a:outerShdw blurRad="381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 sz="1700" kern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2" name="Shape 52"/>
          <p:cNvSpPr>
            <a:spLocks noChangeArrowheads="1"/>
          </p:cNvSpPr>
          <p:nvPr/>
        </p:nvSpPr>
        <p:spPr bwMode="auto">
          <a:xfrm>
            <a:off x="0" y="6455048"/>
            <a:ext cx="2607469" cy="252264"/>
          </a:xfrm>
          <a:prstGeom prst="rect">
            <a:avLst/>
          </a:prstGeom>
          <a:solidFill>
            <a:srgbClr val="0047BB"/>
          </a:solidFill>
          <a:ln>
            <a:noFill/>
          </a:ln>
          <a:effectLst>
            <a:outerShdw blurRad="381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800" cap="all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defRPr cap="none">
                <a:solidFill>
                  <a:srgbClr val="000000"/>
                </a:solidFill>
              </a:defRPr>
            </a:pPr>
            <a:endParaRPr kern="0" cap="none" dirty="0">
              <a:solidFill>
                <a:srgbClr val="000000"/>
              </a:solidFill>
            </a:endParaRPr>
          </a:p>
        </p:txBody>
      </p:sp>
      <p:sp>
        <p:nvSpPr>
          <p:cNvPr id="53" name="Shape 53"/>
          <p:cNvSpPr>
            <a:spLocks noChangeArrowheads="1"/>
          </p:cNvSpPr>
          <p:nvPr/>
        </p:nvSpPr>
        <p:spPr bwMode="auto">
          <a:xfrm>
            <a:off x="4157886" y="493365"/>
            <a:ext cx="4986114" cy="252264"/>
          </a:xfrm>
          <a:prstGeom prst="rect">
            <a:avLst/>
          </a:prstGeom>
          <a:solidFill>
            <a:srgbClr val="008C95"/>
          </a:solidFill>
          <a:ln>
            <a:noFill/>
          </a:ln>
          <a:effectLst>
            <a:outerShdw blurRad="38100" dist="26940" dir="5400000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>
              <a:defRPr sz="1800" cap="all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cap="none">
                <a:solidFill>
                  <a:srgbClr val="000000"/>
                </a:solidFill>
              </a:defRPr>
            </a:pPr>
            <a:endParaRPr sz="800" kern="0" cap="none" dirty="0">
              <a:solidFill>
                <a:srgbClr val="000000"/>
              </a:solidFill>
              <a:latin typeface="Palatin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715125" y="533549"/>
            <a:ext cx="2117453" cy="202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35717" tIns="35717" rIns="35717" bIns="35717" anchor="ctr">
            <a:spAutoFit/>
          </a:bodyPr>
          <a:lstStyle>
            <a:lvl1pPr algn="ctr">
              <a:defRPr sz="3600">
                <a:solidFill>
                  <a:schemeClr val="tx1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 latinLnBrk="1">
              <a:defRPr/>
            </a:pPr>
            <a:r>
              <a:rPr lang="de-DE" sz="800">
                <a:solidFill>
                  <a:schemeClr val="bg1"/>
                </a:solidFill>
                <a:latin typeface="Brandon Grotesque Bold" charset="0"/>
              </a:rPr>
              <a:t>SMI – STEFAN MEYER INSTITUTE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9512" y="6480720"/>
            <a:ext cx="1591717" cy="202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7" tIns="35717" rIns="35717" bIns="35717" spcCol="26788" anchor="ctr">
            <a:spAutoFit/>
          </a:bodyPr>
          <a:lstStyle/>
          <a:p>
            <a:pPr algn="ctr" latinLnBrk="1">
              <a:defRPr/>
            </a:pPr>
            <a:r>
              <a:rPr lang="de-DE" sz="800" kern="0" dirty="0">
                <a:solidFill>
                  <a:schemeClr val="bg1"/>
                </a:solidFill>
                <a:latin typeface="Brandon Grotesque Bold" panose="020B0803020203060202" pitchFamily="34" charset="0"/>
                <a:sym typeface="Helvetica Light"/>
              </a:rPr>
              <a:t>WWW:OEAW.AC.AT/SMI</a:t>
            </a:r>
          </a:p>
        </p:txBody>
      </p:sp>
      <p:pic>
        <p:nvPicPr>
          <p:cNvPr id="6153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424" y="6104558"/>
            <a:ext cx="578197" cy="5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80472" y="6417741"/>
            <a:ext cx="1102280" cy="2721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35717" tIns="35717" rIns="35717" bIns="35717" spcCol="26788" anchor="ctr">
            <a:spAutoFit/>
          </a:bodyPr>
          <a:lstStyle/>
          <a:p>
            <a:pPr algn="ctr" latinLnBrk="1">
              <a:defRPr/>
            </a:pPr>
            <a:r>
              <a:rPr lang="de-DE" sz="1300" dirty="0" smtClean="0">
                <a:solidFill>
                  <a:srgbClr val="000000"/>
                </a:solidFill>
                <a:sym typeface="Helvetica Light"/>
              </a:rPr>
              <a:t>JM PANIC 2017</a:t>
            </a:r>
            <a:endParaRPr lang="de-DE" sz="13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5" name="Untertitel 2"/>
          <p:cNvSpPr txBox="1">
            <a:spLocks/>
          </p:cNvSpPr>
          <p:nvPr/>
        </p:nvSpPr>
        <p:spPr>
          <a:xfrm>
            <a:off x="707571" y="3094424"/>
            <a:ext cx="8599715" cy="1752600"/>
          </a:xfrm>
          <a:prstGeom prst="rect">
            <a:avLst/>
          </a:prstGeom>
          <a:ln>
            <a:miter lim="400000"/>
          </a:ln>
        </p:spPr>
        <p:txBody>
          <a:bodyPr vert="horz" lIns="0" tIns="0" rIns="0" bIns="0" rtlCol="0">
            <a:normAutofit/>
          </a:bodyPr>
          <a:lstStyle>
            <a:lvl1pPr marL="0" indent="0" algn="ctr" defTabSz="410751" rtl="0" eaLnBrk="1" latinLnBrk="0" hangingPunct="1">
              <a:spcBef>
                <a:spcPts val="0"/>
              </a:spcBef>
              <a:buSzTx/>
              <a:buFont typeface="Arial"/>
              <a:buNone/>
              <a:defRPr sz="2200" kern="1200" cap="none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indent="160729" algn="ctr" defTabSz="410751" rtl="0" eaLnBrk="1" latinLnBrk="0" hangingPunct="1">
              <a:spcBef>
                <a:spcPts val="0"/>
              </a:spcBef>
              <a:buSzTx/>
              <a:buFont typeface="Arial"/>
              <a:buNone/>
              <a:defRPr sz="2200" kern="1200" cap="none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indent="321457" algn="ctr" defTabSz="410751" rtl="0" eaLnBrk="1" latinLnBrk="0" hangingPunct="1">
              <a:spcBef>
                <a:spcPts val="0"/>
              </a:spcBef>
              <a:buSzTx/>
              <a:buFont typeface="Arial"/>
              <a:buNone/>
              <a:defRPr sz="2200" kern="1200" cap="none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indent="482186" algn="ctr" defTabSz="410751" rtl="0" eaLnBrk="1" latinLnBrk="0" hangingPunct="1">
              <a:spcBef>
                <a:spcPts val="0"/>
              </a:spcBef>
              <a:buSzTx/>
              <a:buFont typeface="Arial"/>
              <a:buNone/>
              <a:defRPr sz="2200" kern="1200" cap="none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indent="642915" algn="ctr" defTabSz="410751" rtl="0" eaLnBrk="1" latinLnBrk="0" hangingPunct="1">
              <a:spcBef>
                <a:spcPts val="0"/>
              </a:spcBef>
              <a:buSzTx/>
              <a:buFont typeface="Arial"/>
              <a:buNone/>
              <a:defRPr sz="2200" kern="1200" cap="none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J. </a:t>
            </a:r>
            <a:r>
              <a:rPr lang="en-US" sz="2800" dirty="0" err="1" smtClean="0"/>
              <a:t>Marton</a:t>
            </a:r>
            <a:r>
              <a:rPr lang="en-US" sz="2800" dirty="0" smtClean="0"/>
              <a:t> for the AMADEUS Collaboration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Stefan Meyer Institute (SMI) Vienna, Austria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641" y="4614783"/>
            <a:ext cx="1858980" cy="148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767" y="1683897"/>
            <a:ext cx="1789992" cy="125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71" y="4252167"/>
            <a:ext cx="4260500" cy="18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2858" y="270141"/>
            <a:ext cx="6729614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DAFNE collider: Strangeness nuclear physics research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63" y="1597479"/>
            <a:ext cx="8686800" cy="387715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3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358" y="551116"/>
            <a:ext cx="8566983" cy="30351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Hadron physics with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strangeness at DAFNE/LNF-INFN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SIDDHARTA          AMADEUS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758" y="3586247"/>
            <a:ext cx="2579788" cy="19348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570" y="3586247"/>
            <a:ext cx="1846135" cy="240426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6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p </a:t>
            </a:r>
            <a:r>
              <a:rPr lang="de-DE" dirty="0" err="1" smtClean="0">
                <a:solidFill>
                  <a:srgbClr val="0000FF"/>
                </a:solidFill>
              </a:rPr>
              <a:t>result</a:t>
            </a:r>
            <a:r>
              <a:rPr lang="de-DE" dirty="0" smtClean="0">
                <a:solidFill>
                  <a:srgbClr val="0000FF"/>
                </a:solidFill>
              </a:rPr>
              <a:t> SIDDHARTA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1441"/>
            <a:ext cx="4664851" cy="395011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869" y="1657329"/>
            <a:ext cx="4807137" cy="3420262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898331" y="5140734"/>
            <a:ext cx="2958296" cy="12311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e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−283 ± 36(stat) ± 6(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eV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algn="ctr"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G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541 ± 89(stat) ± 22(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 smtClean="0">
                <a:solidFill>
                  <a:srgbClr val="3145DB"/>
                </a:solidFill>
                <a:sym typeface="Helvetica Neue" charset="0"/>
              </a:rPr>
              <a:t>eV</a:t>
            </a:r>
            <a:r>
              <a:rPr lang="en-US" sz="1600" dirty="0" smtClean="0">
                <a:solidFill>
                  <a:srgbClr val="3145DB"/>
                </a:solidFill>
                <a:sym typeface="Helvetica Neue" charset="0"/>
              </a:rPr>
              <a:t> </a:t>
            </a:r>
          </a:p>
          <a:p>
            <a:pPr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/>
              <a:t>Physics Letters B704 (2011) 113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1035" y="1371303"/>
            <a:ext cx="2497386" cy="1582364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756979" y="1287997"/>
            <a:ext cx="430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spectrum with background subtracted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3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feld 10"/>
          <p:cNvSpPr txBox="1">
            <a:spLocks noChangeArrowheads="1"/>
          </p:cNvSpPr>
          <p:nvPr/>
        </p:nvSpPr>
        <p:spPr bwMode="auto">
          <a:xfrm>
            <a:off x="234950" y="1111250"/>
            <a:ext cx="851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Chiral SU(3) theory of antikaon-nucleon interactions with improved threshold constraints</a:t>
            </a:r>
          </a:p>
          <a:p>
            <a:pPr eaLnBrk="1" hangingPunct="1"/>
            <a:r>
              <a:rPr lang="de-DE" sz="1800"/>
              <a:t>Y. Ikeda, T. Hyodo and W. Weise, Nucl. Phys. A881 (2012) 98-114.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2159000"/>
            <a:ext cx="7210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ung 2"/>
          <p:cNvGrpSpPr/>
          <p:nvPr/>
        </p:nvGrpSpPr>
        <p:grpSpPr>
          <a:xfrm>
            <a:off x="3488724" y="3332655"/>
            <a:ext cx="4388781" cy="1221828"/>
            <a:chOff x="3488724" y="3332655"/>
            <a:chExt cx="4388781" cy="1221828"/>
          </a:xfrm>
        </p:grpSpPr>
        <p:sp>
          <p:nvSpPr>
            <p:cNvPr id="2" name="Oval 1"/>
            <p:cNvSpPr/>
            <p:nvPr/>
          </p:nvSpPr>
          <p:spPr>
            <a:xfrm>
              <a:off x="3488724" y="3739931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/>
            <p:cNvSpPr/>
            <p:nvPr/>
          </p:nvSpPr>
          <p:spPr>
            <a:xfrm>
              <a:off x="7021952" y="3332655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282297" y="280253"/>
            <a:ext cx="6997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00FF"/>
                </a:solidFill>
              </a:rPr>
              <a:t>Impact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SIDDHARTA on </a:t>
            </a:r>
            <a:r>
              <a:rPr lang="de-DE" sz="2400" dirty="0" err="1" smtClean="0">
                <a:solidFill>
                  <a:srgbClr val="0000FF"/>
                </a:solidFill>
              </a:rPr>
              <a:t>antikaon-nucleon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br>
              <a:rPr lang="de-DE" sz="2400" dirty="0" smtClean="0">
                <a:solidFill>
                  <a:srgbClr val="0000FF"/>
                </a:solidFill>
              </a:rPr>
            </a:br>
            <a:r>
              <a:rPr lang="de-DE" sz="2400" dirty="0" err="1" smtClean="0">
                <a:solidFill>
                  <a:srgbClr val="0000FF"/>
                </a:solidFill>
              </a:rPr>
              <a:t>near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threshold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58" y="382162"/>
            <a:ext cx="4416903" cy="57159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2379431" y="4882819"/>
            <a:ext cx="1362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771586" y="4363758"/>
            <a:ext cx="3280782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Powerful combination of DAFNE with the detector system of KLOE (96% acceptance)</a:t>
            </a:r>
          </a:p>
          <a:p>
            <a:r>
              <a:rPr lang="en-US" dirty="0" smtClean="0"/>
              <a:t>Very good performance for the detection of </a:t>
            </a:r>
            <a:r>
              <a:rPr lang="en-US" b="1" dirty="0" smtClean="0">
                <a:solidFill>
                  <a:srgbClr val="0000FF"/>
                </a:solidFill>
              </a:rPr>
              <a:t>charged and neutral </a:t>
            </a:r>
            <a:r>
              <a:rPr lang="en-US" dirty="0" smtClean="0"/>
              <a:t>particle in the relevant  energy range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713" y="2253172"/>
            <a:ext cx="2171063" cy="187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771586" y="1809287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DAΦNE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source + KLOE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751" y="288407"/>
            <a:ext cx="2524835" cy="145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2395212" y="3213256"/>
            <a:ext cx="3376375" cy="13807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8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533" y="5168914"/>
            <a:ext cx="1593383" cy="864978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5946" y="333375"/>
            <a:ext cx="9144000" cy="415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 collaboration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lnf.infn.it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esperimenti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siddharta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and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LNF-07/24(IR) Report on </a:t>
            </a:r>
            <a:r>
              <a:rPr lang="en-US" sz="2400" dirty="0" err="1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lnf.infn.it</a:t>
            </a: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 web-page (Library)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alatino Linotype" charset="0"/>
            </a:endParaRP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AMADEUS started in 2005 and </a:t>
            </a:r>
          </a:p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alatino Linotype" charset="0"/>
              </a:rPr>
              <a:t>was presented and discussed in all the LNF Scientific Committees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0207" y="977573"/>
            <a:ext cx="82847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i="1" dirty="0" err="1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 err="1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ntikaon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M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atter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t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D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A</a:t>
            </a:r>
            <a:r>
              <a:rPr lang="en-US" sz="2000" i="1" dirty="0">
                <a:solidFill>
                  <a:srgbClr val="000000"/>
                </a:solidFill>
                <a:latin typeface="Symbol" charset="0"/>
                <a:cs typeface="Times New Roman" charset="0"/>
              </a:rPr>
              <a:t>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NE: 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E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xperiments with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U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nraveling</a:t>
            </a:r>
            <a:r>
              <a:rPr lang="de-DE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333399"/>
                </a:solidFill>
                <a:latin typeface="Palatino Linotype" charset="0"/>
                <a:cs typeface="Times New Roman" charset="0"/>
              </a:rPr>
              <a:t>S</a:t>
            </a:r>
            <a:r>
              <a:rPr lang="en-US" sz="2000" i="1" dirty="0">
                <a:solidFill>
                  <a:srgbClr val="000000"/>
                </a:solidFill>
                <a:latin typeface="Palatino Linotype" charset="0"/>
                <a:cs typeface="Times New Roman" charset="0"/>
              </a:rPr>
              <a:t>pectroscopy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56" y="5173663"/>
            <a:ext cx="1730375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6350" y="4969174"/>
            <a:ext cx="4989762" cy="13871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EU </a:t>
            </a:r>
            <a:r>
              <a:rPr lang="en-GB" sz="2400" dirty="0" err="1">
                <a:solidFill>
                  <a:srgbClr val="3333CC"/>
                </a:solidFill>
                <a:latin typeface="Arial" charset="0"/>
                <a:cs typeface="DejaVu Sans" charset="0"/>
              </a:rPr>
              <a:t>Fundings</a:t>
            </a:r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 FP7 – </a:t>
            </a:r>
            <a:r>
              <a:rPr lang="en-GB" sz="2400" dirty="0" smtClean="0">
                <a:solidFill>
                  <a:srgbClr val="3333CC"/>
                </a:solidFill>
                <a:latin typeface="Arial" charset="0"/>
                <a:cs typeface="DejaVu Sans" charset="0"/>
              </a:rPr>
              <a:t>HP2 </a:t>
            </a:r>
            <a:r>
              <a:rPr lang="en-GB" sz="2400" dirty="0">
                <a:solidFill>
                  <a:srgbClr val="3333CC"/>
                </a:solidFill>
                <a:latin typeface="Arial" charset="0"/>
                <a:cs typeface="DejaVu Sans" charset="0"/>
              </a:rPr>
              <a:t>and HP3: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Network WP9 – LEANNIS; 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WP24 (</a:t>
            </a:r>
            <a:r>
              <a:rPr lang="en-GB" sz="2000" dirty="0" err="1">
                <a:solidFill>
                  <a:srgbClr val="3333CC"/>
                </a:solidFill>
                <a:latin typeface="Arial" charset="0"/>
                <a:cs typeface="DejaVu Sans" charset="0"/>
              </a:rPr>
              <a:t>SiPM</a:t>
            </a:r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 JRA); </a:t>
            </a:r>
          </a:p>
          <a:p>
            <a:pPr eaLnBrk="1" hangingPunct="1"/>
            <a:r>
              <a:rPr lang="en-GB" sz="2000" dirty="0">
                <a:solidFill>
                  <a:srgbClr val="3333CC"/>
                </a:solidFill>
                <a:latin typeface="Arial" charset="0"/>
                <a:cs typeface="DejaVu Sans" charset="0"/>
              </a:rPr>
              <a:t>WP28 (GEM JRA)</a:t>
            </a:r>
          </a:p>
        </p:txBody>
      </p:sp>
    </p:spTree>
    <p:extLst>
      <p:ext uri="{BB962C8B-B14F-4D97-AF65-F5344CB8AC3E}">
        <p14:creationId xmlns:p14="http://schemas.microsoft.com/office/powerpoint/2010/main" val="41401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907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Possible AMADEUS Setup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00" y="636912"/>
            <a:ext cx="5760092" cy="35575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60692" y="382516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Axial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: 0.5T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4415155"/>
            <a:ext cx="65659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36060" y="47720"/>
            <a:ext cx="6021977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Calorimeter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365" y="2111916"/>
            <a:ext cx="6367130" cy="424443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11"/>
          <a:stretch/>
        </p:blipFill>
        <p:spPr bwMode="auto">
          <a:xfrm>
            <a:off x="5576409" y="1398810"/>
            <a:ext cx="3567591" cy="3895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48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Formel" r:id="rId5" imgW="114300" imgH="165100" progId="Equation.3">
                  <p:embed/>
                </p:oleObj>
              </mc:Choice>
              <mc:Fallback>
                <p:oleObj name="Formel" r:id="rId5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0434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Formel" r:id="rId7" imgW="114300" imgH="165100" progId="Equation.3">
                  <p:embed/>
                </p:oleObj>
              </mc:Choice>
              <mc:Fallback>
                <p:oleObj name="Formel" r:id="rId7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0"/>
          <a:stretch/>
        </p:blipFill>
        <p:spPr>
          <a:xfrm>
            <a:off x="6019800" y="5537752"/>
            <a:ext cx="2632475" cy="3569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76409" y="5894685"/>
            <a:ext cx="3395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98 % solid angle </a:t>
            </a:r>
            <a:r>
              <a:rPr lang="de-DE" sz="2400" dirty="0" err="1" smtClean="0">
                <a:solidFill>
                  <a:srgbClr val="FF0000"/>
                </a:solidFill>
              </a:rPr>
              <a:t>coverage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47250" y="367102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thres</a:t>
            </a: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3 </a:t>
            </a:r>
            <a:r>
              <a:rPr lang="de-DE" dirty="0" err="1" smtClean="0">
                <a:solidFill>
                  <a:srgbClr val="FF0000"/>
                </a:solidFill>
              </a:rPr>
              <a:t>MeV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thres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2" name="Picture 4" descr="NIMA48820_Page_2"/>
          <p:cNvPicPr>
            <a:picLocks noGrp="1" noChangeAspect="1" noChangeArrowheads="1"/>
          </p:cNvPicPr>
          <p:nvPr>
            <p:ph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23"/>
          <a:stretch/>
        </p:blipFill>
        <p:spPr>
          <a:xfrm>
            <a:off x="3980470" y="62226"/>
            <a:ext cx="5145460" cy="1262077"/>
          </a:xfrm>
          <a:prstGeom prst="rect">
            <a:avLst/>
          </a:prstGeom>
          <a:ln w="127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7"/>
          <a:stretch/>
        </p:blipFill>
        <p:spPr>
          <a:xfrm>
            <a:off x="4395090" y="690986"/>
            <a:ext cx="4450387" cy="573638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4" y="2014191"/>
            <a:ext cx="3769799" cy="291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91589" y="260318"/>
            <a:ext cx="7136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AMADEUS setup: Example K</a:t>
            </a:r>
            <a:r>
              <a:rPr lang="en-US" sz="2800" baseline="30000" dirty="0" smtClean="0">
                <a:solidFill>
                  <a:srgbClr val="0000FF"/>
                </a:solidFill>
              </a:rPr>
              <a:t>- </a:t>
            </a:r>
            <a:r>
              <a:rPr lang="en-US" sz="2800" dirty="0" smtClean="0">
                <a:solidFill>
                  <a:srgbClr val="0000FF"/>
                </a:solidFill>
              </a:rPr>
              <a:t>absorption on </a:t>
            </a:r>
            <a:r>
              <a:rPr lang="en-US" sz="2800" baseline="30000" dirty="0" smtClean="0">
                <a:solidFill>
                  <a:srgbClr val="0000FF"/>
                </a:solidFill>
              </a:rPr>
              <a:t>3</a:t>
            </a:r>
            <a:r>
              <a:rPr lang="en-US" sz="2800" dirty="0" smtClean="0">
                <a:solidFill>
                  <a:srgbClr val="0000FF"/>
                </a:solidFill>
              </a:rPr>
              <a:t>He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64267" y="4594893"/>
            <a:ext cx="4081210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MC simulation of tracks in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dedicated AMADEUS setup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With a 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r>
              <a:rPr lang="en-US" sz="2000" dirty="0" smtClean="0">
                <a:solidFill>
                  <a:srgbClr val="0000FF"/>
                </a:solidFill>
              </a:rPr>
              <a:t>He cryogenic target.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Tracks after K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reaction on 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r>
              <a:rPr lang="en-US" sz="2000" dirty="0" smtClean="0">
                <a:solidFill>
                  <a:srgbClr val="0000FF"/>
                </a:solidFill>
              </a:rPr>
              <a:t>He.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/>
          <p:cNvPicPr>
            <a:picLocks noChangeAspect="1"/>
          </p:cNvPicPr>
          <p:nvPr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66495" cy="685800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2688" y="3698625"/>
            <a:ext cx="2403235" cy="2403235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7" b="98344" l="1978" r="97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2"/>
          <a:stretch/>
        </p:blipFill>
        <p:spPr>
          <a:xfrm>
            <a:off x="3341885" y="2547985"/>
            <a:ext cx="2275052" cy="174046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05600" y="1524391"/>
            <a:ext cx="914400" cy="914400"/>
          </a:xfrm>
          <a:prstGeom prst="ellipse">
            <a:avLst/>
          </a:prstGeom>
          <a:effectLst>
            <a:glow rad="1079500">
              <a:schemeClr val="tx2">
                <a:lumMod val="40000"/>
                <a:lumOff val="60000"/>
                <a:alpha val="86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242" y="808084"/>
            <a:ext cx="2414522" cy="241452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13587" y="1873749"/>
            <a:ext cx="2812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Subthreshold</a:t>
            </a:r>
            <a:r>
              <a:rPr lang="en-US" sz="2000" dirty="0" smtClean="0">
                <a:solidFill>
                  <a:srgbClr val="0000FF"/>
                </a:solidFill>
              </a:rPr>
              <a:t> resonances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7053" y="143685"/>
            <a:ext cx="2403235" cy="240323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341885" y="1155059"/>
            <a:ext cx="1794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Kaon</a:t>
            </a:r>
            <a:r>
              <a:rPr lang="en-US" sz="2000" dirty="0" smtClean="0">
                <a:solidFill>
                  <a:srgbClr val="0000FF"/>
                </a:solidFill>
              </a:rPr>
              <a:t> scattering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602688" y="1873749"/>
            <a:ext cx="3143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Antikaon</a:t>
            </a:r>
            <a:r>
              <a:rPr lang="en-US" sz="2000" dirty="0" smtClean="0">
                <a:solidFill>
                  <a:srgbClr val="0000FF"/>
                </a:solidFill>
              </a:rPr>
              <a:t> nuclear absorption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602688" y="4664564"/>
            <a:ext cx="2533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Antikaon</a:t>
            </a:r>
            <a:r>
              <a:rPr lang="en-US" sz="2000" dirty="0" smtClean="0">
                <a:solidFill>
                  <a:srgbClr val="0000FF"/>
                </a:solidFill>
              </a:rPr>
              <a:t> bound states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650" y="3832278"/>
            <a:ext cx="2403235" cy="240323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938650" y="4911949"/>
            <a:ext cx="2400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Hypernuclear</a:t>
            </a:r>
            <a:r>
              <a:rPr lang="en-US" sz="2000" dirty="0" smtClean="0">
                <a:solidFill>
                  <a:srgbClr val="0000FF"/>
                </a:solidFill>
              </a:rPr>
              <a:t> physics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506898" y="2899440"/>
            <a:ext cx="284115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AMADEUS- a  laboratory</a:t>
            </a:r>
          </a:p>
          <a:p>
            <a:r>
              <a:rPr lang="en-US" dirty="0"/>
              <a:t>f</a:t>
            </a:r>
            <a:r>
              <a:rPr lang="en-US" dirty="0" smtClean="0"/>
              <a:t>or low-energy </a:t>
            </a:r>
            <a:r>
              <a:rPr lang="en-US" dirty="0" err="1" smtClean="0"/>
              <a:t>kaon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2938377" y="5433020"/>
            <a:ext cx="3081423" cy="923330"/>
          </a:xfrm>
          <a:prstGeom prst="rect">
            <a:avLst/>
          </a:prstGeom>
          <a:solidFill>
            <a:srgbClr val="FFFF00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z="12700"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strangeness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/>
              <a:t> </a:t>
            </a:r>
            <a:r>
              <a:rPr lang="de-DE" dirty="0" err="1" smtClean="0"/>
              <a:t>baryonic</a:t>
            </a:r>
            <a:r>
              <a:rPr lang="de-DE" dirty="0" smtClean="0"/>
              <a:t> matter (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stars</a:t>
            </a:r>
            <a:r>
              <a:rPr lang="de-DE" dirty="0" smtClean="0"/>
              <a:t>)?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Motivation 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0881" y="1467941"/>
            <a:ext cx="7652856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antikaon</a:t>
            </a:r>
            <a:r>
              <a:rPr lang="en-US" dirty="0" smtClean="0"/>
              <a:t> (K</a:t>
            </a:r>
            <a:r>
              <a:rPr lang="en-US" baseline="30000" dirty="0" smtClean="0"/>
              <a:t>-</a:t>
            </a:r>
            <a:r>
              <a:rPr lang="en-US" dirty="0" smtClean="0"/>
              <a:t>) interaction with nucleons and nuclei represents an interplay between </a:t>
            </a:r>
            <a:r>
              <a:rPr lang="en-US" dirty="0" smtClean="0">
                <a:solidFill>
                  <a:srgbClr val="0000FF"/>
                </a:solidFill>
              </a:rPr>
              <a:t>explicit and spontaneous chiral symmetry breaking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character</a:t>
            </a:r>
            <a:r>
              <a:rPr lang="en-US" dirty="0" smtClean="0"/>
              <a:t> of the </a:t>
            </a:r>
            <a:r>
              <a:rPr lang="en-US" dirty="0" err="1" smtClean="0"/>
              <a:t>antikaon</a:t>
            </a:r>
            <a:r>
              <a:rPr lang="en-US" dirty="0" smtClean="0"/>
              <a:t>-nucleon/nuclei interaction at low </a:t>
            </a:r>
            <a:r>
              <a:rPr lang="en-US" dirty="0"/>
              <a:t>e</a:t>
            </a:r>
            <a:r>
              <a:rPr lang="en-US" dirty="0" smtClean="0"/>
              <a:t>nergy is attractive and absorptive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Exotics</a:t>
            </a:r>
            <a:r>
              <a:rPr lang="en-US" dirty="0" smtClean="0"/>
              <a:t> in the strangeness sector exist, e.g. </a:t>
            </a:r>
            <a:r>
              <a:rPr lang="en-US" dirty="0" err="1" smtClean="0"/>
              <a:t>Λ</a:t>
            </a:r>
            <a:r>
              <a:rPr lang="en-US" dirty="0" smtClean="0"/>
              <a:t>(1405)</a:t>
            </a:r>
          </a:p>
          <a:p>
            <a:r>
              <a:rPr lang="en-US" dirty="0" smtClean="0"/>
              <a:t>Existence of (dense) baryonic matter, </a:t>
            </a:r>
            <a:r>
              <a:rPr lang="en-US" dirty="0" smtClean="0">
                <a:solidFill>
                  <a:srgbClr val="0000FF"/>
                </a:solidFill>
              </a:rPr>
              <a:t>bound strong interaction with strangeness</a:t>
            </a:r>
            <a:r>
              <a:rPr lang="en-US" dirty="0" smtClean="0"/>
              <a:t>?</a:t>
            </a:r>
          </a:p>
          <a:p>
            <a:r>
              <a:rPr lang="en-US" dirty="0" smtClean="0"/>
              <a:t>Role of </a:t>
            </a:r>
            <a:r>
              <a:rPr lang="en-US" dirty="0" smtClean="0">
                <a:solidFill>
                  <a:srgbClr val="0000FF"/>
                </a:solidFill>
              </a:rPr>
              <a:t>strangeness in compact stars </a:t>
            </a:r>
            <a:r>
              <a:rPr lang="en-US" dirty="0" smtClean="0"/>
              <a:t>(neutron stars)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45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404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Kaon</a:t>
            </a:r>
            <a:r>
              <a:rPr lang="en-US" sz="3600" dirty="0" smtClean="0">
                <a:solidFill>
                  <a:srgbClr val="0000FF"/>
                </a:solidFill>
              </a:rPr>
              <a:t>/</a:t>
            </a:r>
            <a:r>
              <a:rPr lang="en-US" sz="3600" dirty="0" err="1" smtClean="0">
                <a:solidFill>
                  <a:srgbClr val="0000FF"/>
                </a:solidFill>
              </a:rPr>
              <a:t>antikaon</a:t>
            </a:r>
            <a:r>
              <a:rPr lang="en-US" sz="3600" dirty="0" smtClean="0">
                <a:solidFill>
                  <a:srgbClr val="0000FF"/>
                </a:solidFill>
              </a:rPr>
              <a:t> scattering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40174" y="1048957"/>
            <a:ext cx="43171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Data at low momenta (&lt;100 MeV/c) missing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47" y="1578017"/>
            <a:ext cx="4500785" cy="4778333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2190639" y="1418289"/>
            <a:ext cx="597953" cy="10741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093660" y="4217941"/>
            <a:ext cx="3709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data from </a:t>
            </a:r>
            <a:r>
              <a:rPr lang="en-US" dirty="0" err="1" smtClean="0"/>
              <a:t>kaonic</a:t>
            </a:r>
            <a:r>
              <a:rPr lang="en-US" dirty="0" smtClean="0"/>
              <a:t> hydrogen</a:t>
            </a:r>
          </a:p>
          <a:p>
            <a:r>
              <a:rPr lang="en-US" dirty="0" smtClean="0">
                <a:sym typeface="Wingdings"/>
              </a:rPr>
              <a:t> SIDDHARTA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region between threshold and</a:t>
            </a:r>
          </a:p>
          <a:p>
            <a:r>
              <a:rPr lang="en-US" dirty="0" smtClean="0"/>
              <a:t>≈100 MeV </a:t>
            </a:r>
            <a:r>
              <a:rPr lang="en-US" dirty="0" smtClean="0">
                <a:sym typeface="Wingdings"/>
              </a:rPr>
              <a:t> terra incognita</a:t>
            </a:r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967" y="1309519"/>
            <a:ext cx="3016506" cy="29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21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The </a:t>
            </a:r>
            <a:r>
              <a:rPr lang="de-DE" dirty="0" err="1" smtClean="0">
                <a:solidFill>
                  <a:srgbClr val="0000FF"/>
                </a:solidFill>
              </a:rPr>
              <a:t>Λ</a:t>
            </a:r>
            <a:r>
              <a:rPr lang="de-DE" dirty="0" smtClean="0">
                <a:solidFill>
                  <a:srgbClr val="0000FF"/>
                </a:solidFill>
              </a:rPr>
              <a:t>(1405) </a:t>
            </a:r>
            <a:r>
              <a:rPr lang="de-DE" dirty="0" err="1" smtClean="0">
                <a:solidFill>
                  <a:srgbClr val="0000FF"/>
                </a:solidFill>
              </a:rPr>
              <a:t>case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62294" y="1285876"/>
            <a:ext cx="8669456" cy="4567758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 algn="ctr">
              <a:lnSpc>
                <a:spcPct val="103000"/>
              </a:lnSpc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BUBBLE CHAMBER search of the </a:t>
            </a:r>
            <a:r>
              <a:rPr lang="en-US" sz="1900" dirty="0" err="1" smtClean="0">
                <a:latin typeface="Tahoma" charset="0"/>
                <a:cs typeface="Tahoma" charset="0"/>
              </a:rPr>
              <a:t>Λ</a:t>
            </a:r>
            <a:r>
              <a:rPr lang="en-US" sz="1900" dirty="0" smtClean="0">
                <a:latin typeface="Tahoma" charset="0"/>
                <a:cs typeface="Tahoma" charset="0"/>
              </a:rPr>
              <a:t>(1405):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endParaRPr lang="en-US" sz="1900" dirty="0" smtClean="0">
              <a:latin typeface="URW Palladio L" charset="0"/>
            </a:endParaRP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- O. Braun et al. </a:t>
            </a:r>
            <a:r>
              <a:rPr lang="en-US" sz="1900" dirty="0" err="1" smtClean="0">
                <a:latin typeface="URW Palladio L" charset="0"/>
              </a:rPr>
              <a:t>Nucl</a:t>
            </a:r>
            <a:r>
              <a:rPr lang="en-US" sz="1900" dirty="0" smtClean="0">
                <a:latin typeface="URW Palladio L" charset="0"/>
              </a:rPr>
              <a:t>. Phys. B129 (1977) 1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K- induced reactions on d  →  </a:t>
            </a:r>
            <a:r>
              <a:rPr lang="en-US" sz="1900" dirty="0" err="1" smtClean="0">
                <a:latin typeface="URW Palladio L" charset="0"/>
              </a:rPr>
              <a:t>Σ</a:t>
            </a:r>
            <a:r>
              <a:rPr lang="en-US" sz="1900" baseline="33000" dirty="0" smtClean="0">
                <a:latin typeface="URW Palladio L" charset="0"/>
              </a:rPr>
              <a:t>- </a:t>
            </a:r>
            <a:r>
              <a:rPr lang="en-US" sz="1900" dirty="0" smtClean="0">
                <a:latin typeface="URW Palladio L" charset="0"/>
              </a:rPr>
              <a:t>π</a:t>
            </a:r>
            <a:r>
              <a:rPr lang="en-US" sz="1900" baseline="33000" dirty="0" smtClean="0">
                <a:latin typeface="URW Palladio L" charset="0"/>
              </a:rPr>
              <a:t>+</a:t>
            </a:r>
            <a:r>
              <a:rPr lang="en-US" sz="1900" dirty="0" smtClean="0">
                <a:latin typeface="URW Palladio L" charset="0"/>
              </a:rPr>
              <a:t> n    the 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resonance is found   1420 MeV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endParaRPr lang="en-US" sz="1900" dirty="0" smtClean="0">
              <a:latin typeface="URW Palladio L" charset="0"/>
            </a:endParaRP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- D. W. Thomas et al., </a:t>
            </a:r>
            <a:r>
              <a:rPr lang="en-US" sz="1900" dirty="0" err="1" smtClean="0">
                <a:latin typeface="URW Palladio L" charset="0"/>
              </a:rPr>
              <a:t>Nucl</a:t>
            </a:r>
            <a:r>
              <a:rPr lang="en-US" sz="1900" dirty="0" smtClean="0">
                <a:latin typeface="URW Palladio L" charset="0"/>
              </a:rPr>
              <a:t>. Phys. B56 (1973) 15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pion induced reaction  π</a:t>
            </a:r>
            <a:r>
              <a:rPr lang="en-US" sz="1900" baseline="33000" dirty="0" smtClean="0">
                <a:latin typeface="URW Palladio L" charset="0"/>
              </a:rPr>
              <a:t>-</a:t>
            </a:r>
            <a:r>
              <a:rPr lang="en-US" sz="1900" dirty="0" smtClean="0">
                <a:latin typeface="URW Palladio L" charset="0"/>
              </a:rPr>
              <a:t> p → K</a:t>
            </a:r>
            <a:r>
              <a:rPr lang="en-US" sz="1900" baseline="33000" dirty="0" smtClean="0">
                <a:latin typeface="URW Palladio L" charset="0"/>
              </a:rPr>
              <a:t>+ </a:t>
            </a:r>
            <a:r>
              <a:rPr lang="en-US" sz="1900" dirty="0" smtClean="0">
                <a:latin typeface="URW Palladio L" charset="0"/>
              </a:rPr>
              <a:t>π</a:t>
            </a:r>
            <a:r>
              <a:rPr lang="en-US" sz="1900" dirty="0" smtClean="0">
                <a:latin typeface="Standard Symbols L" charset="0"/>
              </a:rPr>
              <a:t> </a:t>
            </a:r>
            <a:r>
              <a:rPr lang="en-US" sz="1900" dirty="0" err="1" smtClean="0">
                <a:latin typeface="Standard Symbols L" charset="0"/>
              </a:rPr>
              <a:t>Σ</a:t>
            </a:r>
            <a:r>
              <a:rPr lang="en-US" sz="1900" dirty="0" smtClean="0">
                <a:latin typeface="URW Palladio L" charset="0"/>
              </a:rPr>
              <a:t>     the 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resonance is found  1405 MeV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endParaRPr lang="en-US" sz="1900" dirty="0" smtClean="0">
              <a:solidFill>
                <a:srgbClr val="0000FF"/>
              </a:solidFill>
              <a:latin typeface="URW Palladio L" charset="0"/>
            </a:endParaRP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- R. J. Hemingway, </a:t>
            </a:r>
            <a:r>
              <a:rPr lang="en-US" sz="1900" dirty="0" err="1" smtClean="0">
                <a:latin typeface="URW Palladio L" charset="0"/>
              </a:rPr>
              <a:t>Nucl</a:t>
            </a:r>
            <a:r>
              <a:rPr lang="en-US" sz="1900" dirty="0" smtClean="0">
                <a:latin typeface="URW Palladio L" charset="0"/>
              </a:rPr>
              <a:t>. Phys. B253 (1985) 742</a:t>
            </a:r>
          </a:p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K</a:t>
            </a:r>
            <a:r>
              <a:rPr lang="en-US" sz="1900" baseline="33000" dirty="0" smtClean="0">
                <a:latin typeface="URW Palladio L" charset="0"/>
              </a:rPr>
              <a:t>- </a:t>
            </a:r>
            <a:r>
              <a:rPr lang="en-US" sz="1900" dirty="0" smtClean="0">
                <a:latin typeface="URW Palladio L" charset="0"/>
              </a:rPr>
              <a:t>p → π</a:t>
            </a:r>
            <a:r>
              <a:rPr lang="en-US" sz="1900" baseline="33000" dirty="0" smtClean="0">
                <a:latin typeface="URW Palladio L" charset="0"/>
              </a:rPr>
              <a:t>- </a:t>
            </a:r>
            <a:r>
              <a:rPr lang="en-US" sz="1900" dirty="0" err="1" smtClean="0">
                <a:latin typeface="URW Palladio L" charset="0"/>
              </a:rPr>
              <a:t>Σ</a:t>
            </a:r>
            <a:r>
              <a:rPr lang="en-US" sz="1900" baseline="33000" dirty="0" smtClean="0">
                <a:latin typeface="URW Palladio L" charset="0"/>
              </a:rPr>
              <a:t>+</a:t>
            </a:r>
            <a:r>
              <a:rPr lang="en-US" sz="1900" dirty="0" smtClean="0">
                <a:latin typeface="Standard Symbols L" charset="0"/>
              </a:rPr>
              <a:t>(1660)</a:t>
            </a:r>
            <a:r>
              <a:rPr lang="en-US" sz="1900" dirty="0" smtClean="0">
                <a:latin typeface="URW Palladio L" charset="0"/>
              </a:rPr>
              <a:t> → π</a:t>
            </a:r>
            <a:r>
              <a:rPr lang="en-US" sz="1900" baseline="33000" dirty="0" smtClean="0">
                <a:latin typeface="URW Palladio L" charset="0"/>
              </a:rPr>
              <a:t>-  </a:t>
            </a:r>
            <a:r>
              <a:rPr lang="en-US" sz="1900" dirty="0" smtClean="0">
                <a:latin typeface="Standard Symbols L" charset="0"/>
              </a:rPr>
              <a:t>(π</a:t>
            </a:r>
            <a:r>
              <a:rPr lang="en-US" sz="1900" baseline="33000" dirty="0" smtClean="0">
                <a:latin typeface="URW Palladio L" charset="0"/>
              </a:rPr>
              <a:t>+ </a:t>
            </a:r>
            <a:r>
              <a:rPr lang="en-US" sz="1900" dirty="0" smtClean="0">
                <a:latin typeface="URW Palladio L" charset="0"/>
              </a:rPr>
              <a:t> </a:t>
            </a:r>
            <a:r>
              <a:rPr lang="en-US" sz="1900" dirty="0" err="1" smtClean="0">
                <a:latin typeface="URW Palladio L" charset="0"/>
              </a:rPr>
              <a:t>Λ</a:t>
            </a:r>
            <a:r>
              <a:rPr lang="en-US" sz="1900" dirty="0" smtClean="0">
                <a:latin typeface="Standard Symbols L" charset="0"/>
              </a:rPr>
              <a:t>(1405))  </a:t>
            </a:r>
            <a:r>
              <a:rPr lang="en-US" sz="1900" dirty="0" smtClean="0">
                <a:latin typeface="URW Palladio L" charset="0"/>
              </a:rPr>
              <a:t>→  π</a:t>
            </a:r>
            <a:r>
              <a:rPr lang="en-US" sz="1900" baseline="33000" dirty="0" smtClean="0">
                <a:latin typeface="URW Palladio L" charset="0"/>
              </a:rPr>
              <a:t>- </a:t>
            </a:r>
            <a:r>
              <a:rPr lang="en-US" sz="1900" dirty="0" smtClean="0">
                <a:latin typeface="URW Palladio L" charset="0"/>
              </a:rPr>
              <a:t>π</a:t>
            </a:r>
            <a:r>
              <a:rPr lang="en-US" sz="1900" baseline="33000" dirty="0" smtClean="0">
                <a:latin typeface="URW Palladio L" charset="0"/>
              </a:rPr>
              <a:t>+ </a:t>
            </a:r>
            <a:r>
              <a:rPr lang="en-US" sz="1900" dirty="0" smtClean="0">
                <a:latin typeface="Standard Symbols L" charset="0"/>
              </a:rPr>
              <a:t>(π</a:t>
            </a:r>
            <a:r>
              <a:rPr lang="en-US" sz="1900" dirty="0" err="1" smtClean="0">
                <a:latin typeface="Standard Symbols L" charset="0"/>
              </a:rPr>
              <a:t>Σ</a:t>
            </a:r>
            <a:r>
              <a:rPr lang="en-US" sz="1900" dirty="0" smtClean="0">
                <a:latin typeface="Standard Symbols L" charset="0"/>
              </a:rPr>
              <a:t>)        4.2</a:t>
            </a:r>
            <a:r>
              <a:rPr lang="en-US" sz="1900" dirty="0" smtClean="0">
                <a:latin typeface="URW Palladio L" charset="0"/>
              </a:rPr>
              <a:t> </a:t>
            </a:r>
            <a:r>
              <a:rPr lang="en-US" sz="1900" dirty="0" err="1" smtClean="0">
                <a:latin typeface="URW Palladio L" charset="0"/>
              </a:rPr>
              <a:t>GeV</a:t>
            </a:r>
            <a:endParaRPr lang="en-US" sz="1900" dirty="0" smtClean="0">
              <a:latin typeface="URW Palladio L" charset="0"/>
            </a:endParaRPr>
          </a:p>
          <a:p>
            <a:pPr marL="109537" indent="0" algn="ctr">
              <a:lnSpc>
                <a:spcPct val="103000"/>
              </a:lnSpc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err="1" smtClean="0">
                <a:solidFill>
                  <a:srgbClr val="0000FF"/>
                </a:solidFill>
                <a:latin typeface="URW Palladio L" charset="0"/>
              </a:rPr>
              <a:t>analysed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 by </a:t>
            </a:r>
            <a:r>
              <a:rPr lang="en-US" sz="1900" dirty="0" err="1" smtClean="0">
                <a:solidFill>
                  <a:srgbClr val="0000FF"/>
                </a:solidFill>
                <a:latin typeface="URW Palladio L" charset="0"/>
              </a:rPr>
              <a:t>Dalitz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 and </a:t>
            </a:r>
            <a:r>
              <a:rPr lang="en-US" sz="1900" dirty="0" err="1" smtClean="0">
                <a:solidFill>
                  <a:srgbClr val="0000FF"/>
                </a:solidFill>
                <a:latin typeface="URW Palladio L" charset="0"/>
              </a:rPr>
              <a:t>Deloff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  M = 1406.5 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  <a:cs typeface="URW Palladio L" charset="0"/>
              </a:rPr>
              <a:t>± 4.0 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MeV,  </a:t>
            </a:r>
            <a:r>
              <a:rPr lang="en-US" sz="1900" dirty="0" err="1" smtClean="0">
                <a:solidFill>
                  <a:srgbClr val="0000FF"/>
                </a:solidFill>
                <a:latin typeface="URW Palladio L" charset="0"/>
              </a:rPr>
              <a:t>Γ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 = 50 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  <a:cs typeface="URW Palladio L" charset="0"/>
              </a:rPr>
              <a:t>± 2</a:t>
            </a:r>
            <a:r>
              <a:rPr lang="en-US" sz="1900" dirty="0" smtClean="0">
                <a:solidFill>
                  <a:srgbClr val="0000FF"/>
                </a:solidFill>
                <a:latin typeface="URW Palladio L" charset="0"/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11165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solidFill>
                  <a:srgbClr val="0000FF"/>
                </a:solidFill>
              </a:rPr>
              <a:t>The Λ(1405) case</a:t>
            </a:r>
            <a:endParaRPr lang="de-DE" dirty="0">
              <a:solidFill>
                <a:srgbClr val="0000FF"/>
              </a:solidFill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1022350" y="2327275"/>
            <a:ext cx="4373563" cy="2411413"/>
            <a:chOff x="1022350" y="2327275"/>
            <a:chExt cx="4373563" cy="2411413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50" y="2327275"/>
              <a:ext cx="4373563" cy="157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300" y="3897313"/>
              <a:ext cx="2246313" cy="84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2310338" y="1570038"/>
            <a:ext cx="5434591" cy="725488"/>
          </a:xfrm>
          <a:prstGeom prst="rect">
            <a:avLst/>
          </a:prstGeom>
        </p:spPr>
        <p:txBody>
          <a:bodyPr vert="horz" lIns="91440" tIns="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2263" algn="ctr">
              <a:lnSpc>
                <a:spcPct val="103000"/>
              </a:lnSpc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/>
            </a:pPr>
            <a:r>
              <a:rPr lang="en-US" sz="1900" dirty="0" smtClean="0">
                <a:latin typeface="URW Palladio L" charset="0"/>
              </a:rPr>
              <a:t>THE “LINE-SHAPE” OF THE </a:t>
            </a:r>
            <a:r>
              <a:rPr lang="en-US" sz="1900" dirty="0" err="1" smtClean="0">
                <a:latin typeface="Tahoma" charset="0"/>
                <a:cs typeface="Tahoma" charset="0"/>
              </a:rPr>
              <a:t>Λ</a:t>
            </a:r>
            <a:r>
              <a:rPr lang="en-US" sz="1900" dirty="0" smtClean="0">
                <a:latin typeface="Tahoma" charset="0"/>
                <a:cs typeface="Tahoma" charset="0"/>
              </a:rPr>
              <a:t>(1405) </a:t>
            </a:r>
            <a:r>
              <a:rPr lang="en-US" sz="1900" dirty="0" smtClean="0">
                <a:latin typeface="URW Palladio L" charset="0"/>
              </a:rPr>
              <a:t>DEPENDS ON THE OBSERVED CHANNEL !!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4638" y="4793245"/>
            <a:ext cx="8715951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marL="431800" indent="-322263">
              <a:lnSpc>
                <a:spcPct val="103000"/>
              </a:lnSpc>
              <a:spcAft>
                <a:spcPts val="1425"/>
              </a:spcAft>
              <a:defRPr/>
            </a:pPr>
            <a:r>
              <a:rPr lang="en-US" sz="1900" dirty="0" smtClean="0">
                <a:latin typeface="URW Palladio L" charset="0"/>
              </a:rPr>
              <a:t>  THE CLEANEST SIGNATURE OF THE </a:t>
            </a:r>
            <a:r>
              <a:rPr lang="en-US" sz="1900" smtClean="0">
                <a:latin typeface="URW Palladio L" charset="0"/>
              </a:rPr>
              <a:t>Λ</a:t>
            </a:r>
            <a:r>
              <a:rPr lang="en-US" sz="1900" smtClean="0">
                <a:latin typeface="Standard Symbols L" charset="0"/>
              </a:rPr>
              <a:t>(</a:t>
            </a:r>
            <a:r>
              <a:rPr lang="en-US" sz="1900" dirty="0" smtClean="0">
                <a:latin typeface="Standard Symbols L" charset="0"/>
              </a:rPr>
              <a:t>1405) </a:t>
            </a:r>
            <a:r>
              <a:rPr lang="en-US" sz="1900" dirty="0" smtClean="0">
                <a:latin typeface="URW Palladio L" charset="0"/>
              </a:rPr>
              <a:t>IS GIVEN BY THE NEUTRAL CHANNEL:</a:t>
            </a:r>
          </a:p>
          <a:p>
            <a:pPr marL="431800" indent="-322263">
              <a:lnSpc>
                <a:spcPct val="103000"/>
              </a:lnSpc>
              <a:spcAft>
                <a:spcPts val="1425"/>
              </a:spcAft>
              <a:defRPr/>
            </a:pPr>
            <a:r>
              <a:rPr lang="en-US" sz="1900" dirty="0" smtClean="0">
                <a:latin typeface="URW Palladio L" charset="0"/>
              </a:rPr>
              <a:t>                  -  free from </a:t>
            </a:r>
            <a:r>
              <a:rPr lang="en-US" sz="1900" dirty="0" err="1" smtClean="0">
                <a:latin typeface="URW Palladio L" charset="0"/>
              </a:rPr>
              <a:t>isospin</a:t>
            </a:r>
            <a:r>
              <a:rPr lang="en-US" sz="1900" dirty="0" smtClean="0">
                <a:latin typeface="URW Palladio L" charset="0"/>
              </a:rPr>
              <a:t> interference</a:t>
            </a:r>
          </a:p>
          <a:p>
            <a:pPr marL="431800" indent="-322263">
              <a:lnSpc>
                <a:spcPct val="103000"/>
              </a:lnSpc>
              <a:spcAft>
                <a:spcPts val="1425"/>
              </a:spcAft>
              <a:defRPr/>
            </a:pPr>
            <a:r>
              <a:rPr lang="en-US" sz="1900" dirty="0" smtClean="0">
                <a:latin typeface="URW Palladio L" charset="0"/>
              </a:rPr>
              <a:t>                  -  pure I = 0,  no  </a:t>
            </a:r>
            <a:r>
              <a:rPr lang="en-US" sz="1900" dirty="0" err="1" smtClean="0">
                <a:latin typeface="URW Palladio L" charset="0"/>
              </a:rPr>
              <a:t>Σ</a:t>
            </a:r>
            <a:r>
              <a:rPr lang="en-US" sz="1900" dirty="0" smtClean="0">
                <a:latin typeface="Standard Symbols L" charset="0"/>
              </a:rPr>
              <a:t>(1385) </a:t>
            </a:r>
            <a:r>
              <a:rPr lang="en-US" sz="1900" dirty="0" smtClean="0">
                <a:latin typeface="URW Palladio L" charset="0"/>
              </a:rPr>
              <a:t>contamination.</a:t>
            </a:r>
          </a:p>
        </p:txBody>
      </p:sp>
      <p:sp>
        <p:nvSpPr>
          <p:cNvPr id="13" name="Rechteck 12"/>
          <p:cNvSpPr/>
          <p:nvPr/>
        </p:nvSpPr>
        <p:spPr>
          <a:xfrm>
            <a:off x="1755882" y="3902075"/>
            <a:ext cx="2912827" cy="709041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93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726" y="75202"/>
            <a:ext cx="8229600" cy="90068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/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Nature of </a:t>
            </a:r>
            <a:r>
              <a:rPr lang="en-US" sz="32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Λ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(1405)?</a:t>
            </a:r>
            <a:endParaRPr lang="de-DE" sz="3200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01286" y="2443600"/>
            <a:ext cx="4108346" cy="3666793"/>
            <a:chOff x="1156" y="482"/>
            <a:chExt cx="3545" cy="312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482"/>
              <a:ext cx="3545" cy="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344"/>
              <a:ext cx="3502" cy="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202" y="2096"/>
              <a:ext cx="3492" cy="30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470" y="512"/>
              <a:ext cx="202" cy="11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PANIC 2017 J. Marton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8C05-5837-B94B-9628-B01EF06F283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06" y="2234521"/>
            <a:ext cx="4122152" cy="31852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096291" y="5426191"/>
            <a:ext cx="3988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T. </a:t>
            </a:r>
            <a:r>
              <a:rPr lang="de-DE" sz="1200" dirty="0" err="1" smtClean="0"/>
              <a:t>Hyodo</a:t>
            </a:r>
            <a:r>
              <a:rPr lang="de-DE" sz="1200" dirty="0" smtClean="0"/>
              <a:t>, D. </a:t>
            </a:r>
            <a:r>
              <a:rPr lang="de-DE" sz="1200" dirty="0" err="1" smtClean="0"/>
              <a:t>Jido</a:t>
            </a:r>
            <a:r>
              <a:rPr lang="de-DE" sz="1200" dirty="0" smtClean="0"/>
              <a:t>, </a:t>
            </a:r>
            <a:r>
              <a:rPr lang="de-DE" sz="1200" dirty="0" err="1" smtClean="0"/>
              <a:t>Prog</a:t>
            </a:r>
            <a:r>
              <a:rPr lang="de-DE" sz="1200" dirty="0" smtClean="0"/>
              <a:t>. Part. </a:t>
            </a:r>
            <a:r>
              <a:rPr lang="de-DE" sz="1200" dirty="0" err="1" smtClean="0"/>
              <a:t>Nucl</a:t>
            </a:r>
            <a:r>
              <a:rPr lang="de-DE" sz="1200" dirty="0" smtClean="0"/>
              <a:t>. Phys. 67 (2012) 55-98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259799" y="1634111"/>
            <a:ext cx="4487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Λ</a:t>
            </a:r>
            <a:r>
              <a:rPr lang="de-DE" sz="2400" dirty="0" smtClean="0">
                <a:solidFill>
                  <a:srgbClr val="0000FF"/>
                </a:solidFill>
              </a:rPr>
              <a:t>(1405) </a:t>
            </a:r>
            <a:r>
              <a:rPr lang="de-DE" sz="2400" dirty="0" err="1" smtClean="0">
                <a:solidFill>
                  <a:srgbClr val="0000FF"/>
                </a:solidFill>
              </a:rPr>
              <a:t>one</a:t>
            </a:r>
            <a:r>
              <a:rPr lang="de-DE" sz="2400" dirty="0" smtClean="0">
                <a:solidFill>
                  <a:srgbClr val="0000FF"/>
                </a:solidFill>
              </a:rPr>
              <a:t>- </a:t>
            </a:r>
            <a:r>
              <a:rPr lang="de-DE" sz="2400" dirty="0" err="1" smtClean="0">
                <a:solidFill>
                  <a:srgbClr val="0000FF"/>
                </a:solidFill>
              </a:rPr>
              <a:t>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two</a:t>
            </a:r>
            <a:r>
              <a:rPr lang="de-DE" sz="2400" dirty="0" smtClean="0">
                <a:solidFill>
                  <a:srgbClr val="0000FF"/>
                </a:solidFill>
              </a:rPr>
              <a:t>-pole </a:t>
            </a:r>
            <a:r>
              <a:rPr lang="de-DE" sz="2400" dirty="0" err="1" smtClean="0">
                <a:solidFill>
                  <a:srgbClr val="0000FF"/>
                </a:solidFill>
              </a:rPr>
              <a:t>object</a:t>
            </a:r>
            <a:r>
              <a:rPr lang="de-DE" sz="2400" dirty="0" smtClean="0">
                <a:solidFill>
                  <a:srgbClr val="0000FF"/>
                </a:solidFill>
              </a:rPr>
              <a:t>??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86063" y="1726444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PDG, Phys. </a:t>
            </a:r>
            <a:r>
              <a:rPr lang="de-DE" dirty="0" err="1" smtClean="0"/>
              <a:t>Rev</a:t>
            </a:r>
            <a:r>
              <a:rPr lang="de-DE" dirty="0" smtClean="0"/>
              <a:t>. D86 (2012)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332650" y="2425500"/>
            <a:ext cx="1249060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π</a:t>
            </a:r>
            <a:r>
              <a:rPr lang="en-US" sz="1600" dirty="0" err="1" smtClean="0"/>
              <a:t>Σ</a:t>
            </a:r>
            <a:r>
              <a:rPr lang="en-US" sz="1600" dirty="0" smtClean="0"/>
              <a:t> dominant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5395270" y="2937488"/>
            <a:ext cx="146479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</a:t>
            </a:r>
            <a:r>
              <a:rPr lang="en-US" sz="1600" baseline="-25000" dirty="0" err="1" smtClean="0"/>
              <a:t>bar</a:t>
            </a:r>
            <a:r>
              <a:rPr lang="en-US" sz="1600" dirty="0" err="1" smtClean="0"/>
              <a:t>N</a:t>
            </a:r>
            <a:r>
              <a:rPr lang="en-US" sz="1600" dirty="0" smtClean="0"/>
              <a:t> dominant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79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55984" cy="66419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19498333">
            <a:off x="-247987" y="3552818"/>
            <a:ext cx="537163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Neutron stars: Gravity meets QCD</a:t>
            </a:r>
          </a:p>
          <a:p>
            <a:r>
              <a:rPr lang="en-US" sz="2400" dirty="0" smtClean="0"/>
              <a:t>Understanding cold dense nuclear matter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160421" y="1383518"/>
            <a:ext cx="417178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Quantative</a:t>
            </a:r>
            <a:r>
              <a:rPr lang="en-US" sz="2400" dirty="0" smtClean="0"/>
              <a:t> understanding open</a:t>
            </a:r>
            <a:endParaRPr lang="en-US" sz="24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731" y="0"/>
            <a:ext cx="1928269" cy="216930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60012" y="283967"/>
            <a:ext cx="583329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rgbClr val="0000FF"/>
                </a:solidFill>
              </a:rPr>
              <a:t>Strangeness</a:t>
            </a:r>
            <a:r>
              <a:rPr lang="de-DE" sz="3600" dirty="0" smtClean="0">
                <a:solidFill>
                  <a:srgbClr val="0000FF"/>
                </a:solidFill>
              </a:rPr>
              <a:t> in Neutron Stars?</a:t>
            </a:r>
          </a:p>
          <a:p>
            <a:r>
              <a:rPr lang="de-DE" sz="3600" dirty="0" smtClean="0">
                <a:solidFill>
                  <a:srgbClr val="0000FF"/>
                </a:solidFill>
              </a:rPr>
              <a:t>YN + YNN interaction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1015" y="6097819"/>
            <a:ext cx="86218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Diego </a:t>
            </a:r>
            <a:r>
              <a:rPr lang="de-DE" dirty="0" err="1"/>
              <a:t>Lonardoni</a:t>
            </a:r>
            <a:r>
              <a:rPr lang="de-DE" dirty="0"/>
              <a:t>, Alessandro </a:t>
            </a:r>
            <a:r>
              <a:rPr lang="de-DE" dirty="0" err="1"/>
              <a:t>Lovato</a:t>
            </a:r>
            <a:r>
              <a:rPr lang="de-DE" dirty="0"/>
              <a:t>, Stefano </a:t>
            </a:r>
            <a:r>
              <a:rPr lang="de-DE" dirty="0" err="1"/>
              <a:t>Gandolfi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Francesco </a:t>
            </a:r>
            <a:r>
              <a:rPr lang="de-DE" dirty="0" err="1" smtClean="0"/>
              <a:t>Pederiva</a:t>
            </a:r>
            <a:r>
              <a:rPr lang="de-DE" dirty="0" smtClean="0"/>
              <a:t>, </a:t>
            </a:r>
          </a:p>
          <a:p>
            <a:r>
              <a:rPr lang="nb-NO" dirty="0" err="1" smtClean="0"/>
              <a:t>Phys</a:t>
            </a:r>
            <a:r>
              <a:rPr lang="nb-NO" dirty="0"/>
              <a:t>. Rev. Lett. </a:t>
            </a:r>
            <a:r>
              <a:rPr lang="nb-NO" b="1" dirty="0" smtClean="0"/>
              <a:t>114 </a:t>
            </a:r>
            <a:r>
              <a:rPr lang="nb-NO" dirty="0" smtClean="0"/>
              <a:t>(2015), </a:t>
            </a:r>
            <a:r>
              <a:rPr lang="nb-NO" dirty="0"/>
              <a:t>092301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14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Pre</a:t>
            </a:r>
            <a:r>
              <a:rPr lang="de-DE" dirty="0" smtClean="0">
                <a:solidFill>
                  <a:srgbClr val="0000FF"/>
                </a:solidFill>
              </a:rPr>
              <a:t>-AMADEUS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433153"/>
            <a:ext cx="8229600" cy="1665907"/>
          </a:xfrm>
        </p:spPr>
        <p:txBody>
          <a:bodyPr/>
          <a:lstStyle/>
          <a:p>
            <a:r>
              <a:rPr lang="de-DE" dirty="0" smtClean="0"/>
              <a:t>Analysis </a:t>
            </a:r>
            <a:r>
              <a:rPr lang="de-DE" dirty="0" err="1" smtClean="0"/>
              <a:t>of</a:t>
            </a:r>
            <a:r>
              <a:rPr lang="de-DE" dirty="0" smtClean="0"/>
              <a:t> KLOE </a:t>
            </a:r>
            <a:r>
              <a:rPr lang="de-DE" dirty="0" err="1" smtClean="0"/>
              <a:t>data</a:t>
            </a:r>
            <a:r>
              <a:rPr lang="de-DE" dirty="0" smtClean="0"/>
              <a:t>: </a:t>
            </a:r>
            <a:r>
              <a:rPr lang="de-DE" dirty="0" err="1" smtClean="0"/>
              <a:t>Antikaon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DC gas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stopped</a:t>
            </a:r>
            <a:r>
              <a:rPr lang="de-DE" dirty="0" smtClean="0"/>
              <a:t> </a:t>
            </a:r>
            <a:r>
              <a:rPr lang="de-DE" dirty="0" err="1" smtClean="0"/>
              <a:t>antikaons</a:t>
            </a:r>
            <a:r>
              <a:rPr lang="de-DE" dirty="0" smtClean="0"/>
              <a:t> in a pure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inlay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5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93760" y="358598"/>
            <a:ext cx="8624160" cy="249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endParaRPr lang="es-ES" sz="2300" b="1">
              <a:solidFill>
                <a:srgbClr val="000080"/>
              </a:solidFill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endParaRPr lang="es-ES" sz="2300" b="1">
              <a:solidFill>
                <a:srgbClr val="000080"/>
              </a:solidFill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endParaRPr lang="es-ES" sz="2300" b="1">
              <a:solidFill>
                <a:srgbClr val="000080"/>
              </a:solidFill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endParaRPr lang="es-ES" sz="2300" b="1">
              <a:solidFill>
                <a:srgbClr val="000080"/>
              </a:solidFill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s-ES" sz="2100" b="1">
                <a:latin typeface="URW Palladio L" charset="0"/>
              </a:rPr>
              <a:t> </a:t>
            </a:r>
          </a:p>
          <a:p>
            <a:pPr algn="ctr">
              <a:lnSpc>
                <a:spcPct val="100000"/>
              </a:lnSpc>
              <a:defRPr/>
            </a:pPr>
            <a:r>
              <a:rPr lang="es-ES" sz="2100" b="1" u="sng">
                <a:solidFill>
                  <a:srgbClr val="000080"/>
                </a:solidFill>
                <a:latin typeface="URW Palladio L" charset="0"/>
              </a:rPr>
              <a:t>AT-REST</a:t>
            </a:r>
            <a:r>
              <a:rPr lang="es-ES" sz="2100" b="1">
                <a:solidFill>
                  <a:srgbClr val="000080"/>
                </a:solidFill>
                <a:latin typeface="URW Palladio L" charset="0"/>
              </a:rPr>
              <a:t>  </a:t>
            </a:r>
            <a:r>
              <a:rPr lang="es-ES" sz="2100" b="1">
                <a:latin typeface="URW Palladio L" charset="0"/>
              </a:rPr>
              <a:t>(K</a:t>
            </a:r>
            <a:r>
              <a:rPr lang="es-ES" sz="2100" b="1" baseline="30000">
                <a:latin typeface="URW Palladio L" charset="0"/>
              </a:rPr>
              <a:t>-</a:t>
            </a:r>
            <a:r>
              <a:rPr lang="es-ES" sz="2100" b="1">
                <a:latin typeface="URW Palladio L" charset="0"/>
              </a:rPr>
              <a:t> absorbed from atomic orbit)  or  </a:t>
            </a:r>
            <a:r>
              <a:rPr lang="es-ES" sz="2100" b="1" u="sng">
                <a:solidFill>
                  <a:srgbClr val="000080"/>
                </a:solidFill>
                <a:latin typeface="URW Palladio L" charset="0"/>
              </a:rPr>
              <a:t>IN-FLIGHT</a:t>
            </a:r>
            <a:r>
              <a:rPr lang="es-ES" sz="2100" b="1">
                <a:solidFill>
                  <a:srgbClr val="000080"/>
                </a:solidFill>
                <a:latin typeface="URW Palladio L" charset="0"/>
              </a:rPr>
              <a:t> </a:t>
            </a:r>
            <a:r>
              <a:rPr lang="es-ES" sz="2100" b="1">
                <a:latin typeface="URW Palladio L" charset="0"/>
              </a:rPr>
              <a:t>(p</a:t>
            </a:r>
            <a:r>
              <a:rPr lang="es-ES" b="1" baseline="-33000">
                <a:latin typeface="Symbol" charset="0"/>
                <a:cs typeface="Calibri" charset="0"/>
              </a:rPr>
              <a:t>K</a:t>
            </a:r>
            <a:r>
              <a:rPr lang="en-US" sz="2300" b="1">
                <a:latin typeface="URW Palladio L" charset="0"/>
                <a:cs typeface="Symbol" charset="0"/>
              </a:rPr>
              <a:t>~</a:t>
            </a:r>
            <a:r>
              <a:rPr lang="es-ES" sz="2100" b="1">
                <a:latin typeface="URW Palladio L" charset="0"/>
              </a:rPr>
              <a:t>100MeV)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442401" y="3446282"/>
            <a:ext cx="4639680" cy="25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="1" smtClean="0">
                <a:latin typeface="URW Palladio L" charset="0"/>
                <a:cs typeface="Calibri" charset="0"/>
              </a:rPr>
              <a:t>Advantage:</a:t>
            </a:r>
          </a:p>
          <a:p>
            <a:pPr algn="ctr">
              <a:lnSpc>
                <a:spcPct val="103000"/>
              </a:lnSpc>
              <a:defRPr/>
            </a:pPr>
            <a:r>
              <a:rPr lang="en-US" b="1" smtClean="0">
                <a:solidFill>
                  <a:srgbClr val="000080"/>
                </a:solidFill>
                <a:latin typeface="URW Palladio L" charset="0"/>
                <a:cs typeface="Calibri" charset="0"/>
              </a:rPr>
              <a:t>excellent resolution</a:t>
            </a:r>
            <a:r>
              <a:rPr lang="en-US" b="1" smtClean="0">
                <a:latin typeface="URW Palladio L" charset="0"/>
                <a:cs typeface="Calibri" charset="0"/>
              </a:rPr>
              <a:t> .. </a:t>
            </a:r>
          </a:p>
          <a:p>
            <a:pPr algn="ctr">
              <a:lnSpc>
                <a:spcPct val="109000"/>
              </a:lnSpc>
              <a:defRPr/>
            </a:pPr>
            <a:r>
              <a:rPr lang="en-US" b="1" smtClean="0">
                <a:latin typeface="Symbol" charset="0"/>
                <a:cs typeface="Calibri" charset="0"/>
              </a:rPr>
              <a:t>s</a:t>
            </a:r>
            <a:r>
              <a:rPr lang="en-US" b="1" baseline="-33000" smtClean="0">
                <a:latin typeface="URW Palladio L" charset="0"/>
                <a:cs typeface="Calibri" charset="0"/>
              </a:rPr>
              <a:t>p</a:t>
            </a:r>
            <a:r>
              <a:rPr lang="en-US" b="1" baseline="-33000" smtClean="0">
                <a:latin typeface="Symbol" charset="0"/>
                <a:cs typeface="Calibri" charset="0"/>
              </a:rPr>
              <a:t>L</a:t>
            </a:r>
            <a:r>
              <a:rPr lang="en-US" b="1" baseline="-33000" smtClean="0">
                <a:latin typeface="URW Palladio L" charset="0"/>
                <a:cs typeface="Calibri" charset="0"/>
              </a:rPr>
              <a:t>  </a:t>
            </a:r>
            <a:r>
              <a:rPr lang="en-US" b="1" smtClean="0">
                <a:latin typeface="URW Palladio L" charset="0"/>
                <a:cs typeface="Calibri" charset="0"/>
              </a:rPr>
              <a:t>= 0.49</a:t>
            </a:r>
            <a:r>
              <a:rPr lang="en-US" b="1" smtClean="0">
                <a:latin typeface="URW Palladio L" charset="0"/>
                <a:cs typeface="URW Palladio L" charset="0"/>
              </a:rPr>
              <a:t>±</a:t>
            </a:r>
            <a:r>
              <a:rPr lang="en-US" b="1" smtClean="0">
                <a:latin typeface="URW Palladio L" charset="0"/>
                <a:cs typeface="Calibri" charset="0"/>
              </a:rPr>
              <a:t>0.01 MeV/c  in DC gas </a:t>
            </a:r>
          </a:p>
          <a:p>
            <a:pPr algn="ctr">
              <a:lnSpc>
                <a:spcPct val="109000"/>
              </a:lnSpc>
              <a:defRPr/>
            </a:pPr>
            <a:r>
              <a:rPr lang="en-US" b="1" smtClean="0">
                <a:latin typeface="Symbol" charset="0"/>
                <a:cs typeface="Calibri" charset="0"/>
              </a:rPr>
              <a:t>s</a:t>
            </a:r>
            <a:r>
              <a:rPr lang="en-US" b="1" baseline="-33000" smtClean="0">
                <a:latin typeface="URW Palladio L" charset="0"/>
                <a:cs typeface="Calibri" charset="0"/>
              </a:rPr>
              <a:t>m</a:t>
            </a:r>
            <a:r>
              <a:rPr lang="en-US" b="1" baseline="-33000" smtClean="0">
                <a:latin typeface="Symbol" charset="0"/>
                <a:cs typeface="Calibri" charset="0"/>
              </a:rPr>
              <a:t>gg</a:t>
            </a:r>
            <a:r>
              <a:rPr lang="en-US" b="1" baseline="-33000" smtClean="0">
                <a:latin typeface="URW Palladio L" charset="0"/>
                <a:cs typeface="Calibri" charset="0"/>
              </a:rPr>
              <a:t>  </a:t>
            </a:r>
            <a:r>
              <a:rPr lang="en-US" b="1" smtClean="0">
                <a:latin typeface="URW Palladio L" charset="0"/>
                <a:cs typeface="Calibri" charset="0"/>
              </a:rPr>
              <a:t>= 18.3</a:t>
            </a:r>
            <a:r>
              <a:rPr lang="en-US" b="1" smtClean="0">
                <a:latin typeface="URW Palladio L" charset="0"/>
                <a:cs typeface="URW Palladio L" charset="0"/>
              </a:rPr>
              <a:t>±</a:t>
            </a:r>
            <a:r>
              <a:rPr lang="en-US" b="1" smtClean="0">
                <a:latin typeface="URW Palladio L" charset="0"/>
                <a:cs typeface="Calibri" charset="0"/>
              </a:rPr>
              <a:t>0.6 MeV/c</a:t>
            </a:r>
            <a:r>
              <a:rPr lang="en-US" b="1" baseline="33000" smtClean="0">
                <a:latin typeface="URW Palladio L" charset="0"/>
                <a:cs typeface="Calibri" charset="0"/>
              </a:rPr>
              <a:t>2</a:t>
            </a:r>
            <a:r>
              <a:rPr lang="en-US" b="1" smtClean="0">
                <a:latin typeface="URW Palladio L" charset="0"/>
                <a:cs typeface="Calibri" charset="0"/>
              </a:rPr>
              <a:t>  </a:t>
            </a:r>
          </a:p>
          <a:p>
            <a:pPr algn="ctr">
              <a:lnSpc>
                <a:spcPct val="103000"/>
              </a:lnSpc>
              <a:defRPr/>
            </a:pPr>
            <a:endParaRPr lang="en-US" b="1" smtClean="0">
              <a:latin typeface="URW Palladio L" charset="0"/>
              <a:cs typeface="Calibri" charset="0"/>
            </a:endParaRPr>
          </a:p>
          <a:p>
            <a:pPr algn="ctr">
              <a:lnSpc>
                <a:spcPct val="103000"/>
              </a:lnSpc>
              <a:defRPr/>
            </a:pPr>
            <a:r>
              <a:rPr lang="en-US" b="1" smtClean="0">
                <a:latin typeface="URW Palladio L" charset="0"/>
                <a:cs typeface="Calibri" charset="0"/>
              </a:rPr>
              <a:t>Disadvantage:</a:t>
            </a:r>
          </a:p>
          <a:p>
            <a:pPr algn="ctr">
              <a:lnSpc>
                <a:spcPct val="103000"/>
              </a:lnSpc>
              <a:defRPr/>
            </a:pPr>
            <a:r>
              <a:rPr lang="en-US" b="1" smtClean="0">
                <a:latin typeface="URW Palladio L" charset="0"/>
                <a:cs typeface="Calibri" charset="0"/>
              </a:rPr>
              <a:t>Not dedicated target  → </a:t>
            </a:r>
            <a:r>
              <a:rPr lang="en-US" b="1" smtClean="0">
                <a:solidFill>
                  <a:srgbClr val="000080"/>
                </a:solidFill>
                <a:latin typeface="URW Palladio L" charset="0"/>
                <a:cs typeface="Calibri" charset="0"/>
              </a:rPr>
              <a:t>different nuclei contamination</a:t>
            </a:r>
            <a:r>
              <a:rPr lang="en-US" b="1" smtClean="0">
                <a:latin typeface="URW Palladio L" charset="0"/>
                <a:cs typeface="Calibri" charset="0"/>
              </a:rPr>
              <a:t> →   complex interpretation .. but  →  </a:t>
            </a:r>
            <a:r>
              <a:rPr lang="en-US" b="1" smtClean="0">
                <a:solidFill>
                  <a:srgbClr val="000080"/>
                </a:solidFill>
                <a:latin typeface="URW Palladio L" charset="0"/>
                <a:cs typeface="Calibri" charset="0"/>
              </a:rPr>
              <a:t>new features ..</a:t>
            </a:r>
            <a:r>
              <a:rPr lang="en-US" b="1" smtClean="0">
                <a:solidFill>
                  <a:srgbClr val="000080"/>
                </a:solidFill>
                <a:latin typeface="URW Palladio L" charset="0"/>
              </a:rPr>
              <a:t> </a:t>
            </a:r>
            <a:r>
              <a:rPr lang="en-US" b="1" smtClean="0">
                <a:solidFill>
                  <a:srgbClr val="FF00FF"/>
                </a:solidFill>
                <a:latin typeface="URW Palladio L" charset="0"/>
              </a:rPr>
              <a:t>K</a:t>
            </a:r>
            <a:r>
              <a:rPr lang="en-US" b="1" baseline="33000" smtClean="0">
                <a:solidFill>
                  <a:srgbClr val="FF00FF"/>
                </a:solidFill>
                <a:latin typeface="URW Palladio L" charset="0"/>
              </a:rPr>
              <a:t>-</a:t>
            </a:r>
            <a:r>
              <a:rPr lang="en-US" b="1" smtClean="0">
                <a:solidFill>
                  <a:srgbClr val="FF00FF"/>
                </a:solidFill>
                <a:latin typeface="URW Palladio L" charset="0"/>
              </a:rPr>
              <a:t>  in flight absorption.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2775172"/>
            <a:ext cx="3947040" cy="409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2" name="Line 4"/>
          <p:cNvSpPr>
            <a:spLocks noChangeShapeType="1"/>
          </p:cNvSpPr>
          <p:nvPr/>
        </p:nvSpPr>
        <p:spPr bwMode="auto">
          <a:xfrm flipH="1">
            <a:off x="1683361" y="4717935"/>
            <a:ext cx="515520" cy="478130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2257921" y="4209562"/>
            <a:ext cx="482400" cy="453647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227681" y="3874007"/>
            <a:ext cx="542880" cy="5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  <a:r>
              <a:rPr lang="en-US" sz="2300" b="1">
                <a:solidFill>
                  <a:srgbClr val="800000"/>
                </a:solidFill>
                <a:latin typeface="URW Palladio L" charset="0"/>
                <a:cs typeface="Calibri" charset="0"/>
              </a:rPr>
              <a:t>K</a:t>
            </a:r>
            <a:r>
              <a:rPr lang="en-US" sz="2700" b="1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-</a:t>
            </a:r>
            <a:r>
              <a:rPr lang="en-US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743841" y="4886434"/>
            <a:ext cx="542880" cy="5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  <a:r>
              <a:rPr lang="en-US" sz="2300" b="1">
                <a:solidFill>
                  <a:srgbClr val="800000"/>
                </a:solidFill>
                <a:latin typeface="URW Palladio L" charset="0"/>
                <a:cs typeface="Calibri" charset="0"/>
              </a:rPr>
              <a:t>K</a:t>
            </a:r>
            <a:r>
              <a:rPr lang="en-US" sz="2700" b="1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+</a:t>
            </a:r>
            <a:r>
              <a:rPr lang="en-US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2774880" y="1631692"/>
            <a:ext cx="3432960" cy="2906225"/>
          </a:xfrm>
          <a:prstGeom prst="line">
            <a:avLst/>
          </a:prstGeom>
          <a:noFill/>
          <a:ln w="9525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1827361" y="1631692"/>
            <a:ext cx="133920" cy="2285519"/>
          </a:xfrm>
          <a:prstGeom prst="line">
            <a:avLst/>
          </a:prstGeom>
          <a:noFill/>
          <a:ln w="9525" cap="flat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64160" y="73448"/>
            <a:ext cx="8722080" cy="1705139"/>
          </a:xfrm>
        </p:spPr>
        <p:txBody>
          <a:bodyPr/>
          <a:lstStyle/>
          <a:p>
            <a:pPr>
              <a:lnSpc>
                <a:spcPct val="103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</a:tabLst>
              <a:defRPr/>
            </a:pPr>
            <a:r>
              <a:rPr lang="es-ES" sz="2900" b="1">
                <a:solidFill>
                  <a:srgbClr val="000080"/>
                </a:solidFill>
                <a:latin typeface="URW Palladio L" charset="0"/>
                <a:cs typeface="Standard Symbols L" charset="0"/>
              </a:rPr>
              <a:t>K</a:t>
            </a:r>
            <a:r>
              <a:rPr lang="es-ES" sz="2900" b="1" baseline="30000">
                <a:solidFill>
                  <a:srgbClr val="000080"/>
                </a:solidFill>
                <a:latin typeface="URW Palladio L" charset="0"/>
                <a:cs typeface="Standard Symbols L" charset="0"/>
              </a:rPr>
              <a:t>-</a:t>
            </a:r>
            <a:r>
              <a:rPr lang="es-ES" sz="2900" b="1">
                <a:solidFill>
                  <a:srgbClr val="000080"/>
                </a:solidFill>
                <a:latin typeface="URW Palladio L" charset="0"/>
                <a:cs typeface="Standard Symbols L" charset="0"/>
              </a:rPr>
              <a:t>  absorption on light nuclei</a:t>
            </a:r>
            <a:br>
              <a:rPr lang="es-ES" sz="2900" b="1">
                <a:solidFill>
                  <a:srgbClr val="000080"/>
                </a:solidFill>
                <a:latin typeface="URW Palladio L" charset="0"/>
                <a:cs typeface="Standard Symbols L" charset="0"/>
              </a:rPr>
            </a:br>
            <a:r>
              <a:rPr lang="en-US" sz="2700" b="1">
                <a:latin typeface="URW Palladio L" charset="0"/>
                <a:cs typeface="Standard Symbols L" charset="0"/>
              </a:rPr>
              <a:t/>
            </a:r>
            <a:br>
              <a:rPr lang="en-US" sz="2700" b="1">
                <a:latin typeface="URW Palladio L" charset="0"/>
                <a:cs typeface="Standard Symbols L" charset="0"/>
              </a:rPr>
            </a:br>
            <a:r>
              <a:rPr lang="en-US" sz="2100" b="1">
                <a:latin typeface="URW Palladio L" charset="0"/>
                <a:cs typeface="Standard Symbols L" charset="0"/>
              </a:rPr>
              <a:t>from the materials of the KLOE detector</a:t>
            </a:r>
            <a:br>
              <a:rPr lang="en-US" sz="2100" b="1">
                <a:latin typeface="URW Palladio L" charset="0"/>
                <a:cs typeface="Standard Symbols L" charset="0"/>
              </a:rPr>
            </a:br>
            <a:r>
              <a:rPr lang="en-US" sz="2100" b="1">
                <a:latin typeface="URW Palladio L" charset="0"/>
                <a:cs typeface="Standard Symbols L" charset="0"/>
              </a:rPr>
              <a:t>DC gas </a:t>
            </a:r>
            <a:r>
              <a:rPr lang="es-ES" sz="2100" b="1">
                <a:latin typeface="URW Palladio L" charset="0"/>
                <a:cs typeface="Standard Symbols L" charset="0"/>
              </a:rPr>
              <a:t>(90% He, 10% C</a:t>
            </a:r>
            <a:r>
              <a:rPr lang="es-ES" sz="2100" b="1" baseline="-33000">
                <a:latin typeface="URW Palladio L" charset="0"/>
                <a:cs typeface="Standard Symbols L" charset="0"/>
              </a:rPr>
              <a:t>4</a:t>
            </a:r>
            <a:r>
              <a:rPr lang="es-ES" sz="2100" b="1">
                <a:latin typeface="URW Palladio L" charset="0"/>
                <a:cs typeface="Standard Symbols L" charset="0"/>
              </a:rPr>
              <a:t>H</a:t>
            </a:r>
            <a:r>
              <a:rPr lang="es-ES" sz="2100" b="1" baseline="-33000">
                <a:latin typeface="URW Palladio L" charset="0"/>
                <a:cs typeface="Standard Symbols L" charset="0"/>
              </a:rPr>
              <a:t>10</a:t>
            </a:r>
            <a:r>
              <a:rPr lang="es-ES" sz="2100" b="1">
                <a:latin typeface="URW Palladio L" charset="0"/>
                <a:cs typeface="Standard Symbols L" charset="0"/>
              </a:rPr>
              <a:t>)      &amp;     DC wall (C + H)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PANIC 2017 J. Marton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288AF4D-B3E2-B045-B12E-0B90EA0B0D5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5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34748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Pre-AMADEUS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57676" y="568895"/>
            <a:ext cx="5935717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Analyses of KLOE data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collected 2004 – 2005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Special setup with a pure carbon “target” inserted into KLOE (2012) – gain in statistics (90 pb</a:t>
            </a:r>
            <a:r>
              <a:rPr lang="en-US" sz="2400" baseline="30000" dirty="0" smtClean="0">
                <a:solidFill>
                  <a:srgbClr val="0000FF"/>
                </a:solidFill>
              </a:rPr>
              <a:t>-1</a:t>
            </a:r>
            <a:r>
              <a:rPr lang="en-US" sz="2400" dirty="0" smtClean="0">
                <a:solidFill>
                  <a:srgbClr val="0000FF"/>
                </a:solidFill>
              </a:rPr>
              <a:t>), K- absorption in carbon at rest)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Investigation of topics: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Λp</a:t>
            </a:r>
            <a:r>
              <a:rPr lang="en-US" dirty="0" smtClean="0"/>
              <a:t>, Σ</a:t>
            </a:r>
            <a:r>
              <a:rPr lang="en-US" baseline="30000" dirty="0" smtClean="0"/>
              <a:t>0</a:t>
            </a:r>
            <a:r>
              <a:rPr lang="en-US" dirty="0" smtClean="0"/>
              <a:t>p from 1NA or 2NA (single/double nucleon absorption), search for K</a:t>
            </a:r>
            <a:r>
              <a:rPr lang="en-US" baseline="30000" dirty="0" smtClean="0"/>
              <a:t>-</a:t>
            </a:r>
            <a:r>
              <a:rPr lang="en-US" dirty="0" err="1" smtClean="0"/>
              <a:t>pp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Λ</a:t>
            </a:r>
            <a:r>
              <a:rPr lang="en-US" dirty="0" smtClean="0"/>
              <a:t>-d nuclear absorption and search for K</a:t>
            </a:r>
            <a:r>
              <a:rPr lang="en-US" baseline="30000" dirty="0" smtClean="0"/>
              <a:t>-</a:t>
            </a:r>
            <a:r>
              <a:rPr lang="en-US" dirty="0" err="1" smtClean="0"/>
              <a:t>ppn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 err="1"/>
              <a:t>Λ</a:t>
            </a:r>
            <a:r>
              <a:rPr lang="en-US" dirty="0"/>
              <a:t>-t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Λ</a:t>
            </a:r>
            <a:r>
              <a:rPr lang="en-US" dirty="0" smtClean="0"/>
              <a:t>(1405) </a:t>
            </a:r>
            <a:r>
              <a:rPr lang="en-US" dirty="0" smtClean="0">
                <a:sym typeface="Wingdings"/>
              </a:rPr>
              <a:t> Σ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0 </a:t>
            </a:r>
            <a:r>
              <a:rPr lang="en-US" dirty="0" smtClean="0">
                <a:sym typeface="Wingdings"/>
              </a:rPr>
              <a:t>and </a:t>
            </a:r>
            <a:r>
              <a:rPr lang="en-US" dirty="0" err="1"/>
              <a:t>Λ</a:t>
            </a:r>
            <a:r>
              <a:rPr lang="en-US" dirty="0"/>
              <a:t>(1405)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>
                <a:sym typeface="Wingdings"/>
              </a:rPr>
              <a:t>-</a:t>
            </a: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endParaRPr lang="en-US" baseline="30000" dirty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ΣN/ΛN internal conversion rates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R&amp;D for optimized setup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393" y="582944"/>
            <a:ext cx="2755884" cy="19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662" y="4241871"/>
            <a:ext cx="3158338" cy="212833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78875"/>
            <a:ext cx="2230284" cy="166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4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Radial </a:t>
            </a:r>
            <a:r>
              <a:rPr lang="de-DE" dirty="0" err="1" smtClean="0">
                <a:solidFill>
                  <a:srgbClr val="0000FF"/>
                </a:solidFill>
              </a:rPr>
              <a:t>distribution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Λ</a:t>
            </a:r>
            <a:r>
              <a:rPr lang="de-DE" dirty="0" smtClean="0">
                <a:solidFill>
                  <a:srgbClr val="0000FF"/>
                </a:solidFill>
              </a:rPr>
              <a:t>(1116) </a:t>
            </a:r>
            <a:r>
              <a:rPr lang="de-DE" dirty="0" err="1" smtClean="0">
                <a:solidFill>
                  <a:srgbClr val="0000FF"/>
                </a:solidFill>
              </a:rPr>
              <a:t>decay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7407"/>
            <a:ext cx="6739338" cy="4090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236402" y="2128927"/>
            <a:ext cx="2598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Beryllium </a:t>
            </a:r>
            <a:r>
              <a:rPr lang="de-DE" dirty="0" err="1" smtClean="0"/>
              <a:t>sphere</a:t>
            </a:r>
            <a:r>
              <a:rPr lang="de-DE" dirty="0" smtClean="0"/>
              <a:t> 5 cm</a:t>
            </a:r>
          </a:p>
          <a:p>
            <a:r>
              <a:rPr lang="de-DE" dirty="0" err="1" smtClean="0"/>
              <a:t>Aluminated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pipe</a:t>
            </a:r>
            <a:r>
              <a:rPr lang="de-DE" dirty="0" smtClean="0"/>
              <a:t> 10cm</a:t>
            </a:r>
          </a:p>
          <a:p>
            <a:r>
              <a:rPr lang="de-DE" dirty="0" smtClean="0"/>
              <a:t>DC </a:t>
            </a:r>
            <a:r>
              <a:rPr lang="de-DE" dirty="0" err="1" smtClean="0"/>
              <a:t>entrance</a:t>
            </a:r>
            <a:r>
              <a:rPr lang="de-DE" dirty="0" smtClean="0"/>
              <a:t> wall 25cm</a:t>
            </a:r>
          </a:p>
          <a:p>
            <a:r>
              <a:rPr lang="de-DE" dirty="0" smtClean="0"/>
              <a:t>DC gas 25-200 cm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95402" y="3977604"/>
            <a:ext cx="14610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Dc</a:t>
            </a:r>
            <a:r>
              <a:rPr lang="de-DE" dirty="0" smtClean="0"/>
              <a:t> gas </a:t>
            </a:r>
            <a:r>
              <a:rPr lang="de-DE" dirty="0" err="1" smtClean="0"/>
              <a:t>events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3595990" y="4346936"/>
            <a:ext cx="414922" cy="31832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269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Data analysis: </a:t>
            </a:r>
            <a:r>
              <a:rPr lang="en-US" sz="3600" dirty="0" err="1" smtClean="0">
                <a:solidFill>
                  <a:srgbClr val="0000FF"/>
                </a:solidFill>
              </a:rPr>
              <a:t>Λ</a:t>
            </a:r>
            <a:r>
              <a:rPr lang="en-US" sz="3600" dirty="0" smtClean="0">
                <a:solidFill>
                  <a:srgbClr val="0000FF"/>
                </a:solidFill>
              </a:rPr>
              <a:t>(1116) selection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4048"/>
            <a:ext cx="3593478" cy="220864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58" y="1193251"/>
            <a:ext cx="4230142" cy="50440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1911" y="4866762"/>
            <a:ext cx="328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</a:t>
            </a:r>
            <a:r>
              <a:rPr lang="en-US" dirty="0" smtClean="0"/>
              <a:t>/dx (ADC counts) - momentum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36777" y="203705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protons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2386688" y="2406383"/>
            <a:ext cx="264242" cy="644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51968" y="2037051"/>
            <a:ext cx="154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</a:t>
            </a:r>
            <a:r>
              <a:rPr lang="en-US" dirty="0" err="1" smtClean="0"/>
              <a:t>pions</a:t>
            </a:r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320174" y="2406383"/>
            <a:ext cx="94791" cy="10029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156952" y="6004065"/>
            <a:ext cx="292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π- </a:t>
            </a:r>
            <a:r>
              <a:rPr lang="en-US" dirty="0" smtClean="0"/>
              <a:t>invariant mass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20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Strangeness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6338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Strange quark – not </a:t>
            </a:r>
            <a:r>
              <a:rPr lang="en-US" sz="2800" i="1" dirty="0" smtClean="0">
                <a:solidFill>
                  <a:srgbClr val="0000FF"/>
                </a:solidFill>
              </a:rPr>
              <a:t>light </a:t>
            </a:r>
            <a:r>
              <a:rPr lang="en-US" sz="2800" dirty="0" smtClean="0">
                <a:solidFill>
                  <a:srgbClr val="0000FF"/>
                </a:solidFill>
              </a:rPr>
              <a:t>but not </a:t>
            </a:r>
            <a:r>
              <a:rPr lang="en-US" sz="2800" i="1" dirty="0" smtClean="0">
                <a:solidFill>
                  <a:srgbClr val="0000FF"/>
                </a:solidFill>
              </a:rPr>
              <a:t>heavy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28" y="1405485"/>
            <a:ext cx="4618243" cy="4763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" y="6082258"/>
            <a:ext cx="8589859" cy="39975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38" y="1677235"/>
            <a:ext cx="2975508" cy="24952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758321" y="4390413"/>
            <a:ext cx="281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Kaonic</a:t>
            </a:r>
            <a:r>
              <a:rPr lang="en-US" dirty="0" smtClean="0">
                <a:sym typeface="Wingdings"/>
              </a:rPr>
              <a:t> atoms  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Spontaneous and explicit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Chiral symmetry breaking in 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ow-energy QCD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857708" y="2909526"/>
            <a:ext cx="1895620" cy="17059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6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960" y="97930"/>
            <a:ext cx="8719200" cy="587582"/>
          </a:xfrm>
        </p:spPr>
        <p:txBody>
          <a:bodyPr/>
          <a:lstStyle/>
          <a:p>
            <a:pPr>
              <a:lnSpc>
                <a:spcPct val="103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</a:tabLst>
              <a:defRPr/>
            </a:pPr>
            <a:r>
              <a:rPr lang="en-US" sz="2700" b="1" dirty="0">
                <a:solidFill>
                  <a:srgbClr val="0000FF"/>
                </a:solidFill>
                <a:latin typeface="URW Palladio L" charset="0"/>
                <a:cs typeface="Standard Symbols L" charset="0"/>
              </a:rPr>
              <a:t>The scientific </a:t>
            </a:r>
            <a:r>
              <a:rPr lang="en-US" sz="2700" b="1" dirty="0" smtClean="0">
                <a:solidFill>
                  <a:srgbClr val="0000FF"/>
                </a:solidFill>
                <a:latin typeface="URW Palladio L" charset="0"/>
                <a:cs typeface="Standard Symbols L" charset="0"/>
              </a:rPr>
              <a:t>goals </a:t>
            </a:r>
            <a:endParaRPr lang="en-US" sz="2700" b="1" dirty="0">
              <a:solidFill>
                <a:srgbClr val="0000FF"/>
              </a:solidFill>
              <a:latin typeface="URW Palladio L" charset="0"/>
              <a:cs typeface="Standard Symbols L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28960" y="1145299"/>
            <a:ext cx="8850239" cy="485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s-ES" sz="1900" b="1" dirty="0" err="1">
                <a:solidFill>
                  <a:srgbClr val="FF00FF"/>
                </a:solidFill>
                <a:latin typeface="URW Palladio L" charset="0"/>
              </a:rPr>
              <a:t>Low</a:t>
            </a:r>
            <a:r>
              <a:rPr lang="es-ES" sz="1900" b="1" dirty="0">
                <a:solidFill>
                  <a:srgbClr val="FF00FF"/>
                </a:solidFill>
                <a:latin typeface="URW Palladio L" charset="0"/>
              </a:rPr>
              <a:t> </a:t>
            </a:r>
            <a:r>
              <a:rPr lang="es-ES" sz="1900" b="1" dirty="0" err="1">
                <a:solidFill>
                  <a:srgbClr val="FF00FF"/>
                </a:solidFill>
                <a:latin typeface="URW Palladio L" charset="0"/>
              </a:rPr>
              <a:t>energy</a:t>
            </a:r>
            <a:r>
              <a:rPr lang="es-ES" sz="1900" b="1" dirty="0">
                <a:solidFill>
                  <a:srgbClr val="FF00FF"/>
                </a:solidFill>
                <a:latin typeface="URW Palladio L" charset="0"/>
              </a:rPr>
              <a:t> QCD in </a:t>
            </a:r>
            <a:r>
              <a:rPr lang="es-ES" sz="1900" b="1" dirty="0" err="1">
                <a:solidFill>
                  <a:srgbClr val="FF00FF"/>
                </a:solidFill>
                <a:latin typeface="URW Palladio L" charset="0"/>
              </a:rPr>
              <a:t>strangeness</a:t>
            </a:r>
            <a:r>
              <a:rPr lang="es-ES" sz="1900" b="1" dirty="0">
                <a:solidFill>
                  <a:srgbClr val="FF00FF"/>
                </a:solidFill>
                <a:latin typeface="URW Palladio L" charset="0"/>
              </a:rPr>
              <a:t> sector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is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still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waiting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for</a:t>
            </a:r>
            <a:r>
              <a:rPr lang="es-ES" sz="1900" b="1" dirty="0">
                <a:latin typeface="URW Palladio L" charset="0"/>
              </a:rPr>
              <a:t> experimental </a:t>
            </a:r>
            <a:r>
              <a:rPr lang="es-ES" sz="1900" b="1" dirty="0" err="1">
                <a:latin typeface="URW Palladio L" charset="0"/>
              </a:rPr>
              <a:t>conclusive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constrains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on</a:t>
            </a:r>
            <a:r>
              <a:rPr lang="es-ES" sz="1900" b="1" dirty="0">
                <a:latin typeface="URW Palladio L" charset="0"/>
              </a:rPr>
              <a:t>:</a:t>
            </a:r>
          </a:p>
          <a:p>
            <a:pPr algn="ctr"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1)  </a:t>
            </a:r>
            <a:r>
              <a:rPr lang="es-ES" sz="1900" b="1" dirty="0">
                <a:solidFill>
                  <a:srgbClr val="FF00FF"/>
                </a:solidFill>
                <a:latin typeface="URW Palladio L" charset="0"/>
              </a:rPr>
              <a:t>K-N </a:t>
            </a:r>
            <a:r>
              <a:rPr lang="es-ES" sz="1900" b="1" dirty="0" err="1">
                <a:solidFill>
                  <a:srgbClr val="FF00FF"/>
                </a:solidFill>
                <a:latin typeface="URW Palladio L" charset="0"/>
              </a:rPr>
              <a:t>potential</a:t>
            </a:r>
            <a:r>
              <a:rPr lang="es-ES" sz="1900" b="1" dirty="0">
                <a:latin typeface="URW Palladio L" charset="0"/>
              </a:rPr>
              <a:t>    </a:t>
            </a:r>
            <a:r>
              <a:rPr lang="es-ES" sz="1900" b="1" dirty="0" smtClean="0">
                <a:latin typeface="URW Palladio L" charset="0"/>
              </a:rPr>
              <a:t>→    </a:t>
            </a:r>
            <a:r>
              <a:rPr lang="es-ES" sz="1900" b="1" dirty="0" err="1">
                <a:latin typeface="URW Palladio L" charset="0"/>
              </a:rPr>
              <a:t>how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deep</a:t>
            </a:r>
            <a:r>
              <a:rPr lang="es-ES" sz="1900" b="1" dirty="0">
                <a:latin typeface="URW Palladio L" charset="0"/>
              </a:rPr>
              <a:t> can </a:t>
            </a:r>
            <a:r>
              <a:rPr lang="es-ES" sz="1900" b="1" dirty="0" err="1">
                <a:latin typeface="URW Palladio L" charset="0"/>
              </a:rPr>
              <a:t>an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antikaon</a:t>
            </a:r>
            <a:r>
              <a:rPr lang="es-ES" sz="1900" b="1" dirty="0">
                <a:latin typeface="URW Palladio L" charset="0"/>
              </a:rPr>
              <a:t> be </a:t>
            </a:r>
            <a:r>
              <a:rPr lang="es-ES" sz="1900" b="1" dirty="0" err="1">
                <a:latin typeface="URW Palladio L" charset="0"/>
              </a:rPr>
              <a:t>bound</a:t>
            </a:r>
            <a:r>
              <a:rPr lang="es-ES" sz="1900" b="1" dirty="0">
                <a:latin typeface="URW Palladio L" charset="0"/>
              </a:rPr>
              <a:t> in a </a:t>
            </a:r>
            <a:r>
              <a:rPr lang="es-ES" sz="1900" b="1" dirty="0" err="1">
                <a:latin typeface="URW Palladio L" charset="0"/>
              </a:rPr>
              <a:t>nucleus</a:t>
            </a:r>
            <a:r>
              <a:rPr lang="es-ES" sz="1900" b="1" dirty="0">
                <a:latin typeface="URW Palladio L" charset="0"/>
              </a:rPr>
              <a:t>?</a:t>
            </a:r>
          </a:p>
          <a:p>
            <a:pPr algn="ctr"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      - U</a:t>
            </a:r>
            <a:r>
              <a:rPr lang="es-ES" b="1" baseline="-33000" dirty="0">
                <a:latin typeface="Symbol" charset="0"/>
                <a:cs typeface="Calibri" charset="0"/>
              </a:rPr>
              <a:t>KN   </a:t>
            </a:r>
            <a:r>
              <a:rPr lang="es-ES" sz="1900" b="1" dirty="0" err="1">
                <a:latin typeface="URW Palladio L" charset="0"/>
              </a:rPr>
              <a:t>strongly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affects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the</a:t>
            </a:r>
            <a:r>
              <a:rPr lang="es-ES" sz="1900" b="1" dirty="0">
                <a:latin typeface="URW Palladio L" charset="0"/>
              </a:rPr>
              <a:t> position of </a:t>
            </a:r>
            <a:r>
              <a:rPr lang="es-ES" sz="1900" b="1" dirty="0" err="1">
                <a:latin typeface="URW Palladio L" charset="0"/>
              </a:rPr>
              <a:t>the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it-IT" sz="2100" b="1" dirty="0">
                <a:latin typeface="Symbol" charset="0"/>
                <a:cs typeface="Calibri" charset="0"/>
              </a:rPr>
              <a:t>L</a:t>
            </a:r>
            <a:r>
              <a:rPr lang="it-IT" sz="2100" b="1" dirty="0">
                <a:latin typeface="URW Palladio L" charset="0"/>
                <a:cs typeface="Calibri" charset="0"/>
              </a:rPr>
              <a:t>(1405)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state</a:t>
            </a:r>
            <a:r>
              <a:rPr lang="es-ES" sz="1900" b="1" dirty="0">
                <a:latin typeface="URW Palladio L" charset="0"/>
              </a:rPr>
              <a:t>  →  </a:t>
            </a:r>
            <a:r>
              <a:rPr lang="es-ES" sz="1900" b="1" dirty="0" err="1">
                <a:latin typeface="URW Palladio L" charset="0"/>
              </a:rPr>
              <a:t>we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investigate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it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through</a:t>
            </a:r>
            <a:r>
              <a:rPr lang="es-ES" sz="1900" b="1" dirty="0">
                <a:latin typeface="URW Palladio L" charset="0"/>
              </a:rPr>
              <a:t> (</a:t>
            </a:r>
            <a:r>
              <a:rPr lang="it-IT" sz="2100" b="1" dirty="0" err="1">
                <a:latin typeface="Symbol" charset="0"/>
                <a:cs typeface="Calibri" charset="0"/>
              </a:rPr>
              <a:t>S-p</a:t>
            </a:r>
            <a:r>
              <a:rPr lang="it-IT" sz="2100" b="1" dirty="0">
                <a:latin typeface="Symbol" charset="0"/>
                <a:cs typeface="Calibri" charset="0"/>
              </a:rPr>
              <a:t>)</a:t>
            </a:r>
            <a:r>
              <a:rPr lang="it-IT" sz="2100" b="1" baseline="33000" dirty="0">
                <a:latin typeface="URW Palladio L" charset="0"/>
                <a:cs typeface="Calibri" charset="0"/>
              </a:rPr>
              <a:t>0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decay</a:t>
            </a:r>
            <a:r>
              <a:rPr lang="es-ES" sz="1900" b="1" dirty="0">
                <a:latin typeface="URW Palladio L" charset="0"/>
              </a:rPr>
              <a:t>    ---    Y </a:t>
            </a:r>
            <a:r>
              <a:rPr lang="it-IT" sz="2100" b="1" dirty="0" err="1">
                <a:latin typeface="Symbol" charset="0"/>
                <a:cs typeface="Calibri" charset="0"/>
              </a:rPr>
              <a:t>p</a:t>
            </a:r>
            <a:r>
              <a:rPr lang="it-IT" sz="2100" b="1" dirty="0">
                <a:latin typeface="Symbol" charset="0"/>
                <a:cs typeface="Calibri" charset="0"/>
              </a:rPr>
              <a:t> </a:t>
            </a:r>
            <a:r>
              <a:rPr lang="es-ES" sz="1900" b="1" dirty="0">
                <a:latin typeface="URW Palladio L" charset="0"/>
                <a:cs typeface="Calibri" charset="0"/>
              </a:rPr>
              <a:t> CORRELATION</a:t>
            </a:r>
          </a:p>
          <a:p>
            <a:pPr algn="ctr"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  <a:cs typeface="Calibri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      </a:t>
            </a:r>
            <a:r>
              <a:rPr lang="es-ES" sz="1900" b="1" dirty="0" smtClean="0">
                <a:latin typeface="URW Palladio L" charset="0"/>
              </a:rPr>
              <a:t>         - </a:t>
            </a:r>
            <a:r>
              <a:rPr lang="es-ES" sz="1900" b="1" dirty="0" err="1">
                <a:latin typeface="URW Palladio L" charset="0"/>
              </a:rPr>
              <a:t>if</a:t>
            </a:r>
            <a:r>
              <a:rPr lang="es-ES" sz="1900" b="1" dirty="0">
                <a:latin typeface="URW Palladio L" charset="0"/>
              </a:rPr>
              <a:t> U</a:t>
            </a:r>
            <a:r>
              <a:rPr lang="es-ES" b="1" baseline="-33000" dirty="0">
                <a:latin typeface="Symbol" charset="0"/>
                <a:cs typeface="Calibri" charset="0"/>
              </a:rPr>
              <a:t>KN </a:t>
            </a:r>
            <a:r>
              <a:rPr lang="es-ES" sz="1900" b="1" dirty="0" err="1">
                <a:latin typeface="URW Palladio L" charset="0"/>
              </a:rPr>
              <a:t>is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strongly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attractive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then</a:t>
            </a:r>
            <a:r>
              <a:rPr lang="es-ES" sz="1900" b="1" dirty="0">
                <a:latin typeface="URW Palladio L" charset="0"/>
              </a:rPr>
              <a:t>  K</a:t>
            </a:r>
            <a:r>
              <a:rPr lang="it-IT" sz="2100" b="1" baseline="33000" dirty="0">
                <a:latin typeface="Symbol" charset="0"/>
                <a:cs typeface="Calibri" charset="0"/>
              </a:rPr>
              <a:t>-</a:t>
            </a:r>
            <a:r>
              <a:rPr lang="es-ES" sz="1900" b="1" dirty="0">
                <a:latin typeface="URW Palladio L" charset="0"/>
              </a:rPr>
              <a:t> NN  </a:t>
            </a:r>
            <a:r>
              <a:rPr lang="es-ES" sz="1900" b="1" dirty="0" err="1">
                <a:latin typeface="URW Palladio L" charset="0"/>
              </a:rPr>
              <a:t>bound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states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should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smtClean="0">
                <a:latin typeface="URW Palladio L" charset="0"/>
              </a:rPr>
              <a:t>    </a:t>
            </a: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smtClean="0">
                <a:latin typeface="URW Palladio L" charset="0"/>
              </a:rPr>
              <a:t>             </a:t>
            </a:r>
            <a:r>
              <a:rPr lang="es-ES" sz="1900" b="1" dirty="0" err="1" smtClean="0">
                <a:latin typeface="URW Palladio L" charset="0"/>
              </a:rPr>
              <a:t>appear</a:t>
            </a:r>
            <a:r>
              <a:rPr lang="es-ES" sz="1900" b="1" dirty="0" smtClean="0">
                <a:latin typeface="URW Palladio L" charset="0"/>
              </a:rPr>
              <a:t>  </a:t>
            </a:r>
            <a:r>
              <a:rPr lang="es-ES" sz="1900" b="1" dirty="0">
                <a:latin typeface="URW Palladio L" charset="0"/>
              </a:rPr>
              <a:t>→  </a:t>
            </a:r>
            <a:r>
              <a:rPr lang="es-ES" sz="1900" b="1" dirty="0" err="1" smtClean="0">
                <a:latin typeface="URW Palladio L" charset="0"/>
              </a:rPr>
              <a:t>we</a:t>
            </a:r>
            <a:r>
              <a:rPr lang="es-ES" sz="1900" b="1" dirty="0" smtClean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investigate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through</a:t>
            </a:r>
            <a:r>
              <a:rPr lang="es-ES" sz="1900" b="1" dirty="0">
                <a:latin typeface="URW Palladio L" charset="0"/>
              </a:rPr>
              <a:t>  (</a:t>
            </a:r>
            <a:r>
              <a:rPr lang="it-IT" sz="2100" b="1" dirty="0">
                <a:latin typeface="Symbol" charset="0"/>
                <a:cs typeface="Calibri" charset="0"/>
              </a:rPr>
              <a:t>L</a:t>
            </a:r>
            <a:r>
              <a:rPr lang="es-ES" sz="1900" b="1" dirty="0">
                <a:latin typeface="URW Palladio L" charset="0"/>
              </a:rPr>
              <a:t>/</a:t>
            </a:r>
            <a:r>
              <a:rPr lang="it-IT" sz="2100" b="1" dirty="0" err="1">
                <a:latin typeface="Symbol" charset="0"/>
                <a:cs typeface="Calibri" charset="0"/>
              </a:rPr>
              <a:t>S</a:t>
            </a:r>
            <a:r>
              <a:rPr lang="it-IT" sz="2100" b="1" dirty="0">
                <a:latin typeface="Symbol" charset="0"/>
                <a:cs typeface="Calibri" charset="0"/>
              </a:rPr>
              <a:t>-</a:t>
            </a:r>
            <a:r>
              <a:rPr lang="es-ES" sz="1900" b="1" dirty="0">
                <a:latin typeface="URW Palladio L" charset="0"/>
              </a:rPr>
              <a:t>N) </a:t>
            </a:r>
            <a:r>
              <a:rPr lang="es-ES" sz="1900" b="1" dirty="0" err="1">
                <a:latin typeface="URW Palladio L" charset="0"/>
              </a:rPr>
              <a:t>decay</a:t>
            </a:r>
            <a:r>
              <a:rPr lang="es-ES" sz="1900" b="1" dirty="0">
                <a:latin typeface="URW Palladio L" charset="0"/>
              </a:rPr>
              <a:t>  ---  Y N </a:t>
            </a:r>
            <a:r>
              <a:rPr lang="es-ES" sz="1900" b="1" dirty="0" smtClean="0">
                <a:latin typeface="URW Palladio L" charset="0"/>
              </a:rPr>
              <a:t>  </a:t>
            </a: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smtClean="0">
                <a:latin typeface="URW Palladio L" charset="0"/>
              </a:rPr>
              <a:t>             </a:t>
            </a:r>
            <a:r>
              <a:rPr lang="es-ES" sz="1900" b="1" dirty="0" err="1" smtClean="0">
                <a:latin typeface="URW Palladio L" charset="0"/>
              </a:rPr>
              <a:t>Correlation</a:t>
            </a:r>
            <a:endParaRPr lang="es-ES" sz="1900" b="1" dirty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endParaRPr lang="es-ES" sz="1900" b="1" dirty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2)  </a:t>
            </a:r>
            <a:r>
              <a:rPr lang="es-ES" sz="1900" b="1" dirty="0">
                <a:solidFill>
                  <a:srgbClr val="FF00FF"/>
                </a:solidFill>
                <a:latin typeface="URW Palladio L" charset="0"/>
              </a:rPr>
              <a:t>Y-N </a:t>
            </a:r>
            <a:r>
              <a:rPr lang="es-ES" sz="1900" b="1" dirty="0" err="1">
                <a:solidFill>
                  <a:srgbClr val="FF00FF"/>
                </a:solidFill>
                <a:latin typeface="URW Palladio L" charset="0"/>
              </a:rPr>
              <a:t>potential</a:t>
            </a:r>
            <a:r>
              <a:rPr lang="es-ES" sz="1900" b="1" dirty="0">
                <a:latin typeface="URW Palladio L" charset="0"/>
              </a:rPr>
              <a:t>  </a:t>
            </a:r>
            <a:r>
              <a:rPr lang="es-ES" sz="1900" b="1" dirty="0" smtClean="0">
                <a:latin typeface="URW Palladio L" charset="0"/>
              </a:rPr>
              <a:t> </a:t>
            </a:r>
            <a:r>
              <a:rPr lang="es-ES" sz="1900" b="1" dirty="0">
                <a:latin typeface="URW Palladio L" charset="0"/>
              </a:rPr>
              <a:t>→    </a:t>
            </a:r>
            <a:r>
              <a:rPr lang="es-ES" sz="1900" b="1" dirty="0" err="1" smtClean="0">
                <a:latin typeface="URW Palladio L" charset="0"/>
              </a:rPr>
              <a:t>poor</a:t>
            </a:r>
            <a:r>
              <a:rPr lang="es-ES" sz="1900" b="1" dirty="0" smtClean="0">
                <a:latin typeface="URW Palladio L" charset="0"/>
              </a:rPr>
              <a:t> </a:t>
            </a:r>
            <a:r>
              <a:rPr lang="es-ES" sz="1900" b="1" dirty="0">
                <a:latin typeface="URW Palladio L" charset="0"/>
              </a:rPr>
              <a:t>experimental </a:t>
            </a:r>
            <a:r>
              <a:rPr lang="es-ES" sz="1900" b="1" dirty="0" err="1">
                <a:latin typeface="URW Palladio L" charset="0"/>
              </a:rPr>
              <a:t>information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from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 smtClean="0">
                <a:latin typeface="URW Palladio L" charset="0"/>
              </a:rPr>
              <a:t>scattering</a:t>
            </a:r>
            <a:r>
              <a:rPr lang="es-ES" sz="1900" b="1" dirty="0" smtClean="0">
                <a:latin typeface="URW Palladio L" charset="0"/>
              </a:rPr>
              <a:t> date</a:t>
            </a:r>
            <a:endParaRPr lang="es-ES" sz="1900" b="1" dirty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1900" b="1" dirty="0">
                <a:latin typeface="URW Palladio L" charset="0"/>
              </a:rPr>
              <a:t>       -   U</a:t>
            </a:r>
            <a:r>
              <a:rPr lang="es-ES" b="1" baseline="-33000" dirty="0">
                <a:latin typeface="URW Palladio L" charset="0"/>
                <a:cs typeface="Calibri" charset="0"/>
              </a:rPr>
              <a:t>Y</a:t>
            </a:r>
            <a:r>
              <a:rPr lang="es-ES" b="1" baseline="-33000" dirty="0">
                <a:latin typeface="Symbol" charset="0"/>
                <a:cs typeface="Calibri" charset="0"/>
              </a:rPr>
              <a:t>N  </a:t>
            </a:r>
            <a:r>
              <a:rPr lang="es-ES" sz="1900" b="1" dirty="0">
                <a:latin typeface="URW Palladio L" charset="0"/>
              </a:rPr>
              <a:t>determines </a:t>
            </a:r>
            <a:r>
              <a:rPr lang="es-ES" sz="1900" b="1" dirty="0" err="1">
                <a:latin typeface="URW Palladio L" charset="0"/>
              </a:rPr>
              <a:t>the</a:t>
            </a:r>
            <a:r>
              <a:rPr lang="es-ES" sz="1900" b="1" dirty="0">
                <a:latin typeface="URW Palladio L" charset="0"/>
              </a:rPr>
              <a:t> </a:t>
            </a:r>
            <a:r>
              <a:rPr lang="es-ES" sz="1900" b="1" dirty="0" err="1">
                <a:latin typeface="URW Palladio L" charset="0"/>
              </a:rPr>
              <a:t>strength</a:t>
            </a:r>
            <a:r>
              <a:rPr lang="es-ES" sz="1900" b="1" dirty="0">
                <a:latin typeface="URW Palladio L" charset="0"/>
              </a:rPr>
              <a:t> of </a:t>
            </a:r>
            <a:r>
              <a:rPr lang="es-ES" sz="1900" b="1" dirty="0" err="1">
                <a:latin typeface="URW Palladio L" charset="0"/>
              </a:rPr>
              <a:t>the</a:t>
            </a:r>
            <a:r>
              <a:rPr lang="es-ES" sz="1900" b="1" dirty="0">
                <a:latin typeface="URW Palladio L" charset="0"/>
              </a:rPr>
              <a:t> final </a:t>
            </a:r>
            <a:r>
              <a:rPr lang="es-ES" sz="1900" b="1" dirty="0" err="1">
                <a:latin typeface="URW Palladio L" charset="0"/>
              </a:rPr>
              <a:t>state</a:t>
            </a:r>
            <a:r>
              <a:rPr lang="es-ES" sz="1900" b="1" dirty="0">
                <a:latin typeface="URW Palladio L" charset="0"/>
              </a:rPr>
              <a:t> YN (</a:t>
            </a:r>
            <a:r>
              <a:rPr lang="es-ES" sz="1900" b="1" dirty="0" err="1">
                <a:latin typeface="URW Palladio L" charset="0"/>
              </a:rPr>
              <a:t>elastic</a:t>
            </a:r>
            <a:r>
              <a:rPr lang="es-ES" sz="1900" b="1" dirty="0">
                <a:latin typeface="URW Palladio L" charset="0"/>
              </a:rPr>
              <a:t> &amp; </a:t>
            </a:r>
            <a:r>
              <a:rPr lang="es-ES" sz="1900" b="1" dirty="0" err="1">
                <a:latin typeface="URW Palladio L" charset="0"/>
              </a:rPr>
              <a:t>inelastic</a:t>
            </a:r>
            <a:r>
              <a:rPr lang="es-ES" sz="1900" b="1" dirty="0" smtClean="0">
                <a:latin typeface="URW Palladio L" charset="0"/>
              </a:rPr>
              <a:t>)</a:t>
            </a:r>
            <a:endParaRPr lang="es-ES" sz="1900" b="1" dirty="0">
              <a:latin typeface="URW Palladio L" charset="0"/>
            </a:endParaRP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644998" y="2305675"/>
            <a:ext cx="162720" cy="1441"/>
          </a:xfrm>
          <a:prstGeom prst="line">
            <a:avLst/>
          </a:prstGeom>
          <a:noFill/>
          <a:ln w="9525" cap="flat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PANIC 2017 J. Marton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288AF4D-B3E2-B045-B12E-0B90EA0B0D5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0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399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Quasi-</a:t>
            </a:r>
            <a:r>
              <a:rPr lang="de-DE" sz="3200" dirty="0" err="1" smtClean="0">
                <a:solidFill>
                  <a:srgbClr val="0000FF"/>
                </a:solidFill>
              </a:rPr>
              <a:t>bound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kaonic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nuclei</a:t>
            </a:r>
            <a:r>
              <a:rPr lang="de-DE" sz="3200" dirty="0" smtClean="0">
                <a:solidFill>
                  <a:srgbClr val="0000FF"/>
                </a:solidFill>
              </a:rPr>
              <a:t> ?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8C05-5837-B94B-9628-B01EF06F283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314245" y="1309594"/>
            <a:ext cx="268483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still </a:t>
            </a:r>
            <a:r>
              <a:rPr lang="de-DE" dirty="0" err="1" smtClean="0"/>
              <a:t>insufficient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r>
              <a:rPr lang="de-DE" dirty="0" err="1"/>
              <a:t>m</a:t>
            </a:r>
            <a:r>
              <a:rPr lang="de-DE" dirty="0" err="1" smtClean="0"/>
              <a:t>ake</a:t>
            </a:r>
            <a:r>
              <a:rPr lang="de-DE" dirty="0" smtClean="0"/>
              <a:t> a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statement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/>
              <a:t> </a:t>
            </a:r>
            <a:r>
              <a:rPr lang="de-DE" dirty="0" smtClean="0"/>
              <a:t>quasi-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0000"/>
                </a:solidFill>
              </a:rPr>
              <a:t>Experiments so </a:t>
            </a:r>
            <a:r>
              <a:rPr lang="de-DE" dirty="0" err="1" smtClean="0">
                <a:solidFill>
                  <a:srgbClr val="000000"/>
                </a:solidFill>
              </a:rPr>
              <a:t>far</a:t>
            </a:r>
            <a:r>
              <a:rPr lang="de-DE" dirty="0" smtClean="0">
                <a:solidFill>
                  <a:srgbClr val="000000"/>
                </a:solidFill>
              </a:rPr>
              <a:t>: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FINUDA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KEK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DISTO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FOPI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HADES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OBELIX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J-PARC E15, E27</a:t>
            </a:r>
          </a:p>
          <a:p>
            <a:endParaRPr lang="de-DE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Future: AMADEUS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6378" y="793504"/>
            <a:ext cx="395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widths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binding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"/>
          <a:stretch/>
        </p:blipFill>
        <p:spPr>
          <a:xfrm>
            <a:off x="189234" y="1439835"/>
            <a:ext cx="5869931" cy="394787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8" y="5387714"/>
            <a:ext cx="5702513" cy="10971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0020916">
            <a:off x="165645" y="5210801"/>
            <a:ext cx="8399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9" y="903454"/>
            <a:ext cx="6226361" cy="9923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67695" y="5257767"/>
            <a:ext cx="53492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dirty="0"/>
              <a:t>ppK</a:t>
            </a:r>
            <a:r>
              <a:rPr lang="is-IS" baseline="30000" dirty="0"/>
              <a:t>−</a:t>
            </a:r>
            <a:r>
              <a:rPr lang="is-IS" dirty="0"/>
              <a:t>/K−stop=(0.044±</a:t>
            </a:r>
            <a:r>
              <a:rPr lang="is-IS" dirty="0" smtClean="0"/>
              <a:t>0.009stat+</a:t>
            </a:r>
            <a:r>
              <a:rPr lang="is-IS" dirty="0"/>
              <a:t>0.004−0.005syst)·10</a:t>
            </a:r>
            <a:r>
              <a:rPr lang="is-IS" baseline="30000" dirty="0"/>
              <a:t>−2</a:t>
            </a:r>
            <a:endParaRPr lang="en-US" baseline="300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61" y="2852860"/>
            <a:ext cx="3231839" cy="22374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65669" y="5193009"/>
            <a:ext cx="222113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Significance 1σ –</a:t>
            </a:r>
          </a:p>
          <a:p>
            <a:r>
              <a:rPr lang="en-US" dirty="0" smtClean="0"/>
              <a:t>not sufficient to claim </a:t>
            </a:r>
          </a:p>
          <a:p>
            <a:r>
              <a:rPr lang="en-US" dirty="0" err="1" smtClean="0"/>
              <a:t>ppK</a:t>
            </a:r>
            <a:r>
              <a:rPr lang="en-US" baseline="30000" dirty="0" smtClean="0"/>
              <a:t>-</a:t>
            </a:r>
            <a:r>
              <a:rPr lang="en-US" dirty="0" smtClean="0"/>
              <a:t> observation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153" y="854177"/>
            <a:ext cx="2830671" cy="199868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67" y="1895774"/>
            <a:ext cx="3709109" cy="304105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270054" y="125830"/>
            <a:ext cx="5964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Recent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results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Pre</a:t>
            </a:r>
            <a:r>
              <a:rPr lang="de-DE" sz="3200" dirty="0" smtClean="0">
                <a:solidFill>
                  <a:srgbClr val="0000FF"/>
                </a:solidFill>
              </a:rPr>
              <a:t>-AMADEUS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74815" y="3750889"/>
            <a:ext cx="7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K-pp ?</a:t>
            </a:r>
            <a:endParaRPr lang="de-DE" dirty="0">
              <a:solidFill>
                <a:srgbClr val="008000"/>
              </a:solidFill>
            </a:endParaRPr>
          </a:p>
        </p:txBody>
      </p:sp>
      <p:cxnSp>
        <p:nvCxnSpPr>
          <p:cNvPr id="15" name="Gerade Verbindung mit Pfeil 14"/>
          <p:cNvCxnSpPr>
            <a:stCxn id="13" idx="1"/>
          </p:cNvCxnSpPr>
          <p:nvPr/>
        </p:nvCxnSpPr>
        <p:spPr>
          <a:xfrm flipH="1">
            <a:off x="3268065" y="3935555"/>
            <a:ext cx="1006750" cy="4015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138176" y="2292454"/>
            <a:ext cx="161820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L</a:t>
            </a:r>
            <a:r>
              <a:rPr lang="de-DE" baseline="-25000" dirty="0" err="1" smtClean="0"/>
              <a:t>int</a:t>
            </a:r>
            <a:r>
              <a:rPr lang="de-DE" dirty="0" smtClean="0"/>
              <a:t>= 1.74 fb</a:t>
            </a:r>
            <a:r>
              <a:rPr lang="de-DE" baseline="30000" dirty="0" smtClean="0"/>
              <a:t>-1</a:t>
            </a:r>
          </a:p>
          <a:p>
            <a:r>
              <a:rPr lang="de-DE" dirty="0" smtClean="0"/>
              <a:t>K</a:t>
            </a:r>
            <a:r>
              <a:rPr lang="de-DE" baseline="30000" dirty="0" smtClean="0"/>
              <a:t>-</a:t>
            </a:r>
            <a:r>
              <a:rPr lang="de-DE" baseline="-25000" dirty="0" err="1" smtClean="0"/>
              <a:t>stop</a:t>
            </a:r>
            <a:r>
              <a:rPr lang="de-DE" dirty="0" smtClean="0"/>
              <a:t> = 3.25 10</a:t>
            </a:r>
            <a:r>
              <a:rPr lang="de-DE" baseline="30000" dirty="0" smtClean="0"/>
              <a:t>8</a:t>
            </a:r>
            <a:endParaRPr lang="de-DE" baseline="30000" dirty="0"/>
          </a:p>
        </p:txBody>
      </p:sp>
      <p:sp>
        <p:nvSpPr>
          <p:cNvPr id="14" name="Rechteck 13"/>
          <p:cNvSpPr/>
          <p:nvPr/>
        </p:nvSpPr>
        <p:spPr>
          <a:xfrm>
            <a:off x="429067" y="5853034"/>
            <a:ext cx="57979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 err="1"/>
              <a:t>Physics</a:t>
            </a:r>
            <a:r>
              <a:rPr lang="de-DE" dirty="0"/>
              <a:t> Letters B, Volume 758, 10 </a:t>
            </a:r>
            <a:r>
              <a:rPr lang="de-DE" dirty="0" err="1"/>
              <a:t>July</a:t>
            </a:r>
            <a:r>
              <a:rPr lang="de-DE" dirty="0"/>
              <a:t> 2016, Pages 134-139</a:t>
            </a:r>
          </a:p>
        </p:txBody>
      </p:sp>
    </p:spTree>
    <p:extLst>
      <p:ext uri="{BB962C8B-B14F-4D97-AF65-F5344CB8AC3E}">
        <p14:creationId xmlns:p14="http://schemas.microsoft.com/office/powerpoint/2010/main" val="9776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6481" y="517015"/>
            <a:ext cx="8228160" cy="990824"/>
          </a:xfrm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  <a:defRPr/>
            </a:pPr>
            <a:r>
              <a:rPr lang="en-US" sz="3300" dirty="0">
                <a:solidFill>
                  <a:srgbClr val="0000FF"/>
                </a:solidFill>
              </a:rPr>
              <a:t>Absorption results</a:t>
            </a:r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0"/>
            <a:ext cx="1440" cy="18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1290" rIns="0" bIns="0"/>
          <a:lstStyle/>
          <a:p>
            <a:pPr algn="ctr">
              <a:lnSpc>
                <a:spcPct val="93000"/>
              </a:lnSpc>
              <a:defRPr/>
            </a:pPr>
            <a:endParaRPr lang="en-US" sz="13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352161" y="4308933"/>
            <a:ext cx="5906153" cy="3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</a:tabLst>
              <a:defRPr/>
            </a:pPr>
            <a:r>
              <a:rPr lang="en-US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...is there room for the signal of a </a:t>
            </a:r>
            <a:r>
              <a:rPr lang="en-US" b="1" dirty="0" err="1">
                <a:solidFill>
                  <a:srgbClr val="0000FF"/>
                </a:solidFill>
                <a:latin typeface="Times New Roman" charset="0"/>
                <a:cs typeface="Droid Sans Fallback" charset="0"/>
              </a:rPr>
              <a:t>ppK</a:t>
            </a:r>
            <a:r>
              <a:rPr lang="en-US" b="1" dirty="0">
                <a:solidFill>
                  <a:srgbClr val="0000FF"/>
                </a:solidFill>
                <a:latin typeface="Times New Roman" charset="0"/>
                <a:cs typeface="Droid Sans Fallback" charset="0"/>
              </a:rPr>
              <a:t>-</a:t>
            </a:r>
            <a:r>
              <a:rPr lang="en-US" b="1" dirty="0">
                <a:solidFill>
                  <a:srgbClr val="0000FF"/>
                </a:solidFill>
                <a:latin typeface="Century Gothic" charset="0"/>
                <a:cs typeface="Droid Sans Fallback" charset="0"/>
              </a:rPr>
              <a:t> bound state</a:t>
            </a:r>
            <a:r>
              <a:rPr lang="en-US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?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41" y="1443031"/>
            <a:ext cx="6927840" cy="255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685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1" y="0"/>
            <a:ext cx="9069121" cy="680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10719"/>
            <a:ext cx="2404800" cy="269308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0015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360801" y="2015362"/>
            <a:ext cx="5408640" cy="15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>
              <a:spcAft>
                <a:spcPts val="726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</a:tabLst>
              <a:defRPr/>
            </a:pPr>
            <a:r>
              <a:rPr lang="en-US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F-test to evaluate the addition of an extra parameter to the fit:</a:t>
            </a:r>
          </a:p>
          <a:p>
            <a:pPr marL="414726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</a:tabLst>
              <a:defRPr/>
            </a:pPr>
            <a:r>
              <a:rPr lang="en-US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	Significance of “signal” hypothesis </a:t>
            </a:r>
            <a:r>
              <a:rPr lang="en-US" dirty="0" err="1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w.r.t</a:t>
            </a:r>
            <a:r>
              <a:rPr lang="en-US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 	“Null-Hypothesis” (no bound state)</a:t>
            </a:r>
          </a:p>
          <a:p>
            <a:pPr marL="414726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</a:tabLst>
              <a:defRPr/>
            </a:pPr>
            <a:endParaRPr lang="en-US" dirty="0">
              <a:solidFill>
                <a:srgbClr val="292934"/>
              </a:solidFill>
              <a:latin typeface="Century Gothic" charset="0"/>
              <a:cs typeface="Droid Sans Fallback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66240" y="205306"/>
            <a:ext cx="9077760" cy="99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</a:tabLst>
              <a:defRPr/>
            </a:pPr>
            <a:r>
              <a:rPr lang="en-US" sz="2500" dirty="0">
                <a:solidFill>
                  <a:srgbClr val="0000FF"/>
                </a:solidFill>
                <a:latin typeface="Century Gothic" charset="0"/>
                <a:cs typeface="Droid Sans Fallback" charset="0"/>
              </a:rPr>
              <a:t>Evaluation of the significance of the </a:t>
            </a:r>
            <a:r>
              <a:rPr lang="en-US" sz="2500" dirty="0" err="1">
                <a:solidFill>
                  <a:srgbClr val="0000FF"/>
                </a:solidFill>
                <a:latin typeface="Times New Roman" charset="0"/>
                <a:cs typeface="Droid Sans Fallback" charset="0"/>
              </a:rPr>
              <a:t>ppK</a:t>
            </a:r>
            <a:r>
              <a:rPr lang="en-US" sz="2500" dirty="0">
                <a:solidFill>
                  <a:srgbClr val="0000FF"/>
                </a:solidFill>
                <a:latin typeface="Times New Roman" charset="0"/>
                <a:cs typeface="Droid Sans Fallback" charset="0"/>
              </a:rPr>
              <a:t>- </a:t>
            </a:r>
            <a:r>
              <a:rPr lang="en-US" sz="2500" dirty="0">
                <a:solidFill>
                  <a:srgbClr val="0000FF"/>
                </a:solidFill>
                <a:latin typeface="Century Gothic" charset="0"/>
                <a:cs typeface="Droid Sans Fallback" charset="0"/>
              </a:rPr>
              <a:t>signal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41" y="3379483"/>
            <a:ext cx="4328917" cy="282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4800" y="999807"/>
            <a:ext cx="6236640" cy="31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</a:tabLst>
              <a:defRPr/>
            </a:pPr>
            <a:r>
              <a:rPr lang="en-US" sz="1500" dirty="0">
                <a:solidFill>
                  <a:srgbClr val="292934"/>
                </a:solidFill>
                <a:latin typeface="Century Gothic" charset="0"/>
                <a:cs typeface="Droid Sans Fallback" charset="0"/>
              </a:rPr>
              <a:t>For B.E. = 45 MeV/c2, Width =  30 MeV/c2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12630"/>
          <a:stretch>
            <a:fillRect/>
          </a:stretch>
        </p:blipFill>
        <p:spPr bwMode="auto">
          <a:xfrm>
            <a:off x="1360801" y="1412788"/>
            <a:ext cx="5928480" cy="38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7" t="12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896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8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82967" y="3206724"/>
            <a:ext cx="4713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dedicated AMADEUS setup could provide a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powerful laboratory for experimental studies of </a:t>
            </a:r>
            <a:r>
              <a:rPr lang="en-US" sz="2400" dirty="0" err="1" smtClean="0">
                <a:solidFill>
                  <a:srgbClr val="0000FF"/>
                </a:solidFill>
              </a:rPr>
              <a:t>antikaon</a:t>
            </a:r>
            <a:r>
              <a:rPr lang="en-US" sz="2400" dirty="0" smtClean="0">
                <a:solidFill>
                  <a:srgbClr val="0000FF"/>
                </a:solidFill>
              </a:rPr>
              <a:t> induced reactions </a:t>
            </a:r>
            <a:r>
              <a:rPr lang="en-US" sz="2400" dirty="0" smtClean="0"/>
              <a:t>employing low-energy or stopped </a:t>
            </a:r>
            <a:r>
              <a:rPr lang="en-US" sz="2400" dirty="0" err="1" smtClean="0"/>
              <a:t>kaons</a:t>
            </a:r>
            <a:r>
              <a:rPr lang="en-US" sz="2400" dirty="0" smtClean="0"/>
              <a:t> reacting in targets (feasibility of active targets, TPC). </a:t>
            </a:r>
          </a:p>
          <a:p>
            <a:endParaRPr lang="en-US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482967" y="1151089"/>
            <a:ext cx="4366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Pre-AMADEUS program demonstrated already the enormous potential of the KLOE detector for strangeness nuclear physics. </a:t>
            </a:r>
            <a:endParaRPr lang="en-US" sz="2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60" y="1481678"/>
            <a:ext cx="3947040" cy="409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6553440" y="2795815"/>
            <a:ext cx="515520" cy="478130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7128000" y="2287442"/>
            <a:ext cx="482400" cy="453647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097760" y="1951887"/>
            <a:ext cx="542880" cy="5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  <a:r>
              <a:rPr lang="en-US" sz="2300" b="1">
                <a:solidFill>
                  <a:srgbClr val="800000"/>
                </a:solidFill>
                <a:latin typeface="URW Palladio L" charset="0"/>
                <a:cs typeface="Calibri" charset="0"/>
              </a:rPr>
              <a:t>K</a:t>
            </a:r>
            <a:r>
              <a:rPr lang="en-US" sz="2700" b="1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-</a:t>
            </a:r>
            <a:r>
              <a:rPr lang="en-US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613920" y="2964314"/>
            <a:ext cx="542880" cy="5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  <a:r>
              <a:rPr lang="en-US" sz="2300" b="1">
                <a:solidFill>
                  <a:srgbClr val="800000"/>
                </a:solidFill>
                <a:latin typeface="URW Palladio L" charset="0"/>
                <a:cs typeface="Calibri" charset="0"/>
              </a:rPr>
              <a:t>K</a:t>
            </a:r>
            <a:r>
              <a:rPr lang="en-US" sz="2700" b="1" baseline="33000">
                <a:solidFill>
                  <a:srgbClr val="800000"/>
                </a:solidFill>
                <a:latin typeface="URW Palladio L" charset="0"/>
                <a:cs typeface="Calibri" charset="0"/>
              </a:rPr>
              <a:t>+</a:t>
            </a:r>
            <a:r>
              <a:rPr lang="en-US">
                <a:solidFill>
                  <a:srgbClr val="800000"/>
                </a:solidFill>
                <a:latin typeface="URW Palladio L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31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981623"/>
            <a:ext cx="915246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Thank you for your attention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/>
          <a:srcRect l="7478" r="6295" b="15400"/>
          <a:stretch/>
        </p:blipFill>
        <p:spPr>
          <a:xfrm>
            <a:off x="1856013" y="777780"/>
            <a:ext cx="5336005" cy="3995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844" y="394340"/>
            <a:ext cx="795867" cy="7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847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Antikaon</a:t>
            </a:r>
            <a:r>
              <a:rPr lang="en-US" sz="3600" dirty="0" smtClean="0">
                <a:solidFill>
                  <a:srgbClr val="0000FF"/>
                </a:solidFill>
              </a:rPr>
              <a:t> absorption in nuclei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38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4" y="958277"/>
            <a:ext cx="7864915" cy="5413281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9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415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 err="1" smtClean="0">
                <a:solidFill>
                  <a:srgbClr val="0000FF"/>
                </a:solidFill>
              </a:rPr>
              <a:t>Pre</a:t>
            </a:r>
            <a:r>
              <a:rPr lang="de-DE" sz="3600" dirty="0" smtClean="0">
                <a:solidFill>
                  <a:srgbClr val="0000FF"/>
                </a:solidFill>
              </a:rPr>
              <a:t>-AMADEUS </a:t>
            </a:r>
            <a:r>
              <a:rPr lang="de-DE" sz="3600" dirty="0" err="1" smtClean="0">
                <a:solidFill>
                  <a:srgbClr val="0000FF"/>
                </a:solidFill>
              </a:rPr>
              <a:t>studies</a:t>
            </a:r>
            <a:r>
              <a:rPr lang="de-DE" sz="3600" dirty="0" smtClean="0">
                <a:solidFill>
                  <a:srgbClr val="0000FF"/>
                </a:solidFill>
              </a:rPr>
              <a:t> </a:t>
            </a:r>
            <a:r>
              <a:rPr lang="de-DE" sz="3600" dirty="0" err="1" smtClean="0">
                <a:solidFill>
                  <a:srgbClr val="0000FF"/>
                </a:solidFill>
              </a:rPr>
              <a:t>with</a:t>
            </a:r>
            <a:r>
              <a:rPr lang="de-DE" sz="3600" dirty="0" smtClean="0">
                <a:solidFill>
                  <a:srgbClr val="0000FF"/>
                </a:solidFill>
              </a:rPr>
              <a:t> KLOE </a:t>
            </a:r>
            <a:r>
              <a:rPr lang="de-DE" sz="3600" dirty="0" err="1" smtClean="0">
                <a:solidFill>
                  <a:srgbClr val="0000FF"/>
                </a:solidFill>
              </a:rPr>
              <a:t>data</a:t>
            </a:r>
            <a:endParaRPr lang="de-DE" sz="3600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97" y="1687876"/>
            <a:ext cx="3359010" cy="43745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44836" y="1424770"/>
            <a:ext cx="411088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Study of </a:t>
            </a:r>
            <a:r>
              <a:rPr lang="en-US" dirty="0" err="1" smtClean="0">
                <a:solidFill>
                  <a:srgbClr val="0000FF"/>
                </a:solidFill>
              </a:rPr>
              <a:t>antikaon</a:t>
            </a:r>
            <a:r>
              <a:rPr lang="en-US" dirty="0" smtClean="0">
                <a:solidFill>
                  <a:srgbClr val="0000FF"/>
                </a:solidFill>
              </a:rPr>
              <a:t> interaction in nuclear matter following K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absorption in the DC gas (or structure materials)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KLOE drift chamber (DC) gas: mainly </a:t>
            </a:r>
            <a:r>
              <a:rPr lang="en-US" baseline="30000" dirty="0" smtClean="0"/>
              <a:t>4</a:t>
            </a:r>
            <a:r>
              <a:rPr lang="en-US" dirty="0" smtClean="0"/>
              <a:t>He (90% </a:t>
            </a:r>
            <a:r>
              <a:rPr lang="en-US" baseline="30000" dirty="0" smtClean="0"/>
              <a:t>4</a:t>
            </a:r>
            <a:r>
              <a:rPr lang="en-US" dirty="0" smtClean="0"/>
              <a:t>He, 10% </a:t>
            </a:r>
            <a:r>
              <a:rPr lang="en-US" dirty="0" err="1" smtClean="0"/>
              <a:t>isobutane</a:t>
            </a:r>
            <a:r>
              <a:rPr lang="en-US" dirty="0" smtClean="0"/>
              <a:t>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0.1% K</a:t>
            </a:r>
            <a:r>
              <a:rPr lang="en-US" baseline="30000" dirty="0" smtClean="0"/>
              <a:t>-</a:t>
            </a:r>
            <a:r>
              <a:rPr lang="en-US" dirty="0" smtClean="0"/>
              <a:t> stop in the DC gas (Monte Carlo, data analysis)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Enables the study of K</a:t>
            </a:r>
            <a:r>
              <a:rPr lang="en-US" baseline="30000" dirty="0" smtClean="0"/>
              <a:t>-</a:t>
            </a:r>
            <a:r>
              <a:rPr lang="en-US" dirty="0" smtClean="0"/>
              <a:t> absorption and searches for bound states (e.g. with 2 fb</a:t>
            </a:r>
            <a:r>
              <a:rPr lang="en-US" baseline="30000" dirty="0" smtClean="0"/>
              <a:t>-1 </a:t>
            </a:r>
            <a:r>
              <a:rPr lang="en-US" dirty="0" smtClean="0"/>
              <a:t>hundreds of </a:t>
            </a:r>
            <a:r>
              <a:rPr lang="en-US" dirty="0" err="1" smtClean="0"/>
              <a:t>kaonic</a:t>
            </a:r>
            <a:r>
              <a:rPr lang="en-US" dirty="0" smtClean="0"/>
              <a:t> clusters) – analysis of </a:t>
            </a:r>
            <a:r>
              <a:rPr lang="en-US" dirty="0" err="1" smtClean="0"/>
              <a:t>Λ</a:t>
            </a:r>
            <a:r>
              <a:rPr lang="en-US" dirty="0" smtClean="0"/>
              <a:t>/</a:t>
            </a:r>
            <a:r>
              <a:rPr lang="en-US" dirty="0" err="1" smtClean="0"/>
              <a:t>Σ</a:t>
            </a:r>
            <a:r>
              <a:rPr lang="en-US" dirty="0" smtClean="0"/>
              <a:t> – </a:t>
            </a:r>
            <a:r>
              <a:rPr lang="en-US" dirty="0" err="1" smtClean="0"/>
              <a:t>p,d</a:t>
            </a:r>
            <a:r>
              <a:rPr lang="en-US" dirty="0" smtClean="0"/>
              <a:t>, t correlations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However: Analysis complicated due to material mix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6397" y="5825613"/>
            <a:ext cx="25023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KLOE Drift Chamber (DC)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1387048"/>
            <a:ext cx="9597232" cy="363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s-ES" sz="2300" b="1" dirty="0" smtClean="0">
                <a:latin typeface="URW Palladio L" charset="0"/>
              </a:rPr>
              <a:t>  </a:t>
            </a:r>
            <a:r>
              <a:rPr lang="es-ES" sz="2300" dirty="0" err="1" smtClean="0">
                <a:latin typeface="URW Palladio L" charset="0"/>
              </a:rPr>
              <a:t>Chiral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perturbation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theory</a:t>
            </a:r>
            <a:r>
              <a:rPr lang="es-ES" sz="2300" dirty="0" smtClean="0">
                <a:latin typeface="URW Palladio L" charset="0"/>
              </a:rPr>
              <a:t>: </a:t>
            </a:r>
            <a:r>
              <a:rPr lang="es-ES" sz="2300" dirty="0" err="1" smtClean="0">
                <a:latin typeface="URW Palladio L" charset="0"/>
              </a:rPr>
              <a:t>interacting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systems</a:t>
            </a:r>
            <a:r>
              <a:rPr lang="es-ES" sz="2300" dirty="0" smtClean="0">
                <a:latin typeface="URW Palladio L" charset="0"/>
              </a:rPr>
              <a:t> of N-G </a:t>
            </a:r>
            <a:r>
              <a:rPr lang="es-ES" sz="2300" dirty="0" err="1" smtClean="0">
                <a:latin typeface="URW Palladio L" charset="0"/>
              </a:rPr>
              <a:t>bosons</a:t>
            </a:r>
            <a:endParaRPr lang="es-ES" sz="2300" dirty="0" smtClean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2300" dirty="0" smtClean="0">
                <a:latin typeface="URW Palladio L" charset="0"/>
              </a:rPr>
              <a:t>   (</a:t>
            </a:r>
            <a:r>
              <a:rPr lang="es-ES" sz="2300" dirty="0" err="1" smtClean="0">
                <a:latin typeface="URW Palladio L" charset="0"/>
              </a:rPr>
              <a:t>pions</a:t>
            </a:r>
            <a:r>
              <a:rPr lang="es-ES" sz="2300" dirty="0" smtClean="0">
                <a:latin typeface="URW Palladio L" charset="0"/>
              </a:rPr>
              <a:t>, </a:t>
            </a:r>
            <a:r>
              <a:rPr lang="es-ES" sz="2300" dirty="0" err="1" smtClean="0">
                <a:latin typeface="URW Palladio L" charset="0"/>
              </a:rPr>
              <a:t>kaons</a:t>
            </a:r>
            <a:r>
              <a:rPr lang="es-ES" sz="2300" dirty="0" smtClean="0">
                <a:latin typeface="URW Palladio L" charset="0"/>
              </a:rPr>
              <a:t>) </a:t>
            </a:r>
            <a:r>
              <a:rPr lang="es-ES" sz="2300" dirty="0" err="1" smtClean="0">
                <a:latin typeface="URW Palladio L" charset="0"/>
              </a:rPr>
              <a:t>coupled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to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baryons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works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well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for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Standard Symbols L" charset="0"/>
              </a:rPr>
              <a:t>pp</a:t>
            </a:r>
            <a:r>
              <a:rPr lang="es-ES" sz="2300" dirty="0" smtClean="0">
                <a:latin typeface="URW Palladio L" charset="0"/>
              </a:rPr>
              <a:t>, </a:t>
            </a:r>
            <a:r>
              <a:rPr lang="es-ES" sz="2300" dirty="0" err="1" smtClean="0">
                <a:latin typeface="Standard Symbols L" charset="0"/>
              </a:rPr>
              <a:t>p</a:t>
            </a:r>
            <a:r>
              <a:rPr lang="es-ES" sz="2300" dirty="0" err="1" smtClean="0">
                <a:latin typeface="URW Palladio L" charset="0"/>
              </a:rPr>
              <a:t>N</a:t>
            </a:r>
            <a:r>
              <a:rPr lang="es-ES" sz="2300" dirty="0" smtClean="0">
                <a:latin typeface="URW Palladio L" charset="0"/>
              </a:rPr>
              <a:t>, K</a:t>
            </a:r>
            <a:r>
              <a:rPr lang="es-ES" sz="2300" baseline="33000" dirty="0" smtClean="0">
                <a:latin typeface="URW Palladio L" charset="0"/>
              </a:rPr>
              <a:t>+</a:t>
            </a:r>
            <a:r>
              <a:rPr lang="es-ES" sz="2300" dirty="0" smtClean="0">
                <a:latin typeface="URW Palladio L" charset="0"/>
              </a:rPr>
              <a:t>N ..</a:t>
            </a:r>
          </a:p>
          <a:p>
            <a:pPr algn="ctr">
              <a:lnSpc>
                <a:spcPct val="100000"/>
              </a:lnSpc>
              <a:defRPr/>
            </a:pPr>
            <a:r>
              <a:rPr lang="es-ES" sz="2300" dirty="0" smtClean="0">
                <a:latin typeface="URW Palladio L" charset="0"/>
              </a:rPr>
              <a:t>NOT </a:t>
            </a:r>
            <a:r>
              <a:rPr lang="es-ES" sz="2300" dirty="0" err="1" smtClean="0">
                <a:latin typeface="URW Palladio L" charset="0"/>
              </a:rPr>
              <a:t>for</a:t>
            </a:r>
            <a:r>
              <a:rPr lang="es-ES" sz="2300" dirty="0" smtClean="0">
                <a:latin typeface="URW Palladio L" charset="0"/>
              </a:rPr>
              <a:t> K</a:t>
            </a:r>
            <a:r>
              <a:rPr lang="es-ES" sz="2300" baseline="33000" dirty="0" smtClean="0">
                <a:latin typeface="URW Palladio L" charset="0"/>
              </a:rPr>
              <a:t>-</a:t>
            </a:r>
            <a:r>
              <a:rPr lang="es-ES" sz="2300" dirty="0" smtClean="0">
                <a:latin typeface="URW Palladio L" charset="0"/>
              </a:rPr>
              <a:t>N !!</a:t>
            </a:r>
          </a:p>
          <a:p>
            <a:pPr algn="ctr">
              <a:lnSpc>
                <a:spcPct val="100000"/>
              </a:lnSpc>
              <a:defRPr/>
            </a:pPr>
            <a:endParaRPr lang="es-ES" sz="2300" dirty="0" smtClean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2300" dirty="0" smtClean="0">
                <a:latin typeface="URW Palladio L" charset="0"/>
              </a:rPr>
              <a:t>  K</a:t>
            </a:r>
            <a:r>
              <a:rPr lang="es-ES" sz="2300" baseline="33000" dirty="0" smtClean="0">
                <a:latin typeface="URW Palladio L" charset="0"/>
              </a:rPr>
              <a:t>-</a:t>
            </a:r>
            <a:r>
              <a:rPr lang="es-ES" sz="2300" dirty="0" smtClean="0">
                <a:latin typeface="URW Palladio L" charset="0"/>
              </a:rPr>
              <a:t> = (su) </a:t>
            </a:r>
            <a:r>
              <a:rPr lang="es-ES" sz="2300" dirty="0" err="1" smtClean="0">
                <a:latin typeface="URW Palladio L" charset="0"/>
              </a:rPr>
              <a:t>strangeness</a:t>
            </a:r>
            <a:r>
              <a:rPr lang="es-ES" sz="2300" dirty="0" smtClean="0">
                <a:latin typeface="URW Palladio L" charset="0"/>
              </a:rPr>
              <a:t> = -1 ,  K</a:t>
            </a:r>
            <a:r>
              <a:rPr lang="es-ES" sz="2300" baseline="33000" dirty="0" smtClean="0">
                <a:latin typeface="URW Palladio L" charset="0"/>
              </a:rPr>
              <a:t>+</a:t>
            </a:r>
            <a:r>
              <a:rPr lang="es-ES" sz="2300" dirty="0" smtClean="0">
                <a:latin typeface="URW Palladio L" charset="0"/>
              </a:rPr>
              <a:t> = (</a:t>
            </a:r>
            <a:r>
              <a:rPr lang="es-ES" sz="2300" dirty="0" err="1" smtClean="0">
                <a:latin typeface="URW Palladio L" charset="0"/>
              </a:rPr>
              <a:t>us</a:t>
            </a:r>
            <a:r>
              <a:rPr lang="es-ES" sz="2300" dirty="0" smtClean="0">
                <a:latin typeface="URW Palladio L" charset="0"/>
              </a:rPr>
              <a:t>)   </a:t>
            </a:r>
            <a:r>
              <a:rPr lang="es-ES" sz="2300" dirty="0" err="1" smtClean="0">
                <a:latin typeface="URW Palladio L" charset="0"/>
              </a:rPr>
              <a:t>strangeness</a:t>
            </a:r>
            <a:r>
              <a:rPr lang="es-ES" sz="2300" dirty="0" smtClean="0">
                <a:latin typeface="URW Palladio L" charset="0"/>
              </a:rPr>
              <a:t> = +1</a:t>
            </a:r>
          </a:p>
          <a:p>
            <a:pPr>
              <a:lnSpc>
                <a:spcPct val="100000"/>
              </a:lnSpc>
              <a:defRPr/>
            </a:pPr>
            <a:endParaRPr lang="es-ES" sz="2300" dirty="0" smtClean="0">
              <a:latin typeface="URW Palladio 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s-ES" sz="2300" dirty="0" smtClean="0">
                <a:latin typeface="URW Palladio L" charset="0"/>
              </a:rPr>
              <a:t>   </a:t>
            </a:r>
          </a:p>
          <a:p>
            <a:pPr algn="ctr">
              <a:lnSpc>
                <a:spcPct val="100000"/>
              </a:lnSpc>
              <a:defRPr/>
            </a:pPr>
            <a:r>
              <a:rPr lang="es-ES" sz="2300" dirty="0" smtClean="0">
                <a:latin typeface="URW Palladio L" charset="0"/>
              </a:rPr>
              <a:t>-  </a:t>
            </a:r>
            <a:r>
              <a:rPr lang="es-ES" sz="2300" dirty="0" err="1" smtClean="0">
                <a:latin typeface="URW Palladio L" charset="0"/>
              </a:rPr>
              <a:t>the</a:t>
            </a:r>
            <a:r>
              <a:rPr lang="es-ES" sz="2300" dirty="0" smtClean="0">
                <a:latin typeface="URW Palladio L" charset="0"/>
              </a:rPr>
              <a:t> sub-</a:t>
            </a:r>
            <a:r>
              <a:rPr lang="es-ES" sz="2300" dirty="0" err="1" smtClean="0">
                <a:latin typeface="URW Palladio L" charset="0"/>
              </a:rPr>
              <a:t>threshold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region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is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dominated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by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resonances</a:t>
            </a:r>
            <a:r>
              <a:rPr lang="es-ES" sz="2300" dirty="0" smtClean="0">
                <a:latin typeface="URW Palladio L" charset="0"/>
              </a:rPr>
              <a:t> → </a:t>
            </a:r>
            <a:br>
              <a:rPr lang="es-ES" sz="2300" dirty="0" smtClean="0">
                <a:latin typeface="URW Palladio L" charset="0"/>
              </a:rPr>
            </a:br>
            <a:r>
              <a:rPr lang="es-ES" sz="2300" dirty="0" err="1" smtClean="0">
                <a:latin typeface="URW Palladio L" charset="0"/>
              </a:rPr>
              <a:t>complex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multichannel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dynamics</a:t>
            </a:r>
            <a:endParaRPr lang="es-ES" sz="2300" dirty="0" smtClean="0">
              <a:latin typeface="URW Palladio L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s-ES" sz="2300" dirty="0" smtClean="0">
                <a:solidFill>
                  <a:srgbClr val="0000FF"/>
                </a:solidFill>
                <a:latin typeface="Symbol" charset="0"/>
              </a:rPr>
              <a:t>L</a:t>
            </a:r>
            <a:r>
              <a:rPr lang="es-ES" sz="2300" dirty="0" smtClean="0">
                <a:solidFill>
                  <a:srgbClr val="0000FF"/>
                </a:solidFill>
                <a:latin typeface="URW Palladio L" charset="0"/>
              </a:rPr>
              <a:t>(1405)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just</a:t>
            </a:r>
            <a:r>
              <a:rPr lang="es-ES" sz="2300" dirty="0" smtClean="0">
                <a:latin typeface="URW Palladio L" charset="0"/>
              </a:rPr>
              <a:t> </a:t>
            </a:r>
            <a:r>
              <a:rPr lang="es-ES" sz="2300" dirty="0" err="1" smtClean="0">
                <a:latin typeface="URW Palladio L" charset="0"/>
              </a:rPr>
              <a:t>below</a:t>
            </a:r>
            <a:r>
              <a:rPr lang="es-ES" sz="2300" dirty="0" smtClean="0">
                <a:latin typeface="URW Palladio L" charset="0"/>
              </a:rPr>
              <a:t> KN  </a:t>
            </a:r>
            <a:r>
              <a:rPr lang="es-ES" sz="2300" dirty="0" err="1" smtClean="0">
                <a:latin typeface="URW Palladio L" charset="0"/>
              </a:rPr>
              <a:t>threshold</a:t>
            </a:r>
            <a:r>
              <a:rPr lang="es-ES" sz="2300" dirty="0" smtClean="0">
                <a:latin typeface="URW Palladio L" charset="0"/>
              </a:rPr>
              <a:t> (1432 </a:t>
            </a:r>
            <a:r>
              <a:rPr lang="es-ES" sz="2300" dirty="0" err="1" smtClean="0">
                <a:latin typeface="URW Palladio L" charset="0"/>
              </a:rPr>
              <a:t>MeV</a:t>
            </a:r>
            <a:r>
              <a:rPr lang="es-ES" sz="2300" dirty="0" smtClean="0">
                <a:latin typeface="URW Palladio L" charset="0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9" y="813961"/>
            <a:ext cx="50466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7147719" y="6929011"/>
            <a:ext cx="179388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376181" y="5234269"/>
            <a:ext cx="483455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Non-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perturbative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Coupled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Channels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approach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: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Chiral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Unitary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SU(3) Dynamics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  <a:defRPr/>
            </a:pPr>
            <a:endParaRPr lang="es-ES" dirty="0" smtClean="0">
              <a:solidFill>
                <a:srgbClr val="3333FF"/>
              </a:solidFill>
              <a:latin typeface="URW Palladio L" charset="0"/>
            </a:endParaRPr>
          </a:p>
          <a:p>
            <a:pPr algn="ctr">
              <a:lnSpc>
                <a:spcPct val="100000"/>
              </a:lnSpc>
              <a:buSzPct val="45000"/>
              <a:defRPr/>
            </a:pP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phenomenological</a:t>
            </a:r>
            <a:r>
              <a:rPr lang="es-ES" dirty="0" smtClean="0">
                <a:solidFill>
                  <a:srgbClr val="3333FF"/>
                </a:solidFill>
                <a:latin typeface="URW Palladio L" charset="0"/>
              </a:rPr>
              <a:t> KN and NN </a:t>
            </a:r>
            <a:r>
              <a:rPr lang="es-ES" dirty="0" err="1" smtClean="0">
                <a:solidFill>
                  <a:srgbClr val="3333FF"/>
                </a:solidFill>
                <a:latin typeface="URW Palladio L" charset="0"/>
              </a:rPr>
              <a:t>potentials</a:t>
            </a:r>
            <a:endParaRPr lang="es-ES" dirty="0" smtClean="0">
              <a:solidFill>
                <a:srgbClr val="3333FF"/>
              </a:solidFill>
              <a:latin typeface="URW Palladio L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147719" y="6929011"/>
            <a:ext cx="179388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0482" y="39261"/>
            <a:ext cx="9612312" cy="647700"/>
          </a:xfrm>
          <a:solidFill>
            <a:srgbClr val="FFFFFF"/>
          </a:solidFill>
          <a:ln cap="flat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/>
            </a:pPr>
            <a:r>
              <a:rPr lang="en-US" sz="3000" dirty="0" smtClean="0">
                <a:solidFill>
                  <a:srgbClr val="0000FF"/>
                </a:solidFill>
                <a:latin typeface="URW Palladio L" charset="0"/>
              </a:rPr>
              <a:t>Low-energy QCD in the  u-d-s  sector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46957" y="2241123"/>
            <a:ext cx="7653337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endParaRPr lang="es-ES" b="1" smtClean="0">
              <a:latin typeface="URW Palladio L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endParaRPr lang="es-ES" b="1" smtClean="0">
              <a:latin typeface="URW Palladio L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s-ES" b="1" smtClean="0">
                <a:latin typeface="URW Palladio L" charset="0"/>
              </a:rPr>
              <a:t>      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208882" y="2926924"/>
            <a:ext cx="9207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4793457" y="2928512"/>
            <a:ext cx="203906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337844" y="4997023"/>
            <a:ext cx="274638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AMADEUS 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753" y="1417638"/>
            <a:ext cx="6488120" cy="47993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0480430">
            <a:off x="4820495" y="3363342"/>
            <a:ext cx="3104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AMADEUS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034" y="1654230"/>
            <a:ext cx="1842888" cy="138216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92" y="4840661"/>
            <a:ext cx="1968308" cy="13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Hypernuclear</a:t>
            </a:r>
            <a:r>
              <a:rPr lang="en-US" sz="3600" dirty="0" smtClean="0">
                <a:solidFill>
                  <a:srgbClr val="0000FF"/>
                </a:solidFill>
              </a:rPr>
              <a:t> studies: </a:t>
            </a:r>
            <a:r>
              <a:rPr lang="en-US" sz="3600" dirty="0">
                <a:solidFill>
                  <a:srgbClr val="0000FF"/>
                </a:solidFill>
              </a:rPr>
              <a:t>N</a:t>
            </a:r>
            <a:r>
              <a:rPr lang="en-US" sz="3600" dirty="0" smtClean="0">
                <a:solidFill>
                  <a:srgbClr val="0000FF"/>
                </a:solidFill>
              </a:rPr>
              <a:t>eutron-rich </a:t>
            </a:r>
            <a:r>
              <a:rPr lang="en-US" sz="3600" dirty="0" err="1" smtClean="0">
                <a:solidFill>
                  <a:srgbClr val="0000FF"/>
                </a:solidFill>
              </a:rPr>
              <a:t>hypernuclei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2304" y="1282727"/>
            <a:ext cx="671209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Neutron-rich </a:t>
            </a:r>
            <a:r>
              <a:rPr lang="en-US" sz="2400" dirty="0" err="1" smtClean="0">
                <a:solidFill>
                  <a:srgbClr val="FF0000"/>
                </a:solidFill>
              </a:rPr>
              <a:t>hypernuclei</a:t>
            </a:r>
            <a:r>
              <a:rPr lang="en-US" sz="2400" dirty="0" smtClean="0">
                <a:solidFill>
                  <a:srgbClr val="FF0000"/>
                </a:solidFill>
              </a:rPr>
              <a:t> produced by stopped K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</a:p>
          <a:p>
            <a:endParaRPr lang="en-US" sz="2400" baseline="300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Studies of </a:t>
            </a:r>
            <a:r>
              <a:rPr lang="en-US" sz="2400" dirty="0" err="1" smtClean="0">
                <a:solidFill>
                  <a:srgbClr val="FF0000"/>
                </a:solidFill>
              </a:rPr>
              <a:t>mesonic</a:t>
            </a:r>
            <a:r>
              <a:rPr lang="en-US" sz="2400" dirty="0" smtClean="0">
                <a:solidFill>
                  <a:srgbClr val="FF0000"/>
                </a:solidFill>
              </a:rPr>
              <a:t> and non-</a:t>
            </a:r>
            <a:r>
              <a:rPr lang="en-US" sz="2400" dirty="0" err="1" smtClean="0">
                <a:solidFill>
                  <a:srgbClr val="FF0000"/>
                </a:solidFill>
              </a:rPr>
              <a:t>mesonic</a:t>
            </a:r>
            <a:r>
              <a:rPr lang="en-US" sz="2400" dirty="0" smtClean="0">
                <a:solidFill>
                  <a:srgbClr val="FF0000"/>
                </a:solidFill>
              </a:rPr>
              <a:t> decays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Wingdings"/>
              </a:rPr>
              <a:t> detection of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charged</a:t>
            </a:r>
            <a:r>
              <a:rPr lang="en-US" sz="2400" dirty="0" smtClean="0">
                <a:sym typeface="Wingdings"/>
              </a:rPr>
              <a:t> and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neutra</a:t>
            </a:r>
            <a:r>
              <a:rPr lang="en-US" sz="2400" dirty="0" smtClean="0">
                <a:sym typeface="Wingdings"/>
              </a:rPr>
              <a:t>l particles 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(e.g. π</a:t>
            </a:r>
            <a:r>
              <a:rPr lang="en-US" sz="2400" baseline="30000" dirty="0" smtClean="0">
                <a:sym typeface="Wingdings"/>
              </a:rPr>
              <a:t>0 </a:t>
            </a:r>
            <a:r>
              <a:rPr lang="en-US" sz="2400" dirty="0" smtClean="0">
                <a:sym typeface="Wingdings"/>
              </a:rPr>
              <a:t>spectroscopy)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59" y="3238912"/>
            <a:ext cx="5854700" cy="311743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7200" y="4334469"/>
            <a:ext cx="136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Examples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17408" y="3809777"/>
            <a:ext cx="514475" cy="5725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5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1090585" y="3606519"/>
            <a:ext cx="670916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597021" y="2305558"/>
            <a:ext cx="13805" cy="247122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969984" y="1410107"/>
            <a:ext cx="140724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KN </a:t>
            </a:r>
            <a:r>
              <a:rPr lang="de-DE" dirty="0" err="1" smtClean="0"/>
              <a:t>threshold</a:t>
            </a:r>
            <a:endParaRPr lang="de-DE" dirty="0" smtClean="0"/>
          </a:p>
          <a:p>
            <a:r>
              <a:rPr lang="de-DE" dirty="0" smtClean="0"/>
              <a:t>1432 </a:t>
            </a:r>
            <a:r>
              <a:rPr lang="de-DE" dirty="0" err="1" smtClean="0"/>
              <a:t>MeV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564249" y="1376343"/>
            <a:ext cx="21987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Absorption </a:t>
            </a:r>
            <a:r>
              <a:rPr lang="de-DE" dirty="0" err="1" smtClean="0"/>
              <a:t>processes</a:t>
            </a:r>
            <a:endParaRPr lang="de-DE" dirty="0" smtClean="0"/>
          </a:p>
          <a:p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states</a:t>
            </a:r>
            <a:endParaRPr lang="de-DE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5991425" y="1376343"/>
            <a:ext cx="11235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Scattering</a:t>
            </a:r>
            <a:endParaRPr lang="de-DE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3124200" y="4407453"/>
            <a:ext cx="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Λ</a:t>
            </a:r>
            <a:r>
              <a:rPr lang="de-DE" dirty="0" smtClean="0"/>
              <a:t>(1405)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1606757" y="4407453"/>
            <a:ext cx="89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Σ</a:t>
            </a:r>
            <a:r>
              <a:rPr lang="de-DE" dirty="0" smtClean="0"/>
              <a:t>(1385)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3969984" y="5056323"/>
            <a:ext cx="1849635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SIDDHARTA</a:t>
            </a:r>
          </a:p>
          <a:p>
            <a:r>
              <a:rPr lang="de-DE" dirty="0" smtClean="0"/>
              <a:t>Kaonic hydrogen</a:t>
            </a:r>
          </a:p>
          <a:p>
            <a:r>
              <a:rPr lang="de-DE" dirty="0" smtClean="0"/>
              <a:t>Kaonic </a:t>
            </a:r>
            <a:r>
              <a:rPr lang="de-DE" dirty="0" err="1" smtClean="0"/>
              <a:t>deuterium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1816424" y="5578055"/>
            <a:ext cx="1159292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AMADEUS</a:t>
            </a:r>
            <a:endParaRPr lang="de-DE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3548398" y="2585096"/>
            <a:ext cx="0" cy="17136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140848" y="2585096"/>
            <a:ext cx="0" cy="171368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393337" y="220891"/>
            <a:ext cx="5721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Antikaon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interaction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threshold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356" y="22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Some solved/open problems in </a:t>
            </a:r>
            <a:r>
              <a:rPr lang="en-US" sz="3600" dirty="0" err="1" smtClean="0">
                <a:solidFill>
                  <a:srgbClr val="0000FF"/>
                </a:solidFill>
              </a:rPr>
              <a:t>K</a:t>
            </a:r>
            <a:r>
              <a:rPr lang="en-US" sz="3600" baseline="-25000" dirty="0" err="1" smtClean="0">
                <a:solidFill>
                  <a:srgbClr val="0000FF"/>
                </a:solidFill>
              </a:rPr>
              <a:t>bar</a:t>
            </a:r>
            <a:r>
              <a:rPr lang="en-US" sz="3600" dirty="0" err="1" smtClean="0">
                <a:solidFill>
                  <a:srgbClr val="0000FF"/>
                </a:solidFill>
              </a:rPr>
              <a:t>N</a:t>
            </a:r>
            <a:r>
              <a:rPr lang="en-US" sz="3600" dirty="0" smtClean="0">
                <a:solidFill>
                  <a:srgbClr val="0000FF"/>
                </a:solidFill>
              </a:rPr>
              <a:t> interaction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03555"/>
            <a:ext cx="7351252" cy="46760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Solved problems:</a:t>
            </a:r>
          </a:p>
          <a:p>
            <a:r>
              <a:rPr lang="en-US" sz="2800" dirty="0" err="1" smtClean="0"/>
              <a:t>Kaonic</a:t>
            </a:r>
            <a:r>
              <a:rPr lang="en-US" sz="2800" dirty="0" smtClean="0"/>
              <a:t> hydrogen/deuterium: 1s state shift/width</a:t>
            </a:r>
          </a:p>
          <a:p>
            <a:pPr marL="0" indent="0">
              <a:buNone/>
            </a:pP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     essential input for theory by SIDDHARTA</a:t>
            </a:r>
          </a:p>
          <a:p>
            <a:pPr marL="0" indent="0">
              <a:buNone/>
            </a:pPr>
            <a:r>
              <a:rPr lang="en-US" sz="2800" dirty="0">
                <a:sym typeface="Wingdings"/>
              </a:rPr>
              <a:t>	</a:t>
            </a:r>
            <a:r>
              <a:rPr lang="en-US" sz="2800" dirty="0" smtClean="0"/>
              <a:t>Kaonic helium: 2p state shift puzzle solved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Open issues:</a:t>
            </a:r>
          </a:p>
          <a:p>
            <a:r>
              <a:rPr lang="en-US" sz="2800" dirty="0" err="1" smtClean="0"/>
              <a:t>K</a:t>
            </a:r>
            <a:r>
              <a:rPr lang="en-US" sz="2800" baseline="-25000" dirty="0" err="1" smtClean="0"/>
              <a:t>bar</a:t>
            </a:r>
            <a:r>
              <a:rPr lang="en-US" sz="2800" dirty="0" err="1" smtClean="0"/>
              <a:t>N</a:t>
            </a:r>
            <a:r>
              <a:rPr lang="en-US" sz="2800" dirty="0" smtClean="0"/>
              <a:t> interaction attractive and absorptive (</a:t>
            </a:r>
            <a:r>
              <a:rPr lang="en-US" sz="2800" dirty="0" err="1" smtClean="0"/>
              <a:t>K</a:t>
            </a:r>
            <a:r>
              <a:rPr lang="en-US" sz="2800" baseline="-25000" dirty="0" err="1" smtClean="0"/>
              <a:t>bar</a:t>
            </a:r>
            <a:r>
              <a:rPr lang="en-US" sz="2800" dirty="0" err="1" smtClean="0"/>
              <a:t>N</a:t>
            </a:r>
            <a:r>
              <a:rPr lang="en-US" sz="2800" dirty="0" smtClean="0"/>
              <a:t> potential attractive and absorptive according to theory confirmed by </a:t>
            </a:r>
            <a:r>
              <a:rPr lang="en-US" sz="2800" dirty="0" err="1" smtClean="0"/>
              <a:t>kaonic</a:t>
            </a:r>
            <a:r>
              <a:rPr lang="en-US" sz="2800" dirty="0" smtClean="0"/>
              <a:t> atoms) – </a:t>
            </a:r>
            <a:r>
              <a:rPr lang="en-US" sz="2800" dirty="0" smtClean="0">
                <a:solidFill>
                  <a:srgbClr val="FF0000"/>
                </a:solidFill>
              </a:rPr>
              <a:t>but how strong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Bound states, </a:t>
            </a:r>
            <a:r>
              <a:rPr lang="en-US" sz="2800" dirty="0" err="1" smtClean="0"/>
              <a:t>Λ</a:t>
            </a:r>
            <a:r>
              <a:rPr lang="en-US" sz="2800" dirty="0" smtClean="0"/>
              <a:t>(1405), </a:t>
            </a:r>
            <a:r>
              <a:rPr lang="en-US" sz="2800" dirty="0" err="1" smtClean="0"/>
              <a:t>kaonic</a:t>
            </a:r>
            <a:r>
              <a:rPr lang="en-US" sz="2800" dirty="0" smtClean="0"/>
              <a:t> nuclei like K</a:t>
            </a:r>
            <a:r>
              <a:rPr lang="en-US" sz="2800" baseline="30000" dirty="0" smtClean="0"/>
              <a:t>-</a:t>
            </a:r>
            <a:r>
              <a:rPr lang="en-US" sz="2800" dirty="0" err="1" smtClean="0"/>
              <a:t>pp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Absorption of </a:t>
            </a:r>
            <a:r>
              <a:rPr lang="en-US" sz="2800" dirty="0" err="1" smtClean="0"/>
              <a:t>K</a:t>
            </a:r>
            <a:r>
              <a:rPr lang="en-US" sz="2800" baseline="-25000" dirty="0" err="1" smtClean="0"/>
              <a:t>bar</a:t>
            </a:r>
            <a:r>
              <a:rPr lang="en-US" sz="2800" dirty="0" smtClean="0"/>
              <a:t> in nuclei</a:t>
            </a:r>
          </a:p>
          <a:p>
            <a:r>
              <a:rPr lang="en-US" sz="2800" dirty="0" smtClean="0"/>
              <a:t>Role of strangeness in compact stars</a:t>
            </a:r>
          </a:p>
          <a:p>
            <a:r>
              <a:rPr lang="en-US" sz="2800" dirty="0" err="1" smtClean="0"/>
              <a:t>Kaonic</a:t>
            </a:r>
            <a:r>
              <a:rPr lang="en-US" sz="2800" dirty="0" smtClean="0"/>
              <a:t> deuterium shift, width -  </a:t>
            </a:r>
            <a:br>
              <a:rPr lang="en-US" sz="2800" dirty="0" smtClean="0"/>
            </a:br>
            <a:r>
              <a:rPr lang="en-US" sz="2800" dirty="0" smtClean="0"/>
              <a:t>K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n interaction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748" y="1600200"/>
            <a:ext cx="2821789" cy="151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34" y="4489432"/>
            <a:ext cx="2662903" cy="1500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0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62611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DAΦNE: Unique </a:t>
            </a:r>
            <a:r>
              <a:rPr lang="de-DE" dirty="0" err="1" smtClean="0">
                <a:solidFill>
                  <a:srgbClr val="0000FF"/>
                </a:solidFill>
              </a:rPr>
              <a:t>source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antikaons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03461"/>
            <a:ext cx="7301768" cy="452596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Antikaons (</a:t>
            </a:r>
            <a:r>
              <a:rPr lang="de-DE" dirty="0" err="1" smtClean="0"/>
              <a:t>kaons</a:t>
            </a:r>
            <a:r>
              <a:rPr lang="de-DE" dirty="0" smtClean="0"/>
              <a:t>)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Φ</a:t>
            </a:r>
            <a:r>
              <a:rPr lang="de-DE" dirty="0" smtClean="0"/>
              <a:t> 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meson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r>
              <a:rPr lang="de-DE" dirty="0" smtClean="0"/>
              <a:t> – </a:t>
            </a:r>
            <a:r>
              <a:rPr lang="de-DE" dirty="0" err="1" smtClean="0">
                <a:solidFill>
                  <a:srgbClr val="0000FF"/>
                </a:solidFill>
              </a:rPr>
              <a:t>nearly</a:t>
            </a:r>
            <a:r>
              <a:rPr lang="de-DE" dirty="0" smtClean="0">
                <a:solidFill>
                  <a:srgbClr val="0000FF"/>
                </a:solidFill>
              </a:rPr>
              <a:t> mono-</a:t>
            </a:r>
            <a:r>
              <a:rPr lang="de-DE" dirty="0" err="1" smtClean="0">
                <a:solidFill>
                  <a:srgbClr val="0000FF"/>
                </a:solidFill>
              </a:rPr>
              <a:t>energetic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  </a:t>
            </a:r>
            <a:r>
              <a:rPr lang="de-DE" dirty="0" smtClean="0"/>
              <a:t>(127MeV/c≈16 </a:t>
            </a:r>
            <a:r>
              <a:rPr lang="de-DE" dirty="0" err="1" smtClean="0"/>
              <a:t>MeV</a:t>
            </a:r>
            <a:r>
              <a:rPr lang="de-DE" dirty="0" smtClean="0"/>
              <a:t>)</a:t>
            </a:r>
          </a:p>
          <a:p>
            <a:r>
              <a:rPr lang="de-DE" dirty="0" smtClean="0"/>
              <a:t>≈50% </a:t>
            </a:r>
            <a:r>
              <a:rPr lang="de-DE" dirty="0" err="1" smtClean="0"/>
              <a:t>branching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-body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>
                <a:solidFill>
                  <a:srgbClr val="0000FF"/>
                </a:solidFill>
              </a:rPr>
              <a:t>Φ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K</a:t>
            </a:r>
            <a:r>
              <a:rPr lang="de-DE" baseline="30000" dirty="0" smtClean="0">
                <a:solidFill>
                  <a:srgbClr val="0000FF"/>
                </a:solidFill>
                <a:sym typeface="Wingdings"/>
              </a:rPr>
              <a:t>+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  <a:sym typeface="Wingdings"/>
              </a:rPr>
              <a:t>-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Low </a:t>
            </a:r>
            <a:r>
              <a:rPr lang="de-DE" dirty="0" err="1" smtClean="0">
                <a:solidFill>
                  <a:srgbClr val="0000FF"/>
                </a:solidFill>
              </a:rPr>
              <a:t>hadronic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background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Ideal </a:t>
            </a:r>
            <a:r>
              <a:rPr lang="de-DE" dirty="0" err="1" smtClean="0">
                <a:solidFill>
                  <a:srgbClr val="FF0000"/>
                </a:solidFill>
              </a:rPr>
              <a:t>for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experiments</a:t>
            </a:r>
            <a:r>
              <a:rPr lang="de-DE" dirty="0" smtClean="0">
                <a:solidFill>
                  <a:srgbClr val="FF0000"/>
                </a:solidFill>
              </a:rPr>
              <a:t> on </a:t>
            </a:r>
            <a:r>
              <a:rPr lang="de-DE" dirty="0" err="1" smtClean="0">
                <a:solidFill>
                  <a:srgbClr val="FF0000"/>
                </a:solidFill>
              </a:rPr>
              <a:t>kaonic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atoms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low-energy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antikaon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interactions</a:t>
            </a:r>
            <a:r>
              <a:rPr lang="de-DE" dirty="0" smtClean="0">
                <a:solidFill>
                  <a:srgbClr val="FF0000"/>
                </a:solidFill>
              </a:rPr>
              <a:t> on </a:t>
            </a:r>
            <a:r>
              <a:rPr lang="de-DE" dirty="0" err="1" smtClean="0">
                <a:solidFill>
                  <a:srgbClr val="FF0000"/>
                </a:solidFill>
              </a:rPr>
              <a:t>nuclei</a:t>
            </a:r>
            <a:r>
              <a:rPr lang="de-DE" dirty="0" smtClean="0">
                <a:solidFill>
                  <a:srgbClr val="FF0000"/>
                </a:solidFill>
              </a:rPr>
              <a:t> (AMADEUS)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274638"/>
            <a:ext cx="2882900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de-DE" sz="3600" dirty="0" smtClean="0">
                <a:solidFill>
                  <a:srgbClr val="0000FF"/>
                </a:solidFill>
              </a:rPr>
              <a:t>DAΦNE</a:t>
            </a:r>
            <a:r>
              <a:rPr lang="de-DE" sz="3600" dirty="0">
                <a:solidFill>
                  <a:srgbClr val="0000FF"/>
                </a:solidFill>
              </a:rPr>
              <a:t>:</a:t>
            </a:r>
            <a:r>
              <a:rPr lang="de-DE" sz="3600" dirty="0" smtClean="0"/>
              <a:t> </a:t>
            </a:r>
            <a:br>
              <a:rPr lang="de-DE" sz="3600" dirty="0" smtClean="0"/>
            </a:br>
            <a:r>
              <a:rPr lang="de-DE" sz="3600" dirty="0" err="1" smtClean="0"/>
              <a:t>Φ</a:t>
            </a:r>
            <a:r>
              <a:rPr lang="de-DE" sz="3600" dirty="0" smtClean="0"/>
              <a:t> Factory </a:t>
            </a:r>
            <a:r>
              <a:rPr lang="de-DE" sz="3600" dirty="0" err="1" smtClean="0"/>
              <a:t>of</a:t>
            </a:r>
            <a:r>
              <a:rPr lang="de-DE" sz="3600" dirty="0" smtClean="0"/>
              <a:t> LNF-INFN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C0B-E795-BA4C-8DFE-6913ED08C76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396" y="1849258"/>
            <a:ext cx="8022604" cy="435598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7200" y="1849258"/>
            <a:ext cx="5599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Double </a:t>
            </a:r>
            <a:r>
              <a:rPr lang="de-DE" sz="2400" dirty="0" err="1" smtClean="0"/>
              <a:t>anular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-positron </a:t>
            </a:r>
            <a:r>
              <a:rPr lang="de-DE" sz="2400" dirty="0" err="1" smtClean="0"/>
              <a:t>collider</a:t>
            </a:r>
            <a:r>
              <a:rPr lang="de-DE" sz="2400" dirty="0" smtClean="0"/>
              <a:t> </a:t>
            </a:r>
            <a:r>
              <a:rPr lang="de-DE" sz="2400" dirty="0" err="1" smtClean="0"/>
              <a:t>producing</a:t>
            </a:r>
            <a:r>
              <a:rPr lang="de-DE" sz="2400" dirty="0" smtClean="0"/>
              <a:t> </a:t>
            </a:r>
            <a:r>
              <a:rPr lang="de-DE" sz="2400" dirty="0" err="1" smtClean="0"/>
              <a:t>Φ</a:t>
            </a:r>
            <a:r>
              <a:rPr lang="de-DE" sz="2400" dirty="0" smtClean="0"/>
              <a:t> (1020 </a:t>
            </a:r>
            <a:r>
              <a:rPr lang="de-DE" sz="2400" dirty="0" err="1" smtClean="0"/>
              <a:t>MeV</a:t>
            </a:r>
            <a:r>
              <a:rPr lang="de-DE" sz="2400" dirty="0" smtClean="0"/>
              <a:t>) </a:t>
            </a:r>
            <a:r>
              <a:rPr lang="de-DE" sz="2400" dirty="0" err="1" smtClean="0"/>
              <a:t>resonantly</a:t>
            </a:r>
            <a:endParaRPr lang="de-DE" sz="24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60" y="83559"/>
            <a:ext cx="2947122" cy="192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PANIC 2017 J. Marton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92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ll/>
      </p:transition>
    </mc:Choice>
    <mc:Fallback xmlns="" xmlns:mv="urn:schemas-microsoft-com:mac:vml">
      <p:transition spd="slow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15200" y="846809"/>
            <a:ext cx="8958240" cy="5641073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960" y="97930"/>
            <a:ext cx="8719200" cy="587582"/>
          </a:xfrm>
        </p:spPr>
        <p:txBody>
          <a:bodyPr/>
          <a:lstStyle/>
          <a:p>
            <a:pPr>
              <a:lnSpc>
                <a:spcPct val="103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</a:tabLst>
              <a:defRPr/>
            </a:pPr>
            <a:r>
              <a:rPr lang="en-US" sz="2700" b="1">
                <a:latin typeface="URW Palladio L" charset="0"/>
                <a:cs typeface="Standard Symbols L" charset="0"/>
              </a:rPr>
              <a:t>AMADEUS  &amp;  DA</a:t>
            </a:r>
            <a:r>
              <a:rPr lang="en-US" sz="2700" b="1">
                <a:latin typeface="Symbol" charset="0"/>
                <a:cs typeface="Standard Symbols L" charset="0"/>
              </a:rPr>
              <a:t>F</a:t>
            </a:r>
            <a:r>
              <a:rPr lang="en-US" sz="2700" b="1">
                <a:latin typeface="URW Palladio L" charset="0"/>
                <a:cs typeface="Standard Symbols L" charset="0"/>
              </a:rPr>
              <a:t>NE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533760" y="4064107"/>
            <a:ext cx="5474880" cy="2416574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buSzPct val="45000"/>
              <a:buFont typeface="Wingdings" charset="0"/>
              <a:buNone/>
              <a:defRPr/>
            </a:pPr>
            <a:r>
              <a:rPr lang="en-US" b="1" dirty="0">
                <a:latin typeface="URW Palladio L" charset="0"/>
              </a:rPr>
              <a:t>  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 dirty="0">
                <a:latin typeface="URW Palladio L" charset="0"/>
              </a:rPr>
              <a:t> </a:t>
            </a:r>
            <a:r>
              <a:rPr lang="en-US" sz="1500" dirty="0" smtClean="0">
                <a:latin typeface="URW Palladio L" charset="0"/>
              </a:rPr>
              <a:t>Cylindrical </a:t>
            </a:r>
            <a:r>
              <a:rPr lang="en-US" sz="1500" dirty="0">
                <a:latin typeface="URW Palladio L" charset="0"/>
              </a:rPr>
              <a:t>drift chamber with a 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4</a:t>
            </a:r>
            <a:r>
              <a:rPr lang="en-US" sz="1500" b="1" dirty="0">
                <a:solidFill>
                  <a:srgbClr val="000080"/>
                </a:solidFill>
                <a:latin typeface="Symbol" charset="0"/>
              </a:rPr>
              <a:t>p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 geometry</a:t>
            </a:r>
            <a:r>
              <a:rPr lang="en-US" sz="1500" dirty="0">
                <a:latin typeface="URW Palladio L" charset="0"/>
              </a:rPr>
              <a:t> and electromagnetic calorimeter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 dirty="0">
                <a:latin typeface="URW Palladio L" charset="0"/>
              </a:rPr>
              <a:t> 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96% acceptance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 dirty="0">
                <a:latin typeface="URW Palladio L" charset="0"/>
              </a:rPr>
              <a:t> optimized in the energy range of all 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charged particles</a:t>
            </a:r>
            <a:r>
              <a:rPr lang="en-US" sz="1500" dirty="0">
                <a:latin typeface="URW Palladio L" charset="0"/>
              </a:rPr>
              <a:t> involved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 dirty="0">
                <a:latin typeface="URW Palladio L" charset="0"/>
              </a:rPr>
              <a:t> 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good performance</a:t>
            </a:r>
            <a:r>
              <a:rPr lang="en-US" sz="1500" dirty="0">
                <a:latin typeface="URW Palladio L" charset="0"/>
              </a:rPr>
              <a:t> in detecting </a:t>
            </a:r>
            <a:r>
              <a:rPr lang="en-US" sz="1500" b="1" dirty="0">
                <a:solidFill>
                  <a:srgbClr val="000080"/>
                </a:solidFill>
                <a:latin typeface="URW Palladio L" charset="0"/>
              </a:rPr>
              <a:t>photons and neutrons</a:t>
            </a:r>
            <a:r>
              <a:rPr lang="en-US" sz="1500" dirty="0">
                <a:latin typeface="URW Palladio L" charset="0"/>
              </a:rPr>
              <a:t> checked by </a:t>
            </a:r>
            <a:r>
              <a:rPr lang="en-US" sz="1500" dirty="0" err="1">
                <a:latin typeface="URW Palladio L" charset="0"/>
              </a:rPr>
              <a:t>kloNe</a:t>
            </a:r>
            <a:r>
              <a:rPr lang="en-US" sz="1500" dirty="0">
                <a:latin typeface="URW Palladio L" charset="0"/>
              </a:rPr>
              <a:t> group 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None/>
              <a:defRPr/>
            </a:pPr>
            <a:r>
              <a:rPr lang="en-US" sz="1500" dirty="0">
                <a:latin typeface="URW Palladio L" charset="0"/>
              </a:rPr>
              <a:t>[M. </a:t>
            </a:r>
            <a:r>
              <a:rPr lang="en-US" sz="1500" dirty="0" err="1">
                <a:latin typeface="URW Palladio L" charset="0"/>
              </a:rPr>
              <a:t>Anelli</a:t>
            </a:r>
            <a:r>
              <a:rPr lang="en-US" sz="1500" dirty="0">
                <a:latin typeface="URW Palladio L" charset="0"/>
              </a:rPr>
              <a:t> et al., </a:t>
            </a:r>
            <a:r>
              <a:rPr lang="en-US" sz="1500" dirty="0" err="1">
                <a:latin typeface="URW Palladio L" charset="0"/>
              </a:rPr>
              <a:t>Nucl</a:t>
            </a:r>
            <a:r>
              <a:rPr lang="en-US" sz="1500" dirty="0">
                <a:latin typeface="URW Palladio L" charset="0"/>
              </a:rPr>
              <a:t> Inst. Meth. A 581, 368 (2007)]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8321" y="879933"/>
            <a:ext cx="3816000" cy="2122783"/>
          </a:xfrm>
          <a:prstGeom prst="rect">
            <a:avLst/>
          </a:prstGeom>
          <a:noFill/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endParaRPr lang="en-US" sz="1500">
              <a:latin typeface="URW Palladio L" charset="0"/>
            </a:endParaRP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>
                <a:latin typeface="URW Palladio L" charset="0"/>
              </a:rPr>
              <a:t>double ring e</a:t>
            </a:r>
            <a:r>
              <a:rPr lang="en-US" sz="1500" baseline="33000">
                <a:latin typeface="URW Palladio L" charset="0"/>
              </a:rPr>
              <a:t>+ </a:t>
            </a:r>
            <a:r>
              <a:rPr lang="en-US" sz="1500">
                <a:latin typeface="URW Palladio L" charset="0"/>
              </a:rPr>
              <a:t>e</a:t>
            </a:r>
            <a:r>
              <a:rPr lang="en-US" sz="1500" baseline="33000">
                <a:latin typeface="URW Palladio L" charset="0"/>
              </a:rPr>
              <a:t>-</a:t>
            </a:r>
            <a:r>
              <a:rPr lang="en-US" sz="1500">
                <a:latin typeface="URW Palladio L" charset="0"/>
              </a:rPr>
              <a:t> collider working at C.M. energy of  </a:t>
            </a:r>
            <a:r>
              <a:rPr lang="en-US" sz="1500">
                <a:latin typeface="Symbol" charset="0"/>
              </a:rPr>
              <a:t>f</a:t>
            </a:r>
            <a:r>
              <a:rPr lang="en-US" sz="1500">
                <a:latin typeface="URW Palladio L" charset="0"/>
                <a:cs typeface="Calibri" charset="0"/>
              </a:rPr>
              <a:t>, 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None/>
              <a:defRPr/>
            </a:pPr>
            <a:r>
              <a:rPr lang="en-US" sz="1500">
                <a:latin typeface="URW Palladio L" charset="0"/>
                <a:cs typeface="Calibri" charset="0"/>
              </a:rPr>
              <a:t>producing </a:t>
            </a:r>
            <a:r>
              <a:rPr lang="en-US" sz="1500" b="1">
                <a:solidFill>
                  <a:srgbClr val="000080"/>
                </a:solidFill>
                <a:latin typeface="URW Palladio L" charset="0"/>
                <a:cs typeface="Calibri" charset="0"/>
              </a:rPr>
              <a:t>≈ 1000 </a:t>
            </a:r>
            <a:r>
              <a:rPr lang="en-US" sz="1500">
                <a:solidFill>
                  <a:srgbClr val="000080"/>
                </a:solidFill>
                <a:latin typeface="Symbol" charset="0"/>
                <a:cs typeface="Calibri" charset="0"/>
              </a:rPr>
              <a:t>f</a:t>
            </a:r>
            <a:r>
              <a:rPr lang="en-US" sz="1500" b="1">
                <a:solidFill>
                  <a:srgbClr val="000080"/>
                </a:solidFill>
                <a:latin typeface="URW Palladio L" charset="0"/>
                <a:cs typeface="Calibri" charset="0"/>
              </a:rPr>
              <a:t> /s</a:t>
            </a:r>
            <a:r>
              <a:rPr lang="en-US" sz="1500">
                <a:latin typeface="URW Palladio L" charset="0"/>
                <a:cs typeface="Calibri" charset="0"/>
              </a:rPr>
              <a:t> </a:t>
            </a:r>
          </a:p>
          <a:p>
            <a:pPr algn="ctr">
              <a:lnSpc>
                <a:spcPct val="109000"/>
              </a:lnSpc>
              <a:buClrTx/>
              <a:buSzTx/>
              <a:buFontTx/>
              <a:buNone/>
              <a:defRPr/>
            </a:pPr>
            <a:r>
              <a:rPr lang="en-US" sz="1500">
                <a:latin typeface="Symbol" charset="0"/>
                <a:cs typeface="Calibri" charset="0"/>
              </a:rPr>
              <a:t>f </a:t>
            </a:r>
            <a:r>
              <a:rPr lang="en-US" sz="1500">
                <a:latin typeface="URW Palladio L" charset="0"/>
                <a:cs typeface="Calibri" charset="0"/>
              </a:rPr>
              <a:t>→  K</a:t>
            </a:r>
            <a:r>
              <a:rPr lang="en-US" sz="1500" baseline="33000">
                <a:latin typeface="URW Palladio L" charset="0"/>
                <a:cs typeface="Calibri" charset="0"/>
              </a:rPr>
              <a:t>+ </a:t>
            </a:r>
            <a:r>
              <a:rPr lang="en-US" sz="1500">
                <a:latin typeface="URW Palladio L" charset="0"/>
                <a:cs typeface="Calibri" charset="0"/>
              </a:rPr>
              <a:t>K</a:t>
            </a:r>
            <a:r>
              <a:rPr lang="en-US" sz="1500" baseline="33000">
                <a:latin typeface="URW Palladio L" charset="0"/>
                <a:cs typeface="Calibri" charset="0"/>
              </a:rPr>
              <a:t>-</a:t>
            </a:r>
            <a:r>
              <a:rPr lang="en-US" sz="1500">
                <a:latin typeface="URW Palladio L" charset="0"/>
                <a:cs typeface="Calibri" charset="0"/>
              </a:rPr>
              <a:t>  (BR = (49.2 </a:t>
            </a:r>
            <a:r>
              <a:rPr lang="en-US" sz="1500">
                <a:latin typeface="URW Palladio L" charset="0"/>
                <a:cs typeface="URW Palladio L" charset="0"/>
              </a:rPr>
              <a:t>±</a:t>
            </a:r>
            <a:r>
              <a:rPr lang="en-US" sz="1500">
                <a:latin typeface="URW Palladio L" charset="0"/>
                <a:cs typeface="Calibri" charset="0"/>
              </a:rPr>
              <a:t> 0.6)%)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>
                <a:latin typeface="URW Palladio L" charset="0"/>
                <a:cs typeface="Calibri" charset="0"/>
              </a:rPr>
              <a:t>  </a:t>
            </a:r>
            <a:r>
              <a:rPr lang="en-US" sz="1500" b="1">
                <a:solidFill>
                  <a:srgbClr val="000080"/>
                </a:solidFill>
                <a:latin typeface="URW Palladio L" charset="0"/>
                <a:cs typeface="Calibri" charset="0"/>
              </a:rPr>
              <a:t>low momentum</a:t>
            </a:r>
            <a:r>
              <a:rPr lang="en-US" sz="1500">
                <a:latin typeface="URW Palladio L" charset="0"/>
                <a:cs typeface="Calibri" charset="0"/>
              </a:rPr>
              <a:t> Kaons </a:t>
            </a:r>
          </a:p>
          <a:p>
            <a:pPr algn="ctr">
              <a:lnSpc>
                <a:spcPct val="103000"/>
              </a:lnSpc>
              <a:buClrTx/>
              <a:buSzTx/>
              <a:buFontTx/>
              <a:buNone/>
              <a:defRPr/>
            </a:pPr>
            <a:r>
              <a:rPr lang="en-US" sz="1500">
                <a:latin typeface="URW Palladio L" charset="0"/>
                <a:cs typeface="Calibri" charset="0"/>
              </a:rPr>
              <a:t>≈ 127 Mev/c</a:t>
            </a:r>
          </a:p>
          <a:p>
            <a:pPr algn="ctr">
              <a:lnSpc>
                <a:spcPct val="103000"/>
              </a:lnSpc>
              <a:buSzPct val="45000"/>
              <a:buFont typeface="Wingdings" charset="0"/>
              <a:buChar char=""/>
              <a:defRPr/>
            </a:pPr>
            <a:r>
              <a:rPr lang="en-US" sz="1500" b="1">
                <a:solidFill>
                  <a:srgbClr val="000080"/>
                </a:solidFill>
                <a:latin typeface="URW Palladio L" charset="0"/>
                <a:cs typeface="Calibri" charset="0"/>
              </a:rPr>
              <a:t>back to back</a:t>
            </a:r>
            <a:r>
              <a:rPr lang="en-US" sz="1500">
                <a:latin typeface="URW Palladio L" charset="0"/>
                <a:cs typeface="Calibri" charset="0"/>
              </a:rPr>
              <a:t> K</a:t>
            </a:r>
            <a:r>
              <a:rPr lang="en-US" sz="1500" baseline="33000">
                <a:latin typeface="URW Palladio L" charset="0"/>
                <a:cs typeface="Calibri" charset="0"/>
              </a:rPr>
              <a:t>+ </a:t>
            </a:r>
            <a:r>
              <a:rPr lang="en-US" sz="1500">
                <a:latin typeface="URW Palladio L" charset="0"/>
                <a:cs typeface="Calibri" charset="0"/>
              </a:rPr>
              <a:t>K</a:t>
            </a:r>
            <a:r>
              <a:rPr lang="en-US" sz="1500" baseline="33000">
                <a:latin typeface="URW Palladio L" charset="0"/>
                <a:cs typeface="Calibri" charset="0"/>
              </a:rPr>
              <a:t>-</a:t>
            </a:r>
            <a:r>
              <a:rPr lang="en-US" sz="1500">
                <a:latin typeface="URW Palladio L" charset="0"/>
                <a:cs typeface="Calibri" charset="0"/>
              </a:rPr>
              <a:t>  topology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451520" y="846809"/>
            <a:ext cx="1054080" cy="38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3000"/>
              </a:lnSpc>
              <a:defRPr/>
            </a:pPr>
            <a:r>
              <a:rPr lang="en-US" b="1">
                <a:latin typeface="URW Palladio L" charset="0"/>
                <a:cs typeface="Standard Symbols L" charset="0"/>
              </a:rPr>
              <a:t>DA</a:t>
            </a:r>
            <a:r>
              <a:rPr lang="en-US" b="1">
                <a:latin typeface="Symbol" charset="0"/>
                <a:cs typeface="Standard Symbols L" charset="0"/>
              </a:rPr>
              <a:t>F</a:t>
            </a:r>
            <a:r>
              <a:rPr lang="en-US" b="1">
                <a:latin typeface="URW Palladio L" charset="0"/>
                <a:cs typeface="Standard Symbols L" charset="0"/>
              </a:rPr>
              <a:t>NE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806080" y="4064107"/>
            <a:ext cx="817920" cy="38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3000"/>
              </a:lnSpc>
              <a:defRPr/>
            </a:pPr>
            <a:r>
              <a:rPr lang="en-US" b="1">
                <a:latin typeface="URW Palladio L" charset="0"/>
                <a:cs typeface="Arial" charset="0"/>
              </a:rPr>
              <a:t>KLOE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1" y="3718470"/>
            <a:ext cx="3401280" cy="273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9120" y="159857"/>
            <a:ext cx="8719200" cy="587582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 algn="ctr">
              <a:lnSpc>
                <a:spcPct val="107000"/>
              </a:lnSpc>
              <a:buClrTx/>
              <a:buFontTx/>
              <a:buNone/>
              <a:defRPr/>
            </a:pPr>
            <a:r>
              <a:rPr lang="it-IT" sz="2700" b="1">
                <a:latin typeface="URW Palladio L" charset="0"/>
                <a:cs typeface="Standard Symbols L" charset="0"/>
              </a:rPr>
              <a:t>AMADEUS &amp; DA</a:t>
            </a:r>
            <a:r>
              <a:rPr lang="it-IT" sz="2700" b="1">
                <a:latin typeface="Symbol" charset="0"/>
                <a:cs typeface="Standard Symbols L" charset="0"/>
              </a:rPr>
              <a:t>F</a:t>
            </a:r>
            <a:r>
              <a:rPr lang="it-IT" sz="2700" b="1">
                <a:latin typeface="URW Palladio L" charset="0"/>
                <a:cs typeface="Standard Symbols L" charset="0"/>
              </a:rPr>
              <a:t>NE</a:t>
            </a:r>
          </a:p>
        </p:txBody>
      </p:sp>
      <p:grpSp>
        <p:nvGrpSpPr>
          <p:cNvPr id="38921" name="Group 9"/>
          <p:cNvGrpSpPr>
            <a:grpSpLocks/>
          </p:cNvGrpSpPr>
          <p:nvPr/>
        </p:nvGrpSpPr>
        <p:grpSpPr bwMode="auto">
          <a:xfrm>
            <a:off x="3898080" y="904415"/>
            <a:ext cx="2736000" cy="1944204"/>
            <a:chOff x="2707" y="628"/>
            <a:chExt cx="1900" cy="1350"/>
          </a:xfrm>
        </p:grpSpPr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628"/>
              <a:ext cx="1900" cy="1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526" dir="868218" algn="ctr" rotWithShape="0">
                <a:srgbClr val="000000">
                  <a:alpha val="3003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971" y="1174"/>
              <a:ext cx="1424" cy="659"/>
            </a:xfrm>
            <a:custGeom>
              <a:avLst/>
              <a:gdLst>
                <a:gd name="G0" fmla="*/ 6287 1 2"/>
                <a:gd name="G1" fmla="*/ 1 35987 55552"/>
                <a:gd name="G2" fmla="*/ G1 13024 1"/>
                <a:gd name="G3" fmla="*/ G2 1 52096"/>
                <a:gd name="G4" fmla="cos G0 G3"/>
                <a:gd name="G5" fmla="*/ 2913 1 2"/>
                <a:gd name="G6" fmla="*/ 1 35987 55552"/>
                <a:gd name="G7" fmla="*/ G6 13024 1"/>
                <a:gd name="G8" fmla="*/ G7 1 52096"/>
                <a:gd name="G9" fmla="sin G5 G8"/>
                <a:gd name="G10" fmla="*/ 6287 1 2"/>
                <a:gd name="G11" fmla="+- G10 0 G4"/>
                <a:gd name="G12" fmla="+- G10 G4 0"/>
                <a:gd name="G13" fmla="+- G12 0 0"/>
                <a:gd name="G14" fmla="*/ 2913 1 2"/>
                <a:gd name="G15" fmla="+- G14 0 G9"/>
                <a:gd name="G16" fmla="+- G14 G9 0"/>
                <a:gd name="G17" fmla="+- G16 0 0"/>
                <a:gd name="G18" fmla="+- 2913 0 0"/>
                <a:gd name="G19" fmla="+- 6287 0 0"/>
                <a:gd name="G20" fmla="+- 180 0 0"/>
                <a:gd name="G21" fmla="+- 90 0 0"/>
                <a:gd name="G22" fmla="+- 270 0 0"/>
                <a:gd name="G23" fmla="+- 90 0 0"/>
                <a:gd name="G24" fmla="+- 0 0 0"/>
                <a:gd name="G25" fmla="+- 90 0 0"/>
                <a:gd name="G26" fmla="+- 90 0 0"/>
                <a:gd name="G27" fmla="+- 90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1457"/>
                  </a:moveTo>
                  <a:lnTo>
                    <a:pt x="3144" y="1457"/>
                  </a:lnTo>
                  <a:lnTo>
                    <a:pt x="180" y="90"/>
                  </a:lnTo>
                  <a:lnTo>
                    <a:pt x="3144" y="1457"/>
                  </a:lnTo>
                  <a:lnTo>
                    <a:pt x="270" y="90"/>
                  </a:lnTo>
                  <a:close/>
                </a:path>
              </a:pathLst>
            </a:custGeom>
            <a:noFill/>
            <a:ln w="76320" cap="flat">
              <a:solidFill>
                <a:srgbClr val="9848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Droid Sans Fallback" charset="0"/>
              </a:endParaRPr>
            </a:p>
          </p:txBody>
        </p:sp>
        <p:sp>
          <p:nvSpPr>
            <p:cNvPr id="26636" name="AutoShape 12"/>
            <p:cNvSpPr>
              <a:spLocks noChangeShapeType="1"/>
            </p:cNvSpPr>
            <p:nvPr/>
          </p:nvSpPr>
          <p:spPr bwMode="auto">
            <a:xfrm rot="5400000">
              <a:off x="2912" y="1405"/>
              <a:ext cx="171" cy="52"/>
            </a:xfrm>
            <a:prstGeom prst="straightConnector1">
              <a:avLst/>
            </a:prstGeom>
            <a:noFill/>
            <a:ln w="57240" cap="flat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Droid Sans Fallback" charset="0"/>
              </a:endParaRPr>
            </a:p>
          </p:txBody>
        </p:sp>
        <p:sp>
          <p:nvSpPr>
            <p:cNvPr id="26637" name="AutoShape 13"/>
            <p:cNvSpPr>
              <a:spLocks noChangeShapeType="1"/>
            </p:cNvSpPr>
            <p:nvPr/>
          </p:nvSpPr>
          <p:spPr bwMode="auto">
            <a:xfrm rot="5400000" flipV="1">
              <a:off x="2939" y="1551"/>
              <a:ext cx="142" cy="78"/>
            </a:xfrm>
            <a:prstGeom prst="straightConnector1">
              <a:avLst/>
            </a:prstGeom>
            <a:noFill/>
            <a:ln w="57240" cap="flat">
              <a:solidFill>
                <a:srgbClr val="93CDD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Droid Sans Fallback" charset="0"/>
              </a:endParaRPr>
            </a:p>
          </p:txBody>
        </p:sp>
      </p:grpSp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20" y="904415"/>
            <a:ext cx="2404800" cy="194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3898081" y="904415"/>
            <a:ext cx="2737440" cy="1945645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6635520" y="904415"/>
            <a:ext cx="2404800" cy="1945645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165601" y="3718470"/>
            <a:ext cx="3401280" cy="2737728"/>
          </a:xfrm>
          <a:prstGeom prst="rect">
            <a:avLst/>
          </a:prstGeom>
          <a:noFill/>
          <a:ln w="36000" cap="flat">
            <a:solidFill>
              <a:srgbClr val="66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701281" y="3135210"/>
            <a:ext cx="8007840" cy="94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3000"/>
              </a:lnSpc>
              <a:defRPr/>
            </a:pPr>
            <a:r>
              <a:rPr lang="en-US" sz="2200" b="1">
                <a:latin typeface="URW Palladio L" charset="0"/>
              </a:rPr>
              <a:t>AMADEUS step 0</a:t>
            </a:r>
            <a:r>
              <a:rPr lang="en-US" b="1" smtClean="0">
                <a:latin typeface="URW Palladio L" charset="0"/>
              </a:rPr>
              <a:t> → </a:t>
            </a:r>
            <a:r>
              <a:rPr lang="en-US" smtClean="0">
                <a:latin typeface="URW Palladio L" charset="0"/>
              </a:rPr>
              <a:t> KLOE 2004-2005 dataset analysis (</a:t>
            </a:r>
            <a:r>
              <a:rPr lang="en-US" smtClean="0">
                <a:latin typeface="Symbol" charset="0"/>
              </a:rPr>
              <a:t>ℒ </a:t>
            </a:r>
            <a:r>
              <a:rPr lang="en-US" smtClean="0">
                <a:latin typeface="URW Palladio L" charset="0"/>
              </a:rPr>
              <a:t>= 1.74 pb</a:t>
            </a:r>
            <a:r>
              <a:rPr lang="en-US" baseline="33000" smtClean="0">
                <a:latin typeface="URW Palladio L" charset="0"/>
              </a:rPr>
              <a:t>-1</a:t>
            </a:r>
            <a:r>
              <a:rPr lang="en-US" smtClean="0">
                <a:latin typeface="URW Palladio L" charset="0"/>
              </a:rPr>
              <a:t>)</a:t>
            </a:r>
          </a:p>
          <a:p>
            <a:pPr>
              <a:lnSpc>
                <a:spcPct val="103000"/>
              </a:lnSpc>
              <a:defRPr/>
            </a:pPr>
            <a:endParaRPr lang="en-US" smtClean="0">
              <a:latin typeface="URW Palladio L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0" y="6552688"/>
            <a:ext cx="91440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PANIC 2017 J. Marton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288AF4D-B3E2-B045-B12E-0B90EA0B0D5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12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2077</Words>
  <Application>Microsoft Macintosh PowerPoint</Application>
  <PresentationFormat>Bildschirmpräsentation (4:3)</PresentationFormat>
  <Paragraphs>378</Paragraphs>
  <Slides>41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3" baseType="lpstr">
      <vt:lpstr>Office-Design</vt:lpstr>
      <vt:lpstr>Formel</vt:lpstr>
      <vt:lpstr>AMADEUS: Experiments on Antikaon Interactions with Nucleons and Nuclei</vt:lpstr>
      <vt:lpstr>Motivation </vt:lpstr>
      <vt:lpstr>Strangeness</vt:lpstr>
      <vt:lpstr>Low-energy QCD in the  u-d-s  sector</vt:lpstr>
      <vt:lpstr>PowerPoint-Präsentation</vt:lpstr>
      <vt:lpstr>Some solved/open problems in KbarN interaction</vt:lpstr>
      <vt:lpstr>DAΦNE: Unique source of antikaons</vt:lpstr>
      <vt:lpstr>DAΦNE:  Φ Factory of LNF-INFN</vt:lpstr>
      <vt:lpstr>AMADEUS  &amp;  DAFNE</vt:lpstr>
      <vt:lpstr>DAFNE collider: Strangeness nuclear physics research</vt:lpstr>
      <vt:lpstr>Hadron physics with  strangeness at DAFNE/LNF-INFN  SIDDHARTA          AMADEUS</vt:lpstr>
      <vt:lpstr>K-p result SIDDHARTA</vt:lpstr>
      <vt:lpstr>PowerPoint-Präsentation</vt:lpstr>
      <vt:lpstr>PowerPoint-Präsentation</vt:lpstr>
      <vt:lpstr>PowerPoint-Präsentation</vt:lpstr>
      <vt:lpstr>Possible AMADEUS Setup</vt:lpstr>
      <vt:lpstr>Calorimeter</vt:lpstr>
      <vt:lpstr>PowerPoint-Präsentation</vt:lpstr>
      <vt:lpstr>PowerPoint-Präsentation</vt:lpstr>
      <vt:lpstr>Kaon/antikaon scattering</vt:lpstr>
      <vt:lpstr>The Λ(1405) case</vt:lpstr>
      <vt:lpstr>PowerPoint-Präsentation</vt:lpstr>
      <vt:lpstr> Nature of Λ(1405)?</vt:lpstr>
      <vt:lpstr>PowerPoint-Präsentation</vt:lpstr>
      <vt:lpstr>Pre-AMADEUS</vt:lpstr>
      <vt:lpstr>K-  absorption on light nuclei  from the materials of the KLOE detector DC gas (90% He, 10% C4H10)      &amp;     DC wall (C + H) </vt:lpstr>
      <vt:lpstr>Pre-AMADEUS</vt:lpstr>
      <vt:lpstr>Radial distribution Λ(1116) decay</vt:lpstr>
      <vt:lpstr>Data analysis: Λ(1116) selection</vt:lpstr>
      <vt:lpstr>The scientific goals </vt:lpstr>
      <vt:lpstr>Quasi-bound kaonic nuclei ?</vt:lpstr>
      <vt:lpstr>PowerPoint-Präsentation</vt:lpstr>
      <vt:lpstr>Absorption results</vt:lpstr>
      <vt:lpstr>PowerPoint-Präsentation</vt:lpstr>
      <vt:lpstr>PowerPoint-Präsentation</vt:lpstr>
      <vt:lpstr>Summary</vt:lpstr>
      <vt:lpstr>Thank you for your attention</vt:lpstr>
      <vt:lpstr>Antikaon absorption in nuclei</vt:lpstr>
      <vt:lpstr>Pre-AMADEUS studies with KLOE data</vt:lpstr>
      <vt:lpstr>AMADEUS </vt:lpstr>
      <vt:lpstr>Hypernuclear studies: Neutron-rich hypernuclei</vt:lpstr>
    </vt:vector>
  </TitlesOfParts>
  <Company>SMI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Physics at the Institute</dc:title>
  <dc:creator>Johann Marton</dc:creator>
  <cp:lastModifiedBy>Johann Marton</cp:lastModifiedBy>
  <cp:revision>139</cp:revision>
  <dcterms:created xsi:type="dcterms:W3CDTF">2016-09-07T09:13:51Z</dcterms:created>
  <dcterms:modified xsi:type="dcterms:W3CDTF">2017-09-03T04:53:13Z</dcterms:modified>
</cp:coreProperties>
</file>