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402" r:id="rId2"/>
    <p:sldId id="444" r:id="rId3"/>
    <p:sldId id="452" r:id="rId4"/>
    <p:sldId id="451" r:id="rId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6600CC"/>
    <a:srgbClr val="339933"/>
    <a:srgbClr val="FF9900"/>
    <a:srgbClr val="FFFF00"/>
    <a:srgbClr val="339966"/>
    <a:srgbClr val="8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0" autoAdjust="0"/>
    <p:restoredTop sz="99580" autoAdjust="0"/>
  </p:normalViewPr>
  <p:slideViewPr>
    <p:cSldViewPr>
      <p:cViewPr varScale="1">
        <p:scale>
          <a:sx n="89" d="100"/>
          <a:sy n="89" d="100"/>
        </p:scale>
        <p:origin x="108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1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Verdana" pitchFamily="34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Verdana" pitchFamily="34" charset="0"/>
                <a:ea typeface="宋体" charset="-122"/>
              </a:defRPr>
            </a:lvl1pPr>
          </a:lstStyle>
          <a:p>
            <a:pPr>
              <a:defRPr/>
            </a:pPr>
            <a:fld id="{1910F039-108F-4B39-919A-FC6751EE5485}" type="datetimeFigureOut">
              <a:rPr lang="zh-CN" altLang="en-US"/>
              <a:pPr>
                <a:defRPr/>
              </a:pPr>
              <a:t>2016-9-14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Verdana" pitchFamily="34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fld id="{F167C0AC-A5DE-46FF-A82B-26118AFC0C3C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60991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496178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5" name="Picture 8" descr="top_b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1" b="37807"/>
          <a:stretch>
            <a:fillRect/>
          </a:stretch>
        </p:blipFill>
        <p:spPr bwMode="auto">
          <a:xfrm>
            <a:off x="0" y="0"/>
            <a:ext cx="914400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endParaRPr lang="zh-CN" altLang="zh-C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endParaRPr lang="zh-CN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62372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LINAC 12</a:t>
            </a:r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059113" y="623728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Institute of High Energy Physics, Chinese Academy of Sciences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56FBBF-1B46-415B-9CA4-38FEF6E3716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8967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LINAC 12</a:t>
            </a:r>
            <a:endParaRPr lang="en-US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Institute of High Energy Physics, Chinese Academy of Sciences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50914-D24C-4608-BE17-9A1D44AC48D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7681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LINAC 12</a:t>
            </a:r>
            <a:endParaRPr lang="en-US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Institute of High Energy Physics, Chinese Academy of Sciences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FAEB73-FDCD-46F7-AF18-1B3FF2CB9D8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93049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LINAC 12</a:t>
            </a:r>
            <a:endParaRPr lang="en-US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Institute of High Energy Physics, Chinese Academy of Sciences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D4594-CEC6-4EB1-8735-322A0983C42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89085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LINAC 12</a:t>
            </a:r>
            <a:endParaRPr lang="en-US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Institute of High Energy Physics, Chinese Academy of Sciences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88572-2C13-4D34-AB10-A1A9A2A58D7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00855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LINAC 12</a:t>
            </a:r>
            <a:endParaRPr lang="en-US" altLang="zh-CN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Institute of High Energy Physics, Chinese Academy of Sciences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DDF26-E651-4CCD-919C-6F63A2E81FC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86117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LINAC 12</a:t>
            </a: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Institute of High Energy Physics, Chinese Academy of Sciences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70B06E-6650-490D-A2AC-24835C38FAA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53530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LINAC 12</a:t>
            </a:r>
            <a:endParaRPr lang="en-US" altLang="zh-CN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Institute of High Energy Physics, Chinese Academy of Sciences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7CC05E-2DCA-4A9D-A2C2-0E7CAC2E57E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38038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LINAC 12</a:t>
            </a:r>
            <a:endParaRPr lang="en-US" altLang="zh-CN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Institute of High Energy Physics, Chinese Academy of Sciences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48B1D3-51F2-4381-9470-7D7566F8D67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9493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LINAC 12</a:t>
            </a:r>
            <a:endParaRPr lang="en-US" altLang="zh-CN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Institute of High Energy Physics, Chinese Academy of Sciences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5EBD4-029B-45E3-97EC-94E597541F1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06724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LINAC 12</a:t>
            </a: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Institute of High Energy Physics, Chinese Academy of Sciences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A32AA-A0FC-4E3F-92D6-A8AC2B7AE32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60507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LINAC 12</a:t>
            </a:r>
            <a:endParaRPr lang="en-US" altLang="zh-CN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Institute of High Energy Physics, Chinese Academy of Sciences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49CE2-40A7-4145-8DEF-4C06D309196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38826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11188" y="6237288"/>
            <a:ext cx="22320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en-US" altLang="zh-CN"/>
              <a:t>TTC meeting on CW SRF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237288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en-US" altLang="zh-CN"/>
              <a:t>Institute of High Energy Physics, Chinese Academy of Sciences</a:t>
            </a:r>
          </a:p>
        </p:txBody>
      </p:sp>
      <p:pic>
        <p:nvPicPr>
          <p:cNvPr id="1032" name="Picture 9" descr="top_b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1" b="37807"/>
          <a:stretch>
            <a:fillRect/>
          </a:stretch>
        </p:blipFill>
        <p:spPr bwMode="auto">
          <a:xfrm>
            <a:off x="0" y="0"/>
            <a:ext cx="91440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6688" y="6237288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fld id="{47D186CA-B3CF-4D3F-8D8E-4EA6691592B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ransition/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pitchFamily="18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pitchFamily="18" charset="0"/>
          <a:ea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pitchFamily="18" charset="0"/>
          <a:ea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pitchFamily="18" charset="0"/>
          <a:ea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imes New Roman" pitchFamily="18" charset="0"/>
          <a:ea typeface="宋体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宋体" charset="-122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Times New Roman" pitchFamily="18" charset="0"/>
          <a:ea typeface="+mn-ea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Times New Roman" pitchFamily="18" charset="0"/>
          <a:ea typeface="+mn-ea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Times New Roman" pitchFamily="18" charset="0"/>
          <a:ea typeface="+mn-ea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Times New Roman" pitchFamily="18" charset="0"/>
          <a:ea typeface="+mn-ea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003399"/>
                </a:solidFill>
                <a:cs typeface="Times New Roman" panose="02020603050405020304" pitchFamily="18" charset="0"/>
              </a:rPr>
              <a:t>CEPC</a:t>
            </a:r>
            <a:r>
              <a:rPr lang="zh-CN" altLang="en-US" b="1" dirty="0" smtClean="0">
                <a:solidFill>
                  <a:srgbClr val="003399"/>
                </a:solidFill>
                <a:cs typeface="Times New Roman" panose="02020603050405020304" pitchFamily="18" charset="0"/>
              </a:rPr>
              <a:t>超导腔</a:t>
            </a:r>
            <a:endParaRPr lang="en-US" altLang="zh-CN" b="1" dirty="0" smtClean="0">
              <a:solidFill>
                <a:srgbClr val="003399"/>
              </a:solidFill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4293096"/>
            <a:ext cx="7010400" cy="1152128"/>
          </a:xfrm>
        </p:spPr>
        <p:txBody>
          <a:bodyPr/>
          <a:lstStyle/>
          <a:p>
            <a:pPr algn="ctr"/>
            <a:r>
              <a:rPr lang="zh-CN" altLang="en-US" b="1" dirty="0" smtClean="0"/>
              <a:t>沙鹏</a:t>
            </a:r>
            <a:endParaRPr lang="en-US" altLang="zh-CN" b="1" dirty="0" smtClean="0"/>
          </a:p>
          <a:p>
            <a:pPr algn="ctr"/>
            <a:r>
              <a:rPr lang="en-US" altLang="zh-CN" b="1" dirty="0" smtClean="0"/>
              <a:t>2016.09.14</a:t>
            </a:r>
            <a:endParaRPr lang="zh-CN" altLang="en-US" b="1" dirty="0" smtClean="0"/>
          </a:p>
        </p:txBody>
      </p:sp>
      <p:sp>
        <p:nvSpPr>
          <p:cNvPr id="14340" name="Rectangle 8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DD3E60C1-5858-434B-A97F-BEE3D2EF732B}" type="slidenum">
              <a:rPr lang="en-US" altLang="zh-CN">
                <a:latin typeface="Verdana" panose="020B0604030504040204" pitchFamily="34" charset="0"/>
              </a:rPr>
              <a:pPr eaLnBrk="1" hangingPunct="1"/>
              <a:t>1</a:t>
            </a:fld>
            <a:endParaRPr lang="en-US" altLang="zh-CN"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25000"/>
              </a:lnSpc>
              <a:buClrTx/>
            </a:pPr>
            <a:r>
              <a:rPr lang="en-US" altLang="zh-CN" sz="3200" b="1" dirty="0" smtClean="0">
                <a:solidFill>
                  <a:srgbClr val="003399"/>
                </a:solidFill>
                <a:ea typeface="黑体" panose="02010609060101010101" pitchFamily="49" charset="-122"/>
              </a:rPr>
              <a:t>1.3GHz</a:t>
            </a:r>
            <a:r>
              <a:rPr lang="zh-CN" altLang="en-US" sz="3200" b="1" dirty="0" smtClean="0">
                <a:solidFill>
                  <a:srgbClr val="003399"/>
                </a:solidFill>
                <a:ea typeface="黑体" panose="02010609060101010101" pitchFamily="49" charset="-122"/>
              </a:rPr>
              <a:t>掺氮腔的垂直测试</a:t>
            </a:r>
            <a:endParaRPr lang="en-US" altLang="zh-CN" sz="3200" b="1" dirty="0">
              <a:solidFill>
                <a:srgbClr val="003399"/>
              </a:solidFill>
              <a:ea typeface="黑体" panose="02010609060101010101" pitchFamily="49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8572-2C13-4D34-AB10-A1A9A2A58D78}" type="slidenum">
              <a:rPr lang="en-US" altLang="zh-CN" smtClean="0"/>
              <a:pPr/>
              <a:t>2</a:t>
            </a:fld>
            <a:endParaRPr lang="en-US" altLang="zh-CN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88" t="10733"/>
          <a:stretch/>
        </p:blipFill>
        <p:spPr>
          <a:xfrm>
            <a:off x="574675" y="1862844"/>
            <a:ext cx="4465684" cy="4032424"/>
          </a:xfrm>
          <a:prstGeom prst="rect">
            <a:avLst/>
          </a:prstGeom>
        </p:spPr>
      </p:pic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5436096" y="1884498"/>
            <a:ext cx="3600400" cy="3260576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400" dirty="0" smtClean="0">
                <a:cs typeface="Times New Roman" panose="02020603050405020304" pitchFamily="18" charset="0"/>
              </a:rPr>
              <a:t>完成了一只</a:t>
            </a:r>
            <a:r>
              <a:rPr lang="en-US" altLang="zh-CN" sz="2400" dirty="0" smtClean="0">
                <a:cs typeface="Times New Roman" panose="02020603050405020304" pitchFamily="18" charset="0"/>
              </a:rPr>
              <a:t>1.3GHz</a:t>
            </a:r>
            <a:r>
              <a:rPr lang="zh-CN" altLang="en-US" sz="2400" dirty="0" smtClean="0">
                <a:cs typeface="Times New Roman" panose="02020603050405020304" pitchFamily="18" charset="0"/>
              </a:rPr>
              <a:t>单</a:t>
            </a:r>
            <a:r>
              <a:rPr lang="en-US" altLang="zh-CN" sz="2400" dirty="0" smtClean="0">
                <a:cs typeface="Times New Roman" panose="02020603050405020304" pitchFamily="18" charset="0"/>
              </a:rPr>
              <a:t>cell</a:t>
            </a:r>
            <a:r>
              <a:rPr lang="zh-CN" altLang="en-US" sz="2400" dirty="0" smtClean="0">
                <a:cs typeface="Times New Roman" panose="02020603050405020304" pitchFamily="18" charset="0"/>
              </a:rPr>
              <a:t>掺氮超导腔的</a:t>
            </a:r>
            <a:r>
              <a:rPr lang="en-US" altLang="zh-CN" sz="2400" dirty="0" smtClean="0">
                <a:cs typeface="Times New Roman" panose="02020603050405020304" pitchFamily="18" charset="0"/>
              </a:rPr>
              <a:t>HPR</a:t>
            </a:r>
            <a:r>
              <a:rPr lang="zh-CN" altLang="en-US" sz="2400" dirty="0" smtClean="0">
                <a:cs typeface="Times New Roman" panose="02020603050405020304" pitchFamily="18" charset="0"/>
              </a:rPr>
              <a:t>、组装和检漏，等待液氦进行垂测（与</a:t>
            </a:r>
            <a:r>
              <a:rPr lang="en-US" altLang="zh-CN" sz="2400" dirty="0" smtClean="0">
                <a:cs typeface="Times New Roman" panose="02020603050405020304" pitchFamily="18" charset="0"/>
              </a:rPr>
              <a:t>ADS</a:t>
            </a:r>
            <a:r>
              <a:rPr lang="zh-CN" altLang="en-US" sz="2400" dirty="0" smtClean="0">
                <a:cs typeface="Times New Roman" panose="02020603050405020304" pitchFamily="18" charset="0"/>
              </a:rPr>
              <a:t>项目的</a:t>
            </a:r>
            <a:r>
              <a:rPr lang="en-US" altLang="zh-CN" sz="2400" dirty="0" smtClean="0">
                <a:cs typeface="Times New Roman" panose="02020603050405020304" pitchFamily="18" charset="0"/>
              </a:rPr>
              <a:t>Spoke</a:t>
            </a:r>
            <a:r>
              <a:rPr lang="zh-CN" altLang="en-US" sz="2400" dirty="0" smtClean="0">
                <a:cs typeface="Times New Roman" panose="02020603050405020304" pitchFamily="18" charset="0"/>
              </a:rPr>
              <a:t>腔一起测）。</a:t>
            </a:r>
            <a:endParaRPr lang="en-US" altLang="zh-CN" sz="240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55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25000"/>
              </a:lnSpc>
              <a:buClrTx/>
            </a:pPr>
            <a:r>
              <a:rPr lang="zh-CN" altLang="en-US" sz="3200" b="1" dirty="0" smtClean="0">
                <a:solidFill>
                  <a:srgbClr val="003399"/>
                </a:solidFill>
                <a:ea typeface="黑体" panose="02010609060101010101" pitchFamily="49" charset="-122"/>
              </a:rPr>
              <a:t>工厂退火炉的实验</a:t>
            </a:r>
            <a:endParaRPr lang="en-US" altLang="zh-CN" sz="3200" b="1" dirty="0">
              <a:solidFill>
                <a:srgbClr val="003399"/>
              </a:solidFill>
              <a:ea typeface="黑体" panose="02010609060101010101" pitchFamily="49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8572-2C13-4D34-AB10-A1A9A2A58D78}" type="slidenum">
              <a:rPr lang="en-US" altLang="zh-CN" smtClean="0"/>
              <a:pPr/>
              <a:t>3</a:t>
            </a:fld>
            <a:endParaRPr lang="en-US" altLang="zh-CN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5076056" y="1988840"/>
            <a:ext cx="3816424" cy="3260576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400" dirty="0" smtClean="0">
                <a:cs typeface="Times New Roman" panose="02020603050405020304" pitchFamily="18" charset="0"/>
              </a:rPr>
              <a:t>800</a:t>
            </a:r>
            <a:r>
              <a:rPr lang="zh-CN" altLang="en-US" sz="2400" dirty="0" smtClean="0">
                <a:cs typeface="Times New Roman" panose="02020603050405020304" pitchFamily="18" charset="0"/>
              </a:rPr>
              <a:t>度保温条件下，关闭闸板阀</a:t>
            </a:r>
            <a:r>
              <a:rPr lang="en-US" altLang="zh-CN" sz="2400" dirty="0" smtClean="0">
                <a:cs typeface="Times New Roman" panose="02020603050405020304" pitchFamily="18" charset="0"/>
              </a:rPr>
              <a:t>5</a:t>
            </a:r>
            <a:r>
              <a:rPr lang="zh-CN" altLang="en-US" sz="2400" dirty="0" smtClean="0">
                <a:cs typeface="Times New Roman" panose="02020603050405020304" pitchFamily="18" charset="0"/>
              </a:rPr>
              <a:t>分钟，炉内真空从</a:t>
            </a:r>
            <a:r>
              <a:rPr lang="en-US" altLang="zh-CN" sz="2400" dirty="0" smtClean="0">
                <a:cs typeface="Times New Roman" panose="02020603050405020304" pitchFamily="18" charset="0"/>
              </a:rPr>
              <a:t>3e-3Pa</a:t>
            </a:r>
            <a:r>
              <a:rPr lang="zh-CN" altLang="en-US" sz="2400" dirty="0" smtClean="0">
                <a:cs typeface="Times New Roman" panose="02020603050405020304" pitchFamily="18" charset="0"/>
              </a:rPr>
              <a:t>恶化至</a:t>
            </a:r>
            <a:r>
              <a:rPr lang="en-US" altLang="zh-CN" sz="2400" dirty="0" smtClean="0">
                <a:cs typeface="Times New Roman" panose="02020603050405020304" pitchFamily="18" charset="0"/>
              </a:rPr>
              <a:t>1Pa</a:t>
            </a:r>
            <a:r>
              <a:rPr lang="zh-CN" altLang="en-US" sz="2400" dirty="0" smtClean="0">
                <a:cs typeface="Times New Roman" panose="02020603050405020304" pitchFamily="18" charset="0"/>
              </a:rPr>
              <a:t>量级。</a:t>
            </a:r>
            <a:endParaRPr lang="en-US" altLang="zh-CN" sz="2400" dirty="0" smtClean="0">
              <a:cs typeface="Times New Roman" panose="02020603050405020304" pitchFamily="18" charset="0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86" r="17113"/>
          <a:stretch/>
        </p:blipFill>
        <p:spPr>
          <a:xfrm>
            <a:off x="971600" y="1852400"/>
            <a:ext cx="3869255" cy="3932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31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25000"/>
              </a:lnSpc>
              <a:buClrTx/>
            </a:pPr>
            <a:r>
              <a:rPr lang="zh-CN" altLang="en-US" sz="3200" b="1" dirty="0" smtClean="0">
                <a:solidFill>
                  <a:srgbClr val="003399"/>
                </a:solidFill>
                <a:ea typeface="黑体" panose="02010609060101010101" pitchFamily="49" charset="-122"/>
              </a:rPr>
              <a:t>其它</a:t>
            </a:r>
            <a:endParaRPr lang="en-US" altLang="zh-CN" sz="3200" b="1" dirty="0">
              <a:solidFill>
                <a:srgbClr val="003399"/>
              </a:solidFill>
              <a:ea typeface="黑体" panose="02010609060101010101" pitchFamily="49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88572-2C13-4D34-AB10-A1A9A2A58D78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755576" y="1754334"/>
            <a:ext cx="7560840" cy="3260576"/>
          </a:xfrm>
        </p:spPr>
        <p:txBody>
          <a:bodyPr/>
          <a:lstStyle/>
          <a:p>
            <a:r>
              <a:rPr lang="zh-CN" altLang="en-US" sz="2400" dirty="0" smtClean="0">
                <a:cs typeface="Times New Roman" panose="02020603050405020304" pitchFamily="18" charset="0"/>
              </a:rPr>
              <a:t>进行</a:t>
            </a:r>
            <a:r>
              <a:rPr lang="en-US" altLang="zh-CN" sz="2400" dirty="0" smtClean="0">
                <a:cs typeface="Times New Roman" panose="02020603050405020304" pitchFamily="18" charset="0"/>
              </a:rPr>
              <a:t>650MHz 2cell</a:t>
            </a:r>
            <a:r>
              <a:rPr lang="zh-CN" altLang="en-US" sz="2400" dirty="0" smtClean="0">
                <a:cs typeface="Times New Roman" panose="02020603050405020304" pitchFamily="18" charset="0"/>
              </a:rPr>
              <a:t>超导腔的电磁场仿真计算。</a:t>
            </a:r>
            <a:endParaRPr lang="en-US" altLang="zh-CN" sz="2400" dirty="0" smtClean="0">
              <a:cs typeface="Times New Roman" panose="02020603050405020304" pitchFamily="18" charset="0"/>
            </a:endParaRPr>
          </a:p>
          <a:p>
            <a:r>
              <a:rPr lang="zh-CN" altLang="en-US" sz="2400" dirty="0" smtClean="0">
                <a:cs typeface="Times New Roman" panose="02020603050405020304" pitchFamily="18" charset="0"/>
              </a:rPr>
              <a:t>继续与美国</a:t>
            </a:r>
            <a:r>
              <a:rPr lang="en-US" altLang="zh-CN" sz="2400" dirty="0" smtClean="0">
                <a:cs typeface="Times New Roman" panose="02020603050405020304" pitchFamily="18" charset="0"/>
              </a:rPr>
              <a:t>FNAL</a:t>
            </a:r>
            <a:r>
              <a:rPr lang="zh-CN" altLang="en-US" sz="2400" dirty="0" smtClean="0">
                <a:cs typeface="Times New Roman" panose="02020603050405020304" pitchFamily="18" charset="0"/>
              </a:rPr>
              <a:t>实验室沟通，将</a:t>
            </a:r>
            <a:r>
              <a:rPr lang="en-US" altLang="zh-CN" sz="2400" dirty="0" smtClean="0">
                <a:cs typeface="Times New Roman" panose="02020603050405020304" pitchFamily="18" charset="0"/>
              </a:rPr>
              <a:t>650MHz</a:t>
            </a:r>
            <a:r>
              <a:rPr lang="zh-CN" altLang="en-US" sz="2400" dirty="0" smtClean="0">
                <a:cs typeface="Times New Roman" panose="02020603050405020304" pitchFamily="18" charset="0"/>
              </a:rPr>
              <a:t>单</a:t>
            </a:r>
            <a:r>
              <a:rPr lang="en-US" altLang="zh-CN" sz="2400" dirty="0" smtClean="0">
                <a:cs typeface="Times New Roman" panose="02020603050405020304" pitchFamily="18" charset="0"/>
              </a:rPr>
              <a:t>cell</a:t>
            </a:r>
            <a:r>
              <a:rPr lang="zh-CN" altLang="en-US" sz="2400" dirty="0" smtClean="0">
                <a:cs typeface="Times New Roman" panose="02020603050405020304" pitchFamily="18" charset="0"/>
              </a:rPr>
              <a:t>超导腔运往</a:t>
            </a:r>
            <a:r>
              <a:rPr lang="en-US" altLang="zh-CN" sz="2400" dirty="0" smtClean="0">
                <a:cs typeface="Times New Roman" panose="02020603050405020304" pitchFamily="18" charset="0"/>
              </a:rPr>
              <a:t>FNAL</a:t>
            </a:r>
            <a:r>
              <a:rPr lang="zh-CN" altLang="en-US" sz="2400" dirty="0" smtClean="0">
                <a:cs typeface="Times New Roman" panose="02020603050405020304" pitchFamily="18" charset="0"/>
              </a:rPr>
              <a:t>进行后处理和垂测。</a:t>
            </a:r>
            <a:endParaRPr lang="en-US" altLang="zh-CN" sz="240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89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9944</TotalTime>
  <Words>110</Words>
  <Application>Microsoft Office PowerPoint</Application>
  <PresentationFormat>全屏显示(4:3)</PresentationFormat>
  <Paragraphs>14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黑体</vt:lpstr>
      <vt:lpstr>宋体</vt:lpstr>
      <vt:lpstr>Calibri</vt:lpstr>
      <vt:lpstr>Times New Roman</vt:lpstr>
      <vt:lpstr>Verdana</vt:lpstr>
      <vt:lpstr>Wingdings</vt:lpstr>
      <vt:lpstr>Profile</vt:lpstr>
      <vt:lpstr>CEPC超导腔</vt:lpstr>
      <vt:lpstr>1.3GHz掺氮腔的垂直测试</vt:lpstr>
      <vt:lpstr>工厂退火炉的实验</vt:lpstr>
      <vt:lpstr>其它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</dc:title>
  <dc:creator>沙鹏</dc:creator>
  <cp:lastModifiedBy>shapeng</cp:lastModifiedBy>
  <cp:revision>661</cp:revision>
  <dcterms:created xsi:type="dcterms:W3CDTF">2010-11-02T00:19:36Z</dcterms:created>
  <dcterms:modified xsi:type="dcterms:W3CDTF">2016-09-14T03:41:45Z</dcterms:modified>
</cp:coreProperties>
</file>