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0066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003399"/>
                </a:solidFill>
              </a:rPr>
              <a:t>HOM damper and coupler</a:t>
            </a:r>
            <a:endParaRPr lang="zh-CN" altLang="en-US" sz="3600" dirty="0">
              <a:solidFill>
                <a:srgbClr val="003399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孟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繁博、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郑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洪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娟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043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requirement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145007"/>
              </p:ext>
            </p:extLst>
          </p:nvPr>
        </p:nvGraphicFramePr>
        <p:xfrm>
          <a:off x="-468560" y="908720"/>
          <a:ext cx="7200800" cy="4899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Graph" r:id="rId3" imgW="4276800" imgH="3022560" progId="Origin50.Graph">
                  <p:embed/>
                </p:oleObj>
              </mc:Choice>
              <mc:Fallback>
                <p:oleObj name="Graph" r:id="rId3" imgW="4276800" imgH="3022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68560" y="908720"/>
                        <a:ext cx="7200800" cy="4899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连接符 4"/>
          <p:cNvCxnSpPr/>
          <p:nvPr/>
        </p:nvCxnSpPr>
        <p:spPr bwMode="auto">
          <a:xfrm flipH="1" flipV="1">
            <a:off x="3887856" y="1296000"/>
            <a:ext cx="0" cy="3852000"/>
          </a:xfrm>
          <a:prstGeom prst="line">
            <a:avLst/>
          </a:prstGeom>
          <a:solidFill>
            <a:srgbClr val="FF0000"/>
          </a:solidFill>
          <a:ln w="19050" cap="flat" cmpd="sng" algn="ctr">
            <a:solidFill>
              <a:srgbClr val="7030A0"/>
            </a:solidFill>
            <a:prstDash val="lgDashDot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</p:cxnSp>
      <p:cxnSp>
        <p:nvCxnSpPr>
          <p:cNvPr id="6" name="直接连接符 5"/>
          <p:cNvCxnSpPr/>
          <p:nvPr/>
        </p:nvCxnSpPr>
        <p:spPr bwMode="auto">
          <a:xfrm flipH="1" flipV="1">
            <a:off x="2627784" y="1268760"/>
            <a:ext cx="0" cy="3852000"/>
          </a:xfrm>
          <a:prstGeom prst="line">
            <a:avLst/>
          </a:prstGeom>
          <a:solidFill>
            <a:srgbClr val="FF0000"/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</p:cxnSp>
      <p:sp>
        <p:nvSpPr>
          <p:cNvPr id="7" name="TextBox 6"/>
          <p:cNvSpPr txBox="1"/>
          <p:nvPr/>
        </p:nvSpPr>
        <p:spPr>
          <a:xfrm>
            <a:off x="1547664" y="105273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B050"/>
                </a:solidFill>
              </a:rPr>
              <a:t>Cut off TE11</a:t>
            </a:r>
            <a:r>
              <a:rPr lang="zh-CN" altLang="en-US" sz="1200" dirty="0" smtClean="0">
                <a:solidFill>
                  <a:srgbClr val="00B050"/>
                </a:solidFill>
              </a:rPr>
              <a:t>：</a:t>
            </a:r>
            <a:r>
              <a:rPr lang="en-US" altLang="zh-CN" sz="1200" dirty="0" smtClean="0">
                <a:solidFill>
                  <a:srgbClr val="00B050"/>
                </a:solidFill>
              </a:rPr>
              <a:t>1126MHz</a:t>
            </a:r>
            <a:endParaRPr lang="zh-CN" altLang="en-US" sz="1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105016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7030A0"/>
                </a:solidFill>
              </a:rPr>
              <a:t>Cut off TM01</a:t>
            </a:r>
            <a:r>
              <a:rPr lang="zh-CN" altLang="en-US" sz="1200" dirty="0" smtClean="0">
                <a:solidFill>
                  <a:srgbClr val="7030A0"/>
                </a:solidFill>
              </a:rPr>
              <a:t>：</a:t>
            </a:r>
            <a:r>
              <a:rPr lang="en-US" altLang="zh-CN" sz="1200" dirty="0" smtClean="0">
                <a:solidFill>
                  <a:srgbClr val="7030A0"/>
                </a:solidFill>
              </a:rPr>
              <a:t>1471MHz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6612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Dangerous monopole: aroud1200MHz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Dangerous dipole: 800MHz~900MHz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en-US" altLang="zh-CN" dirty="0" smtClean="0">
                <a:solidFill>
                  <a:srgbClr val="C00000"/>
                </a:solidFill>
              </a:rPr>
              <a:t> 1200MHz</a:t>
            </a:r>
            <a:endParaRPr lang="en-US" altLang="zh-CN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216" y="1700808"/>
            <a:ext cx="252028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0000FF"/>
                </a:solidFill>
              </a:rPr>
              <a:t>Beam stability: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HOM </a:t>
            </a:r>
            <a:r>
              <a:rPr lang="en-US" altLang="zh-CN" i="1" dirty="0" smtClean="0"/>
              <a:t>Q</a:t>
            </a:r>
            <a:r>
              <a:rPr lang="en-US" altLang="zh-CN" dirty="0" smtClean="0"/>
              <a:t>e~10</a:t>
            </a:r>
            <a:r>
              <a:rPr lang="en-US" altLang="zh-CN" baseline="30000" dirty="0" smtClean="0"/>
              <a:t>4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0000FF"/>
                </a:solidFill>
              </a:rPr>
              <a:t>HOM power: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If beam spectrum coincide with HOM, the requirement for </a:t>
            </a:r>
            <a:r>
              <a:rPr lang="en-US" altLang="zh-CN" i="1" dirty="0" err="1" smtClean="0"/>
              <a:t>Q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should less than 10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. (For TM011, if resonance happen,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t=300W (</a:t>
            </a:r>
            <a:r>
              <a:rPr lang="en-US" altLang="zh-CN" i="1" dirty="0" err="1" smtClean="0"/>
              <a:t>Q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=10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Maximum power: 1 kW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57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0" r="32380"/>
          <a:stretch/>
        </p:blipFill>
        <p:spPr bwMode="auto">
          <a:xfrm>
            <a:off x="35497" y="1236832"/>
            <a:ext cx="2544605" cy="264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1" r="32159"/>
          <a:stretch/>
        </p:blipFill>
        <p:spPr bwMode="auto">
          <a:xfrm>
            <a:off x="35497" y="4189161"/>
            <a:ext cx="2544605" cy="262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0588" y="748166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TE11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497" y="3459789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 field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496" y="638132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</a:t>
            </a:r>
            <a:r>
              <a:rPr lang="en-US" altLang="zh-CN" dirty="0" smtClean="0"/>
              <a:t> field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91388"/>
              </p:ext>
            </p:extLst>
          </p:nvPr>
        </p:nvGraphicFramePr>
        <p:xfrm>
          <a:off x="5490069" y="1196752"/>
          <a:ext cx="3546426" cy="324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79"/>
                <a:gridCol w="1152128"/>
                <a:gridCol w="1080119"/>
              </a:tblGrid>
              <a:tr h="7020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R</a:t>
                      </a:r>
                      <a:r>
                        <a:rPr lang="en-US" altLang="zh-CN" sz="2000" baseline="-25000" dirty="0" err="1" smtClean="0"/>
                        <a:t>pipe</a:t>
                      </a:r>
                      <a:r>
                        <a:rPr lang="en-US" altLang="zh-CN" sz="2000" baseline="-25000" dirty="0" smtClean="0"/>
                        <a:t> </a:t>
                      </a:r>
                      <a:r>
                        <a:rPr lang="en-US" altLang="zh-CN" sz="2000" baseline="0" dirty="0" smtClean="0"/>
                        <a:t>  </a:t>
                      </a:r>
                      <a:r>
                        <a:rPr lang="en-US" altLang="zh-CN" sz="1400" baseline="0" dirty="0" smtClean="0"/>
                        <a:t>(mm)</a:t>
                      </a:r>
                      <a:endParaRPr lang="zh-CN" altLang="en-US" sz="14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TE11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TM01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78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1.126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1.47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90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0.9757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1.274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100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0.8782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1.148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110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0.7986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1.043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0" r="32420"/>
          <a:stretch/>
        </p:blipFill>
        <p:spPr bwMode="auto">
          <a:xfrm>
            <a:off x="2716153" y="1236832"/>
            <a:ext cx="2503988" cy="259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20936" y="748166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TM01</a:t>
            </a:r>
            <a:endParaRPr lang="zh-CN" altLang="en-US" sz="20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6" r="32587"/>
          <a:stretch/>
        </p:blipFill>
        <p:spPr bwMode="auto">
          <a:xfrm>
            <a:off x="2716153" y="4193791"/>
            <a:ext cx="2484606" cy="258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644146" y="345621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 field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44145" y="637775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</a:t>
            </a:r>
            <a:r>
              <a:rPr lang="en-US" altLang="zh-CN" dirty="0" smtClean="0"/>
              <a:t> field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72381" y="764704"/>
            <a:ext cx="2632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Cutoff frequency  (GHz)</a:t>
            </a:r>
            <a:endParaRPr lang="zh-CN" altLang="en-US" sz="20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2" t="10248" r="21775" b="3413"/>
          <a:stretch/>
        </p:blipFill>
        <p:spPr bwMode="auto">
          <a:xfrm>
            <a:off x="5278002" y="4581129"/>
            <a:ext cx="3805369" cy="195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95736" y="4030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Useful field mode in beam pipe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933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030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Frequency band division for damper and coupler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006208"/>
            <a:ext cx="3599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33CC"/>
                </a:solidFill>
              </a:rPr>
              <a:t>1) 800MHz~900MHz: dipole only</a:t>
            </a:r>
            <a:endParaRPr lang="zh-CN" altLang="en-US" sz="20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1399"/>
            <a:ext cx="4612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33CC"/>
                </a:solidFill>
              </a:rPr>
              <a:t>2) </a:t>
            </a:r>
            <a:r>
              <a:rPr lang="zh-CN" altLang="en-US" sz="2000" dirty="0" smtClean="0">
                <a:solidFill>
                  <a:srgbClr val="0033CC"/>
                </a:solidFill>
              </a:rPr>
              <a:t>≈</a:t>
            </a:r>
            <a:r>
              <a:rPr lang="en-US" altLang="zh-CN" sz="2000" dirty="0" smtClean="0">
                <a:solidFill>
                  <a:srgbClr val="0033CC"/>
                </a:solidFill>
              </a:rPr>
              <a:t>1200MHz: monopole (TM011?), dipole</a:t>
            </a:r>
            <a:endParaRPr lang="zh-CN" altLang="en-US" sz="2000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547082"/>
            <a:ext cx="33123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TM011 can be coupled by TM01 mode in pipe.</a:t>
            </a:r>
          </a:p>
          <a:p>
            <a:r>
              <a:rPr lang="en-US" altLang="zh-CN" dirty="0"/>
              <a:t>TE11 mode is useless for TM011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9" name="下箭头 8"/>
          <p:cNvSpPr/>
          <p:nvPr/>
        </p:nvSpPr>
        <p:spPr>
          <a:xfrm>
            <a:off x="7020272" y="2636912"/>
            <a:ext cx="360040" cy="4320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544616" y="3109582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pipe</a:t>
            </a:r>
            <a:r>
              <a:rPr lang="en-US" altLang="zh-CN" dirty="0" smtClean="0"/>
              <a:t> should be larger than 100mm, to couple the TM011.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34888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Solution 1:</a:t>
            </a:r>
          </a:p>
          <a:p>
            <a:r>
              <a:rPr lang="en-US" altLang="zh-CN" dirty="0"/>
              <a:t>Use coupler for both frequency </a:t>
            </a:r>
            <a:r>
              <a:rPr lang="en-US" altLang="zh-CN" dirty="0" smtClean="0"/>
              <a:t>band, 800~900MHz and 1200MHz.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30006" y="3276273"/>
            <a:ext cx="4062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006600"/>
                </a:solidFill>
              </a:rPr>
              <a:t>Good: small pipe (78mm)</a:t>
            </a:r>
          </a:p>
          <a:p>
            <a:r>
              <a:rPr lang="en-US" altLang="zh-CN" sz="1600" dirty="0" smtClean="0">
                <a:solidFill>
                  <a:srgbClr val="C00000"/>
                </a:solidFill>
              </a:rPr>
              <a:t>Bad: hard to design coupler covering two band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875" y="414908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Solution 2:</a:t>
            </a:r>
          </a:p>
          <a:p>
            <a:r>
              <a:rPr lang="en-US" altLang="zh-CN" dirty="0"/>
              <a:t>Use coupler </a:t>
            </a:r>
            <a:r>
              <a:rPr lang="en-US" altLang="zh-CN" dirty="0" smtClean="0"/>
              <a:t>for 800~900MHz, and damper for 1200MHz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30006" y="5094150"/>
            <a:ext cx="4230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006600"/>
                </a:solidFill>
              </a:rPr>
              <a:t>Good: coupler focus on one band, easy to design</a:t>
            </a:r>
          </a:p>
          <a:p>
            <a:r>
              <a:rPr lang="en-US" altLang="zh-CN" sz="1600" dirty="0" smtClean="0">
                <a:solidFill>
                  <a:srgbClr val="C00000"/>
                </a:solidFill>
              </a:rPr>
              <a:t>Bad: large pipe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16" name="下箭头 15"/>
          <p:cNvSpPr/>
          <p:nvPr/>
        </p:nvSpPr>
        <p:spPr>
          <a:xfrm>
            <a:off x="611560" y="5170512"/>
            <a:ext cx="360040" cy="706759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0502" y="5877271"/>
            <a:ext cx="146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33CC"/>
                </a:solidFill>
              </a:rPr>
              <a:t>Maybe better</a:t>
            </a:r>
            <a:endParaRPr lang="zh-CN" alt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1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3290" y="47667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Next step for damper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53290" y="1412776"/>
            <a:ext cx="6038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33CC"/>
                </a:solidFill>
              </a:rPr>
              <a:t>Decide the diameter of beam pipe, with the cavity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Calculate the </a:t>
            </a:r>
            <a:r>
              <a:rPr lang="en-US" altLang="zh-CN" sz="2000" dirty="0" err="1" smtClean="0"/>
              <a:t>Qe</a:t>
            </a:r>
            <a:r>
              <a:rPr lang="en-US" altLang="zh-CN" sz="2000" dirty="0" smtClean="0"/>
              <a:t> of pipe for the TM011, and the other dangerous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Simulation with ferrite on the pipe, to get the </a:t>
            </a:r>
            <a:r>
              <a:rPr lang="en-US" altLang="zh-CN" sz="2000" dirty="0" err="1" smtClean="0"/>
              <a:t>Ql</a:t>
            </a:r>
            <a:r>
              <a:rPr lang="en-US" altLang="zh-CN" sz="2000" dirty="0" smtClean="0"/>
              <a:t> of the cavity &amp;pipe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……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6036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57808"/>
            <a:ext cx="9144000" cy="1143000"/>
          </a:xfrm>
        </p:spPr>
        <p:txBody>
          <a:bodyPr/>
          <a:lstStyle/>
          <a:p>
            <a:r>
              <a:rPr lang="en-US" altLang="zh-CN" sz="3200" dirty="0" smtClean="0"/>
              <a:t>TLM &amp; Matrix methods for coupler design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US" altLang="zh-CN" dirty="0"/>
              <a:t>To design the coupler from equivalent circuit </a:t>
            </a:r>
            <a:r>
              <a:rPr lang="en-US" altLang="zh-CN" dirty="0" smtClean="0"/>
              <a:t>concept. Then transform to transmission line models (TLM).</a:t>
            </a:r>
          </a:p>
          <a:p>
            <a:endParaRPr lang="en-US" altLang="zh-CN" dirty="0" smtClean="0"/>
          </a:p>
          <a:p>
            <a:r>
              <a:rPr lang="en-US" altLang="zh-CN" dirty="0"/>
              <a:t>To simplify the HOM coupler design by ABCD </a:t>
            </a:r>
            <a:r>
              <a:rPr lang="en-US" altLang="zh-CN" dirty="0" smtClean="0"/>
              <a:t>matrix.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947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33CC"/>
                </a:solidFill>
              </a:rPr>
              <a:t>HOM coupler part written by </a:t>
            </a:r>
            <a:r>
              <a:rPr lang="zh-CN" altLang="en-US" sz="2800" dirty="0" smtClean="0">
                <a:solidFill>
                  <a:srgbClr val="0033CC"/>
                </a:solidFill>
              </a:rPr>
              <a:t>洪娟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8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4"/>
          <a:stretch/>
        </p:blipFill>
        <p:spPr bwMode="auto">
          <a:xfrm>
            <a:off x="859979" y="1074709"/>
            <a:ext cx="6927533" cy="42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/>
          <a:lstStyle/>
          <a:p>
            <a:r>
              <a:rPr lang="en-US" altLang="zh-CN" sz="3200" dirty="0" smtClean="0"/>
              <a:t>Matrix methods for coupler design (W. Xu)</a:t>
            </a:r>
            <a:endParaRPr lang="zh-CN" altLang="en-US" sz="3200" dirty="0"/>
          </a:p>
        </p:txBody>
      </p:sp>
      <p:sp>
        <p:nvSpPr>
          <p:cNvPr id="4" name="椭圆 3"/>
          <p:cNvSpPr>
            <a:spLocks noChangeAspect="1"/>
          </p:cNvSpPr>
          <p:nvPr/>
        </p:nvSpPr>
        <p:spPr bwMode="auto">
          <a:xfrm>
            <a:off x="3479304" y="4509120"/>
            <a:ext cx="2748880" cy="504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6" name="下箭头 5"/>
          <p:cNvSpPr/>
          <p:nvPr/>
        </p:nvSpPr>
        <p:spPr bwMode="auto">
          <a:xfrm>
            <a:off x="4603998" y="5014208"/>
            <a:ext cx="288032" cy="43210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9794" y="5419963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Atotal</a:t>
            </a:r>
            <a:r>
              <a:rPr lang="en-US" altLang="zh-CN" sz="1600" dirty="0" smtClean="0"/>
              <a:t>[1,2</a:t>
            </a:r>
            <a:r>
              <a:rPr lang="en-US" altLang="zh-CN" sz="1600" dirty="0"/>
              <a:t>]/</a:t>
            </a:r>
            <a:r>
              <a:rPr lang="en-US" altLang="zh-CN" sz="1600" dirty="0" smtClean="0"/>
              <a:t>Z0+Atotal[2,1]Z0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92488" y="581906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</a:rPr>
              <a:t>S21</a:t>
            </a:r>
            <a:r>
              <a:rPr lang="zh-CN" altLang="en-US" dirty="0" smtClean="0">
                <a:solidFill>
                  <a:srgbClr val="0000FF"/>
                </a:solidFill>
              </a:rPr>
              <a:t>式用于输入和输出端口的特性阻抗相等的情况。</a:t>
            </a:r>
            <a:r>
              <a:rPr lang="en-US" altLang="zh-CN" dirty="0" smtClean="0">
                <a:solidFill>
                  <a:srgbClr val="0000FF"/>
                </a:solidFill>
              </a:rPr>
              <a:t>(right?)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6413266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1] </a:t>
            </a:r>
            <a:r>
              <a:rPr lang="en-US" altLang="zh-CN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W. XU. 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HOM coupler design for High current SRF </a:t>
            </a:r>
            <a:r>
              <a:rPr lang="en-US" altLang="zh-CN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cavities. 2010.10.11  </a:t>
            </a:r>
          </a:p>
          <a:p>
            <a:r>
              <a:rPr lang="en-US" altLang="zh-CN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[2] David M. </a:t>
            </a:r>
            <a:r>
              <a:rPr lang="en-US" altLang="zh-CN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Pozar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altLang="zh-CN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Microwave Engineering, Publishing House of Electronics Industry, Beijing. p160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/>
          <a:lstStyle/>
          <a:p>
            <a:r>
              <a:rPr lang="en-US" altLang="zh-CN" sz="3600" dirty="0" smtClean="0"/>
              <a:t>RF Characteristics-Design Progress</a:t>
            </a:r>
            <a:endParaRPr lang="zh-CN" alt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4"/>
          <a:stretch/>
        </p:blipFill>
        <p:spPr bwMode="auto">
          <a:xfrm>
            <a:off x="6360141" y="3285409"/>
            <a:ext cx="2565440" cy="240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4208" y="5813976"/>
            <a:ext cx="24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LHC broadband coupler</a:t>
            </a:r>
            <a:endParaRPr lang="zh-CN" altLang="en-US" sz="1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3772" r="19896" b="24067"/>
          <a:stretch/>
        </p:blipFill>
        <p:spPr>
          <a:xfrm>
            <a:off x="5310206" y="1063573"/>
            <a:ext cx="3833794" cy="23521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" t="12222" r="1869" b="13333"/>
          <a:stretch/>
        </p:blipFill>
        <p:spPr>
          <a:xfrm>
            <a:off x="467544" y="1180445"/>
            <a:ext cx="3672408" cy="3822864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 bwMode="auto">
          <a:xfrm flipH="1">
            <a:off x="4427983" y="4194569"/>
            <a:ext cx="1932157" cy="41037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9" name="右箭头 8"/>
          <p:cNvSpPr/>
          <p:nvPr/>
        </p:nvSpPr>
        <p:spPr bwMode="auto">
          <a:xfrm>
            <a:off x="4427983" y="2239625"/>
            <a:ext cx="1368152" cy="41037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229200"/>
            <a:ext cx="62526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1600" dirty="0" smtClean="0">
                <a:solidFill>
                  <a:srgbClr val="C00000"/>
                </a:solidFill>
              </a:rPr>
              <a:t>The values for </a:t>
            </a:r>
            <a:r>
              <a:rPr lang="en-US" altLang="zh-CN" sz="1600" dirty="0">
                <a:solidFill>
                  <a:srgbClr val="C00000"/>
                </a:solidFill>
              </a:rPr>
              <a:t>the </a:t>
            </a:r>
            <a:r>
              <a:rPr lang="en-US" altLang="zh-CN" sz="1600" dirty="0" err="1" smtClean="0">
                <a:solidFill>
                  <a:srgbClr val="C00000"/>
                </a:solidFill>
              </a:rPr>
              <a:t>untuned</a:t>
            </a:r>
            <a:r>
              <a:rPr lang="en-US" altLang="zh-CN" sz="1600" dirty="0" smtClean="0">
                <a:solidFill>
                  <a:srgbClr val="C00000"/>
                </a:solidFill>
              </a:rPr>
              <a:t> transmission line equivalent circuits are:</a:t>
            </a:r>
          </a:p>
          <a:p>
            <a:r>
              <a:rPr lang="en-US" altLang="zh-CN" sz="1600" dirty="0" smtClean="0">
                <a:solidFill>
                  <a:srgbClr val="0000FF"/>
                </a:solidFill>
              </a:rPr>
              <a:t>Ct=2.69pF, Lt=33.76nH, Ln=15.94nH, Cn=3.76pF, L2=9.08nH, C2=0.85pF, M23=7.45nH, C3=1.37pF, L3=19.01nH,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Zt</a:t>
            </a:r>
            <a:r>
              <a:rPr lang="en-US" altLang="zh-CN" sz="1600" dirty="0" smtClean="0">
                <a:solidFill>
                  <a:srgbClr val="0000FF"/>
                </a:solidFill>
              </a:rPr>
              <a:t>=112</a:t>
            </a:r>
            <a:r>
              <a:rPr lang="el-GR" altLang="zh-CN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Ω</a:t>
            </a:r>
            <a:r>
              <a:rPr lang="en-US" altLang="zh-CN" sz="1600" dirty="0" smtClean="0">
                <a:solidFill>
                  <a:srgbClr val="0000FF"/>
                </a:solidFill>
              </a:rPr>
              <a:t>, Z=50 </a:t>
            </a:r>
            <a:r>
              <a:rPr lang="el-GR" altLang="zh-CN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zh-CN" alt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7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Optimization need to be done</a:t>
            </a: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Fundamental mode rejection</a:t>
            </a: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Extraction of higher order mode 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passband</a:t>
            </a:r>
            <a:r>
              <a:rPr lang="en-US" altLang="zh-CN" sz="2000" dirty="0" smtClean="0">
                <a:solidFill>
                  <a:schemeClr val="tx1"/>
                </a:solidFill>
              </a:rPr>
              <a:t>.</a:t>
            </a: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……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/>
              <a:t>3D model</a:t>
            </a: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Numerical simulation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Practical adjustment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5400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……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5496" y="53752"/>
            <a:ext cx="9108504" cy="1143000"/>
          </a:xfrm>
        </p:spPr>
        <p:txBody>
          <a:bodyPr/>
          <a:lstStyle/>
          <a:p>
            <a:r>
              <a:rPr lang="en-US" altLang="zh-CN" sz="3600" dirty="0" smtClean="0"/>
              <a:t>RF Characteristics-Design Progress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93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441</Words>
  <Application>Microsoft Office PowerPoint</Application>
  <PresentationFormat>全屏显示(4:3)</PresentationFormat>
  <Paragraphs>79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华文中宋</vt:lpstr>
      <vt:lpstr>宋体</vt:lpstr>
      <vt:lpstr>微软雅黑</vt:lpstr>
      <vt:lpstr>Arial</vt:lpstr>
      <vt:lpstr>Calibri</vt:lpstr>
      <vt:lpstr>Times New Roman</vt:lpstr>
      <vt:lpstr>Office 主题</vt:lpstr>
      <vt:lpstr>Graph</vt:lpstr>
      <vt:lpstr>HOM damper and coupler</vt:lpstr>
      <vt:lpstr>Design requirement</vt:lpstr>
      <vt:lpstr>PowerPoint 演示文稿</vt:lpstr>
      <vt:lpstr>PowerPoint 演示文稿</vt:lpstr>
      <vt:lpstr>PowerPoint 演示文稿</vt:lpstr>
      <vt:lpstr>TLM &amp; Matrix methods for coupler design</vt:lpstr>
      <vt:lpstr>Matrix methods for coupler design (W. Xu)</vt:lpstr>
      <vt:lpstr>RF Characteristics-Design Progress</vt:lpstr>
      <vt:lpstr>RF Characteristics-Design Progress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 damper and coupler</dc:title>
  <dc:creator>meng</dc:creator>
  <cp:lastModifiedBy>Zhai</cp:lastModifiedBy>
  <cp:revision>15</cp:revision>
  <dcterms:created xsi:type="dcterms:W3CDTF">2016-09-14T01:51:35Z</dcterms:created>
  <dcterms:modified xsi:type="dcterms:W3CDTF">2016-09-17T01:41:52Z</dcterms:modified>
</cp:coreProperties>
</file>