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6600"/>
    <a:srgbClr val="006666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02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 smtClean="0">
                <a:solidFill>
                  <a:srgbClr val="003399"/>
                </a:solidFill>
              </a:rPr>
              <a:t>HOM damper and coupler</a:t>
            </a:r>
            <a:endParaRPr lang="zh-CN" altLang="en-US" sz="3600" dirty="0">
              <a:solidFill>
                <a:srgbClr val="003399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550912"/>
          </a:xfrm>
        </p:spPr>
        <p:txBody>
          <a:bodyPr>
            <a:normAutofit/>
          </a:bodyPr>
          <a:lstStyle/>
          <a:p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孟</a:t>
            </a:r>
            <a:r>
              <a:rPr lang="zh-CN" altLang="en-US" sz="24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繁博、</a:t>
            </a:r>
            <a:r>
              <a:rPr lang="zh-CN" altLang="en-US" sz="24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郑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洪</a:t>
            </a:r>
            <a:r>
              <a:rPr lang="zh-CN" altLang="en-US" sz="24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娟</a:t>
            </a:r>
            <a:endParaRPr lang="zh-CN" altLang="en-US" sz="2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40433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Design requirement</a:t>
            </a:r>
            <a:endParaRPr lang="zh-CN" altLang="en-US" dirty="0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6145007"/>
              </p:ext>
            </p:extLst>
          </p:nvPr>
        </p:nvGraphicFramePr>
        <p:xfrm>
          <a:off x="-468560" y="908720"/>
          <a:ext cx="7200800" cy="48996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Graph" r:id="rId3" imgW="4276800" imgH="3022560" progId="Origin50.Graph">
                  <p:embed/>
                </p:oleObj>
              </mc:Choice>
              <mc:Fallback>
                <p:oleObj name="Graph" r:id="rId3" imgW="4276800" imgH="3022560" progId="Origin50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468560" y="908720"/>
                        <a:ext cx="7200800" cy="48996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直接连接符 4"/>
          <p:cNvCxnSpPr/>
          <p:nvPr/>
        </p:nvCxnSpPr>
        <p:spPr bwMode="auto">
          <a:xfrm flipH="1" flipV="1">
            <a:off x="3887856" y="1296000"/>
            <a:ext cx="0" cy="3852000"/>
          </a:xfrm>
          <a:prstGeom prst="line">
            <a:avLst/>
          </a:prstGeom>
          <a:solidFill>
            <a:srgbClr val="FF0000"/>
          </a:solidFill>
          <a:ln w="19050" cap="flat" cmpd="sng" algn="ctr">
            <a:solidFill>
              <a:srgbClr val="7030A0"/>
            </a:solidFill>
            <a:prstDash val="lgDashDot"/>
            <a:round/>
            <a:headEnd type="none" w="med" len="med"/>
            <a:tailEnd type="none" w="med" len="med"/>
          </a:ln>
          <a:effectLst>
            <a:outerShdw dist="53882" dir="2700000" algn="ctr" rotWithShape="0">
              <a:srgbClr val="CCECFF"/>
            </a:outerShdw>
          </a:effectLst>
        </p:spPr>
      </p:cxnSp>
      <p:cxnSp>
        <p:nvCxnSpPr>
          <p:cNvPr id="6" name="直接连接符 5"/>
          <p:cNvCxnSpPr/>
          <p:nvPr/>
        </p:nvCxnSpPr>
        <p:spPr bwMode="auto">
          <a:xfrm flipH="1" flipV="1">
            <a:off x="2627784" y="1268760"/>
            <a:ext cx="0" cy="3852000"/>
          </a:xfrm>
          <a:prstGeom prst="line">
            <a:avLst/>
          </a:prstGeom>
          <a:solidFill>
            <a:srgbClr val="FF0000"/>
          </a:solidFill>
          <a:ln w="19050" cap="flat" cmpd="sng" algn="ctr">
            <a:solidFill>
              <a:srgbClr val="00B050"/>
            </a:solidFill>
            <a:prstDash val="lgDashDot"/>
            <a:round/>
            <a:headEnd type="none" w="med" len="med"/>
            <a:tailEnd type="none" w="med" len="med"/>
          </a:ln>
          <a:effectLst>
            <a:outerShdw dist="53882" dir="2700000" algn="ctr" rotWithShape="0">
              <a:srgbClr val="CCECFF"/>
            </a:outerShdw>
          </a:effectLst>
        </p:spPr>
      </p:cxnSp>
      <p:sp>
        <p:nvSpPr>
          <p:cNvPr id="7" name="TextBox 6"/>
          <p:cNvSpPr txBox="1"/>
          <p:nvPr/>
        </p:nvSpPr>
        <p:spPr>
          <a:xfrm>
            <a:off x="1547664" y="1052736"/>
            <a:ext cx="1944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B050"/>
                </a:solidFill>
              </a:rPr>
              <a:t>Cut off TE11</a:t>
            </a:r>
            <a:r>
              <a:rPr lang="zh-CN" altLang="en-US" sz="1200" dirty="0" smtClean="0">
                <a:solidFill>
                  <a:srgbClr val="00B050"/>
                </a:solidFill>
              </a:rPr>
              <a:t>：</a:t>
            </a:r>
            <a:r>
              <a:rPr lang="en-US" altLang="zh-CN" sz="1200" dirty="0" smtClean="0">
                <a:solidFill>
                  <a:srgbClr val="00B050"/>
                </a:solidFill>
              </a:rPr>
              <a:t>1126MHz</a:t>
            </a:r>
            <a:endParaRPr lang="zh-CN" altLang="en-US" sz="1200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75856" y="1050166"/>
            <a:ext cx="1944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7030A0"/>
                </a:solidFill>
              </a:rPr>
              <a:t>Cut off TM01</a:t>
            </a:r>
            <a:r>
              <a:rPr lang="zh-CN" altLang="en-US" sz="1200" dirty="0" smtClean="0">
                <a:solidFill>
                  <a:srgbClr val="7030A0"/>
                </a:solidFill>
              </a:rPr>
              <a:t>：</a:t>
            </a:r>
            <a:r>
              <a:rPr lang="en-US" altLang="zh-CN" sz="1200" dirty="0" smtClean="0">
                <a:solidFill>
                  <a:srgbClr val="7030A0"/>
                </a:solidFill>
              </a:rPr>
              <a:t>1471MHz</a:t>
            </a:r>
            <a:endParaRPr lang="zh-CN" altLang="en-US" sz="1200" dirty="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9552" y="5661248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C00000"/>
                </a:solidFill>
              </a:rPr>
              <a:t>Dangerous monopole: aroud1200MHz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C00000"/>
                </a:solidFill>
              </a:rPr>
              <a:t>Dangerous dipole: 800MHz~900MHz</a:t>
            </a:r>
            <a:r>
              <a:rPr lang="en-US" altLang="zh-CN" dirty="0">
                <a:solidFill>
                  <a:srgbClr val="C00000"/>
                </a:solidFill>
              </a:rPr>
              <a:t>,</a:t>
            </a:r>
            <a:r>
              <a:rPr lang="en-US" altLang="zh-CN" dirty="0" smtClean="0">
                <a:solidFill>
                  <a:srgbClr val="C00000"/>
                </a:solidFill>
              </a:rPr>
              <a:t> 1200MHz</a:t>
            </a:r>
            <a:endParaRPr lang="en-US" altLang="zh-CN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16216" y="1700808"/>
            <a:ext cx="2520280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zh-CN" dirty="0" smtClean="0">
                <a:solidFill>
                  <a:srgbClr val="0000FF"/>
                </a:solidFill>
              </a:rPr>
              <a:t>Beam stability: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dirty="0" smtClean="0"/>
              <a:t>HOM </a:t>
            </a:r>
            <a:r>
              <a:rPr lang="en-US" altLang="zh-CN" i="1" dirty="0" smtClean="0"/>
              <a:t>Q</a:t>
            </a:r>
            <a:r>
              <a:rPr lang="en-US" altLang="zh-CN" dirty="0" smtClean="0"/>
              <a:t>e~10</a:t>
            </a:r>
            <a:r>
              <a:rPr lang="en-US" altLang="zh-CN" baseline="30000" dirty="0" smtClean="0"/>
              <a:t>4</a:t>
            </a:r>
          </a:p>
          <a:p>
            <a:pPr>
              <a:spcAft>
                <a:spcPts val="600"/>
              </a:spcAft>
            </a:pPr>
            <a:r>
              <a:rPr lang="en-US" altLang="zh-CN" dirty="0" smtClean="0">
                <a:solidFill>
                  <a:srgbClr val="0000FF"/>
                </a:solidFill>
              </a:rPr>
              <a:t>HOM power: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If beam spectrum coincide with HOM, the requirement for </a:t>
            </a:r>
            <a:r>
              <a:rPr lang="en-US" altLang="zh-CN" i="1" dirty="0" err="1" smtClean="0"/>
              <a:t>Q</a:t>
            </a:r>
            <a:r>
              <a:rPr lang="en-US" altLang="zh-CN" dirty="0" err="1" smtClean="0"/>
              <a:t>e</a:t>
            </a:r>
            <a:r>
              <a:rPr lang="en-US" altLang="zh-CN" dirty="0" smtClean="0"/>
              <a:t> should less than 10</a:t>
            </a:r>
            <a:r>
              <a:rPr lang="en-US" altLang="zh-CN" baseline="30000" dirty="0" smtClean="0"/>
              <a:t>3</a:t>
            </a:r>
            <a:r>
              <a:rPr lang="en-US" altLang="zh-CN" dirty="0" smtClean="0"/>
              <a:t>. (For TM011, if resonance happen, </a:t>
            </a:r>
            <a:r>
              <a:rPr lang="en-US" altLang="zh-CN" i="1" dirty="0" smtClean="0"/>
              <a:t>P</a:t>
            </a:r>
            <a:r>
              <a:rPr lang="en-US" altLang="zh-CN" dirty="0" smtClean="0"/>
              <a:t>t=300W (</a:t>
            </a:r>
            <a:r>
              <a:rPr lang="en-US" altLang="zh-CN" i="1" dirty="0" err="1" smtClean="0"/>
              <a:t>Q</a:t>
            </a:r>
            <a:r>
              <a:rPr lang="en-US" altLang="zh-CN" dirty="0" err="1" smtClean="0"/>
              <a:t>e</a:t>
            </a:r>
            <a:r>
              <a:rPr lang="en-US" altLang="zh-CN" dirty="0" smtClean="0"/>
              <a:t>=10</a:t>
            </a:r>
            <a:r>
              <a:rPr lang="en-US" altLang="zh-CN" baseline="30000" dirty="0" smtClean="0"/>
              <a:t>3</a:t>
            </a:r>
            <a:r>
              <a:rPr lang="en-US" altLang="zh-CN" dirty="0" smtClean="0"/>
              <a:t>))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Maximum power: 1 kW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85716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10" r="32380"/>
          <a:stretch/>
        </p:blipFill>
        <p:spPr bwMode="auto">
          <a:xfrm>
            <a:off x="35497" y="1236832"/>
            <a:ext cx="2544605" cy="2642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21" r="32159"/>
          <a:stretch/>
        </p:blipFill>
        <p:spPr bwMode="auto">
          <a:xfrm>
            <a:off x="35497" y="4189161"/>
            <a:ext cx="2544605" cy="2624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60588" y="748166"/>
            <a:ext cx="6944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/>
              <a:t>TE11</a:t>
            </a:r>
            <a:endParaRPr lang="zh-CN" alt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35497" y="3459789"/>
            <a:ext cx="763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E field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5496" y="6381329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H</a:t>
            </a:r>
            <a:r>
              <a:rPr lang="en-US" altLang="zh-CN" dirty="0" smtClean="0"/>
              <a:t> field</a:t>
            </a:r>
            <a:endParaRPr lang="zh-CN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991388"/>
              </p:ext>
            </p:extLst>
          </p:nvPr>
        </p:nvGraphicFramePr>
        <p:xfrm>
          <a:off x="5490069" y="1196752"/>
          <a:ext cx="3546426" cy="32403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179"/>
                <a:gridCol w="1152128"/>
                <a:gridCol w="1080119"/>
              </a:tblGrid>
              <a:tr h="70204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err="1" smtClean="0"/>
                        <a:t>R</a:t>
                      </a:r>
                      <a:r>
                        <a:rPr lang="en-US" altLang="zh-CN" sz="2000" baseline="-25000" dirty="0" err="1" smtClean="0"/>
                        <a:t>pipe</a:t>
                      </a:r>
                      <a:r>
                        <a:rPr lang="en-US" altLang="zh-CN" sz="2000" baseline="-25000" dirty="0" smtClean="0"/>
                        <a:t> </a:t>
                      </a:r>
                      <a:r>
                        <a:rPr lang="en-US" altLang="zh-CN" sz="2000" baseline="0" dirty="0" smtClean="0"/>
                        <a:t>  </a:t>
                      </a:r>
                      <a:r>
                        <a:rPr lang="en-US" altLang="zh-CN" sz="1400" baseline="0" dirty="0" smtClean="0"/>
                        <a:t>(mm)</a:t>
                      </a:r>
                      <a:endParaRPr lang="zh-CN" altLang="en-US" sz="1400" baseline="-25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TE11</a:t>
                      </a:r>
                      <a:endParaRPr lang="zh-CN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TM01</a:t>
                      </a:r>
                      <a:endParaRPr lang="zh-CN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457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78</a:t>
                      </a:r>
                      <a:endParaRPr lang="zh-CN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1.126</a:t>
                      </a:r>
                      <a:endParaRPr lang="zh-CN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1.47</a:t>
                      </a:r>
                      <a:endParaRPr lang="zh-CN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457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90</a:t>
                      </a:r>
                      <a:endParaRPr lang="zh-CN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0.9757</a:t>
                      </a:r>
                      <a:endParaRPr lang="zh-CN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1.274</a:t>
                      </a:r>
                      <a:endParaRPr lang="zh-CN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457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100</a:t>
                      </a:r>
                      <a:endParaRPr lang="zh-CN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0.8782</a:t>
                      </a:r>
                      <a:endParaRPr lang="zh-CN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1.148</a:t>
                      </a:r>
                      <a:endParaRPr lang="zh-CN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457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110</a:t>
                      </a:r>
                      <a:endParaRPr lang="zh-CN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0.7986</a:t>
                      </a:r>
                      <a:endParaRPr lang="zh-CN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1.043</a:t>
                      </a:r>
                      <a:endParaRPr lang="zh-CN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90" r="32420"/>
          <a:stretch/>
        </p:blipFill>
        <p:spPr bwMode="auto">
          <a:xfrm>
            <a:off x="2716153" y="1236832"/>
            <a:ext cx="2503988" cy="2592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620936" y="748166"/>
            <a:ext cx="7889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/>
              <a:t>TM01</a:t>
            </a:r>
            <a:endParaRPr lang="zh-CN" altLang="en-US" sz="2000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06" r="32587"/>
          <a:stretch/>
        </p:blipFill>
        <p:spPr bwMode="auto">
          <a:xfrm>
            <a:off x="2716153" y="4193791"/>
            <a:ext cx="2484606" cy="2587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2644146" y="3456215"/>
            <a:ext cx="763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E field</a:t>
            </a:r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644145" y="6377755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H</a:t>
            </a:r>
            <a:r>
              <a:rPr lang="en-US" altLang="zh-CN" dirty="0" smtClean="0"/>
              <a:t> field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972381" y="764704"/>
            <a:ext cx="26320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/>
              <a:t>Cutoff frequency  (GHz)</a:t>
            </a:r>
            <a:endParaRPr lang="zh-CN" altLang="en-US" sz="2000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72" t="10248" r="21775" b="3413"/>
          <a:stretch/>
        </p:blipFill>
        <p:spPr bwMode="auto">
          <a:xfrm>
            <a:off x="5278002" y="4581129"/>
            <a:ext cx="3805369" cy="1959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195736" y="40306"/>
            <a:ext cx="5328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Useful field mode in beam pipe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29336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5616" y="40306"/>
            <a:ext cx="7416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Frequency band division for damper and coupler</a:t>
            </a:r>
            <a:endParaRPr lang="zh-CN" alt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1006208"/>
            <a:ext cx="35990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>
                <a:solidFill>
                  <a:srgbClr val="0033CC"/>
                </a:solidFill>
              </a:rPr>
              <a:t>1) 800MHz~900MHz: dipole only</a:t>
            </a:r>
            <a:endParaRPr lang="zh-CN" altLang="en-US" sz="2000" dirty="0">
              <a:solidFill>
                <a:srgbClr val="0033CC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1551399"/>
            <a:ext cx="46121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>
                <a:solidFill>
                  <a:srgbClr val="0033CC"/>
                </a:solidFill>
              </a:rPr>
              <a:t>2) </a:t>
            </a:r>
            <a:r>
              <a:rPr lang="zh-CN" altLang="en-US" sz="2000" dirty="0" smtClean="0">
                <a:solidFill>
                  <a:srgbClr val="0033CC"/>
                </a:solidFill>
              </a:rPr>
              <a:t>≈</a:t>
            </a:r>
            <a:r>
              <a:rPr lang="en-US" altLang="zh-CN" sz="2000" dirty="0" smtClean="0">
                <a:solidFill>
                  <a:srgbClr val="0033CC"/>
                </a:solidFill>
              </a:rPr>
              <a:t>1200MHz: monopole (TM011?), dipole</a:t>
            </a:r>
            <a:endParaRPr lang="zh-CN" altLang="en-US" sz="2000" dirty="0">
              <a:solidFill>
                <a:srgbClr val="0033C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80112" y="1547082"/>
            <a:ext cx="3312368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/>
              <a:t>TM011 can be coupled by TM01 mode in pipe.</a:t>
            </a:r>
          </a:p>
          <a:p>
            <a:r>
              <a:rPr lang="en-US" altLang="zh-CN" dirty="0"/>
              <a:t>TE11 mode is useless for TM011</a:t>
            </a:r>
            <a:r>
              <a:rPr lang="en-US" altLang="zh-CN" dirty="0" smtClean="0"/>
              <a:t>.</a:t>
            </a:r>
            <a:endParaRPr lang="zh-CN" altLang="en-US" dirty="0"/>
          </a:p>
        </p:txBody>
      </p:sp>
      <p:sp>
        <p:nvSpPr>
          <p:cNvPr id="9" name="下箭头 8"/>
          <p:cNvSpPr/>
          <p:nvPr/>
        </p:nvSpPr>
        <p:spPr>
          <a:xfrm>
            <a:off x="7020272" y="2636912"/>
            <a:ext cx="360040" cy="432048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5544616" y="3109582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R</a:t>
            </a:r>
            <a:r>
              <a:rPr lang="en-US" altLang="zh-CN" baseline="-25000" dirty="0" err="1" smtClean="0"/>
              <a:t>pipe</a:t>
            </a:r>
            <a:r>
              <a:rPr lang="en-US" altLang="zh-CN" dirty="0" smtClean="0"/>
              <a:t> should be larger than 100mm, to couple the TM011.</a:t>
            </a:r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67544" y="2348880"/>
            <a:ext cx="37444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Solution 1:</a:t>
            </a:r>
          </a:p>
          <a:p>
            <a:r>
              <a:rPr lang="en-US" altLang="zh-CN" dirty="0"/>
              <a:t>Use coupler for both frequency </a:t>
            </a:r>
            <a:r>
              <a:rPr lang="en-US" altLang="zh-CN" dirty="0" smtClean="0"/>
              <a:t>band, 800~900MHz and 1200MHz.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230006" y="3276273"/>
            <a:ext cx="40620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solidFill>
                  <a:srgbClr val="006600"/>
                </a:solidFill>
              </a:rPr>
              <a:t>Good: small pipe (78mm)</a:t>
            </a:r>
          </a:p>
          <a:p>
            <a:r>
              <a:rPr lang="en-US" altLang="zh-CN" sz="1600" dirty="0" smtClean="0">
                <a:solidFill>
                  <a:srgbClr val="C00000"/>
                </a:solidFill>
              </a:rPr>
              <a:t>Bad: hard to design coupler covering two band</a:t>
            </a:r>
            <a:endParaRPr lang="zh-CN" altLang="en-US" sz="1600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6875" y="4149080"/>
            <a:ext cx="37444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Solution 2:</a:t>
            </a:r>
          </a:p>
          <a:p>
            <a:r>
              <a:rPr lang="en-US" altLang="zh-CN" dirty="0"/>
              <a:t>Use coupler </a:t>
            </a:r>
            <a:r>
              <a:rPr lang="en-US" altLang="zh-CN" dirty="0" smtClean="0"/>
              <a:t>for 800~900MHz, and damper for 1200MHz</a:t>
            </a:r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230006" y="5094150"/>
            <a:ext cx="42301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solidFill>
                  <a:srgbClr val="006600"/>
                </a:solidFill>
              </a:rPr>
              <a:t>Good: coupler focus on one band, easy to design</a:t>
            </a:r>
          </a:p>
          <a:p>
            <a:r>
              <a:rPr lang="en-US" altLang="zh-CN" sz="1600" dirty="0" smtClean="0">
                <a:solidFill>
                  <a:srgbClr val="C00000"/>
                </a:solidFill>
              </a:rPr>
              <a:t>Bad: large pipe</a:t>
            </a:r>
            <a:endParaRPr lang="zh-CN" altLang="en-US" sz="1600" dirty="0">
              <a:solidFill>
                <a:srgbClr val="C00000"/>
              </a:solidFill>
            </a:endParaRPr>
          </a:p>
        </p:txBody>
      </p:sp>
      <p:sp>
        <p:nvSpPr>
          <p:cNvPr id="16" name="下箭头 15"/>
          <p:cNvSpPr/>
          <p:nvPr/>
        </p:nvSpPr>
        <p:spPr>
          <a:xfrm>
            <a:off x="611560" y="5170512"/>
            <a:ext cx="360040" cy="706759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0502" y="5877271"/>
            <a:ext cx="1462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0033CC"/>
                </a:solidFill>
              </a:rPr>
              <a:t>Maybe better</a:t>
            </a:r>
            <a:endParaRPr lang="zh-CN" altLang="en-US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914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53290" y="476672"/>
            <a:ext cx="7416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Next step for damper</a:t>
            </a:r>
            <a:endParaRPr lang="zh-CN" alt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053290" y="1412776"/>
            <a:ext cx="603899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srgbClr val="0033CC"/>
                </a:solidFill>
              </a:rPr>
              <a:t>Decide the diameter of beam pipe, with the cavity group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Calculate the </a:t>
            </a:r>
            <a:r>
              <a:rPr lang="en-US" altLang="zh-CN" sz="2000" dirty="0" err="1" smtClean="0"/>
              <a:t>Qe</a:t>
            </a:r>
            <a:r>
              <a:rPr lang="en-US" altLang="zh-CN" sz="2000" dirty="0" smtClean="0"/>
              <a:t> of pipe for the TM011, and the other dangerous mode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Simulation with ferrite on the pipe, to get the </a:t>
            </a:r>
            <a:r>
              <a:rPr lang="en-US" altLang="zh-CN" sz="2000" dirty="0" err="1" smtClean="0"/>
              <a:t>Ql</a:t>
            </a:r>
            <a:r>
              <a:rPr lang="en-US" altLang="zh-CN" sz="2000" dirty="0" smtClean="0"/>
              <a:t> of the cavity &amp;pipe 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……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960360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557808"/>
            <a:ext cx="9144000" cy="1143000"/>
          </a:xfrm>
        </p:spPr>
        <p:txBody>
          <a:bodyPr/>
          <a:lstStyle/>
          <a:p>
            <a:r>
              <a:rPr lang="en-US" altLang="zh-CN" sz="3200" dirty="0" smtClean="0"/>
              <a:t>TLM &amp; Matrix methods for coupler design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/>
          <a:lstStyle/>
          <a:p>
            <a:r>
              <a:rPr lang="en-US" altLang="zh-CN" dirty="0"/>
              <a:t>To design the coupler from equivalent circuit </a:t>
            </a:r>
            <a:r>
              <a:rPr lang="en-US" altLang="zh-CN" dirty="0" smtClean="0"/>
              <a:t>concept. Then transform to transmission line models (TLM).</a:t>
            </a:r>
          </a:p>
          <a:p>
            <a:endParaRPr lang="en-US" altLang="zh-CN" dirty="0" smtClean="0"/>
          </a:p>
          <a:p>
            <a:r>
              <a:rPr lang="en-US" altLang="zh-CN" dirty="0"/>
              <a:t>To simplify the HOM coupler design by ABCD </a:t>
            </a:r>
            <a:r>
              <a:rPr lang="en-US" altLang="zh-CN" dirty="0" smtClean="0"/>
              <a:t>matrix.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563888" y="19472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0033CC"/>
                </a:solidFill>
              </a:rPr>
              <a:t>HOM coupler part written by </a:t>
            </a:r>
            <a:r>
              <a:rPr lang="zh-CN" altLang="en-US" sz="2800" dirty="0" smtClean="0">
                <a:solidFill>
                  <a:srgbClr val="0033CC"/>
                </a:solidFill>
              </a:rPr>
              <a:t>洪娟</a:t>
            </a:r>
            <a:endParaRPr lang="zh-CN" altLang="en-US" sz="28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187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74"/>
          <a:stretch/>
        </p:blipFill>
        <p:spPr bwMode="auto">
          <a:xfrm>
            <a:off x="859979" y="1074709"/>
            <a:ext cx="6927533" cy="4298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0" y="53752"/>
            <a:ext cx="9144000" cy="1143000"/>
          </a:xfrm>
        </p:spPr>
        <p:txBody>
          <a:bodyPr/>
          <a:lstStyle/>
          <a:p>
            <a:r>
              <a:rPr lang="en-US" altLang="zh-CN" sz="3200" dirty="0" smtClean="0"/>
              <a:t>Matrix methods for coupler design (W. Xu)</a:t>
            </a:r>
            <a:endParaRPr lang="zh-CN" altLang="en-US" sz="3200" dirty="0"/>
          </a:p>
        </p:txBody>
      </p:sp>
      <p:sp>
        <p:nvSpPr>
          <p:cNvPr id="4" name="椭圆 3"/>
          <p:cNvSpPr>
            <a:spLocks noChangeAspect="1"/>
          </p:cNvSpPr>
          <p:nvPr/>
        </p:nvSpPr>
        <p:spPr bwMode="auto">
          <a:xfrm>
            <a:off x="3479304" y="4509120"/>
            <a:ext cx="2748880" cy="5040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rgbClr val="CCECFF"/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588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36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华文中宋" pitchFamily="2" charset="-122"/>
            </a:endParaRPr>
          </a:p>
        </p:txBody>
      </p:sp>
      <p:sp>
        <p:nvSpPr>
          <p:cNvPr id="6" name="下箭头 5"/>
          <p:cNvSpPr/>
          <p:nvPr/>
        </p:nvSpPr>
        <p:spPr bwMode="auto">
          <a:xfrm>
            <a:off x="4603998" y="5014208"/>
            <a:ext cx="288032" cy="432104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rgbClr val="CCECFF"/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588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36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华文中宋" pitchFamily="2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29794" y="5419963"/>
            <a:ext cx="29523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err="1" smtClean="0"/>
              <a:t>Atotal</a:t>
            </a:r>
            <a:r>
              <a:rPr lang="en-US" altLang="zh-CN" sz="1600" dirty="0" smtClean="0"/>
              <a:t>[1,2</a:t>
            </a:r>
            <a:r>
              <a:rPr lang="en-US" altLang="zh-CN" sz="1600" dirty="0"/>
              <a:t>]/</a:t>
            </a:r>
            <a:r>
              <a:rPr lang="en-US" altLang="zh-CN" sz="1600" dirty="0" smtClean="0"/>
              <a:t>Z0+Atotal[2,1]Z0</a:t>
            </a:r>
            <a:endParaRPr lang="zh-CN" alt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692488" y="5819060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0000FF"/>
                </a:solidFill>
              </a:rPr>
              <a:t>S21</a:t>
            </a:r>
            <a:r>
              <a:rPr lang="zh-CN" altLang="en-US" dirty="0" smtClean="0">
                <a:solidFill>
                  <a:srgbClr val="0000FF"/>
                </a:solidFill>
              </a:rPr>
              <a:t>式用于输入和输出端口的特性阻抗相等的情况。</a:t>
            </a:r>
            <a:r>
              <a:rPr lang="en-US" altLang="zh-CN" dirty="0" smtClean="0">
                <a:solidFill>
                  <a:srgbClr val="0000FF"/>
                </a:solidFill>
              </a:rPr>
              <a:t>(right?)</a:t>
            </a:r>
            <a:endParaRPr lang="zh-CN" altLang="en-US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7504" y="6413266"/>
            <a:ext cx="89289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[</a:t>
            </a:r>
            <a:r>
              <a: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1] </a:t>
            </a:r>
            <a:r>
              <a:rPr lang="en-US" altLang="zh-CN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W. XU. </a:t>
            </a:r>
            <a:r>
              <a: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HOM coupler design for High current SRF </a:t>
            </a:r>
            <a:r>
              <a:rPr lang="en-US" altLang="zh-CN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cavities. 2010.10.11  </a:t>
            </a:r>
          </a:p>
          <a:p>
            <a:r>
              <a:rPr lang="en-US" altLang="zh-CN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[2] David M. </a:t>
            </a:r>
            <a:r>
              <a:rPr lang="en-US" altLang="zh-CN" sz="1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Pozar</a:t>
            </a:r>
            <a:r>
              <a: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r>
              <a:rPr lang="en-US" altLang="zh-CN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Microwave Engineering, Publishing House of Electronics Industry, Beijing. p160</a:t>
            </a:r>
            <a:endParaRPr lang="zh-CN" altLang="en-US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919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5496" y="53752"/>
            <a:ext cx="9108504" cy="1143000"/>
          </a:xfrm>
        </p:spPr>
        <p:txBody>
          <a:bodyPr/>
          <a:lstStyle/>
          <a:p>
            <a:r>
              <a:rPr lang="en-US" altLang="zh-CN" sz="3600" dirty="0" smtClean="0"/>
              <a:t>RF Characteristics-Design Progress</a:t>
            </a:r>
            <a:endParaRPr lang="zh-CN" altLang="en-US" sz="36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4"/>
          <a:stretch/>
        </p:blipFill>
        <p:spPr bwMode="auto">
          <a:xfrm>
            <a:off x="6360141" y="3285409"/>
            <a:ext cx="2565440" cy="2405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444208" y="5813976"/>
            <a:ext cx="2495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smtClean="0"/>
              <a:t>LHC broadband coupler</a:t>
            </a:r>
            <a:endParaRPr lang="zh-CN" altLang="en-US" sz="1600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00" t="23772" r="19896" b="24067"/>
          <a:stretch/>
        </p:blipFill>
        <p:spPr>
          <a:xfrm>
            <a:off x="5310206" y="1063573"/>
            <a:ext cx="3833794" cy="235210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9" t="12222" r="1869" b="13333"/>
          <a:stretch/>
        </p:blipFill>
        <p:spPr>
          <a:xfrm>
            <a:off x="467544" y="1180445"/>
            <a:ext cx="3672408" cy="3822864"/>
          </a:xfrm>
          <a:prstGeom prst="rect">
            <a:avLst/>
          </a:prstGeom>
        </p:spPr>
      </p:pic>
      <p:sp>
        <p:nvSpPr>
          <p:cNvPr id="7" name="右箭头 6"/>
          <p:cNvSpPr/>
          <p:nvPr/>
        </p:nvSpPr>
        <p:spPr bwMode="auto">
          <a:xfrm flipH="1">
            <a:off x="4427983" y="4194569"/>
            <a:ext cx="1932157" cy="410374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rgbClr val="CCECFF"/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588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36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华文中宋" pitchFamily="2" charset="-122"/>
            </a:endParaRPr>
          </a:p>
        </p:txBody>
      </p:sp>
      <p:sp>
        <p:nvSpPr>
          <p:cNvPr id="9" name="右箭头 8"/>
          <p:cNvSpPr/>
          <p:nvPr/>
        </p:nvSpPr>
        <p:spPr bwMode="auto">
          <a:xfrm>
            <a:off x="4427983" y="2239625"/>
            <a:ext cx="1368152" cy="410374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rgbClr val="CCECFF"/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588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36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华文中宋" pitchFamily="2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7504" y="5229200"/>
            <a:ext cx="6252636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zh-CN" sz="1600" dirty="0" smtClean="0">
                <a:solidFill>
                  <a:srgbClr val="C00000"/>
                </a:solidFill>
              </a:rPr>
              <a:t>The values for </a:t>
            </a:r>
            <a:r>
              <a:rPr lang="en-US" altLang="zh-CN" sz="1600" dirty="0">
                <a:solidFill>
                  <a:srgbClr val="C00000"/>
                </a:solidFill>
              </a:rPr>
              <a:t>the </a:t>
            </a:r>
            <a:r>
              <a:rPr lang="en-US" altLang="zh-CN" sz="1600" dirty="0" err="1" smtClean="0">
                <a:solidFill>
                  <a:srgbClr val="C00000"/>
                </a:solidFill>
              </a:rPr>
              <a:t>untuned</a:t>
            </a:r>
            <a:r>
              <a:rPr lang="en-US" altLang="zh-CN" sz="1600" dirty="0" smtClean="0">
                <a:solidFill>
                  <a:srgbClr val="C00000"/>
                </a:solidFill>
              </a:rPr>
              <a:t> transmission line equivalent circuits are:</a:t>
            </a:r>
          </a:p>
          <a:p>
            <a:r>
              <a:rPr lang="en-US" altLang="zh-CN" sz="1600" dirty="0" smtClean="0">
                <a:solidFill>
                  <a:srgbClr val="0000FF"/>
                </a:solidFill>
              </a:rPr>
              <a:t>Ct=2.69pF, Lt=33.76nH, Ln=15.94nH, Cn=3.76pF, L2=9.08nH, C2=0.85pF, M23=7.45nH, C3=1.37pF, L3=19.01nH, </a:t>
            </a:r>
            <a:r>
              <a:rPr lang="en-US" altLang="zh-CN" sz="1600" dirty="0" err="1" smtClean="0">
                <a:solidFill>
                  <a:srgbClr val="0000FF"/>
                </a:solidFill>
              </a:rPr>
              <a:t>Zt</a:t>
            </a:r>
            <a:r>
              <a:rPr lang="en-US" altLang="zh-CN" sz="1600" dirty="0" smtClean="0">
                <a:solidFill>
                  <a:srgbClr val="0000FF"/>
                </a:solidFill>
              </a:rPr>
              <a:t>=112</a:t>
            </a:r>
            <a:r>
              <a:rPr lang="el-GR" altLang="zh-CN" sz="16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Ω</a:t>
            </a:r>
            <a:r>
              <a:rPr lang="en-US" altLang="zh-CN" sz="1600" dirty="0" smtClean="0">
                <a:solidFill>
                  <a:srgbClr val="0000FF"/>
                </a:solidFill>
              </a:rPr>
              <a:t>, Z=50 </a:t>
            </a:r>
            <a:r>
              <a:rPr lang="el-GR" altLang="zh-CN" sz="16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Ω</a:t>
            </a:r>
            <a:endParaRPr lang="zh-CN" altLang="en-US" sz="16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270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Optimization need to be done</a:t>
            </a:r>
          </a:p>
          <a:p>
            <a:pPr marL="540000">
              <a:buClr>
                <a:srgbClr val="0000FF"/>
              </a:buClr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schemeClr val="tx1"/>
                </a:solidFill>
              </a:rPr>
              <a:t>Fundamental mode rejection</a:t>
            </a:r>
          </a:p>
          <a:p>
            <a:pPr marL="540000">
              <a:buClr>
                <a:srgbClr val="0000FF"/>
              </a:buClr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schemeClr val="tx1"/>
                </a:solidFill>
              </a:rPr>
              <a:t>Extraction of higher order mode </a:t>
            </a:r>
            <a:r>
              <a:rPr lang="en-US" altLang="zh-CN" sz="2000" dirty="0" err="1" smtClean="0">
                <a:solidFill>
                  <a:schemeClr val="tx1"/>
                </a:solidFill>
              </a:rPr>
              <a:t>passband</a:t>
            </a:r>
            <a:r>
              <a:rPr lang="en-US" altLang="zh-CN" sz="2000" dirty="0" smtClean="0">
                <a:solidFill>
                  <a:schemeClr val="tx1"/>
                </a:solidFill>
              </a:rPr>
              <a:t>.</a:t>
            </a:r>
          </a:p>
          <a:p>
            <a:pPr marL="540000">
              <a:buClr>
                <a:srgbClr val="0000FF"/>
              </a:buClr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schemeClr val="tx1"/>
                </a:solidFill>
              </a:rPr>
              <a:t>……</a:t>
            </a:r>
            <a:endParaRPr lang="en-US" altLang="zh-CN" dirty="0" smtClean="0">
              <a:solidFill>
                <a:schemeClr val="tx1"/>
              </a:solidFill>
            </a:endParaRPr>
          </a:p>
          <a:p>
            <a:r>
              <a:rPr lang="en-US" altLang="zh-CN" dirty="0" smtClean="0"/>
              <a:t>3D model</a:t>
            </a:r>
          </a:p>
          <a:p>
            <a:pPr marL="540000">
              <a:buClr>
                <a:srgbClr val="0000FF"/>
              </a:buClr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schemeClr val="tx1"/>
                </a:solidFill>
              </a:rPr>
              <a:t>Numerical simulation</a:t>
            </a:r>
            <a:endParaRPr lang="en-US" altLang="zh-CN" sz="2000" dirty="0">
              <a:solidFill>
                <a:schemeClr val="tx1"/>
              </a:solidFill>
            </a:endParaRPr>
          </a:p>
          <a:p>
            <a:pPr marL="540000">
              <a:buClr>
                <a:srgbClr val="0000FF"/>
              </a:buClr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schemeClr val="tx1"/>
                </a:solidFill>
              </a:rPr>
              <a:t>Practical adjustment</a:t>
            </a:r>
            <a:endParaRPr lang="en-US" altLang="zh-CN" sz="2000" dirty="0">
              <a:solidFill>
                <a:schemeClr val="tx1"/>
              </a:solidFill>
            </a:endParaRPr>
          </a:p>
          <a:p>
            <a:pPr marL="540000">
              <a:buClr>
                <a:srgbClr val="0000FF"/>
              </a:buCl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……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35496" y="53752"/>
            <a:ext cx="9108504" cy="1143000"/>
          </a:xfrm>
        </p:spPr>
        <p:txBody>
          <a:bodyPr/>
          <a:lstStyle/>
          <a:p>
            <a:r>
              <a:rPr lang="en-US" altLang="zh-CN" sz="3600" dirty="0" smtClean="0"/>
              <a:t>RF Characteristics-Design Progress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029363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441</Words>
  <Application>Microsoft Office PowerPoint</Application>
  <PresentationFormat>全屏显示(4:3)</PresentationFormat>
  <Paragraphs>79</Paragraphs>
  <Slides>9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华文中宋</vt:lpstr>
      <vt:lpstr>宋体</vt:lpstr>
      <vt:lpstr>微软雅黑</vt:lpstr>
      <vt:lpstr>Arial</vt:lpstr>
      <vt:lpstr>Calibri</vt:lpstr>
      <vt:lpstr>Times New Roman</vt:lpstr>
      <vt:lpstr>Office 主题</vt:lpstr>
      <vt:lpstr>Graph</vt:lpstr>
      <vt:lpstr>HOM damper and coupler</vt:lpstr>
      <vt:lpstr>Design requirement</vt:lpstr>
      <vt:lpstr>PowerPoint 演示文稿</vt:lpstr>
      <vt:lpstr>PowerPoint 演示文稿</vt:lpstr>
      <vt:lpstr>PowerPoint 演示文稿</vt:lpstr>
      <vt:lpstr>TLM &amp; Matrix methods for coupler design</vt:lpstr>
      <vt:lpstr>Matrix methods for coupler design (W. Xu)</vt:lpstr>
      <vt:lpstr>RF Characteristics-Design Progress</vt:lpstr>
      <vt:lpstr>RF Characteristics-Design Progress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 damper and coupler</dc:title>
  <dc:creator>meng</dc:creator>
  <cp:lastModifiedBy>Zhai</cp:lastModifiedBy>
  <cp:revision>15</cp:revision>
  <dcterms:created xsi:type="dcterms:W3CDTF">2016-09-14T01:51:35Z</dcterms:created>
  <dcterms:modified xsi:type="dcterms:W3CDTF">2016-09-17T01:41:52Z</dcterms:modified>
</cp:coreProperties>
</file>