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6"/>
  </p:notesMasterIdLst>
  <p:handoutMasterIdLst>
    <p:handoutMasterId r:id="rId37"/>
  </p:handoutMasterIdLst>
  <p:sldIdLst>
    <p:sldId id="281" r:id="rId2"/>
    <p:sldId id="313" r:id="rId3"/>
    <p:sldId id="314" r:id="rId4"/>
    <p:sldId id="341" r:id="rId5"/>
    <p:sldId id="347" r:id="rId6"/>
    <p:sldId id="342" r:id="rId7"/>
    <p:sldId id="343" r:id="rId8"/>
    <p:sldId id="316" r:id="rId9"/>
    <p:sldId id="317" r:id="rId10"/>
    <p:sldId id="348" r:id="rId11"/>
    <p:sldId id="349" r:id="rId12"/>
    <p:sldId id="352" r:id="rId13"/>
    <p:sldId id="318" r:id="rId14"/>
    <p:sldId id="319" r:id="rId15"/>
    <p:sldId id="320" r:id="rId16"/>
    <p:sldId id="321" r:id="rId17"/>
    <p:sldId id="326" r:id="rId18"/>
    <p:sldId id="353" r:id="rId19"/>
    <p:sldId id="327" r:id="rId20"/>
    <p:sldId id="350" r:id="rId21"/>
    <p:sldId id="328" r:id="rId22"/>
    <p:sldId id="332" r:id="rId23"/>
    <p:sldId id="331" r:id="rId24"/>
    <p:sldId id="333" r:id="rId25"/>
    <p:sldId id="335" r:id="rId26"/>
    <p:sldId id="334" r:id="rId27"/>
    <p:sldId id="336" r:id="rId28"/>
    <p:sldId id="337" r:id="rId29"/>
    <p:sldId id="338" r:id="rId30"/>
    <p:sldId id="339" r:id="rId31"/>
    <p:sldId id="340" r:id="rId32"/>
    <p:sldId id="311" r:id="rId33"/>
    <p:sldId id="351" r:id="rId34"/>
    <p:sldId id="268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4C763"/>
    <a:srgbClr val="33C1AD"/>
    <a:srgbClr val="409EC4"/>
    <a:srgbClr val="57D3C1"/>
    <a:srgbClr val="47ABE3"/>
    <a:srgbClr val="90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872" autoAdjust="0"/>
  </p:normalViewPr>
  <p:slideViewPr>
    <p:cSldViewPr>
      <p:cViewPr>
        <p:scale>
          <a:sx n="100" d="100"/>
          <a:sy n="100" d="100"/>
        </p:scale>
        <p:origin x="-2190" y="-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pitchFamily="50" charset="-127"/>
              </a:defRPr>
            </a:lvl1pPr>
          </a:lstStyle>
          <a:p>
            <a:fld id="{C53D1C82-0204-4FF0-9A1F-3C6822D0577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1672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E19C4-A757-45B0-931C-CC4A78717EE0}" type="datetimeFigureOut">
              <a:rPr lang="zh-CN" altLang="en-US" smtClean="0"/>
              <a:t>2016-9-14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08F37-1456-476B-9CE0-AC10EEEF09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53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1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6E63E-8F84-4652-8FB1-FF44450FEA66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1667633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B8559-02A1-4B24-86EC-BE3DB242B9D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205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A0C16-74D8-4C89-8613-5E45EB8B4208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6768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632700" cy="609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11188" y="1052513"/>
            <a:ext cx="3960812" cy="255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1188" y="3763963"/>
            <a:ext cx="3960812" cy="25606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</p:nvPr>
        </p:nvSpPr>
        <p:spPr>
          <a:xfrm>
            <a:off x="4724400" y="1052513"/>
            <a:ext cx="3962400" cy="52720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613025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5943600" y="64770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3276600" y="647700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F2B92D-D439-4E78-8081-A64727359B7C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46364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11188" y="115888"/>
            <a:ext cx="8075612" cy="62087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613025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943600" y="64770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276600" y="647700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43B9785-1D2C-4A5A-A921-70CB1D180D85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2543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6E63E-8F84-4652-8FB1-FF44450FEA66}" type="datetime1">
              <a:rPr lang="zh-CN" altLang="en-US"/>
              <a:pPr>
                <a:defRPr/>
              </a:pPr>
              <a:t>2016-9-14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77648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D1267-7E2F-4700-9C61-E44B3548C528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888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3148-A2A2-499D-8AD4-A42AA392E762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833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3C93E-36B2-40C1-B7AC-83420700120D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594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64D9-8DB8-45C9-BE2D-5E39827271F5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872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AF6A-52DC-4802-83F2-94AEEBC406E5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2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6514-12AA-447E-822F-DD9EDA71C173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474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35B66-8F1E-468F-A06B-AB51DFF38B68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206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2FB9D-30A9-4BE6-B289-DEFC83ECD8DC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2016-9-14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301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53752"/>
            <a:ext cx="7139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endParaRPr lang="zh-CN" altLang="en-US" dirty="0" smtClean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>
              <a:defRPr/>
            </a:pPr>
            <a:fld id="{1DFA9564-8B1D-46BF-A8FC-7DF2AC969463}" type="datetime1">
              <a:rPr lang="zh-CN" altLang="en-US" b="1">
                <a:solidFill>
                  <a:srgbClr val="FFFFFF"/>
                </a:solidFill>
                <a:ea typeface="华文中宋" pitchFamily="2" charset="-122"/>
              </a:rPr>
              <a:pPr>
                <a:defRPr/>
              </a:pPr>
              <a:t>2016-9-14</a:t>
            </a:fld>
            <a:endParaRPr lang="en-US" altLang="zh-CN" b="1">
              <a:solidFill>
                <a:srgbClr val="FFFFFF"/>
              </a:solidFill>
              <a:ea typeface="华文中宋" pitchFamily="2" charset="-122"/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algn="ctr">
              <a:defRPr/>
            </a:pPr>
            <a:endParaRPr lang="en-US" altLang="zh-CN" b="1">
              <a:solidFill>
                <a:srgbClr val="FFFFFF"/>
              </a:solidFill>
              <a:ea typeface="华文中宋" pitchFamily="2" charset="-122"/>
            </a:endParaRPr>
          </a:p>
        </p:txBody>
      </p:sp>
      <p:pic>
        <p:nvPicPr>
          <p:cNvPr id="9" name="图片 8" descr="高能所.jpg"/>
          <p:cNvPicPr>
            <a:picLocks noChangeAspect="1"/>
          </p:cNvPicPr>
          <p:nvPr userDrawn="1"/>
        </p:nvPicPr>
        <p:blipFill>
          <a:blip r:embed="rId16" cstate="print"/>
          <a:srcRect t="46505" r="42913"/>
          <a:stretch>
            <a:fillRect/>
          </a:stretch>
        </p:blipFill>
        <p:spPr>
          <a:xfrm>
            <a:off x="0" y="0"/>
            <a:ext cx="1619672" cy="113831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algn="ctr" eaLnBrk="1" hangingPunct="1"/>
            <a:endParaRPr lang="zh-CN" altLang="en-US" sz="3600" b="1" smtClean="0">
              <a:solidFill>
                <a:srgbClr val="FFFFFF"/>
              </a:solidFill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7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7" r:id="rId12"/>
    <p:sldLayoutId id="2147483689" r:id="rId13"/>
    <p:sldLayoutId id="2147483672" r:id="rId14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FF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itchFamily="2" charset="2"/>
        <a:buChar char="n"/>
        <a:defRPr sz="2800">
          <a:solidFill>
            <a:srgbClr val="003399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96652" y="836712"/>
            <a:ext cx="8278688" cy="2691730"/>
          </a:xfrm>
        </p:spPr>
        <p:txBody>
          <a:bodyPr/>
          <a:lstStyle/>
          <a:p>
            <a:r>
              <a:rPr lang="en-US" altLang="zh-CN" sz="5400" dirty="0" smtClean="0"/>
              <a:t>650MHz-Cryomodule for CEPC</a:t>
            </a:r>
            <a:endParaRPr lang="zh-CN" altLang="en-US" sz="5400" dirty="0"/>
          </a:p>
        </p:txBody>
      </p:sp>
      <p:sp>
        <p:nvSpPr>
          <p:cNvPr id="6" name="文本占位符 4"/>
          <p:cNvSpPr txBox="1">
            <a:spLocks/>
          </p:cNvSpPr>
          <p:nvPr/>
        </p:nvSpPr>
        <p:spPr bwMode="auto">
          <a:xfrm>
            <a:off x="3347864" y="5013176"/>
            <a:ext cx="22322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None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altLang="zh-CN" b="1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2016.09.13</a:t>
            </a:r>
            <a:endParaRPr lang="zh-CN" altLang="en-US" b="1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7966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Atlas, FRIB, etc.</a:t>
            </a:r>
            <a:endParaRPr 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C:\Users\HPZ620\Desktop\QQ截图201609131721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640960" cy="58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91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Atlas, FRIB, etc.</a:t>
            </a:r>
            <a:endParaRPr 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3" descr="C:\Users\HPZ620\Desktop\QQ截图201609131724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86409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37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Atlas, FRIB, etc.</a:t>
            </a:r>
            <a:endParaRPr 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19526" r="12494" b="8259"/>
          <a:stretch/>
        </p:blipFill>
        <p:spPr bwMode="auto">
          <a:xfrm>
            <a:off x="683568" y="836712"/>
            <a:ext cx="7992888" cy="580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966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SNS, ESS, etc.</a:t>
            </a:r>
            <a:endParaRPr lang="en-US" sz="3600" dirty="0"/>
          </a:p>
        </p:txBody>
      </p:sp>
      <p:pic>
        <p:nvPicPr>
          <p:cNvPr id="8" name="Content Placeholder 7" descr="C:\Users\reynet.IPN\Desktop\belle phot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18" r="20347"/>
          <a:stretch>
            <a:fillRect/>
          </a:stretch>
        </p:blipFill>
        <p:spPr bwMode="auto">
          <a:xfrm>
            <a:off x="1907704" y="980728"/>
            <a:ext cx="5216916" cy="498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579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/>
              <a:t>Configurations – SNS, ESS, etc.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3" y="1042988"/>
            <a:ext cx="796300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88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Configurations – SNS, ESS, etc.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5" y="847251"/>
            <a:ext cx="8610600" cy="51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0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SPL</a:t>
            </a:r>
            <a:endParaRPr lang="en-US" sz="3600" dirty="0"/>
          </a:p>
        </p:txBody>
      </p:sp>
      <p:grpSp>
        <p:nvGrpSpPr>
          <p:cNvPr id="13" name="Group 12"/>
          <p:cNvGrpSpPr/>
          <p:nvPr/>
        </p:nvGrpSpPr>
        <p:grpSpPr>
          <a:xfrm rot="10800000">
            <a:off x="228601" y="2840735"/>
            <a:ext cx="5181600" cy="3429001"/>
            <a:chOff x="3029350" y="409279"/>
            <a:chExt cx="6706390" cy="4507191"/>
          </a:xfrm>
        </p:grpSpPr>
        <p:pic>
          <p:nvPicPr>
            <p:cNvPr id="14" name="Picture 2" descr="G:\Departments\EN\Groups\MME\MechanicalEngineering\Ofelia.Capatina\SPL\Calculs_coupleur_SPL\Review coupleur SPL 16-03-2010\CAVSPL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3029350" y="409279"/>
              <a:ext cx="6114650" cy="4507191"/>
            </a:xfrm>
            <a:prstGeom prst="rect">
              <a:avLst/>
            </a:prstGeom>
            <a:noFill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297688" y="1811513"/>
              <a:ext cx="4438052" cy="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3967" y="1197758"/>
            <a:ext cx="6343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68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SSR1 cryomodule</a:t>
            </a:r>
            <a:endParaRPr lang="en-US" sz="3600" dirty="0"/>
          </a:p>
        </p:txBody>
      </p:sp>
      <p:pic>
        <p:nvPicPr>
          <p:cNvPr id="10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72513" cy="4849278"/>
          </a:xfrm>
        </p:spPr>
      </p:pic>
    </p:spTree>
    <p:extLst>
      <p:ext uri="{BB962C8B-B14F-4D97-AF65-F5344CB8AC3E}">
        <p14:creationId xmlns:p14="http://schemas.microsoft.com/office/powerpoint/2010/main" val="2782810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60648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</a:t>
            </a:r>
            <a:r>
              <a:rPr lang="en-US" altLang="zh-CN" sz="3600" dirty="0" smtClean="0"/>
              <a:t>ADS-Injector-I</a:t>
            </a:r>
            <a:endParaRPr 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C:\Users\HPZ620\Desktop\QQ截图2016091411333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 r="6197" b="8211"/>
          <a:stretch/>
        </p:blipFill>
        <p:spPr bwMode="auto">
          <a:xfrm>
            <a:off x="539552" y="908720"/>
            <a:ext cx="7992888" cy="574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60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60648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</a:t>
            </a:r>
            <a:r>
              <a:rPr lang="en-US" altLang="zh-CN" sz="3600" dirty="0" smtClean="0"/>
              <a:t>ADS-Injector-I</a:t>
            </a:r>
            <a:endParaRPr 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 descr="C:\Users\HPZ620\Desktop\QQ截图2016091319110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/>
          <a:stretch/>
        </p:blipFill>
        <p:spPr bwMode="auto">
          <a:xfrm>
            <a:off x="395536" y="980728"/>
            <a:ext cx="8640960" cy="572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24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zh-CN" altLang="en-US" sz="3600" dirty="0" smtClean="0"/>
              <a:t>基本结构的选择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640960" cy="5400600"/>
          </a:xfrm>
        </p:spPr>
        <p:txBody>
          <a:bodyPr/>
          <a:lstStyle/>
          <a:p>
            <a:r>
              <a:rPr lang="en-US" dirty="0" smtClean="0"/>
              <a:t>XFEL, ILC, LCLS-II style</a:t>
            </a:r>
          </a:p>
          <a:p>
            <a:pPr lvl="1"/>
            <a:r>
              <a:rPr lang="en-US" dirty="0" smtClean="0"/>
              <a:t>Cavity string supported from gas helium return </a:t>
            </a:r>
            <a:r>
              <a:rPr lang="en-US" altLang="zh-CN" dirty="0" smtClean="0"/>
              <a:t>pipe</a:t>
            </a:r>
            <a:endParaRPr lang="en-US" dirty="0" smtClean="0"/>
          </a:p>
          <a:p>
            <a:r>
              <a:rPr lang="en-US" dirty="0" smtClean="0"/>
              <a:t>Atlas, FRIB, </a:t>
            </a:r>
            <a:r>
              <a:rPr lang="en-US" altLang="zh-CN" dirty="0" smtClean="0"/>
              <a:t>ADS-Injector-II </a:t>
            </a:r>
            <a:endParaRPr lang="en-US" dirty="0" smtClean="0"/>
          </a:p>
          <a:p>
            <a:pPr lvl="1"/>
            <a:r>
              <a:rPr lang="en-US" dirty="0" smtClean="0"/>
              <a:t>Cavity string support from top plate of rectangular vessel</a:t>
            </a:r>
          </a:p>
          <a:p>
            <a:r>
              <a:rPr lang="en-US" dirty="0" smtClean="0"/>
              <a:t>SNS, ESS</a:t>
            </a:r>
          </a:p>
          <a:p>
            <a:pPr lvl="1"/>
            <a:r>
              <a:rPr lang="en-US" dirty="0" smtClean="0"/>
              <a:t>Cavity string supported using tension elements, with and without space frame</a:t>
            </a:r>
          </a:p>
          <a:p>
            <a:r>
              <a:rPr lang="en-US" dirty="0" smtClean="0"/>
              <a:t>SPL</a:t>
            </a:r>
          </a:p>
          <a:p>
            <a:pPr lvl="1"/>
            <a:r>
              <a:rPr lang="en-US" dirty="0" smtClean="0"/>
              <a:t>Cavities supported by the input coupler</a:t>
            </a:r>
          </a:p>
          <a:p>
            <a:r>
              <a:rPr lang="en-US" altLang="zh-CN" dirty="0" smtClean="0"/>
              <a:t>SSR1 </a:t>
            </a:r>
            <a:r>
              <a:rPr lang="en-US" altLang="zh-CN" dirty="0"/>
              <a:t>, </a:t>
            </a:r>
            <a:r>
              <a:rPr lang="en-US" altLang="zh-CN" dirty="0" smtClean="0"/>
              <a:t>ADS-Injector-I</a:t>
            </a:r>
            <a:endParaRPr lang="en-US" altLang="zh-CN" dirty="0"/>
          </a:p>
          <a:p>
            <a:pPr lvl="1"/>
            <a:r>
              <a:rPr lang="en-US" altLang="zh-CN" dirty="0" smtClean="0"/>
              <a:t>Cavities </a:t>
            </a:r>
            <a:r>
              <a:rPr lang="en-US" altLang="zh-CN" dirty="0"/>
              <a:t>supported by posts</a:t>
            </a:r>
            <a:r>
              <a:rPr lang="zh-CN" altLang="en-US" dirty="0"/>
              <a:t>，</a:t>
            </a:r>
            <a:r>
              <a:rPr lang="en-US" altLang="zh-CN" dirty="0"/>
              <a:t>and put them on the </a:t>
            </a:r>
            <a:r>
              <a:rPr lang="en-US" altLang="zh-CN" dirty="0" err="1" smtClean="0"/>
              <a:t>strongback</a:t>
            </a:r>
            <a:endParaRPr lang="en-US" altLang="zh-CN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37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60648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</a:t>
            </a:r>
            <a:r>
              <a:rPr lang="en-US" altLang="zh-CN" sz="3600" dirty="0"/>
              <a:t>ADS-Injector-I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 descr="C:\Users\HPZ620\Desktop\QQ截图201609131915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/>
          <a:stretch/>
        </p:blipFill>
        <p:spPr bwMode="auto">
          <a:xfrm>
            <a:off x="539552" y="908720"/>
            <a:ext cx="8208912" cy="56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7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72512" cy="641739"/>
          </a:xfrm>
        </p:spPr>
        <p:txBody>
          <a:bodyPr/>
          <a:lstStyle/>
          <a:p>
            <a:r>
              <a:rPr lang="zh-CN" altLang="en-US" sz="3600" dirty="0" smtClean="0"/>
              <a:t>结构形式比较</a:t>
            </a:r>
            <a:endParaRPr lang="en-US" sz="36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Concept 1</a:t>
            </a:r>
          </a:p>
          <a:p>
            <a:pPr lvl="1"/>
            <a:r>
              <a:rPr lang="en-US" sz="2000" dirty="0" smtClean="0"/>
              <a:t>Vacuum vessel closed at both ends</a:t>
            </a:r>
          </a:p>
          <a:p>
            <a:pPr lvl="1"/>
            <a:r>
              <a:rPr lang="en-US" sz="2000" dirty="0" smtClean="0"/>
              <a:t>Room temperature strongback – cavities supported from bottom</a:t>
            </a:r>
          </a:p>
          <a:p>
            <a:pPr lvl="1"/>
            <a:r>
              <a:rPr lang="en-US" sz="2000" dirty="0" smtClean="0"/>
              <a:t>Strongback is inside the vacuum vessel, outside the thermal shield</a:t>
            </a:r>
          </a:p>
          <a:p>
            <a:pPr lvl="1"/>
            <a:r>
              <a:rPr lang="en-US" sz="2000" dirty="0" smtClean="0"/>
              <a:t>Support post(s) for each cavity</a:t>
            </a:r>
          </a:p>
          <a:p>
            <a:r>
              <a:rPr lang="en-US" sz="2400" dirty="0" smtClean="0"/>
              <a:t>Concept 2</a:t>
            </a:r>
          </a:p>
          <a:p>
            <a:pPr lvl="1"/>
            <a:r>
              <a:rPr lang="en-US" sz="2000" dirty="0" smtClean="0"/>
              <a:t>Vacuum vessel closed at both ends</a:t>
            </a:r>
          </a:p>
          <a:p>
            <a:pPr lvl="1"/>
            <a:r>
              <a:rPr lang="en-US" sz="2000" dirty="0" smtClean="0"/>
              <a:t>Cavity support similar to XFEL – cavities hanging from return pipe</a:t>
            </a:r>
          </a:p>
          <a:p>
            <a:pPr lvl="1"/>
            <a:r>
              <a:rPr lang="en-US" sz="2000" dirty="0" smtClean="0"/>
              <a:t>Support posts attached to return pipe not cavities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8809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Рисунок 6" descr="Z-Z_s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10" y="1316736"/>
            <a:ext cx="4094226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474" name="Straight Arrow Connector 11"/>
          <p:cNvCxnSpPr>
            <a:cxnSpLocks noChangeShapeType="1"/>
          </p:cNvCxnSpPr>
          <p:nvPr/>
        </p:nvCxnSpPr>
        <p:spPr bwMode="auto">
          <a:xfrm flipV="1">
            <a:off x="2118360" y="4821936"/>
            <a:ext cx="1524000" cy="230475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2363" y="4852356"/>
            <a:ext cx="148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Strongback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26" name="Straight Arrow Connector 11"/>
          <p:cNvCxnSpPr>
            <a:cxnSpLocks noChangeShapeType="1"/>
          </p:cNvCxnSpPr>
          <p:nvPr/>
        </p:nvCxnSpPr>
        <p:spPr bwMode="auto">
          <a:xfrm>
            <a:off x="2367534" y="3913330"/>
            <a:ext cx="1524000" cy="582097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1537" y="3728664"/>
            <a:ext cx="148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Support post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11"/>
          <p:cNvCxnSpPr>
            <a:cxnSpLocks noChangeShapeType="1"/>
            <a:stCxn id="30" idx="3"/>
          </p:cNvCxnSpPr>
          <p:nvPr/>
        </p:nvCxnSpPr>
        <p:spPr bwMode="auto">
          <a:xfrm flipV="1">
            <a:off x="2105850" y="1926338"/>
            <a:ext cx="1536510" cy="327783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5470" y="1900178"/>
            <a:ext cx="2111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Heat exchanger enclosure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3444" y="2883022"/>
            <a:ext cx="2416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Vacuum vessel extension for bayonets, cryo valves, etc.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34" name="Straight Arrow Connector 11"/>
          <p:cNvCxnSpPr>
            <a:cxnSpLocks noChangeShapeType="1"/>
            <a:stCxn id="33" idx="1"/>
          </p:cNvCxnSpPr>
          <p:nvPr/>
        </p:nvCxnSpPr>
        <p:spPr bwMode="auto">
          <a:xfrm flipH="1">
            <a:off x="6004560" y="3544742"/>
            <a:ext cx="718884" cy="26161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1"/>
          <p:cNvCxnSpPr>
            <a:cxnSpLocks noChangeShapeType="1"/>
          </p:cNvCxnSpPr>
          <p:nvPr/>
        </p:nvCxnSpPr>
        <p:spPr bwMode="auto">
          <a:xfrm>
            <a:off x="1838581" y="3137015"/>
            <a:ext cx="1270379" cy="465721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3360" y="2952349"/>
            <a:ext cx="1643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Thermal shield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326312" cy="641739"/>
          </a:xfrm>
        </p:spPr>
        <p:txBody>
          <a:bodyPr/>
          <a:lstStyle/>
          <a:p>
            <a:r>
              <a:rPr lang="en-US" sz="3600" dirty="0" smtClean="0"/>
              <a:t>Concept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64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242" y="692696"/>
            <a:ext cx="8668511" cy="641739"/>
          </a:xfrm>
        </p:spPr>
        <p:txBody>
          <a:bodyPr lIns="0" tIns="0" rIns="0" bIns="0" anchor="b" anchorCtr="0"/>
          <a:lstStyle/>
          <a:p>
            <a:r>
              <a:rPr lang="en-US" sz="3600" dirty="0"/>
              <a:t>Low and High-</a:t>
            </a:r>
            <a:r>
              <a:rPr lang="en-US" sz="3600" dirty="0">
                <a:latin typeface="Symbol" panose="05050102010706020507" pitchFamily="18" charset="2"/>
              </a:rPr>
              <a:t>b</a:t>
            </a:r>
            <a:r>
              <a:rPr lang="en-US" sz="3600" dirty="0"/>
              <a:t> cryomodule general configuration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67544" y="2081663"/>
            <a:ext cx="8318384" cy="4299665"/>
            <a:chOff x="88479" y="1528482"/>
            <a:chExt cx="8756193" cy="4525963"/>
          </a:xfrm>
        </p:grpSpPr>
        <p:pic>
          <p:nvPicPr>
            <p:cNvPr id="6" name="Content Placeholder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88" y="1528482"/>
              <a:ext cx="7540939" cy="452596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479" y="5576584"/>
              <a:ext cx="1772652" cy="356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Beam pipe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990600" y="4876800"/>
              <a:ext cx="6096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23503" y="2152710"/>
              <a:ext cx="216415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Bayonets connections,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cryogenic valves, etc.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5410200"/>
              <a:ext cx="202552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P</a:t>
              </a:r>
              <a:r>
                <a:rPr lang="en-US" sz="160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orts to access 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t</a:t>
              </a:r>
              <a:r>
                <a:rPr lang="en-US" sz="160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uner</a:t>
              </a:r>
              <a:endPara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motors</a:t>
              </a:r>
              <a:endParaRPr lang="en-US" sz="1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endParaRPr>
            </a:p>
          </p:txBody>
        </p:sp>
        <p:cxnSp>
          <p:nvCxnSpPr>
            <p:cNvPr id="12" name="Straight Arrow Connector 11"/>
            <p:cNvCxnSpPr>
              <a:stCxn id="24" idx="0"/>
            </p:cNvCxnSpPr>
            <p:nvPr/>
          </p:nvCxnSpPr>
          <p:spPr>
            <a:xfrm flipH="1" flipV="1">
              <a:off x="6248400" y="3848101"/>
              <a:ext cx="1823692" cy="3428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76400" y="1905000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235402" y="1749281"/>
              <a:ext cx="2736648" cy="3865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3"/>
            </p:cNvCxnSpPr>
            <p:nvPr/>
          </p:nvCxnSpPr>
          <p:spPr>
            <a:xfrm>
              <a:off x="2587658" y="2460487"/>
              <a:ext cx="1908141" cy="54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5638800" y="3802156"/>
              <a:ext cx="1905000" cy="16080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238500" y="5511224"/>
              <a:ext cx="304800" cy="2630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6347273" y="3505200"/>
              <a:ext cx="1196527" cy="1905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299512" y="4191000"/>
              <a:ext cx="1545160" cy="35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</a:rPr>
                <a:t>Power couplers</a:t>
              </a:r>
              <a:endParaRPr lang="en-US" sz="1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endParaRPr>
            </a:p>
          </p:txBody>
        </p:sp>
        <p:cxnSp>
          <p:nvCxnSpPr>
            <p:cNvPr id="25" name="Straight Arrow Connector 24"/>
            <p:cNvCxnSpPr>
              <a:stCxn id="24" idx="0"/>
            </p:cNvCxnSpPr>
            <p:nvPr/>
          </p:nvCxnSpPr>
          <p:spPr>
            <a:xfrm flipH="1" flipV="1">
              <a:off x="6792410" y="3619501"/>
              <a:ext cx="1279682" cy="5714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4" idx="0"/>
            </p:cNvCxnSpPr>
            <p:nvPr/>
          </p:nvCxnSpPr>
          <p:spPr>
            <a:xfrm flipH="1" flipV="1">
              <a:off x="7299513" y="3413312"/>
              <a:ext cx="772579" cy="7776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848041" y="2122145"/>
            <a:ext cx="4632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</a:rPr>
              <a:t>Heat exchanger</a:t>
            </a:r>
          </a:p>
        </p:txBody>
      </p:sp>
    </p:spTree>
    <p:extLst>
      <p:ext uri="{BB962C8B-B14F-4D97-AF65-F5344CB8AC3E}">
        <p14:creationId xmlns:p14="http://schemas.microsoft.com/office/powerpoint/2010/main" val="2781774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Content Placeholder 5" descr="Cavity_String_a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192" y="1826415"/>
            <a:ext cx="8229600" cy="4286250"/>
          </a:xfrm>
          <a:prstGeom prst="rect">
            <a:avLst/>
          </a:prstGeom>
        </p:spPr>
      </p:pic>
      <p:sp>
        <p:nvSpPr>
          <p:cNvPr id="63495" name="TextBox 6"/>
          <p:cNvSpPr txBox="1">
            <a:spLocks noChangeArrowheads="1"/>
          </p:cNvSpPr>
          <p:nvPr/>
        </p:nvSpPr>
        <p:spPr bwMode="auto">
          <a:xfrm>
            <a:off x="714792" y="2164552"/>
            <a:ext cx="2891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650 Cavity with 2-phase pipe</a:t>
            </a:r>
          </a:p>
        </p:txBody>
      </p:sp>
      <p:cxnSp>
        <p:nvCxnSpPr>
          <p:cNvPr id="63496" name="Straight Arrow Connector 8"/>
          <p:cNvCxnSpPr>
            <a:cxnSpLocks noChangeShapeType="1"/>
          </p:cNvCxnSpPr>
          <p:nvPr/>
        </p:nvCxnSpPr>
        <p:spPr bwMode="auto">
          <a:xfrm rot="16200000" flipH="1">
            <a:off x="2238792" y="2926552"/>
            <a:ext cx="1295400" cy="533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497" name="TextBox 9"/>
          <p:cNvSpPr txBox="1">
            <a:spLocks noChangeArrowheads="1"/>
          </p:cNvSpPr>
          <p:nvPr/>
        </p:nvSpPr>
        <p:spPr bwMode="auto">
          <a:xfrm>
            <a:off x="7647855" y="3379287"/>
            <a:ext cx="1460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Warm up cool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down </a:t>
            </a:r>
            <a:r>
              <a:rPr lang="en-US" altLang="en-US" sz="1800" dirty="0" smtClean="0">
                <a:latin typeface="Calibri" panose="020F0502020204030204" pitchFamily="34" charset="0"/>
              </a:rPr>
              <a:t>pipe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3498" name="Straight Arrow Connector 11"/>
          <p:cNvCxnSpPr>
            <a:cxnSpLocks noChangeShapeType="1"/>
            <a:stCxn id="63497" idx="1"/>
          </p:cNvCxnSpPr>
          <p:nvPr/>
        </p:nvCxnSpPr>
        <p:spPr bwMode="auto">
          <a:xfrm flipH="1" flipV="1">
            <a:off x="6810792" y="3002752"/>
            <a:ext cx="837063" cy="8382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499" name="Straight Arrow Connector 14"/>
          <p:cNvCxnSpPr>
            <a:cxnSpLocks noChangeShapeType="1"/>
            <a:stCxn id="19" idx="1"/>
          </p:cNvCxnSpPr>
          <p:nvPr/>
        </p:nvCxnSpPr>
        <p:spPr bwMode="auto">
          <a:xfrm flipH="1" flipV="1">
            <a:off x="6505992" y="3917152"/>
            <a:ext cx="993881" cy="1295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500" name="TextBox 15"/>
          <p:cNvSpPr txBox="1">
            <a:spLocks noChangeArrowheads="1"/>
          </p:cNvSpPr>
          <p:nvPr/>
        </p:nvSpPr>
        <p:spPr bwMode="auto">
          <a:xfrm>
            <a:off x="4296192" y="1859752"/>
            <a:ext cx="1763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He  reservoir</a:t>
            </a:r>
          </a:p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with level sensor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410492" y="2736052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502" name="TextBox 18"/>
          <p:cNvSpPr txBox="1">
            <a:spLocks noChangeArrowheads="1"/>
          </p:cNvSpPr>
          <p:nvPr/>
        </p:nvSpPr>
        <p:spPr bwMode="auto">
          <a:xfrm>
            <a:off x="4753392" y="5212552"/>
            <a:ext cx="23650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4K </a:t>
            </a:r>
            <a:r>
              <a:rPr lang="en-US" altLang="en-US" sz="1800" dirty="0" smtClean="0">
                <a:latin typeface="Calibri" panose="020F0502020204030204" pitchFamily="34" charset="0"/>
              </a:rPr>
              <a:t>circuit for intercepts</a:t>
            </a:r>
            <a:endParaRPr lang="en-US" altLang="en-US" sz="18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Thermal shield 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3503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4105692" y="4641052"/>
            <a:ext cx="914400" cy="533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3838992" y="4983952"/>
            <a:ext cx="990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7499873" y="4750887"/>
            <a:ext cx="1460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Strong back with </a:t>
            </a:r>
            <a:endParaRPr lang="en-US" altLang="en-US" sz="18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supports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797899" y="146109"/>
            <a:ext cx="4902026" cy="641739"/>
          </a:xfrm>
        </p:spPr>
        <p:txBody>
          <a:bodyPr/>
          <a:lstStyle/>
          <a:p>
            <a:r>
              <a:rPr lang="en-US" sz="3600" dirty="0" smtClean="0"/>
              <a:t>Concept 1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772218" y="980728"/>
            <a:ext cx="358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Illustration only – not representative of actual cavity string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23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3" descr="650_TESLA_STYLE_SA_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491" y="1315974"/>
            <a:ext cx="3888486" cy="450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6934200" y="1249680"/>
            <a:ext cx="1643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Heat </a:t>
            </a:r>
            <a:r>
              <a:rPr lang="en-US" altLang="en-US" sz="1800" dirty="0" smtClean="0">
                <a:latin typeface="Calibri" panose="020F0502020204030204" pitchFamily="34" charset="0"/>
              </a:rPr>
              <a:t>exchanger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7590" name="Straight Arrow Connector 6"/>
          <p:cNvCxnSpPr>
            <a:cxnSpLocks noChangeShapeType="1"/>
          </p:cNvCxnSpPr>
          <p:nvPr/>
        </p:nvCxnSpPr>
        <p:spPr bwMode="auto">
          <a:xfrm rot="10800000" flipV="1">
            <a:off x="5410200" y="1478280"/>
            <a:ext cx="1600200" cy="4572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591" name="Straight Arrow Connector 9"/>
          <p:cNvCxnSpPr>
            <a:cxnSpLocks noChangeShapeType="1"/>
            <a:stCxn id="22" idx="1"/>
          </p:cNvCxnSpPr>
          <p:nvPr/>
        </p:nvCxnSpPr>
        <p:spPr bwMode="auto">
          <a:xfrm flipH="1">
            <a:off x="4872141" y="1803678"/>
            <a:ext cx="2379559" cy="1499601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592" name="Straight Arrow Connector 12"/>
          <p:cNvCxnSpPr>
            <a:cxnSpLocks noChangeShapeType="1"/>
            <a:stCxn id="25" idx="1"/>
          </p:cNvCxnSpPr>
          <p:nvPr/>
        </p:nvCxnSpPr>
        <p:spPr bwMode="auto">
          <a:xfrm flipH="1">
            <a:off x="5791200" y="2255613"/>
            <a:ext cx="1457278" cy="806366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29200" y="3592230"/>
            <a:ext cx="1939770" cy="629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210179" y="4510431"/>
            <a:ext cx="1109406" cy="780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595" name="TextBox 20"/>
          <p:cNvSpPr txBox="1">
            <a:spLocks noChangeArrowheads="1"/>
          </p:cNvSpPr>
          <p:nvPr/>
        </p:nvSpPr>
        <p:spPr bwMode="auto">
          <a:xfrm>
            <a:off x="316114" y="5223232"/>
            <a:ext cx="1557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Vacuum </a:t>
            </a:r>
            <a:r>
              <a:rPr lang="en-US" altLang="en-US" sz="1800" dirty="0">
                <a:latin typeface="Calibri" panose="020F0502020204030204" pitchFamily="34" charset="0"/>
              </a:rPr>
              <a:t>vessel</a:t>
            </a:r>
          </a:p>
        </p:txBody>
      </p:sp>
      <p:cxnSp>
        <p:nvCxnSpPr>
          <p:cNvPr id="67596" name="Straight Arrow Connector 22"/>
          <p:cNvCxnSpPr>
            <a:cxnSpLocks noChangeShapeType="1"/>
            <a:stCxn id="67595" idx="3"/>
          </p:cNvCxnSpPr>
          <p:nvPr/>
        </p:nvCxnSpPr>
        <p:spPr bwMode="auto">
          <a:xfrm flipV="1">
            <a:off x="1873913" y="4754880"/>
            <a:ext cx="2012287" cy="653018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597" name="Straight Arrow Connector 26"/>
          <p:cNvCxnSpPr>
            <a:cxnSpLocks noChangeShapeType="1"/>
            <a:stCxn id="18" idx="3"/>
          </p:cNvCxnSpPr>
          <p:nvPr/>
        </p:nvCxnSpPr>
        <p:spPr bwMode="auto">
          <a:xfrm flipV="1">
            <a:off x="1732887" y="3916680"/>
            <a:ext cx="1315113" cy="448875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598" name="TextBox 27"/>
          <p:cNvSpPr txBox="1">
            <a:spLocks noChangeArrowheads="1"/>
          </p:cNvSpPr>
          <p:nvPr/>
        </p:nvSpPr>
        <p:spPr bwMode="auto">
          <a:xfrm>
            <a:off x="360978" y="2926080"/>
            <a:ext cx="1709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>
                <a:latin typeface="Calibri" panose="020F0502020204030204" pitchFamily="34" charset="0"/>
              </a:rPr>
              <a:t>He 2-phase pipe</a:t>
            </a:r>
          </a:p>
        </p:txBody>
      </p:sp>
      <p:cxnSp>
        <p:nvCxnSpPr>
          <p:cNvPr id="30" name="Straight Arrow Connector 29"/>
          <p:cNvCxnSpPr>
            <a:stCxn id="67598" idx="3"/>
          </p:cNvCxnSpPr>
          <p:nvPr/>
        </p:nvCxnSpPr>
        <p:spPr>
          <a:xfrm>
            <a:off x="2070100" y="3110746"/>
            <a:ext cx="2176463" cy="424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95914" y="4042389"/>
            <a:ext cx="16369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Bayonets, cryo valves, etc.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251700" y="1619012"/>
            <a:ext cx="1422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300 </a:t>
            </a:r>
            <a:r>
              <a:rPr lang="en-US" altLang="en-US" sz="1800" dirty="0">
                <a:latin typeface="Calibri" panose="020F0502020204030204" pitchFamily="34" charset="0"/>
              </a:rPr>
              <a:t>mm </a:t>
            </a:r>
            <a:r>
              <a:rPr lang="en-US" altLang="en-US" sz="1800" dirty="0" smtClean="0">
                <a:latin typeface="Calibri" panose="020F0502020204030204" pitchFamily="34" charset="0"/>
              </a:rPr>
              <a:t>pipe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952587" y="3372910"/>
            <a:ext cx="161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650 MHz cavity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248478" y="2070947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Thermal shield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7298186" y="5108320"/>
            <a:ext cx="1375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Coupler port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094234" y="116632"/>
            <a:ext cx="5574110" cy="641739"/>
          </a:xfrm>
        </p:spPr>
        <p:txBody>
          <a:bodyPr/>
          <a:lstStyle/>
          <a:p>
            <a:r>
              <a:rPr lang="en-US" sz="3600" dirty="0" smtClean="0"/>
              <a:t>Concept 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03457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3" descr="650_TESLA_STYLE_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0" y="1578570"/>
            <a:ext cx="81534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7571030" y="3688119"/>
            <a:ext cx="146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Coupler ports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6567" name="Straight Arrow Connector 7"/>
          <p:cNvCxnSpPr>
            <a:cxnSpLocks noChangeShapeType="1"/>
          </p:cNvCxnSpPr>
          <p:nvPr/>
        </p:nvCxnSpPr>
        <p:spPr bwMode="auto">
          <a:xfrm rot="16200000" flipV="1">
            <a:off x="6961430" y="3254970"/>
            <a:ext cx="609600" cy="6096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568" name="Straight Arrow Connector 9"/>
          <p:cNvCxnSpPr>
            <a:cxnSpLocks noChangeShapeType="1"/>
          </p:cNvCxnSpPr>
          <p:nvPr/>
        </p:nvCxnSpPr>
        <p:spPr bwMode="auto">
          <a:xfrm rot="16200000" flipV="1">
            <a:off x="7113830" y="3407370"/>
            <a:ext cx="762000" cy="152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69" name="TextBox 10"/>
          <p:cNvSpPr txBox="1">
            <a:spLocks noChangeArrowheads="1"/>
          </p:cNvSpPr>
          <p:nvPr/>
        </p:nvSpPr>
        <p:spPr bwMode="auto">
          <a:xfrm>
            <a:off x="4751630" y="1426170"/>
            <a:ext cx="2051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Cold mass supports:</a:t>
            </a:r>
          </a:p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Fix</a:t>
            </a:r>
          </a:p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Sliding</a:t>
            </a:r>
          </a:p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08830" y="1883370"/>
            <a:ext cx="1219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571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4370630" y="2188170"/>
            <a:ext cx="1219200" cy="6858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572" name="Straight Arrow Connector 16"/>
          <p:cNvCxnSpPr>
            <a:cxnSpLocks noChangeShapeType="1"/>
          </p:cNvCxnSpPr>
          <p:nvPr/>
        </p:nvCxnSpPr>
        <p:spPr bwMode="auto">
          <a:xfrm flipV="1">
            <a:off x="5589830" y="1883370"/>
            <a:ext cx="1981200" cy="3048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73" name="TextBox 17"/>
          <p:cNvSpPr txBox="1">
            <a:spLocks noChangeArrowheads="1"/>
          </p:cNvSpPr>
          <p:nvPr/>
        </p:nvSpPr>
        <p:spPr bwMode="auto">
          <a:xfrm>
            <a:off x="1779830" y="188337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Heat exchanger</a:t>
            </a:r>
          </a:p>
        </p:txBody>
      </p:sp>
      <p:cxnSp>
        <p:nvCxnSpPr>
          <p:cNvPr id="66574" name="Straight Arrow Connector 19"/>
          <p:cNvCxnSpPr>
            <a:cxnSpLocks noChangeShapeType="1"/>
          </p:cNvCxnSpPr>
          <p:nvPr/>
        </p:nvCxnSpPr>
        <p:spPr bwMode="auto">
          <a:xfrm rot="16200000" flipH="1">
            <a:off x="2275130" y="2226270"/>
            <a:ext cx="609600" cy="53340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75" name="TextBox 20"/>
          <p:cNvSpPr txBox="1">
            <a:spLocks noChangeArrowheads="1"/>
          </p:cNvSpPr>
          <p:nvPr/>
        </p:nvSpPr>
        <p:spPr bwMode="auto">
          <a:xfrm>
            <a:off x="742007" y="5731872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Beam pipe</a:t>
            </a:r>
          </a:p>
        </p:txBody>
      </p:sp>
      <p:cxnSp>
        <p:nvCxnSpPr>
          <p:cNvPr id="66576" name="Straight Arrow Connector 22"/>
          <p:cNvCxnSpPr>
            <a:cxnSpLocks noChangeShapeType="1"/>
            <a:stCxn id="66575" idx="0"/>
          </p:cNvCxnSpPr>
          <p:nvPr/>
        </p:nvCxnSpPr>
        <p:spPr bwMode="auto">
          <a:xfrm flipV="1">
            <a:off x="1328589" y="5312370"/>
            <a:ext cx="756041" cy="419502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56395" y="116632"/>
            <a:ext cx="5063479" cy="641739"/>
          </a:xfrm>
        </p:spPr>
        <p:txBody>
          <a:bodyPr/>
          <a:lstStyle/>
          <a:p>
            <a:r>
              <a:rPr lang="en-US" sz="3600" dirty="0" smtClean="0"/>
              <a:t>Concept 2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5208830" y="5662989"/>
            <a:ext cx="358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Illustration only – not representative of actual cavity string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52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3" descr="650_TESLA_STYLE_SA_CAV_STRING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9" y="986917"/>
            <a:ext cx="5472684" cy="290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650_TESLA_STYLE_SA_CAV_STR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36" y="3487181"/>
            <a:ext cx="4963954" cy="262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TextBox 19"/>
          <p:cNvSpPr txBox="1">
            <a:spLocks noChangeArrowheads="1"/>
          </p:cNvSpPr>
          <p:nvPr/>
        </p:nvSpPr>
        <p:spPr bwMode="auto">
          <a:xfrm>
            <a:off x="5545775" y="1494280"/>
            <a:ext cx="2965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</a:rPr>
              <a:t>He reservoir with level </a:t>
            </a:r>
            <a:r>
              <a:rPr lang="en-US" altLang="en-US" sz="1800" dirty="0" smtClean="0">
                <a:latin typeface="Calibri" panose="020F0502020204030204" pitchFamily="34" charset="0"/>
              </a:rPr>
              <a:t>sensor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cxnSp>
        <p:nvCxnSpPr>
          <p:cNvPr id="69643" name="Straight Arrow Connector 21"/>
          <p:cNvCxnSpPr>
            <a:cxnSpLocks noChangeShapeType="1"/>
          </p:cNvCxnSpPr>
          <p:nvPr/>
        </p:nvCxnSpPr>
        <p:spPr bwMode="auto">
          <a:xfrm flipH="1" flipV="1">
            <a:off x="2845035" y="2300174"/>
            <a:ext cx="2016656" cy="192671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644" name="Straight Arrow Connector 24"/>
          <p:cNvCxnSpPr>
            <a:cxnSpLocks noChangeShapeType="1"/>
            <a:stCxn id="69642" idx="1"/>
          </p:cNvCxnSpPr>
          <p:nvPr/>
        </p:nvCxnSpPr>
        <p:spPr bwMode="auto">
          <a:xfrm flipH="1">
            <a:off x="2904744" y="1678946"/>
            <a:ext cx="2641031" cy="285886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854270" y="2314637"/>
            <a:ext cx="2546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</a:rPr>
              <a:t>Warm </a:t>
            </a:r>
            <a:r>
              <a:rPr lang="en-US" altLang="en-US" sz="1800" dirty="0">
                <a:latin typeface="Calibri" panose="020F0502020204030204" pitchFamily="34" charset="0"/>
              </a:rPr>
              <a:t>up cool down pipe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62689" y="116632"/>
            <a:ext cx="6326312" cy="641739"/>
          </a:xfrm>
        </p:spPr>
        <p:txBody>
          <a:bodyPr/>
          <a:lstStyle/>
          <a:p>
            <a:r>
              <a:rPr lang="en-US" sz="3600" dirty="0" smtClean="0"/>
              <a:t>Concept 2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72015" y="4796928"/>
            <a:ext cx="358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Illustration only – not representative of actual cavity string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22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672512" cy="641739"/>
          </a:xfrm>
        </p:spPr>
        <p:txBody>
          <a:bodyPr lIns="0" tIns="0" rIns="0" bIns="0" anchor="b" anchorCtr="0"/>
          <a:lstStyle/>
          <a:p>
            <a:r>
              <a:rPr lang="en-US" dirty="0"/>
              <a:t>Cryomodule design concepts - Pros </a:t>
            </a:r>
            <a:r>
              <a:rPr lang="en-US" sz="3600" dirty="0"/>
              <a:t>and</a:t>
            </a:r>
            <a:r>
              <a:rPr lang="en-US" dirty="0"/>
              <a:t>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 smtClean="0"/>
              <a:t>Concept 1 (room temperature strongback)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Many design features common with the current SSR1 cryomodule design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Coupler port locations are fixed with respect to the vacuum vessel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Support system not subject to thermal distortions during cooldown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To date, unproven</a:t>
            </a:r>
          </a:p>
          <a:p>
            <a:r>
              <a:rPr lang="en-US" sz="2400" dirty="0" smtClean="0"/>
              <a:t>Concept 2 (XFEL-like design)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Design concepts are direct descendants of the XFEL design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Could possibly use tooling common to XFEL-like cryomodules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Coupler positions change during cooldown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Support pipe can distort during cooldown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17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 smtClean="0"/>
              <a:t>High-</a:t>
            </a:r>
            <a:r>
              <a:rPr lang="en-US" sz="3600" dirty="0" smtClean="0">
                <a:latin typeface="Symbol" panose="05050102010706020507" pitchFamily="18" charset="2"/>
              </a:rPr>
              <a:t>b</a:t>
            </a:r>
            <a:r>
              <a:rPr lang="en-US" sz="3600" dirty="0" smtClean="0"/>
              <a:t> cryomodule</a:t>
            </a:r>
            <a:endParaRPr lang="en-US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9543"/>
            <a:ext cx="8672513" cy="4754814"/>
          </a:xfrm>
          <a:ln>
            <a:headEnd/>
            <a:tailEnd type="arrow" w="med" len="med"/>
          </a:ln>
        </p:spPr>
      </p:pic>
      <p:cxnSp>
        <p:nvCxnSpPr>
          <p:cNvPr id="11" name="Straight Arrow Connector 10"/>
          <p:cNvCxnSpPr>
            <a:stCxn id="13" idx="1"/>
          </p:cNvCxnSpPr>
          <p:nvPr/>
        </p:nvCxnSpPr>
        <p:spPr>
          <a:xfrm flipH="1">
            <a:off x="5112756" y="1650379"/>
            <a:ext cx="767662" cy="823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80418" y="1465713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Heat exchanger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7" idx="3"/>
          </p:cNvCxnSpPr>
          <p:nvPr/>
        </p:nvCxnSpPr>
        <p:spPr>
          <a:xfrm>
            <a:off x="4134501" y="2019711"/>
            <a:ext cx="730107" cy="6421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99170" y="1835045"/>
            <a:ext cx="133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Check valve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66166" y="3491698"/>
            <a:ext cx="330100" cy="1016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1" y="3115000"/>
            <a:ext cx="133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Gate valve</a:t>
            </a:r>
            <a:endParaRPr lang="en-US" sz="1800" dirty="0"/>
          </a:p>
        </p:txBody>
      </p:sp>
      <p:cxnSp>
        <p:nvCxnSpPr>
          <p:cNvPr id="31" name="Straight Arrow Connector 30"/>
          <p:cNvCxnSpPr>
            <a:stCxn id="32" idx="0"/>
          </p:cNvCxnSpPr>
          <p:nvPr/>
        </p:nvCxnSpPr>
        <p:spPr>
          <a:xfrm flipH="1" flipV="1">
            <a:off x="3831336" y="4407409"/>
            <a:ext cx="1071396" cy="1061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25046" y="5468511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Tuner access ports</a:t>
            </a:r>
            <a:endParaRPr lang="en-US" sz="1800" dirty="0"/>
          </a:p>
        </p:txBody>
      </p:sp>
      <p:cxnSp>
        <p:nvCxnSpPr>
          <p:cNvPr id="36" name="Straight Arrow Connector 35"/>
          <p:cNvCxnSpPr>
            <a:stCxn id="32" idx="0"/>
          </p:cNvCxnSpPr>
          <p:nvPr/>
        </p:nvCxnSpPr>
        <p:spPr>
          <a:xfrm flipV="1">
            <a:off x="4902732" y="4029257"/>
            <a:ext cx="105132" cy="1439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732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</a:t>
            </a:r>
            <a:r>
              <a:rPr lang="en-US" altLang="zh-CN" sz="3600" dirty="0" smtClean="0"/>
              <a:t>E</a:t>
            </a:r>
            <a:r>
              <a:rPr lang="en-US" sz="3600" dirty="0" smtClean="0"/>
              <a:t>XFEL, ILC, LCLS-II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9003" r="6506" b="9743"/>
          <a:stretch/>
        </p:blipFill>
        <p:spPr>
          <a:xfrm>
            <a:off x="80938" y="1124744"/>
            <a:ext cx="4635078" cy="3356969"/>
          </a:xfrm>
        </p:spPr>
      </p:pic>
      <p:pic>
        <p:nvPicPr>
          <p:cNvPr id="8" name="Picture 5" descr="QQ截图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/>
          <a:stretch>
            <a:fillRect/>
          </a:stretch>
        </p:blipFill>
        <p:spPr bwMode="auto">
          <a:xfrm>
            <a:off x="323528" y="4507185"/>
            <a:ext cx="8136904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I:\工作照片\德国DESY-2016-06-26\20160628_1542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r="24056"/>
          <a:stretch/>
        </p:blipFill>
        <p:spPr bwMode="auto">
          <a:xfrm>
            <a:off x="4917579" y="1124744"/>
            <a:ext cx="4118917" cy="335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3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72512" cy="641739"/>
          </a:xfrm>
        </p:spPr>
        <p:txBody>
          <a:bodyPr/>
          <a:lstStyle/>
          <a:p>
            <a:r>
              <a:rPr lang="en-US" sz="3600" dirty="0"/>
              <a:t>High-</a:t>
            </a:r>
            <a:r>
              <a:rPr lang="en-US" sz="3600" dirty="0">
                <a:latin typeface="Symbol" panose="05050102010706020507" pitchFamily="18" charset="2"/>
              </a:rPr>
              <a:t>b</a:t>
            </a:r>
            <a:r>
              <a:rPr lang="en-US" sz="3600" dirty="0"/>
              <a:t> cryomodule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9543"/>
            <a:ext cx="8672513" cy="4754814"/>
          </a:xfrm>
        </p:spPr>
      </p:pic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3349754" y="4461122"/>
            <a:ext cx="430542" cy="856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2610" y="5317484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Strongback</a:t>
            </a:r>
            <a:endParaRPr lang="en-US" sz="1800" dirty="0"/>
          </a:p>
        </p:txBody>
      </p:sp>
      <p:cxnSp>
        <p:nvCxnSpPr>
          <p:cNvPr id="13" name="Straight Arrow Connector 12"/>
          <p:cNvCxnSpPr>
            <a:stCxn id="14" idx="0"/>
          </p:cNvCxnSpPr>
          <p:nvPr/>
        </p:nvCxnSpPr>
        <p:spPr>
          <a:xfrm flipH="1" flipV="1">
            <a:off x="5031554" y="3828201"/>
            <a:ext cx="1071396" cy="1061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25264" y="4889303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Support posts</a:t>
            </a:r>
            <a:endParaRPr lang="en-US" sz="1800" dirty="0"/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6102950" y="3450049"/>
            <a:ext cx="105132" cy="1439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2"/>
          </p:cNvCxnSpPr>
          <p:nvPr/>
        </p:nvCxnSpPr>
        <p:spPr>
          <a:xfrm>
            <a:off x="2259344" y="2636583"/>
            <a:ext cx="543266" cy="966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81658" y="2267251"/>
            <a:ext cx="19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2-phase manifold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50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2512" cy="641739"/>
          </a:xfrm>
        </p:spPr>
        <p:txBody>
          <a:bodyPr/>
          <a:lstStyle/>
          <a:p>
            <a:r>
              <a:rPr lang="en-US" sz="3600" dirty="0"/>
              <a:t>High-</a:t>
            </a:r>
            <a:r>
              <a:rPr lang="en-US" sz="3600" dirty="0">
                <a:latin typeface="Symbol" panose="05050102010706020507" pitchFamily="18" charset="2"/>
              </a:rPr>
              <a:t>b</a:t>
            </a:r>
            <a:r>
              <a:rPr lang="en-US" sz="3600" dirty="0"/>
              <a:t> cryomodule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9543"/>
            <a:ext cx="8672513" cy="4754814"/>
          </a:xfrm>
        </p:spPr>
      </p:pic>
    </p:spTree>
    <p:extLst>
      <p:ext uri="{BB962C8B-B14F-4D97-AF65-F5344CB8AC3E}">
        <p14:creationId xmlns:p14="http://schemas.microsoft.com/office/powerpoint/2010/main" val="125062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4"/>
          <p:cNvSpPr>
            <a:spLocks/>
          </p:cNvSpPr>
          <p:nvPr/>
        </p:nvSpPr>
        <p:spPr bwMode="auto">
          <a:xfrm>
            <a:off x="827584" y="333028"/>
            <a:ext cx="727280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9pPr>
          </a:lstStyle>
          <a:p>
            <a:pPr marL="342900" lvl="1" indent="-342900" algn="ctr">
              <a:buClr>
                <a:srgbClr val="00B0F0"/>
              </a:buClr>
              <a:buSzPct val="90000"/>
              <a:buNone/>
            </a:pPr>
            <a:r>
              <a:rPr lang="en-US" altLang="zh-CN" sz="26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3.CEPC-SPPC/650MHz</a:t>
            </a:r>
            <a:r>
              <a:rPr lang="zh-CN" altLang="en-US" sz="2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超导腔低温恒温器</a:t>
            </a:r>
            <a:endParaRPr lang="en-US" altLang="zh-CN" sz="26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6145" name="Picture 1" descr="C:\Users\HPZ620\Desktop\QQ截图2016060611073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084" r="48313" b="1880"/>
          <a:stretch/>
        </p:blipFill>
        <p:spPr bwMode="auto">
          <a:xfrm>
            <a:off x="1417896" y="3861048"/>
            <a:ext cx="37301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Screen Clippi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"/>
          <a:stretch/>
        </p:blipFill>
        <p:spPr>
          <a:xfrm>
            <a:off x="5318730" y="3861048"/>
            <a:ext cx="3573750" cy="2890217"/>
          </a:xfrm>
          <a:prstGeom prst="rect">
            <a:avLst/>
          </a:prstGeom>
        </p:spPr>
      </p:pic>
      <p:pic>
        <p:nvPicPr>
          <p:cNvPr id="7" name="Рисунок 6" descr="Z-Z_se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7093" b="1887"/>
          <a:stretch/>
        </p:blipFill>
        <p:spPr bwMode="auto">
          <a:xfrm>
            <a:off x="1378244" y="911372"/>
            <a:ext cx="3412620" cy="29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 descr="Cavity_String_a.jpg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8056" r="44891" b="2833"/>
          <a:stretch/>
        </p:blipFill>
        <p:spPr>
          <a:xfrm>
            <a:off x="5302309" y="958824"/>
            <a:ext cx="3573750" cy="288947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009" y="2237513"/>
            <a:ext cx="1420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Concept</a:t>
            </a:r>
            <a:r>
              <a:rPr lang="en-US" altLang="zh-CN" dirty="0"/>
              <a:t>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4936824"/>
            <a:ext cx="1438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Concept 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8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4"/>
          <p:cNvSpPr>
            <a:spLocks/>
          </p:cNvSpPr>
          <p:nvPr/>
        </p:nvSpPr>
        <p:spPr bwMode="auto">
          <a:xfrm>
            <a:off x="827584" y="333028"/>
            <a:ext cx="727280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charset="0"/>
                <a:ea typeface="黑体" pitchFamily="49" charset="-122"/>
                <a:cs typeface="微软雅黑" pitchFamily="34" charset="-122"/>
              </a:defRPr>
            </a:lvl9pPr>
          </a:lstStyle>
          <a:p>
            <a:pPr marL="342900" lvl="1" indent="-342900" algn="ctr">
              <a:buClr>
                <a:srgbClr val="00B0F0"/>
              </a:buClr>
              <a:buSzPct val="90000"/>
              <a:buNone/>
            </a:pPr>
            <a:r>
              <a:rPr lang="en-US" altLang="zh-CN" sz="26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3.CEPC-SPPC/650MHz</a:t>
            </a:r>
            <a:r>
              <a:rPr lang="zh-CN" altLang="en-US" sz="2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超导腔低温恒温器</a:t>
            </a:r>
            <a:endParaRPr lang="en-US" altLang="zh-CN" sz="26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987" y="2225903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）首先确定耦合器的位置，漏热。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257" y="301181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）</a:t>
            </a:r>
            <a:r>
              <a:rPr lang="zh-CN" altLang="en-US" sz="2800" b="1" dirty="0">
                <a:solidFill>
                  <a:srgbClr val="0000FF"/>
                </a:solidFill>
              </a:rPr>
              <a:t>各个束流设备的型式、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要求、漏热。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86561" y="138635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采用哪种型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式？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378904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</a:rPr>
              <a:t>3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）各个设备的接口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WordArt 3"/>
          <p:cNvSpPr>
            <a:spLocks noChangeArrowheads="1" noChangeShapeType="1" noTextEdit="1"/>
          </p:cNvSpPr>
          <p:nvPr/>
        </p:nvSpPr>
        <p:spPr bwMode="gray">
          <a:xfrm>
            <a:off x="2195736" y="2787894"/>
            <a:ext cx="4968552" cy="9361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CN" sz="3600" b="1" kern="10" dirty="0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THANKS</a:t>
            </a:r>
            <a:endParaRPr lang="zh-CN" altLang="en-US" sz="3600" b="1" kern="10" dirty="0">
              <a:ln w="38100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2512" cy="641739"/>
          </a:xfrm>
        </p:spPr>
        <p:txBody>
          <a:bodyPr/>
          <a:lstStyle/>
          <a:p>
            <a:r>
              <a:rPr lang="en-US" sz="3600" dirty="0"/>
              <a:t>Configurations – XFEL, ILC, LCLS-II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Picture 3" descr="C:\Users\HPZ620\Desktop\QQ截图201609131635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5"/>
          <a:stretch/>
        </p:blipFill>
        <p:spPr bwMode="auto">
          <a:xfrm>
            <a:off x="237058" y="836712"/>
            <a:ext cx="8727430" cy="58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3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2512" cy="641739"/>
          </a:xfrm>
        </p:spPr>
        <p:txBody>
          <a:bodyPr/>
          <a:lstStyle/>
          <a:p>
            <a:r>
              <a:rPr lang="en-US" sz="3600" dirty="0"/>
              <a:t>Configurations – XFEL, ILC, LCLS-II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C:\Users\HPZ620\Desktop\QQ截图2016091316345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4"/>
          <a:stretch/>
        </p:blipFill>
        <p:spPr bwMode="auto">
          <a:xfrm>
            <a:off x="179512" y="804862"/>
            <a:ext cx="8690381" cy="5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07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2512" cy="641739"/>
          </a:xfrm>
        </p:spPr>
        <p:txBody>
          <a:bodyPr/>
          <a:lstStyle/>
          <a:p>
            <a:r>
              <a:rPr lang="en-US" sz="3600" dirty="0"/>
              <a:t>Configurations – XFEL, ILC, LCLS-II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 descr="C:\Users\HPZ620\Desktop\QQ截图201609131633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5815"/>
            <a:ext cx="8280920" cy="583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3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2512" cy="641739"/>
          </a:xfrm>
        </p:spPr>
        <p:txBody>
          <a:bodyPr/>
          <a:lstStyle/>
          <a:p>
            <a:r>
              <a:rPr lang="en-US" sz="3600" dirty="0"/>
              <a:t>Configurations – XFEL, ILC, LCLS-II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C:\Users\HPZ620\Desktop\QQ截图201609131700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756"/>
          <a:stretch/>
        </p:blipFill>
        <p:spPr bwMode="auto">
          <a:xfrm>
            <a:off x="425699" y="908720"/>
            <a:ext cx="8712968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3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Configurations–FRIB, </a:t>
            </a:r>
            <a:r>
              <a:rPr lang="en-US" altLang="zh-CN" sz="3600" dirty="0"/>
              <a:t>ADS-Injector-II </a:t>
            </a:r>
          </a:p>
        </p:txBody>
      </p:sp>
      <p:pic>
        <p:nvPicPr>
          <p:cNvPr id="6146" name="Picture 2" descr="C:\Users\HPZ620\Desktop\QQ截图201609131705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35" y="836713"/>
            <a:ext cx="835922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0"/>
          <a:stretch/>
        </p:blipFill>
        <p:spPr>
          <a:xfrm>
            <a:off x="5220072" y="3862561"/>
            <a:ext cx="3477986" cy="2806799"/>
          </a:xfrm>
        </p:spPr>
      </p:pic>
    </p:spTree>
    <p:extLst>
      <p:ext uri="{BB962C8B-B14F-4D97-AF65-F5344CB8AC3E}">
        <p14:creationId xmlns:p14="http://schemas.microsoft.com/office/powerpoint/2010/main" val="1510568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3600" dirty="0" smtClean="0"/>
              <a:t>Configurations – Atlas, FRIB, etc.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452036" cy="5645817"/>
          </a:xfrm>
        </p:spPr>
      </p:pic>
    </p:spTree>
    <p:extLst>
      <p:ext uri="{BB962C8B-B14F-4D97-AF65-F5344CB8AC3E}">
        <p14:creationId xmlns:p14="http://schemas.microsoft.com/office/powerpoint/2010/main" val="2332451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10165</TotalTime>
  <Words>553</Words>
  <Application>Microsoft Office PowerPoint</Application>
  <PresentationFormat>全屏显示(4:3)</PresentationFormat>
  <Paragraphs>120</Paragraphs>
  <Slides>34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自定义设计方案</vt:lpstr>
      <vt:lpstr>650MHz-Cryomodule for CEPC</vt:lpstr>
      <vt:lpstr>基本结构的选择</vt:lpstr>
      <vt:lpstr>Configurations – EXFEL, ILC, LCLS-II</vt:lpstr>
      <vt:lpstr>Configurations – XFEL, ILC, LCLS-II</vt:lpstr>
      <vt:lpstr>Configurations – XFEL, ILC, LCLS-II</vt:lpstr>
      <vt:lpstr>Configurations – XFEL, ILC, LCLS-II</vt:lpstr>
      <vt:lpstr>Configurations – XFEL, ILC, LCLS-II</vt:lpstr>
      <vt:lpstr>Configurations–FRIB, ADS-Injector-II </vt:lpstr>
      <vt:lpstr>Configurations – Atlas, FRIB, etc.</vt:lpstr>
      <vt:lpstr>Configurations – Atlas, FRIB, etc.</vt:lpstr>
      <vt:lpstr>Configurations – Atlas, FRIB, etc.</vt:lpstr>
      <vt:lpstr>Configurations – Atlas, FRIB, etc.</vt:lpstr>
      <vt:lpstr>Configurations – SNS, ESS, etc.</vt:lpstr>
      <vt:lpstr>Configurations – SNS, ESS, etc.</vt:lpstr>
      <vt:lpstr>Configurations – SNS, ESS, etc.</vt:lpstr>
      <vt:lpstr>Configurations – SPL</vt:lpstr>
      <vt:lpstr>Configurations – SSR1 cryomodule</vt:lpstr>
      <vt:lpstr>Configurations – ADS-Injector-I</vt:lpstr>
      <vt:lpstr>Configurations – ADS-Injector-I</vt:lpstr>
      <vt:lpstr>Configurations – ADS-Injector-I</vt:lpstr>
      <vt:lpstr>结构形式比较</vt:lpstr>
      <vt:lpstr>Concept 1</vt:lpstr>
      <vt:lpstr>Low and High-b cryomodule general configuration</vt:lpstr>
      <vt:lpstr>Concept 1</vt:lpstr>
      <vt:lpstr>Concept 2</vt:lpstr>
      <vt:lpstr>Concept 2</vt:lpstr>
      <vt:lpstr>Concept 2</vt:lpstr>
      <vt:lpstr>Cryomodule design concepts - Pros and cons</vt:lpstr>
      <vt:lpstr>High-b cryomodule</vt:lpstr>
      <vt:lpstr>High-b cryomodule</vt:lpstr>
      <vt:lpstr>High-b cryomodule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微软用户</dc:creator>
  <cp:lastModifiedBy>unknown</cp:lastModifiedBy>
  <cp:revision>152</cp:revision>
  <dcterms:created xsi:type="dcterms:W3CDTF">2014-06-03T03:39:08Z</dcterms:created>
  <dcterms:modified xsi:type="dcterms:W3CDTF">2016-09-14T03:34:39Z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64440492-4C8B-11D1-8B70-080036B11A03}" pid="4">
    <vt:lpwstr>ThemeGallery</vt:lpwstr>
  </property>
</Properties>
</file>