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5E130-1491-4D04-895B-73850E017973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93F50-6613-48CA-988E-FFC1FF64C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3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4D70-CCF2-491C-8D04-535F877293F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00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fld id="{530820CF-B880-4189-942D-D702A7CBA730}" type="datetimeFigureOut">
              <a:rPr lang="zh-CN" altLang="en-US" smtClean="0"/>
              <a:t>2016-9-20</a:t>
            </a:fld>
            <a:endParaRPr lang="zh-CN" alt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HOM coupler size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err="1" smtClean="0"/>
              <a:t>Hongjuan</a:t>
            </a:r>
            <a:r>
              <a:rPr lang="en-US" altLang="zh-CN" dirty="0" smtClean="0"/>
              <a:t> Zheng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5712" cy="130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999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7" y="53752"/>
            <a:ext cx="9108503" cy="1143000"/>
          </a:xfrm>
        </p:spPr>
        <p:txBody>
          <a:bodyPr>
            <a:normAutofit/>
          </a:bodyPr>
          <a:lstStyle/>
          <a:p>
            <a:r>
              <a:rPr lang="en-US" altLang="zh-CN" sz="3400" dirty="0"/>
              <a:t>Damping Scheme for Crab Waist Design</a:t>
            </a:r>
            <a:endParaRPr lang="zh-CN" altLang="en-US" sz="3400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8784976" cy="28803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1800" dirty="0">
                <a:solidFill>
                  <a:srgbClr val="0000FF"/>
                </a:solidFill>
                <a:latin typeface="+mn-lt"/>
              </a:rPr>
              <a:t>When </a:t>
            </a:r>
            <a:r>
              <a:rPr lang="en-US" altLang="zh-CN" sz="1800" dirty="0" smtClean="0">
                <a:solidFill>
                  <a:srgbClr val="0000FF"/>
                </a:solidFill>
                <a:latin typeface="+mn-lt"/>
              </a:rPr>
              <a:t>HOM </a:t>
            </a:r>
            <a:r>
              <a:rPr lang="en-US" altLang="zh-CN" sz="1800" dirty="0">
                <a:solidFill>
                  <a:srgbClr val="0000FF"/>
                </a:solidFill>
                <a:latin typeface="+mn-lt"/>
              </a:rPr>
              <a:t>power and high frequency modes behavior are </a:t>
            </a:r>
            <a:r>
              <a:rPr lang="en-US" altLang="zh-CN" sz="1800" dirty="0" smtClean="0">
                <a:solidFill>
                  <a:srgbClr val="0000FF"/>
                </a:solidFill>
                <a:latin typeface="+mn-lt"/>
              </a:rPr>
              <a:t>determined, </a:t>
            </a:r>
            <a:r>
              <a:rPr lang="en-US" altLang="zh-CN" sz="1800" dirty="0">
                <a:solidFill>
                  <a:srgbClr val="0000FF"/>
                </a:solidFill>
                <a:latin typeface="+mn-lt"/>
              </a:rPr>
              <a:t>we could choose the damper.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latin typeface="+mn-lt"/>
              </a:rPr>
              <a:t>In the crab waist case, </a:t>
            </a:r>
            <a:r>
              <a:rPr lang="en-US" altLang="zh-CN" sz="1800" dirty="0" smtClean="0">
                <a:latin typeface="+mn-lt"/>
              </a:rPr>
              <a:t>the maximum HOM damping is </a:t>
            </a:r>
            <a:r>
              <a:rPr lang="en-US" altLang="zh-CN" sz="1800" dirty="0" smtClean="0">
                <a:solidFill>
                  <a:srgbClr val="0000FF"/>
                </a:solidFill>
                <a:latin typeface="+mn-lt"/>
              </a:rPr>
              <a:t>0.9 kW </a:t>
            </a:r>
            <a:r>
              <a:rPr lang="en-US" altLang="zh-CN" sz="1800" dirty="0" smtClean="0">
                <a:latin typeface="+mn-lt"/>
              </a:rPr>
              <a:t>per cavity. </a:t>
            </a:r>
            <a:r>
              <a:rPr lang="en-US" altLang="zh-CN" sz="1800" dirty="0">
                <a:latin typeface="+mn-lt"/>
              </a:rPr>
              <a:t>In ideal case, </a:t>
            </a:r>
            <a:r>
              <a:rPr lang="en-US" altLang="zh-CN" sz="1800" dirty="0">
                <a:solidFill>
                  <a:srgbClr val="C00000"/>
                </a:solidFill>
                <a:latin typeface="+mn-lt"/>
              </a:rPr>
              <a:t>80 % above cut-off frequency </a:t>
            </a:r>
            <a:r>
              <a:rPr lang="en-US" altLang="zh-CN" sz="1800" dirty="0">
                <a:latin typeface="+mn-lt"/>
              </a:rPr>
              <a:t>of the </a:t>
            </a:r>
            <a:r>
              <a:rPr lang="en-US" altLang="zh-CN" sz="1800" dirty="0" smtClean="0">
                <a:latin typeface="+mn-lt"/>
              </a:rPr>
              <a:t>156 </a:t>
            </a:r>
            <a:r>
              <a:rPr lang="en-US" altLang="zh-CN" sz="1800" dirty="0">
                <a:latin typeface="+mn-lt"/>
              </a:rPr>
              <a:t>mm beam </a:t>
            </a:r>
            <a:r>
              <a:rPr lang="en-US" altLang="zh-CN" sz="1800" dirty="0" smtClean="0">
                <a:latin typeface="+mn-lt"/>
              </a:rPr>
              <a:t>pipe.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+mn-lt"/>
              </a:rPr>
              <a:t>Coaxial</a:t>
            </a:r>
            <a:r>
              <a:rPr lang="en-US" altLang="zh-CN" sz="1800" dirty="0">
                <a:latin typeface="+mn-lt"/>
              </a:rPr>
              <a:t>: notch filter BW and tuning, cooling, </a:t>
            </a:r>
            <a:r>
              <a:rPr lang="en-US" altLang="zh-CN" sz="1800" dirty="0" err="1">
                <a:latin typeface="+mn-lt"/>
              </a:rPr>
              <a:t>feedthrough</a:t>
            </a:r>
            <a:r>
              <a:rPr lang="en-US" altLang="zh-CN" sz="1800" dirty="0">
                <a:latin typeface="+mn-lt"/>
              </a:rPr>
              <a:t> antenna heating, RF connection heating, cable heating …LEP/LHC-type, LHC-HL, BNL ERL&amp; </a:t>
            </a:r>
            <a:r>
              <a:rPr lang="en-US" altLang="zh-CN" sz="1800" dirty="0" err="1">
                <a:latin typeface="+mn-lt"/>
              </a:rPr>
              <a:t>eRHIC</a:t>
            </a:r>
            <a:r>
              <a:rPr lang="en-US" altLang="zh-CN" sz="1800" dirty="0">
                <a:latin typeface="+mn-lt"/>
              </a:rPr>
              <a:t> HOM coupler for the </a:t>
            </a:r>
            <a:r>
              <a:rPr lang="en-US" altLang="zh-CN" sz="1800" dirty="0">
                <a:solidFill>
                  <a:srgbClr val="0000FF"/>
                </a:solidFill>
                <a:latin typeface="+mn-lt"/>
              </a:rPr>
              <a:t>kW level</a:t>
            </a:r>
            <a:r>
              <a:rPr lang="en-US" altLang="zh-CN" sz="1800" dirty="0">
                <a:latin typeface="+mn-lt"/>
              </a:rPr>
              <a:t> power capacity. 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latin typeface="+mn-lt"/>
              </a:rPr>
              <a:t>KEKB and </a:t>
            </a:r>
            <a:r>
              <a:rPr lang="en-US" altLang="zh-CN" sz="1800" dirty="0" err="1">
                <a:latin typeface="+mn-lt"/>
              </a:rPr>
              <a:t>SuperKEKB</a:t>
            </a:r>
            <a:r>
              <a:rPr lang="en-US" altLang="zh-CN" sz="1800" dirty="0">
                <a:latin typeface="+mn-lt"/>
              </a:rPr>
              <a:t> </a:t>
            </a:r>
            <a:r>
              <a:rPr lang="en-US" altLang="zh-CN" sz="1800" dirty="0">
                <a:solidFill>
                  <a:srgbClr val="C00000"/>
                </a:solidFill>
                <a:latin typeface="+mn-lt"/>
              </a:rPr>
              <a:t>ferrite HOM absorbers 20 kW at RT</a:t>
            </a:r>
            <a:r>
              <a:rPr lang="en-US" altLang="zh-CN" sz="1800" dirty="0" smtClean="0">
                <a:latin typeface="+mn-lt"/>
              </a:rPr>
              <a:t>.</a:t>
            </a:r>
            <a:endParaRPr lang="en-US" altLang="zh-CN" sz="18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86" y="4196132"/>
            <a:ext cx="1327970" cy="84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46575"/>
            <a:ext cx="1076320" cy="90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47886" y="5466798"/>
            <a:ext cx="2408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LHC narrowband and </a:t>
            </a:r>
            <a:r>
              <a:rPr lang="en-US" altLang="zh-CN" sz="1600" dirty="0" smtClean="0">
                <a:solidFill>
                  <a:srgbClr val="0000FF"/>
                </a:solidFill>
              </a:rPr>
              <a:t>broadband coupler: design value—</a:t>
            </a:r>
            <a:r>
              <a:rPr lang="en-US" altLang="zh-CN" sz="1600" dirty="0" smtClean="0">
                <a:solidFill>
                  <a:srgbClr val="FF0000"/>
                </a:solidFill>
              </a:rPr>
              <a:t>1 kW</a:t>
            </a:r>
            <a:r>
              <a:rPr lang="en-US" altLang="zh-CN" sz="1600" dirty="0" smtClean="0">
                <a:solidFill>
                  <a:srgbClr val="0000FF"/>
                </a:solidFill>
              </a:rPr>
              <a:t>, test—600 W (4.5K)</a:t>
            </a:r>
            <a:endParaRPr lang="en-US" altLang="zh-CN" sz="1600" dirty="0">
              <a:solidFill>
                <a:srgbClr val="0000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9098" y="4176702"/>
            <a:ext cx="1460991" cy="14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97" y="573325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LEPII: </a:t>
            </a:r>
            <a:r>
              <a:rPr lang="en-US" altLang="zh-CN" sz="1600" dirty="0" smtClean="0">
                <a:solidFill>
                  <a:srgbClr val="FF0000"/>
                </a:solidFill>
              </a:rPr>
              <a:t>850 W </a:t>
            </a:r>
            <a:r>
              <a:rPr lang="en-US" altLang="zh-CN" sz="1600" dirty="0" smtClean="0">
                <a:solidFill>
                  <a:srgbClr val="0000FF"/>
                </a:solidFill>
              </a:rPr>
              <a:t>/coupler (CW test)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40" y="4221088"/>
            <a:ext cx="1360170" cy="126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5497" y="4077072"/>
            <a:ext cx="1800200" cy="2508667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872000" y="4077072"/>
            <a:ext cx="2555984" cy="2508667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499992" y="4077072"/>
            <a:ext cx="2304256" cy="2508667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 r="73215" b="29936"/>
          <a:stretch/>
        </p:blipFill>
        <p:spPr>
          <a:xfrm>
            <a:off x="5940040" y="4256725"/>
            <a:ext cx="825628" cy="1119685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572121" y="5661248"/>
            <a:ext cx="2193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HL-LHC</a:t>
            </a:r>
            <a:r>
              <a:rPr lang="en-US" altLang="zh-CN" sz="1600" dirty="0" smtClean="0">
                <a:solidFill>
                  <a:srgbClr val="0000FF"/>
                </a:solidFill>
              </a:rPr>
              <a:t> 400MHz crab &amp; DQW cavity: design value—</a:t>
            </a:r>
            <a:r>
              <a:rPr lang="en-US" altLang="zh-CN" sz="1600" dirty="0" smtClean="0">
                <a:solidFill>
                  <a:srgbClr val="FF0000"/>
                </a:solidFill>
              </a:rPr>
              <a:t>1 kW 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76256" y="4077072"/>
            <a:ext cx="2195744" cy="2508667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28" y="4152004"/>
            <a:ext cx="1711172" cy="12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76256" y="551723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HL-LHC 2nd harmonic cavity(800 MHz): 2 </a:t>
            </a:r>
            <a:r>
              <a:rPr lang="en-US" altLang="zh-CN" sz="1600" dirty="0" smtClean="0">
                <a:solidFill>
                  <a:srgbClr val="0000FF"/>
                </a:solidFill>
              </a:rPr>
              <a:t>hook +</a:t>
            </a:r>
            <a:r>
              <a:rPr lang="en-US" altLang="zh-CN" sz="1600" dirty="0">
                <a:solidFill>
                  <a:srgbClr val="0000FF"/>
                </a:solidFill>
              </a:rPr>
              <a:t>2 </a:t>
            </a:r>
            <a:r>
              <a:rPr lang="en-US" altLang="zh-CN" sz="1600" dirty="0" smtClean="0">
                <a:solidFill>
                  <a:srgbClr val="0000FF"/>
                </a:solidFill>
              </a:rPr>
              <a:t>probe/cavity. </a:t>
            </a:r>
            <a:r>
              <a:rPr lang="en-US" altLang="zh-CN" sz="1600" dirty="0" smtClean="0">
                <a:solidFill>
                  <a:srgbClr val="FF0000"/>
                </a:solidFill>
              </a:rPr>
              <a:t>525 W</a:t>
            </a:r>
            <a:r>
              <a:rPr lang="en-US" altLang="zh-CN" sz="1600" dirty="0" smtClean="0">
                <a:solidFill>
                  <a:srgbClr val="0000FF"/>
                </a:solidFill>
              </a:rPr>
              <a:t>/ hook </a:t>
            </a:r>
            <a:r>
              <a:rPr lang="en-US" altLang="zh-CN" sz="1600" dirty="0">
                <a:solidFill>
                  <a:srgbClr val="0000FF"/>
                </a:solidFill>
              </a:rPr>
              <a:t>&amp; </a:t>
            </a:r>
            <a:r>
              <a:rPr lang="en-US" altLang="zh-CN" sz="1600" dirty="0" smtClean="0">
                <a:solidFill>
                  <a:srgbClr val="0000FF"/>
                </a:solidFill>
              </a:rPr>
              <a:t>61 W/probe</a:t>
            </a:r>
            <a:endParaRPr lang="en-US" altLang="zh-CN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050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LEPII</a:t>
            </a:r>
            <a:endParaRPr lang="zh-CN" altLang="en-US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475656" y="1340768"/>
            <a:ext cx="6768752" cy="792088"/>
            <a:chOff x="1043608" y="1772816"/>
            <a:chExt cx="6768752" cy="792088"/>
          </a:xfrm>
        </p:grpSpPr>
        <p:grpSp>
          <p:nvGrpSpPr>
            <p:cNvPr id="18" name="组合 17"/>
            <p:cNvGrpSpPr/>
            <p:nvPr/>
          </p:nvGrpSpPr>
          <p:grpSpPr>
            <a:xfrm>
              <a:off x="1043608" y="1772816"/>
              <a:ext cx="3816424" cy="243200"/>
              <a:chOff x="1043608" y="1772816"/>
              <a:chExt cx="3816424" cy="243200"/>
            </a:xfrm>
          </p:grpSpPr>
          <p:cxnSp>
            <p:nvCxnSpPr>
              <p:cNvPr id="5" name="直接连接符 4"/>
              <p:cNvCxnSpPr/>
              <p:nvPr/>
            </p:nvCxnSpPr>
            <p:spPr bwMode="auto">
              <a:xfrm>
                <a:off x="1043608" y="1772816"/>
                <a:ext cx="1656184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cxnSp>
            <p:nvCxnSpPr>
              <p:cNvPr id="8" name="直接连接符 7"/>
              <p:cNvCxnSpPr/>
              <p:nvPr/>
            </p:nvCxnSpPr>
            <p:spPr bwMode="auto">
              <a:xfrm>
                <a:off x="2699792" y="1772816"/>
                <a:ext cx="144016" cy="144016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sp>
            <p:nvSpPr>
              <p:cNvPr id="10" name="任意多边形 9"/>
              <p:cNvSpPr/>
              <p:nvPr/>
            </p:nvSpPr>
            <p:spPr bwMode="auto">
              <a:xfrm>
                <a:off x="2838450" y="1828739"/>
                <a:ext cx="1009650" cy="76261"/>
              </a:xfrm>
              <a:custGeom>
                <a:avLst/>
                <a:gdLst>
                  <a:gd name="connsiteX0" fmla="*/ 0 w 1009650"/>
                  <a:gd name="connsiteY0" fmla="*/ 76261 h 76261"/>
                  <a:gd name="connsiteX1" fmla="*/ 95250 w 1009650"/>
                  <a:gd name="connsiteY1" fmla="*/ 19111 h 76261"/>
                  <a:gd name="connsiteX2" fmla="*/ 238125 w 1009650"/>
                  <a:gd name="connsiteY2" fmla="*/ 66736 h 76261"/>
                  <a:gd name="connsiteX3" fmla="*/ 390525 w 1009650"/>
                  <a:gd name="connsiteY3" fmla="*/ 9586 h 76261"/>
                  <a:gd name="connsiteX4" fmla="*/ 514350 w 1009650"/>
                  <a:gd name="connsiteY4" fmla="*/ 66736 h 76261"/>
                  <a:gd name="connsiteX5" fmla="*/ 638175 w 1009650"/>
                  <a:gd name="connsiteY5" fmla="*/ 19111 h 76261"/>
                  <a:gd name="connsiteX6" fmla="*/ 742950 w 1009650"/>
                  <a:gd name="connsiteY6" fmla="*/ 66736 h 76261"/>
                  <a:gd name="connsiteX7" fmla="*/ 866775 w 1009650"/>
                  <a:gd name="connsiteY7" fmla="*/ 61 h 76261"/>
                  <a:gd name="connsiteX8" fmla="*/ 1009650 w 1009650"/>
                  <a:gd name="connsiteY8" fmla="*/ 57211 h 7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650" h="76261">
                    <a:moveTo>
                      <a:pt x="0" y="76261"/>
                    </a:moveTo>
                    <a:cubicBezTo>
                      <a:pt x="27781" y="48479"/>
                      <a:pt x="55563" y="20698"/>
                      <a:pt x="95250" y="19111"/>
                    </a:cubicBezTo>
                    <a:cubicBezTo>
                      <a:pt x="134937" y="17524"/>
                      <a:pt x="188913" y="68323"/>
                      <a:pt x="238125" y="66736"/>
                    </a:cubicBezTo>
                    <a:cubicBezTo>
                      <a:pt x="287337" y="65149"/>
                      <a:pt x="344488" y="9586"/>
                      <a:pt x="390525" y="9586"/>
                    </a:cubicBezTo>
                    <a:cubicBezTo>
                      <a:pt x="436562" y="9586"/>
                      <a:pt x="473075" y="65149"/>
                      <a:pt x="514350" y="66736"/>
                    </a:cubicBezTo>
                    <a:cubicBezTo>
                      <a:pt x="555625" y="68323"/>
                      <a:pt x="600075" y="19111"/>
                      <a:pt x="638175" y="19111"/>
                    </a:cubicBezTo>
                    <a:cubicBezTo>
                      <a:pt x="676275" y="19111"/>
                      <a:pt x="704850" y="69911"/>
                      <a:pt x="742950" y="66736"/>
                    </a:cubicBezTo>
                    <a:cubicBezTo>
                      <a:pt x="781050" y="63561"/>
                      <a:pt x="822325" y="1648"/>
                      <a:pt x="866775" y="61"/>
                    </a:cubicBezTo>
                    <a:cubicBezTo>
                      <a:pt x="911225" y="-1527"/>
                      <a:pt x="960437" y="27842"/>
                      <a:pt x="1009650" y="5721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588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华文中宋" pitchFamily="2" charset="-122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 bwMode="auto">
              <a:xfrm>
                <a:off x="3851920" y="1872000"/>
                <a:ext cx="144016" cy="144016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cxnSp>
            <p:nvCxnSpPr>
              <p:cNvPr id="14" name="直接连接符 13"/>
              <p:cNvCxnSpPr/>
              <p:nvPr/>
            </p:nvCxnSpPr>
            <p:spPr bwMode="auto">
              <a:xfrm>
                <a:off x="3995936" y="2016016"/>
                <a:ext cx="864096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</p:grpSp>
        <p:grpSp>
          <p:nvGrpSpPr>
            <p:cNvPr id="19" name="组合 18"/>
            <p:cNvGrpSpPr/>
            <p:nvPr/>
          </p:nvGrpSpPr>
          <p:grpSpPr>
            <a:xfrm>
              <a:off x="1043608" y="2304000"/>
              <a:ext cx="3816424" cy="260904"/>
              <a:chOff x="1043608" y="2304000"/>
              <a:chExt cx="3816424" cy="260904"/>
            </a:xfrm>
          </p:grpSpPr>
          <p:cxnSp>
            <p:nvCxnSpPr>
              <p:cNvPr id="6" name="直接连接符 5"/>
              <p:cNvCxnSpPr/>
              <p:nvPr/>
            </p:nvCxnSpPr>
            <p:spPr bwMode="auto">
              <a:xfrm>
                <a:off x="1043608" y="2564904"/>
                <a:ext cx="1656184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cxnSp>
            <p:nvCxnSpPr>
              <p:cNvPr id="9" name="直接连接符 8"/>
              <p:cNvCxnSpPr/>
              <p:nvPr/>
            </p:nvCxnSpPr>
            <p:spPr bwMode="auto">
              <a:xfrm flipV="1">
                <a:off x="2699792" y="2420888"/>
                <a:ext cx="144016" cy="144016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sp>
            <p:nvSpPr>
              <p:cNvPr id="11" name="任意多边形 10"/>
              <p:cNvSpPr/>
              <p:nvPr/>
            </p:nvSpPr>
            <p:spPr bwMode="auto">
              <a:xfrm flipV="1">
                <a:off x="2843808" y="2416635"/>
                <a:ext cx="1009650" cy="76261"/>
              </a:xfrm>
              <a:custGeom>
                <a:avLst/>
                <a:gdLst>
                  <a:gd name="connsiteX0" fmla="*/ 0 w 1009650"/>
                  <a:gd name="connsiteY0" fmla="*/ 76261 h 76261"/>
                  <a:gd name="connsiteX1" fmla="*/ 95250 w 1009650"/>
                  <a:gd name="connsiteY1" fmla="*/ 19111 h 76261"/>
                  <a:gd name="connsiteX2" fmla="*/ 238125 w 1009650"/>
                  <a:gd name="connsiteY2" fmla="*/ 66736 h 76261"/>
                  <a:gd name="connsiteX3" fmla="*/ 390525 w 1009650"/>
                  <a:gd name="connsiteY3" fmla="*/ 9586 h 76261"/>
                  <a:gd name="connsiteX4" fmla="*/ 514350 w 1009650"/>
                  <a:gd name="connsiteY4" fmla="*/ 66736 h 76261"/>
                  <a:gd name="connsiteX5" fmla="*/ 638175 w 1009650"/>
                  <a:gd name="connsiteY5" fmla="*/ 19111 h 76261"/>
                  <a:gd name="connsiteX6" fmla="*/ 742950 w 1009650"/>
                  <a:gd name="connsiteY6" fmla="*/ 66736 h 76261"/>
                  <a:gd name="connsiteX7" fmla="*/ 866775 w 1009650"/>
                  <a:gd name="connsiteY7" fmla="*/ 61 h 76261"/>
                  <a:gd name="connsiteX8" fmla="*/ 1009650 w 1009650"/>
                  <a:gd name="connsiteY8" fmla="*/ 57211 h 7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650" h="76261">
                    <a:moveTo>
                      <a:pt x="0" y="76261"/>
                    </a:moveTo>
                    <a:cubicBezTo>
                      <a:pt x="27781" y="48479"/>
                      <a:pt x="55563" y="20698"/>
                      <a:pt x="95250" y="19111"/>
                    </a:cubicBezTo>
                    <a:cubicBezTo>
                      <a:pt x="134937" y="17524"/>
                      <a:pt x="188913" y="68323"/>
                      <a:pt x="238125" y="66736"/>
                    </a:cubicBezTo>
                    <a:cubicBezTo>
                      <a:pt x="287337" y="65149"/>
                      <a:pt x="344488" y="9586"/>
                      <a:pt x="390525" y="9586"/>
                    </a:cubicBezTo>
                    <a:cubicBezTo>
                      <a:pt x="436562" y="9586"/>
                      <a:pt x="473075" y="65149"/>
                      <a:pt x="514350" y="66736"/>
                    </a:cubicBezTo>
                    <a:cubicBezTo>
                      <a:pt x="555625" y="68323"/>
                      <a:pt x="600075" y="19111"/>
                      <a:pt x="638175" y="19111"/>
                    </a:cubicBezTo>
                    <a:cubicBezTo>
                      <a:pt x="676275" y="19111"/>
                      <a:pt x="704850" y="69911"/>
                      <a:pt x="742950" y="66736"/>
                    </a:cubicBezTo>
                    <a:cubicBezTo>
                      <a:pt x="781050" y="63561"/>
                      <a:pt x="822325" y="1648"/>
                      <a:pt x="866775" y="61"/>
                    </a:cubicBezTo>
                    <a:cubicBezTo>
                      <a:pt x="911225" y="-1527"/>
                      <a:pt x="960437" y="27842"/>
                      <a:pt x="1009650" y="5721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588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华文中宋" pitchFamily="2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 bwMode="auto">
              <a:xfrm flipV="1">
                <a:off x="3852000" y="2304000"/>
                <a:ext cx="144016" cy="144016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cxnSp>
            <p:nvCxnSpPr>
              <p:cNvPr id="17" name="直接连接符 16"/>
              <p:cNvCxnSpPr/>
              <p:nvPr/>
            </p:nvCxnSpPr>
            <p:spPr bwMode="auto">
              <a:xfrm>
                <a:off x="3995936" y="2304000"/>
                <a:ext cx="864096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</p:grpSp>
        <p:grpSp>
          <p:nvGrpSpPr>
            <p:cNvPr id="20" name="组合 19"/>
            <p:cNvGrpSpPr/>
            <p:nvPr/>
          </p:nvGrpSpPr>
          <p:grpSpPr>
            <a:xfrm flipH="1">
              <a:off x="3995936" y="1772816"/>
              <a:ext cx="3816424" cy="243200"/>
              <a:chOff x="1043608" y="1772816"/>
              <a:chExt cx="3816424" cy="243200"/>
            </a:xfrm>
          </p:grpSpPr>
          <p:cxnSp>
            <p:nvCxnSpPr>
              <p:cNvPr id="21" name="直接连接符 20"/>
              <p:cNvCxnSpPr/>
              <p:nvPr/>
            </p:nvCxnSpPr>
            <p:spPr bwMode="auto">
              <a:xfrm>
                <a:off x="1043608" y="1772816"/>
                <a:ext cx="1656184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cxnSp>
            <p:nvCxnSpPr>
              <p:cNvPr id="22" name="直接连接符 21"/>
              <p:cNvCxnSpPr/>
              <p:nvPr/>
            </p:nvCxnSpPr>
            <p:spPr bwMode="auto">
              <a:xfrm>
                <a:off x="2699792" y="1772816"/>
                <a:ext cx="144016" cy="144016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sp>
            <p:nvSpPr>
              <p:cNvPr id="23" name="任意多边形 22"/>
              <p:cNvSpPr/>
              <p:nvPr/>
            </p:nvSpPr>
            <p:spPr bwMode="auto">
              <a:xfrm>
                <a:off x="2838450" y="1828739"/>
                <a:ext cx="1009650" cy="76261"/>
              </a:xfrm>
              <a:custGeom>
                <a:avLst/>
                <a:gdLst>
                  <a:gd name="connsiteX0" fmla="*/ 0 w 1009650"/>
                  <a:gd name="connsiteY0" fmla="*/ 76261 h 76261"/>
                  <a:gd name="connsiteX1" fmla="*/ 95250 w 1009650"/>
                  <a:gd name="connsiteY1" fmla="*/ 19111 h 76261"/>
                  <a:gd name="connsiteX2" fmla="*/ 238125 w 1009650"/>
                  <a:gd name="connsiteY2" fmla="*/ 66736 h 76261"/>
                  <a:gd name="connsiteX3" fmla="*/ 390525 w 1009650"/>
                  <a:gd name="connsiteY3" fmla="*/ 9586 h 76261"/>
                  <a:gd name="connsiteX4" fmla="*/ 514350 w 1009650"/>
                  <a:gd name="connsiteY4" fmla="*/ 66736 h 76261"/>
                  <a:gd name="connsiteX5" fmla="*/ 638175 w 1009650"/>
                  <a:gd name="connsiteY5" fmla="*/ 19111 h 76261"/>
                  <a:gd name="connsiteX6" fmla="*/ 742950 w 1009650"/>
                  <a:gd name="connsiteY6" fmla="*/ 66736 h 76261"/>
                  <a:gd name="connsiteX7" fmla="*/ 866775 w 1009650"/>
                  <a:gd name="connsiteY7" fmla="*/ 61 h 76261"/>
                  <a:gd name="connsiteX8" fmla="*/ 1009650 w 1009650"/>
                  <a:gd name="connsiteY8" fmla="*/ 57211 h 7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650" h="76261">
                    <a:moveTo>
                      <a:pt x="0" y="76261"/>
                    </a:moveTo>
                    <a:cubicBezTo>
                      <a:pt x="27781" y="48479"/>
                      <a:pt x="55563" y="20698"/>
                      <a:pt x="95250" y="19111"/>
                    </a:cubicBezTo>
                    <a:cubicBezTo>
                      <a:pt x="134937" y="17524"/>
                      <a:pt x="188913" y="68323"/>
                      <a:pt x="238125" y="66736"/>
                    </a:cubicBezTo>
                    <a:cubicBezTo>
                      <a:pt x="287337" y="65149"/>
                      <a:pt x="344488" y="9586"/>
                      <a:pt x="390525" y="9586"/>
                    </a:cubicBezTo>
                    <a:cubicBezTo>
                      <a:pt x="436562" y="9586"/>
                      <a:pt x="473075" y="65149"/>
                      <a:pt x="514350" y="66736"/>
                    </a:cubicBezTo>
                    <a:cubicBezTo>
                      <a:pt x="555625" y="68323"/>
                      <a:pt x="600075" y="19111"/>
                      <a:pt x="638175" y="19111"/>
                    </a:cubicBezTo>
                    <a:cubicBezTo>
                      <a:pt x="676275" y="19111"/>
                      <a:pt x="704850" y="69911"/>
                      <a:pt x="742950" y="66736"/>
                    </a:cubicBezTo>
                    <a:cubicBezTo>
                      <a:pt x="781050" y="63561"/>
                      <a:pt x="822325" y="1648"/>
                      <a:pt x="866775" y="61"/>
                    </a:cubicBezTo>
                    <a:cubicBezTo>
                      <a:pt x="911225" y="-1527"/>
                      <a:pt x="960437" y="27842"/>
                      <a:pt x="1009650" y="5721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588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华文中宋" pitchFamily="2" charset="-122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 bwMode="auto">
              <a:xfrm>
                <a:off x="3851920" y="1872000"/>
                <a:ext cx="144016" cy="144016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cxnSp>
            <p:nvCxnSpPr>
              <p:cNvPr id="25" name="直接连接符 24"/>
              <p:cNvCxnSpPr/>
              <p:nvPr/>
            </p:nvCxnSpPr>
            <p:spPr bwMode="auto">
              <a:xfrm>
                <a:off x="3995936" y="2016016"/>
                <a:ext cx="864096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</p:grpSp>
        <p:grpSp>
          <p:nvGrpSpPr>
            <p:cNvPr id="26" name="组合 25"/>
            <p:cNvGrpSpPr/>
            <p:nvPr/>
          </p:nvGrpSpPr>
          <p:grpSpPr>
            <a:xfrm flipH="1">
              <a:off x="3995936" y="2304000"/>
              <a:ext cx="3816424" cy="260904"/>
              <a:chOff x="1043608" y="2304000"/>
              <a:chExt cx="3816424" cy="260904"/>
            </a:xfrm>
          </p:grpSpPr>
          <p:cxnSp>
            <p:nvCxnSpPr>
              <p:cNvPr id="27" name="直接连接符 26"/>
              <p:cNvCxnSpPr/>
              <p:nvPr/>
            </p:nvCxnSpPr>
            <p:spPr bwMode="auto">
              <a:xfrm>
                <a:off x="1043608" y="2564904"/>
                <a:ext cx="1656184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cxnSp>
            <p:nvCxnSpPr>
              <p:cNvPr id="28" name="直接连接符 27"/>
              <p:cNvCxnSpPr/>
              <p:nvPr/>
            </p:nvCxnSpPr>
            <p:spPr bwMode="auto">
              <a:xfrm flipV="1">
                <a:off x="2699792" y="2420888"/>
                <a:ext cx="144016" cy="144016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sp>
            <p:nvSpPr>
              <p:cNvPr id="29" name="任意多边形 28"/>
              <p:cNvSpPr/>
              <p:nvPr/>
            </p:nvSpPr>
            <p:spPr bwMode="auto">
              <a:xfrm flipV="1">
                <a:off x="2843808" y="2416635"/>
                <a:ext cx="1009650" cy="76261"/>
              </a:xfrm>
              <a:custGeom>
                <a:avLst/>
                <a:gdLst>
                  <a:gd name="connsiteX0" fmla="*/ 0 w 1009650"/>
                  <a:gd name="connsiteY0" fmla="*/ 76261 h 76261"/>
                  <a:gd name="connsiteX1" fmla="*/ 95250 w 1009650"/>
                  <a:gd name="connsiteY1" fmla="*/ 19111 h 76261"/>
                  <a:gd name="connsiteX2" fmla="*/ 238125 w 1009650"/>
                  <a:gd name="connsiteY2" fmla="*/ 66736 h 76261"/>
                  <a:gd name="connsiteX3" fmla="*/ 390525 w 1009650"/>
                  <a:gd name="connsiteY3" fmla="*/ 9586 h 76261"/>
                  <a:gd name="connsiteX4" fmla="*/ 514350 w 1009650"/>
                  <a:gd name="connsiteY4" fmla="*/ 66736 h 76261"/>
                  <a:gd name="connsiteX5" fmla="*/ 638175 w 1009650"/>
                  <a:gd name="connsiteY5" fmla="*/ 19111 h 76261"/>
                  <a:gd name="connsiteX6" fmla="*/ 742950 w 1009650"/>
                  <a:gd name="connsiteY6" fmla="*/ 66736 h 76261"/>
                  <a:gd name="connsiteX7" fmla="*/ 866775 w 1009650"/>
                  <a:gd name="connsiteY7" fmla="*/ 61 h 76261"/>
                  <a:gd name="connsiteX8" fmla="*/ 1009650 w 1009650"/>
                  <a:gd name="connsiteY8" fmla="*/ 57211 h 7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650" h="76261">
                    <a:moveTo>
                      <a:pt x="0" y="76261"/>
                    </a:moveTo>
                    <a:cubicBezTo>
                      <a:pt x="27781" y="48479"/>
                      <a:pt x="55563" y="20698"/>
                      <a:pt x="95250" y="19111"/>
                    </a:cubicBezTo>
                    <a:cubicBezTo>
                      <a:pt x="134937" y="17524"/>
                      <a:pt x="188913" y="68323"/>
                      <a:pt x="238125" y="66736"/>
                    </a:cubicBezTo>
                    <a:cubicBezTo>
                      <a:pt x="287337" y="65149"/>
                      <a:pt x="344488" y="9586"/>
                      <a:pt x="390525" y="9586"/>
                    </a:cubicBezTo>
                    <a:cubicBezTo>
                      <a:pt x="436562" y="9586"/>
                      <a:pt x="473075" y="65149"/>
                      <a:pt x="514350" y="66736"/>
                    </a:cubicBezTo>
                    <a:cubicBezTo>
                      <a:pt x="555625" y="68323"/>
                      <a:pt x="600075" y="19111"/>
                      <a:pt x="638175" y="19111"/>
                    </a:cubicBezTo>
                    <a:cubicBezTo>
                      <a:pt x="676275" y="19111"/>
                      <a:pt x="704850" y="69911"/>
                      <a:pt x="742950" y="66736"/>
                    </a:cubicBezTo>
                    <a:cubicBezTo>
                      <a:pt x="781050" y="63561"/>
                      <a:pt x="822325" y="1648"/>
                      <a:pt x="866775" y="61"/>
                    </a:cubicBezTo>
                    <a:cubicBezTo>
                      <a:pt x="911225" y="-1527"/>
                      <a:pt x="960437" y="27842"/>
                      <a:pt x="1009650" y="5721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588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华文中宋" pitchFamily="2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 bwMode="auto">
              <a:xfrm flipV="1">
                <a:off x="3852000" y="2304000"/>
                <a:ext cx="144016" cy="144016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cxnSp>
            <p:nvCxnSpPr>
              <p:cNvPr id="31" name="直接连接符 30"/>
              <p:cNvCxnSpPr/>
              <p:nvPr/>
            </p:nvCxnSpPr>
            <p:spPr bwMode="auto">
              <a:xfrm>
                <a:off x="3995936" y="2304000"/>
                <a:ext cx="864096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</p:grpSp>
      </p:grpSp>
      <p:cxnSp>
        <p:nvCxnSpPr>
          <p:cNvPr id="34" name="直接箭头连接符 33"/>
          <p:cNvCxnSpPr/>
          <p:nvPr/>
        </p:nvCxnSpPr>
        <p:spPr bwMode="auto">
          <a:xfrm>
            <a:off x="2051720" y="1340768"/>
            <a:ext cx="0" cy="792088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35" name="TextBox 34"/>
          <p:cNvSpPr txBox="1"/>
          <p:nvPr/>
        </p:nvSpPr>
        <p:spPr>
          <a:xfrm>
            <a:off x="863588" y="148478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400" dirty="0" smtClean="0"/>
              <a:t>Φ</a:t>
            </a:r>
            <a:r>
              <a:rPr lang="en-US" altLang="zh-CN" sz="1400" dirty="0" smtClean="0"/>
              <a:t>=286.4mm</a:t>
            </a:r>
            <a:endParaRPr lang="zh-CN" altLang="en-US" sz="1400" dirty="0"/>
          </a:p>
        </p:txBody>
      </p:sp>
      <p:cxnSp>
        <p:nvCxnSpPr>
          <p:cNvPr id="36" name="直接箭头连接符 35"/>
          <p:cNvCxnSpPr>
            <a:stCxn id="10" idx="4"/>
            <a:endCxn id="11" idx="4"/>
          </p:cNvCxnSpPr>
          <p:nvPr/>
        </p:nvCxnSpPr>
        <p:spPr bwMode="auto">
          <a:xfrm>
            <a:off x="3784848" y="1463427"/>
            <a:ext cx="5358" cy="530685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39" name="TextBox 38"/>
          <p:cNvSpPr txBox="1"/>
          <p:nvPr/>
        </p:nvSpPr>
        <p:spPr>
          <a:xfrm>
            <a:off x="2591780" y="154549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400" dirty="0" smtClean="0"/>
              <a:t>Φ</a:t>
            </a:r>
            <a:r>
              <a:rPr lang="en-US" altLang="zh-CN" sz="1400" dirty="0" smtClean="0"/>
              <a:t>=200mm</a:t>
            </a:r>
            <a:endParaRPr lang="zh-CN" altLang="en-US" sz="1400" dirty="0"/>
          </a:p>
        </p:txBody>
      </p:sp>
      <p:cxnSp>
        <p:nvCxnSpPr>
          <p:cNvPr id="40" name="直接箭头连接符 39"/>
          <p:cNvCxnSpPr/>
          <p:nvPr/>
        </p:nvCxnSpPr>
        <p:spPr bwMode="auto">
          <a:xfrm>
            <a:off x="4832201" y="1547952"/>
            <a:ext cx="2679" cy="32400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4932040" y="158396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400" dirty="0" smtClean="0"/>
              <a:t>Φ</a:t>
            </a:r>
            <a:r>
              <a:rPr lang="en-US" altLang="zh-CN" sz="1400" dirty="0" smtClean="0"/>
              <a:t>=100mm</a:t>
            </a:r>
            <a:endParaRPr lang="zh-CN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01441"/>
            <a:ext cx="4912467" cy="38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接箭头连接符 43"/>
          <p:cNvCxnSpPr/>
          <p:nvPr/>
        </p:nvCxnSpPr>
        <p:spPr bwMode="auto">
          <a:xfrm>
            <a:off x="2663154" y="3429000"/>
            <a:ext cx="612068" cy="1008112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46" name="TextBox 45"/>
          <p:cNvSpPr txBox="1"/>
          <p:nvPr/>
        </p:nvSpPr>
        <p:spPr>
          <a:xfrm>
            <a:off x="3234628" y="4431893"/>
            <a:ext cx="1516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400" dirty="0" smtClean="0">
                <a:solidFill>
                  <a:srgbClr val="FF0000"/>
                </a:solidFill>
              </a:rPr>
              <a:t>Φ</a:t>
            </a:r>
            <a:r>
              <a:rPr lang="en-US" altLang="zh-CN" sz="1400" dirty="0" smtClean="0">
                <a:solidFill>
                  <a:srgbClr val="FF0000"/>
                </a:solidFill>
              </a:rPr>
              <a:t>=103±0.1mm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47" name="直接箭头连接符 46"/>
          <p:cNvCxnSpPr/>
          <p:nvPr/>
        </p:nvCxnSpPr>
        <p:spPr bwMode="auto">
          <a:xfrm flipV="1">
            <a:off x="1583034" y="5301208"/>
            <a:ext cx="1386154" cy="82800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50" name="TextBox 49"/>
          <p:cNvSpPr txBox="1"/>
          <p:nvPr/>
        </p:nvSpPr>
        <p:spPr>
          <a:xfrm>
            <a:off x="2298684" y="5821431"/>
            <a:ext cx="115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h=139mm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51" name="直接箭头连接符 50"/>
          <p:cNvCxnSpPr>
            <a:cxnSpLocks noChangeAspect="1"/>
          </p:cNvCxnSpPr>
          <p:nvPr/>
        </p:nvCxnSpPr>
        <p:spPr bwMode="auto">
          <a:xfrm>
            <a:off x="1970077" y="4437112"/>
            <a:ext cx="81009" cy="148669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54" name="TextBox 53"/>
          <p:cNvSpPr txBox="1"/>
          <p:nvPr/>
        </p:nvSpPr>
        <p:spPr>
          <a:xfrm>
            <a:off x="1360285" y="4092137"/>
            <a:ext cx="105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400" dirty="0" smtClean="0">
                <a:solidFill>
                  <a:srgbClr val="FF0000"/>
                </a:solidFill>
              </a:rPr>
              <a:t>Φ</a:t>
            </a:r>
            <a:r>
              <a:rPr lang="en-US" altLang="zh-CN" sz="1400" dirty="0" smtClean="0">
                <a:solidFill>
                  <a:srgbClr val="FF0000"/>
                </a:solidFill>
              </a:rPr>
              <a:t>=16mm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55" name="直接箭头连接符 54"/>
          <p:cNvCxnSpPr/>
          <p:nvPr/>
        </p:nvCxnSpPr>
        <p:spPr bwMode="auto">
          <a:xfrm flipV="1">
            <a:off x="1360285" y="4365104"/>
            <a:ext cx="938399" cy="575316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57" name="TextBox 56"/>
          <p:cNvSpPr txBox="1"/>
          <p:nvPr/>
        </p:nvSpPr>
        <p:spPr>
          <a:xfrm>
            <a:off x="1391798" y="4786531"/>
            <a:ext cx="115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h=96.8mm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84676" y="2708920"/>
            <a:ext cx="27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tube penetration:</a:t>
            </a:r>
          </a:p>
          <a:p>
            <a:r>
              <a:rPr lang="en-US" altLang="zh-CN" dirty="0" smtClean="0"/>
              <a:t>H=286.4/2-(240-139)m</a:t>
            </a:r>
          </a:p>
          <a:p>
            <a:r>
              <a:rPr lang="en-US" altLang="zh-CN" dirty="0" smtClean="0"/>
              <a:t>   =42.2mm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75" y="3876433"/>
            <a:ext cx="4577625" cy="243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椭圆 60"/>
          <p:cNvSpPr/>
          <p:nvPr/>
        </p:nvSpPr>
        <p:spPr bwMode="auto">
          <a:xfrm>
            <a:off x="7134826" y="5445224"/>
            <a:ext cx="533518" cy="26998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1271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LHC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2687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tube: </a:t>
            </a:r>
            <a:r>
              <a:rPr lang="el-GR" altLang="zh-CN" dirty="0"/>
              <a:t>Φ</a:t>
            </a:r>
            <a:r>
              <a:rPr lang="en-US" altLang="zh-CN" dirty="0" smtClean="0"/>
              <a:t>=300mm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712"/>
            <a:ext cx="3508697" cy="38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54" y="1839984"/>
            <a:ext cx="4218772" cy="388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2169" y="5606355"/>
            <a:ext cx="27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Beam tube penetration: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H=</a:t>
            </a:r>
            <a:r>
              <a:rPr lang="en-US" altLang="zh-CN" dirty="0">
                <a:solidFill>
                  <a:srgbClr val="0000FF"/>
                </a:solidFill>
              </a:rPr>
              <a:t>42.2mm</a:t>
            </a:r>
            <a:endParaRPr lang="zh-CN" altLang="en-US" dirty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(same with LEP)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1619672" y="2420888"/>
            <a:ext cx="0" cy="2880320"/>
          </a:xfrm>
          <a:prstGeom prst="straightConnector1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1619672" y="3933056"/>
            <a:ext cx="115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h=317mm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913359" y="4221216"/>
            <a:ext cx="0" cy="1116000"/>
          </a:xfrm>
          <a:prstGeom prst="straightConnector1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64956" y="4535606"/>
            <a:ext cx="97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h≈118mm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>
            <a:off x="1079736" y="2924944"/>
            <a:ext cx="1116000" cy="0"/>
          </a:xfrm>
          <a:prstGeom prst="straightConnector1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15" name="TextBox 14"/>
          <p:cNvSpPr txBox="1"/>
          <p:nvPr/>
        </p:nvSpPr>
        <p:spPr>
          <a:xfrm>
            <a:off x="2195736" y="2771055"/>
            <a:ext cx="1516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400" dirty="0" smtClean="0">
                <a:solidFill>
                  <a:srgbClr val="FF0000"/>
                </a:solidFill>
              </a:rPr>
              <a:t>Φ</a:t>
            </a:r>
            <a:r>
              <a:rPr lang="en-US" altLang="zh-CN" sz="1400" dirty="0" smtClean="0">
                <a:solidFill>
                  <a:srgbClr val="FF0000"/>
                </a:solidFill>
              </a:rPr>
              <a:t>=103mm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0291" y="4625327"/>
            <a:ext cx="105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400" dirty="0" smtClean="0">
                <a:solidFill>
                  <a:srgbClr val="FF0000"/>
                </a:solidFill>
              </a:rPr>
              <a:t>Φ</a:t>
            </a:r>
            <a:r>
              <a:rPr lang="en-US" altLang="zh-CN" sz="1400" dirty="0" smtClean="0">
                <a:solidFill>
                  <a:srgbClr val="FF0000"/>
                </a:solidFill>
              </a:rPr>
              <a:t>=16mm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>
            <a:endCxn id="16" idx="1"/>
          </p:cNvCxnSpPr>
          <p:nvPr/>
        </p:nvCxnSpPr>
        <p:spPr bwMode="auto">
          <a:xfrm>
            <a:off x="1754348" y="4779215"/>
            <a:ext cx="155943" cy="1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18" name="直接箭头连接符 17"/>
          <p:cNvCxnSpPr/>
          <p:nvPr/>
        </p:nvCxnSpPr>
        <p:spPr bwMode="auto">
          <a:xfrm>
            <a:off x="6732240" y="1916832"/>
            <a:ext cx="0" cy="3528392"/>
          </a:xfrm>
          <a:prstGeom prst="straightConnector1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22" name="TextBox 21"/>
          <p:cNvSpPr txBox="1"/>
          <p:nvPr/>
        </p:nvSpPr>
        <p:spPr>
          <a:xfrm>
            <a:off x="5575682" y="4095700"/>
            <a:ext cx="115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h=234mm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>
            <a:off x="6012160" y="2420888"/>
            <a:ext cx="1512168" cy="0"/>
          </a:xfrm>
          <a:prstGeom prst="straightConnector1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5964351" y="2472083"/>
            <a:ext cx="1516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400" dirty="0" smtClean="0">
                <a:solidFill>
                  <a:srgbClr val="FF0000"/>
                </a:solidFill>
              </a:rPr>
              <a:t>Φ</a:t>
            </a:r>
            <a:r>
              <a:rPr lang="en-US" altLang="zh-CN" sz="1400" dirty="0" smtClean="0">
                <a:solidFill>
                  <a:srgbClr val="FF0000"/>
                </a:solidFill>
              </a:rPr>
              <a:t>=103mm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 bwMode="auto">
          <a:xfrm>
            <a:off x="7668344" y="3645024"/>
            <a:ext cx="0" cy="1512168"/>
          </a:xfrm>
          <a:prstGeom prst="straightConnector1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27" name="TextBox 26"/>
          <p:cNvSpPr txBox="1"/>
          <p:nvPr/>
        </p:nvSpPr>
        <p:spPr>
          <a:xfrm>
            <a:off x="7792772" y="4685552"/>
            <a:ext cx="97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h</a:t>
            </a:r>
            <a:r>
              <a:rPr lang="en-US" altLang="zh-CN" sz="1400" dirty="0" smtClean="0">
                <a:solidFill>
                  <a:srgbClr val="FF0000"/>
                </a:solidFill>
              </a:rPr>
              <a:t>≈89mm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999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53752"/>
            <a:ext cx="7643192" cy="1143000"/>
          </a:xfrm>
        </p:spPr>
        <p:txBody>
          <a:bodyPr/>
          <a:lstStyle/>
          <a:p>
            <a:r>
              <a:rPr lang="en-US" altLang="zh-CN" sz="3000" dirty="0"/>
              <a:t>HOM coupler design for High current SRF </a:t>
            </a:r>
            <a:r>
              <a:rPr lang="en-US" altLang="zh-CN" sz="3000" dirty="0" smtClean="0"/>
              <a:t>cavities (</a:t>
            </a:r>
            <a:r>
              <a:rPr lang="en-US" altLang="zh-CN" sz="3200" b="0" dirty="0" err="1"/>
              <a:t>Wencan</a:t>
            </a:r>
            <a:r>
              <a:rPr lang="en-US" altLang="zh-CN" sz="3200" b="0" dirty="0"/>
              <a:t> XU </a:t>
            </a:r>
            <a:r>
              <a:rPr lang="en-US" altLang="zh-CN" sz="3000" dirty="0" smtClean="0"/>
              <a:t>)</a:t>
            </a:r>
            <a:endParaRPr lang="zh-CN" altLang="en-US" sz="3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2894"/>
            <a:ext cx="8640960" cy="235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6120680" cy="148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1440160" cy="180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56786"/>
            <a:ext cx="1981426" cy="247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2478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IHEP-02 1.3GHz low loss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80442"/>
            <a:ext cx="3744416" cy="299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 bwMode="auto">
          <a:xfrm>
            <a:off x="5076056" y="3244538"/>
            <a:ext cx="0" cy="1080120"/>
          </a:xfrm>
          <a:prstGeom prst="straightConnector1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7" name="TextBox 6"/>
          <p:cNvSpPr txBox="1"/>
          <p:nvPr/>
        </p:nvSpPr>
        <p:spPr>
          <a:xfrm>
            <a:off x="4067944" y="347610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400" dirty="0" smtClean="0">
                <a:solidFill>
                  <a:srgbClr val="FF0000"/>
                </a:solidFill>
              </a:rPr>
              <a:t>Φ</a:t>
            </a:r>
            <a:r>
              <a:rPr lang="en-US" altLang="zh-CN" sz="1400" dirty="0" smtClean="0">
                <a:solidFill>
                  <a:srgbClr val="FF0000"/>
                </a:solidFill>
              </a:rPr>
              <a:t>=40mm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7008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tube: </a:t>
            </a:r>
            <a:r>
              <a:rPr lang="el-GR" altLang="zh-CN" dirty="0"/>
              <a:t>Φ</a:t>
            </a:r>
            <a:r>
              <a:rPr lang="en-US" altLang="zh-CN" dirty="0" smtClean="0"/>
              <a:t>=80mm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31409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Main coupler:</a:t>
            </a:r>
          </a:p>
          <a:p>
            <a:r>
              <a:rPr lang="el-GR" altLang="zh-CN" dirty="0"/>
              <a:t>Φ</a:t>
            </a:r>
            <a:r>
              <a:rPr lang="en-US" altLang="zh-CN" dirty="0" smtClean="0"/>
              <a:t>=60mm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40130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2-cell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412776"/>
            <a:ext cx="3456384" cy="191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126876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tube: </a:t>
            </a:r>
            <a:r>
              <a:rPr lang="el-GR" altLang="zh-CN" dirty="0"/>
              <a:t>Φ</a:t>
            </a:r>
            <a:r>
              <a:rPr lang="en-US" altLang="zh-CN" dirty="0" smtClean="0"/>
              <a:t>=156mm</a:t>
            </a:r>
          </a:p>
          <a:p>
            <a:r>
              <a:rPr lang="en-US" altLang="zh-CN" dirty="0" smtClean="0"/>
              <a:t>Below cut off:</a:t>
            </a:r>
          </a:p>
          <a:p>
            <a:r>
              <a:rPr lang="en-US" altLang="zh-CN" dirty="0" smtClean="0"/>
              <a:t>2 monopole+2 dipole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Φ=</a:t>
            </a:r>
            <a:r>
              <a:rPr lang="en-US" altLang="zh-CN" dirty="0" smtClean="0"/>
              <a:t>80mm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564904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高</a:t>
            </a:r>
            <a:r>
              <a:rPr lang="zh-CN" altLang="en-US" dirty="0" smtClean="0"/>
              <a:t>次模耦合器内径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内</a:t>
            </a:r>
            <a:r>
              <a:rPr lang="zh-CN" altLang="en-US" dirty="0" smtClean="0"/>
              <a:t>导体采用液氦冷却，则内导体直径不能太小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高次模耦合器与端腔</a:t>
            </a:r>
            <a:r>
              <a:rPr lang="en-US" altLang="zh-CN" dirty="0" smtClean="0"/>
              <a:t>iris</a:t>
            </a:r>
            <a:r>
              <a:rPr lang="zh-CN" altLang="en-US" dirty="0" smtClean="0"/>
              <a:t>距离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液氦</a:t>
            </a:r>
            <a:r>
              <a:rPr lang="zh-CN" altLang="en-US" dirty="0" smtClean="0"/>
              <a:t>槽焊接余量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基</a:t>
            </a:r>
            <a:r>
              <a:rPr lang="zh-CN" altLang="en-US" dirty="0" smtClean="0"/>
              <a:t>模漏场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可</a:t>
            </a:r>
            <a:r>
              <a:rPr lang="zh-CN" altLang="en-US" dirty="0" smtClean="0"/>
              <a:t>拆卸法兰位置影响因素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42930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高次模外筒内径：</a:t>
            </a:r>
            <a:r>
              <a:rPr lang="en-US" altLang="zh-CN" dirty="0" smtClean="0"/>
              <a:t>70~80mm??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68582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高能所太极标志</Template>
  <TotalTime>184</TotalTime>
  <Words>312</Words>
  <Application>Microsoft Office PowerPoint</Application>
  <PresentationFormat>全屏显示(4:3)</PresentationFormat>
  <Paragraphs>54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自定义设计方案</vt:lpstr>
      <vt:lpstr>HOM coupler size</vt:lpstr>
      <vt:lpstr>Damping Scheme for Crab Waist Design</vt:lpstr>
      <vt:lpstr>LEPII</vt:lpstr>
      <vt:lpstr>LHC</vt:lpstr>
      <vt:lpstr>HOM coupler design for High current SRF cavities (Wencan XU )</vt:lpstr>
      <vt:lpstr>IHEP-02 1.3GHz low loss</vt:lpstr>
      <vt:lpstr>CEPC 2-cell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zheng</dc:creator>
  <cp:lastModifiedBy>zheng</cp:lastModifiedBy>
  <cp:revision>19</cp:revision>
  <dcterms:created xsi:type="dcterms:W3CDTF">2016-09-20T00:26:06Z</dcterms:created>
  <dcterms:modified xsi:type="dcterms:W3CDTF">2016-09-20T03:31:00Z</dcterms:modified>
</cp:coreProperties>
</file>