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04" autoAdjust="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1C59C-154A-4F2E-BC79-9CC4A26EB8F8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70573-014C-4FF6-8EBF-73040AADB4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39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712D-F462-4B82-AEE4-298CAE9D659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43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传统文件</a:t>
            </a:r>
            <a:r>
              <a:rPr lang="en-US" altLang="zh-CN" dirty="0" smtClean="0"/>
              <a:t>--》</a:t>
            </a:r>
            <a:r>
              <a:rPr lang="zh-CN" altLang="en-US" dirty="0" smtClean="0"/>
              <a:t>事例半结构化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712D-F462-4B82-AEE4-298CAE9D659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905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ESD/DST: reconstructed</a:t>
            </a:r>
            <a:r>
              <a:rPr lang="en-US" altLang="zh-CN" baseline="0" dirty="0" smtClean="0"/>
              <a:t> hits, Reconstructed objects (tracks, vertices, jets, electrons, </a:t>
            </a:r>
            <a:r>
              <a:rPr lang="en-US" altLang="zh-CN" baseline="0" dirty="0" err="1" smtClean="0"/>
              <a:t>muons</a:t>
            </a:r>
            <a:r>
              <a:rPr lang="en-US" altLang="zh-CN" baseline="0" dirty="0" smtClean="0"/>
              <a:t>, etc.) ; Used by all Early Analysis, and by some detailed Analyses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AOD: Reconstructed objects (tracks, vertices, jets, electrons, </a:t>
            </a:r>
            <a:r>
              <a:rPr lang="en-US" altLang="zh-CN" dirty="0" err="1" smtClean="0"/>
              <a:t>muons</a:t>
            </a:r>
            <a:r>
              <a:rPr lang="en-US" altLang="zh-CN" dirty="0" smtClean="0"/>
              <a:t>, etc.);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Possible small quantities of very localized hit information; Used by most Physics Analysis</a:t>
            </a:r>
          </a:p>
          <a:p>
            <a:r>
              <a:rPr lang="en-US" altLang="zh-CN" dirty="0" smtClean="0"/>
              <a:t>TAG: 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event-level metadata for fast search and selection in a database; Self describing data, can be processed without any experiment code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0573-014C-4FF6-8EBF-73040AADB4A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50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5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24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21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85726"/>
            <a:ext cx="7886700" cy="98954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59933"/>
            <a:ext cx="7886700" cy="545253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628650" y="872067"/>
            <a:ext cx="7886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20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2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3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31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61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84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8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32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BE53-F857-434E-94F8-547ED2642D5B}" type="datetimeFigureOut">
              <a:rPr lang="zh-CN" altLang="en-US" smtClean="0"/>
              <a:t>2016-9-20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46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yd@ihep.ac.c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EventDB</a:t>
            </a:r>
            <a:r>
              <a:rPr lang="en-US" altLang="zh-CN" dirty="0" smtClean="0"/>
              <a:t>: </a:t>
            </a:r>
            <a:r>
              <a:rPr lang="zh-CN" altLang="en-US" dirty="0" smtClean="0"/>
              <a:t>基于</a:t>
            </a:r>
            <a:r>
              <a:rPr lang="en-US" altLang="zh-CN" dirty="0" smtClean="0"/>
              <a:t>NoSQL</a:t>
            </a:r>
            <a:r>
              <a:rPr lang="zh-CN" altLang="en-US" dirty="0" smtClean="0"/>
              <a:t>的高能物理事例管理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程耀东</a:t>
            </a:r>
            <a:endParaRPr lang="en-US" altLang="zh-CN" dirty="0" smtClean="0"/>
          </a:p>
          <a:p>
            <a:r>
              <a:rPr lang="zh-CN" altLang="en-US" dirty="0" smtClean="0"/>
              <a:t>中科院高能所计算中心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chyd@ihep.ac.cn</a:t>
            </a:r>
            <a:endParaRPr lang="en-US" altLang="zh-CN" dirty="0" smtClean="0"/>
          </a:p>
          <a:p>
            <a:r>
              <a:rPr lang="en-US" altLang="zh-CN" dirty="0" smtClean="0"/>
              <a:t>2016-9-19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68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物理软件框架扩展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980389" y="4949070"/>
            <a:ext cx="6627043" cy="87669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>
                <a:solidFill>
                  <a:schemeClr val="tx1"/>
                </a:solidFill>
              </a:rPr>
              <a:t>EventDB</a:t>
            </a:r>
            <a:r>
              <a:rPr lang="en-US" altLang="zh-CN" sz="2800" dirty="0" smtClean="0">
                <a:solidFill>
                  <a:schemeClr val="tx1"/>
                </a:solidFill>
              </a:rPr>
              <a:t> Services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980389" y="2837467"/>
            <a:ext cx="1508289" cy="876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BOSS</a:t>
            </a:r>
            <a:endParaRPr lang="zh-CN" altLang="en-US" sz="2800" dirty="0"/>
          </a:p>
        </p:txBody>
      </p:sp>
      <p:sp>
        <p:nvSpPr>
          <p:cNvPr id="6" name="圆角矩形 5"/>
          <p:cNvSpPr/>
          <p:nvPr/>
        </p:nvSpPr>
        <p:spPr>
          <a:xfrm>
            <a:off x="2611226" y="2837467"/>
            <a:ext cx="1508289" cy="876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BEAN</a:t>
            </a:r>
            <a:endParaRPr lang="zh-CN" altLang="en-US" sz="2800" dirty="0"/>
          </a:p>
        </p:txBody>
      </p:sp>
      <p:sp>
        <p:nvSpPr>
          <p:cNvPr id="7" name="圆角矩形 6"/>
          <p:cNvSpPr/>
          <p:nvPr/>
        </p:nvSpPr>
        <p:spPr>
          <a:xfrm>
            <a:off x="4242063" y="2837467"/>
            <a:ext cx="1508289" cy="876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NuWa</a:t>
            </a:r>
            <a:endParaRPr lang="zh-CN" altLang="en-US" sz="2800" dirty="0"/>
          </a:p>
        </p:txBody>
      </p:sp>
      <p:sp>
        <p:nvSpPr>
          <p:cNvPr id="8" name="圆角矩形 7"/>
          <p:cNvSpPr/>
          <p:nvPr/>
        </p:nvSpPr>
        <p:spPr>
          <a:xfrm>
            <a:off x="5872900" y="2837467"/>
            <a:ext cx="1734532" cy="876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LoadStar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980389" y="1385739"/>
            <a:ext cx="6627043" cy="702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用户分析程序（筛选事例、数据分析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上箭头 12"/>
          <p:cNvSpPr/>
          <p:nvPr/>
        </p:nvSpPr>
        <p:spPr>
          <a:xfrm>
            <a:off x="3261675" y="2088646"/>
            <a:ext cx="320512" cy="74882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上箭头 13"/>
          <p:cNvSpPr/>
          <p:nvPr/>
        </p:nvSpPr>
        <p:spPr>
          <a:xfrm>
            <a:off x="1414021" y="2088646"/>
            <a:ext cx="320512" cy="74882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上箭头 14"/>
          <p:cNvSpPr/>
          <p:nvPr/>
        </p:nvSpPr>
        <p:spPr>
          <a:xfrm>
            <a:off x="4892512" y="2088646"/>
            <a:ext cx="320512" cy="74882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上箭头 15"/>
          <p:cNvSpPr/>
          <p:nvPr/>
        </p:nvSpPr>
        <p:spPr>
          <a:xfrm>
            <a:off x="6579910" y="2088646"/>
            <a:ext cx="320512" cy="74882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101419" y="2332842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支持面向事例管理的功能</a:t>
            </a:r>
          </a:p>
          <a:p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H="1">
            <a:off x="1733966" y="3714160"/>
            <a:ext cx="567" cy="12349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3364803" y="3714160"/>
            <a:ext cx="567" cy="12349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>
            <a:off x="5025334" y="3713446"/>
            <a:ext cx="567" cy="12349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>
            <a:off x="6739599" y="3732414"/>
            <a:ext cx="567" cy="12349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428161" y="4072377"/>
            <a:ext cx="5627803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接口调用：</a:t>
            </a:r>
            <a:r>
              <a:rPr lang="en-US" altLang="zh-CN" dirty="0" smtClean="0"/>
              <a:t>1) Tag/</a:t>
            </a:r>
            <a:r>
              <a:rPr lang="en-US" altLang="zh-CN" dirty="0" err="1" smtClean="0"/>
              <a:t>TagSet</a:t>
            </a:r>
            <a:r>
              <a:rPr lang="zh-CN" altLang="en-US" dirty="0" smtClean="0"/>
              <a:t>管理；</a:t>
            </a:r>
            <a:r>
              <a:rPr lang="en-US" altLang="zh-CN" dirty="0" smtClean="0"/>
              <a:t> 2) </a:t>
            </a:r>
            <a:r>
              <a:rPr lang="zh-CN" altLang="en-US" dirty="0" smtClean="0"/>
              <a:t>基于事例的数据传输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980389" y="5982258"/>
            <a:ext cx="6707670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需要标准化</a:t>
            </a:r>
            <a:r>
              <a:rPr lang="en-US" altLang="zh-CN" dirty="0" smtClean="0"/>
              <a:t>Event Services</a:t>
            </a:r>
            <a:r>
              <a:rPr lang="zh-CN" altLang="en-US" dirty="0" smtClean="0"/>
              <a:t>的接口</a:t>
            </a:r>
            <a:endParaRPr lang="en-US" altLang="zh-CN" dirty="0" smtClean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/>
              <a:t>Event Service</a:t>
            </a:r>
            <a:r>
              <a:rPr lang="zh-CN" altLang="en-US" dirty="0" smtClean="0"/>
              <a:t>类似于一个中间件，物理软件框架类似于它的</a:t>
            </a:r>
            <a:r>
              <a:rPr lang="en-US" altLang="zh-CN" dirty="0" smtClean="0"/>
              <a:t>APP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63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方案的说明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独立于物理框架软件，用户可以直接调用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/>
              <a:t>后期</a:t>
            </a:r>
            <a:r>
              <a:rPr lang="en-US" altLang="zh-CN" dirty="0" err="1" smtClean="0"/>
              <a:t>EventDB</a:t>
            </a:r>
            <a:r>
              <a:rPr lang="en-US" altLang="zh-CN" dirty="0" smtClean="0"/>
              <a:t> Services</a:t>
            </a:r>
            <a:r>
              <a:rPr lang="zh-CN" altLang="en-US" dirty="0" smtClean="0"/>
              <a:t>形成标准的接口，发布</a:t>
            </a:r>
            <a:r>
              <a:rPr lang="en-US" altLang="zh-CN" dirty="0" smtClean="0"/>
              <a:t>SDK</a:t>
            </a:r>
            <a:r>
              <a:rPr lang="zh-CN" altLang="en-US" dirty="0" smtClean="0"/>
              <a:t>，各个物理框架软件可以集成该功能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为什么要使用</a:t>
            </a:r>
            <a:r>
              <a:rPr lang="en-US" altLang="zh-CN" dirty="0" err="1" smtClean="0">
                <a:solidFill>
                  <a:srgbClr val="FF0000"/>
                </a:solidFill>
              </a:rPr>
              <a:t>EventDB</a:t>
            </a:r>
            <a:r>
              <a:rPr lang="en-US" altLang="zh-CN" dirty="0" smtClean="0">
                <a:solidFill>
                  <a:srgbClr val="FF0000"/>
                </a:solidFill>
              </a:rPr>
              <a:t> Services</a:t>
            </a:r>
            <a:r>
              <a:rPr lang="zh-CN" altLang="en-US" dirty="0" smtClean="0">
                <a:solidFill>
                  <a:srgbClr val="FF0000"/>
                </a:solidFill>
              </a:rPr>
              <a:t>？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筛选事例快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基于事例的</a:t>
            </a:r>
            <a:r>
              <a:rPr lang="en-US" altLang="zh-CN" dirty="0" smtClean="0"/>
              <a:t>SSD</a:t>
            </a:r>
            <a:r>
              <a:rPr lang="zh-CN" altLang="en-US" dirty="0" smtClean="0"/>
              <a:t>高速缓存，访问快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基于事例的传输，传输快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远程透明调用，使用灵活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支持</a:t>
            </a:r>
            <a:r>
              <a:rPr lang="en-US" altLang="zh-CN" dirty="0" smtClean="0"/>
              <a:t>MPI</a:t>
            </a:r>
            <a:r>
              <a:rPr lang="zh-CN" altLang="en-US" dirty="0" smtClean="0"/>
              <a:t>并行处理？？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18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096" y="327176"/>
            <a:ext cx="7962601" cy="739552"/>
          </a:xfrm>
        </p:spPr>
        <p:txBody>
          <a:bodyPr/>
          <a:lstStyle/>
          <a:p>
            <a:r>
              <a:rPr lang="zh-CN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大规模半结构化数据管理关键技术及系统</a:t>
            </a:r>
          </a:p>
        </p:txBody>
      </p:sp>
      <p:sp>
        <p:nvSpPr>
          <p:cNvPr id="4" name="矩形 3"/>
          <p:cNvSpPr/>
          <p:nvPr/>
        </p:nvSpPr>
        <p:spPr>
          <a:xfrm>
            <a:off x="363593" y="5301208"/>
            <a:ext cx="845687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</a:rPr>
              <a:t>能实现对万亿级高能物理实验事例的管理</a:t>
            </a:r>
            <a:r>
              <a:rPr lang="zh-CN" altLang="en-US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，同等</a:t>
            </a:r>
            <a:r>
              <a:rPr lang="en-US" altLang="zh-CN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TCO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</a:rPr>
              <a:t>条件下，典型场景</a:t>
            </a:r>
            <a:r>
              <a:rPr lang="zh-CN" altLang="en-US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应用（</a:t>
            </a:r>
            <a:r>
              <a:rPr lang="zh-CN" altLang="en-US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以的</a:t>
            </a:r>
            <a:r>
              <a:rPr lang="en-US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J/</a:t>
            </a:r>
            <a:r>
              <a:rPr lang="el-GR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en-US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K+ K- </a:t>
            </a:r>
            <a:r>
              <a:rPr lang="el-GR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π</a:t>
            </a:r>
            <a:r>
              <a:rPr lang="en-US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衰变分析为例</a:t>
            </a:r>
            <a:r>
              <a:rPr lang="zh-CN" altLang="en-US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）性能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</a:rPr>
              <a:t>提高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en-US" altLang="zh-CN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%</a:t>
            </a:r>
            <a:r>
              <a:rPr lang="zh-CN" altLang="en-US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1400</a:t>
            </a:r>
            <a:r>
              <a:rPr lang="zh-CN" altLang="en-US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  <a:r>
              <a:rPr lang="en-US" altLang="zh-CN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秒</a:t>
            </a:r>
            <a:r>
              <a:rPr lang="en-US" altLang="zh-CN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 2100</a:t>
            </a:r>
            <a:r>
              <a:rPr lang="zh-CN" altLang="en-US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个</a:t>
            </a:r>
            <a:r>
              <a:rPr lang="en-US" altLang="zh-CN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秒</a:t>
            </a:r>
            <a:r>
              <a:rPr lang="zh-CN" altLang="en-US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  <a:endParaRPr lang="zh-CN" altLang="en-US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AutoShape 53"/>
          <p:cNvSpPr>
            <a:spLocks noChangeArrowheads="1"/>
          </p:cNvSpPr>
          <p:nvPr/>
        </p:nvSpPr>
        <p:spPr bwMode="gray">
          <a:xfrm>
            <a:off x="363593" y="2924944"/>
            <a:ext cx="936104" cy="863144"/>
          </a:xfrm>
          <a:prstGeom prst="roundRect">
            <a:avLst>
              <a:gd name="adj" fmla="val 7643"/>
            </a:avLst>
          </a:prstGeom>
          <a:solidFill>
            <a:schemeClr val="accent3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Bef>
                <a:spcPts val="100"/>
              </a:spcBef>
              <a:buSzPct val="70000"/>
            </a:pP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主要内容</a:t>
            </a:r>
          </a:p>
        </p:txBody>
      </p:sp>
      <p:sp>
        <p:nvSpPr>
          <p:cNvPr id="14" name="AutoShape 53"/>
          <p:cNvSpPr>
            <a:spLocks noChangeArrowheads="1"/>
          </p:cNvSpPr>
          <p:nvPr/>
        </p:nvSpPr>
        <p:spPr bwMode="gray">
          <a:xfrm>
            <a:off x="363593" y="4302329"/>
            <a:ext cx="936104" cy="863144"/>
          </a:xfrm>
          <a:prstGeom prst="roundRect">
            <a:avLst>
              <a:gd name="adj" fmla="val 7643"/>
            </a:avLst>
          </a:prstGeom>
          <a:solidFill>
            <a:schemeClr val="accent3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Bef>
                <a:spcPts val="100"/>
              </a:spcBef>
              <a:buSzPct val="70000"/>
            </a:pPr>
            <a:r>
              <a:rPr lang="zh-CN" altLang="en-US" sz="2400" b="1" dirty="0" smtClean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研究目标</a:t>
            </a:r>
            <a:endParaRPr lang="zh-CN" altLang="en-US" sz="24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590568" y="4302329"/>
            <a:ext cx="6967853" cy="883832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1463" lvl="1" indent="-271463">
              <a:lnSpc>
                <a:spcPct val="110000"/>
              </a:lnSpc>
              <a:spcBef>
                <a:spcPts val="100"/>
              </a:spcBef>
              <a:buSzPct val="70000"/>
              <a:buFont typeface="Wingdings" pitchFamily="2" charset="2"/>
              <a:buChar char="l"/>
            </a:pPr>
            <a:r>
              <a:rPr lang="zh-CN" altLang="en-US" sz="2300" dirty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大规模半结构化数据管理关键技术</a:t>
            </a:r>
            <a:endParaRPr lang="zh-CN" altLang="en-US" sz="2300" dirty="0" smtClean="0">
              <a:solidFill>
                <a:srgbClr val="000000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71463" lvl="1" indent="-271463">
              <a:lnSpc>
                <a:spcPct val="110000"/>
              </a:lnSpc>
              <a:spcBef>
                <a:spcPts val="100"/>
              </a:spcBef>
              <a:buSzPct val="70000"/>
              <a:buFont typeface="Wingdings" pitchFamily="2" charset="2"/>
              <a:buChar char="l"/>
            </a:pPr>
            <a:r>
              <a:rPr lang="zh-CN" altLang="en-US" sz="2300" dirty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高能物理事例数据管理系统</a:t>
            </a:r>
          </a:p>
        </p:txBody>
      </p:sp>
      <p:sp>
        <p:nvSpPr>
          <p:cNvPr id="16" name="AutoShape 53"/>
          <p:cNvSpPr>
            <a:spLocks noChangeArrowheads="1"/>
          </p:cNvSpPr>
          <p:nvPr/>
        </p:nvSpPr>
        <p:spPr bwMode="gray">
          <a:xfrm>
            <a:off x="363593" y="1636878"/>
            <a:ext cx="936104" cy="479524"/>
          </a:xfrm>
          <a:prstGeom prst="roundRect">
            <a:avLst>
              <a:gd name="adj" fmla="val 7643"/>
            </a:avLst>
          </a:prstGeom>
          <a:solidFill>
            <a:schemeClr val="accent3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Bef>
                <a:spcPts val="100"/>
              </a:spcBef>
              <a:buSzPct val="70000"/>
            </a:pPr>
            <a:r>
              <a:rPr lang="zh-CN" altLang="en-US" sz="2400" b="1" dirty="0" smtClean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问题</a:t>
            </a:r>
            <a:endParaRPr lang="zh-CN" altLang="en-US" sz="24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90568" y="1636878"/>
            <a:ext cx="6967853" cy="481670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1463" lvl="1" indent="-271463">
              <a:lnSpc>
                <a:spcPct val="110000"/>
              </a:lnSpc>
              <a:spcBef>
                <a:spcPts val="100"/>
              </a:spcBef>
              <a:buSzPct val="70000"/>
              <a:buFont typeface="Wingdings" pitchFamily="2" charset="2"/>
              <a:buChar char="l"/>
            </a:pPr>
            <a:r>
              <a:rPr lang="zh-CN" altLang="en-US" sz="230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如何</a:t>
            </a:r>
            <a:r>
              <a:rPr lang="zh-CN" altLang="en-US" sz="2300" dirty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实现万亿级事例数据的高效</a:t>
            </a:r>
            <a:r>
              <a:rPr lang="zh-CN" altLang="en-US" sz="230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管理和处理？</a:t>
            </a:r>
            <a:endParaRPr lang="zh-CN" altLang="en-US" sz="2300" dirty="0">
              <a:solidFill>
                <a:srgbClr val="000000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00170" y="2420888"/>
            <a:ext cx="6967853" cy="1785104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zh-CN" altLang="en-US" sz="2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面向事例的大规模半结构化数据模型和存储结构</a:t>
            </a:r>
            <a:endParaRPr lang="en-US" altLang="zh-CN" sz="2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zh-CN" altLang="en-US" sz="2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面向事例的大规模数据多维特征索引结构和查询技术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zh-CN" altLang="en-US" sz="2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面向事例数据处理的并行与性能加速</a:t>
            </a:r>
            <a:r>
              <a:rPr lang="zh-CN" altLang="en-US" sz="2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技术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zh-CN" altLang="en-US" sz="2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与现有系统对接的数据服务接口标准与规范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19877" y="1929"/>
            <a:ext cx="6457505" cy="650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7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科学大数据管理系统：课题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3496" y="234490"/>
            <a:ext cx="7070585" cy="739552"/>
          </a:xfrm>
        </p:spPr>
        <p:txBody>
          <a:bodyPr/>
          <a:lstStyle/>
          <a:p>
            <a:r>
              <a:rPr lang="zh-CN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研究思路</a:t>
            </a:r>
          </a:p>
        </p:txBody>
      </p:sp>
      <p:sp>
        <p:nvSpPr>
          <p:cNvPr id="4" name="矩形 3"/>
          <p:cNvSpPr/>
          <p:nvPr/>
        </p:nvSpPr>
        <p:spPr>
          <a:xfrm>
            <a:off x="395536" y="1191761"/>
            <a:ext cx="2520702" cy="4392488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9110" y="589438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传统方式：基于文件的数据管理</a:t>
            </a:r>
            <a:endParaRPr lang="zh-CN" altLang="en-US" dirty="0"/>
          </a:p>
        </p:txBody>
      </p:sp>
      <p:grpSp>
        <p:nvGrpSpPr>
          <p:cNvPr id="30" name="组合 29"/>
          <p:cNvGrpSpPr/>
          <p:nvPr/>
        </p:nvGrpSpPr>
        <p:grpSpPr>
          <a:xfrm>
            <a:off x="539552" y="4335100"/>
            <a:ext cx="1080120" cy="936104"/>
            <a:chOff x="4716016" y="3356992"/>
            <a:chExt cx="1080120" cy="1008112"/>
          </a:xfrm>
        </p:grpSpPr>
        <p:grpSp>
          <p:nvGrpSpPr>
            <p:cNvPr id="28" name="组合 27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肘形连接符 8"/>
              <p:cNvCxnSpPr>
                <a:stCxn id="7" idx="2"/>
                <a:endCxn id="10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肘形连接符 15"/>
              <p:cNvCxnSpPr>
                <a:stCxn id="7" idx="2"/>
                <a:endCxn id="11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肘形连接符 18"/>
              <p:cNvCxnSpPr>
                <a:stCxn id="10" idx="2"/>
                <a:endCxn id="12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肘形连接符 22"/>
              <p:cNvCxnSpPr>
                <a:stCxn id="10" idx="2"/>
                <a:endCxn id="13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椭圆 28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716861" y="527331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grpSp>
        <p:nvGrpSpPr>
          <p:cNvPr id="33" name="组合 32"/>
          <p:cNvGrpSpPr/>
          <p:nvPr/>
        </p:nvGrpSpPr>
        <p:grpSpPr>
          <a:xfrm>
            <a:off x="1727895" y="4337207"/>
            <a:ext cx="1080120" cy="936104"/>
            <a:chOff x="4716016" y="3356992"/>
            <a:chExt cx="1080120" cy="1008112"/>
          </a:xfrm>
        </p:grpSpPr>
        <p:grpSp>
          <p:nvGrpSpPr>
            <p:cNvPr id="34" name="组合 33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1" name="肘形连接符 40"/>
              <p:cNvCxnSpPr>
                <a:stCxn id="36" idx="2"/>
                <a:endCxn id="37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肘形连接符 41"/>
              <p:cNvCxnSpPr>
                <a:stCxn id="36" idx="2"/>
                <a:endCxn id="38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肘形连接符 42"/>
              <p:cNvCxnSpPr>
                <a:stCxn id="37" idx="2"/>
                <a:endCxn id="39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肘形连接符 43"/>
              <p:cNvCxnSpPr>
                <a:stCxn id="37" idx="2"/>
                <a:endCxn id="40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椭圆 34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905204" y="52754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885359" y="3461924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基于文件的事例过滤和筛选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83465" y="2492872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基于文件的事例读取与分析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01923" y="1526731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基于单域的事例文件管理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6" name="上箭头 45"/>
          <p:cNvSpPr/>
          <p:nvPr/>
        </p:nvSpPr>
        <p:spPr>
          <a:xfrm>
            <a:off x="1582697" y="3148879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上箭头 49"/>
          <p:cNvSpPr/>
          <p:nvPr/>
        </p:nvSpPr>
        <p:spPr>
          <a:xfrm>
            <a:off x="1592149" y="2192333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103399" y="1191761"/>
            <a:ext cx="4717073" cy="4392488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4902650" y="584726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本项目：基于事例的数据管理</a:t>
            </a:r>
            <a:endParaRPr lang="zh-CN" altLang="en-US" dirty="0"/>
          </a:p>
        </p:txBody>
      </p:sp>
      <p:grpSp>
        <p:nvGrpSpPr>
          <p:cNvPr id="66" name="组合 65"/>
          <p:cNvGrpSpPr/>
          <p:nvPr/>
        </p:nvGrpSpPr>
        <p:grpSpPr>
          <a:xfrm>
            <a:off x="6414437" y="4408229"/>
            <a:ext cx="1080120" cy="936104"/>
            <a:chOff x="4716016" y="3356992"/>
            <a:chExt cx="1080120" cy="1008112"/>
          </a:xfrm>
        </p:grpSpPr>
        <p:grpSp>
          <p:nvGrpSpPr>
            <p:cNvPr id="67" name="组合 66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69" name="矩形 68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4" name="肘形连接符 73"/>
              <p:cNvCxnSpPr>
                <a:stCxn id="69" idx="2"/>
                <a:endCxn id="70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肘形连接符 74"/>
              <p:cNvCxnSpPr>
                <a:stCxn id="69" idx="2"/>
                <a:endCxn id="71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肘形连接符 75"/>
              <p:cNvCxnSpPr>
                <a:stCxn id="70" idx="2"/>
                <a:endCxn id="72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肘形连接符 76"/>
              <p:cNvCxnSpPr>
                <a:stCxn id="70" idx="2"/>
                <a:endCxn id="73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椭圆 67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6471733" y="532118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sp>
        <p:nvSpPr>
          <p:cNvPr id="84" name="上箭头 83"/>
          <p:cNvSpPr/>
          <p:nvPr/>
        </p:nvSpPr>
        <p:spPr>
          <a:xfrm rot="5400000">
            <a:off x="3312070" y="2812151"/>
            <a:ext cx="360040" cy="1151707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5" name="组合 84"/>
          <p:cNvGrpSpPr/>
          <p:nvPr/>
        </p:nvGrpSpPr>
        <p:grpSpPr>
          <a:xfrm>
            <a:off x="7584081" y="4359892"/>
            <a:ext cx="1080120" cy="936104"/>
            <a:chOff x="4716016" y="3356992"/>
            <a:chExt cx="1080120" cy="1008112"/>
          </a:xfrm>
        </p:grpSpPr>
        <p:grpSp>
          <p:nvGrpSpPr>
            <p:cNvPr id="86" name="组合 85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88" name="矩形 87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4" name="肘形连接符 93"/>
              <p:cNvCxnSpPr>
                <a:stCxn id="88" idx="2"/>
                <a:endCxn id="89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肘形连接符 94"/>
              <p:cNvCxnSpPr>
                <a:stCxn id="88" idx="2"/>
                <a:endCxn id="90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肘形连接符 95"/>
              <p:cNvCxnSpPr>
                <a:stCxn id="89" idx="2"/>
                <a:endCxn id="91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肘形连接符 96"/>
              <p:cNvCxnSpPr>
                <a:stCxn id="89" idx="2"/>
                <a:endCxn id="92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椭圆 86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98" name="文本框 97"/>
          <p:cNvSpPr txBox="1"/>
          <p:nvPr/>
        </p:nvSpPr>
        <p:spPr>
          <a:xfrm>
            <a:off x="7761390" y="52981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sp>
        <p:nvSpPr>
          <p:cNvPr id="49" name="圆柱形 48"/>
          <p:cNvSpPr/>
          <p:nvPr/>
        </p:nvSpPr>
        <p:spPr>
          <a:xfrm>
            <a:off x="6890091" y="2327542"/>
            <a:ext cx="1778616" cy="1008112"/>
          </a:xfrm>
          <a:prstGeom prst="can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万亿级事例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数据库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4644375" y="3461925"/>
            <a:ext cx="1651943" cy="587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</a:t>
            </a:r>
            <a:r>
              <a:rPr lang="zh-CN" altLang="en-US" sz="1600" dirty="0">
                <a:solidFill>
                  <a:schemeClr val="tx1"/>
                </a:solidFill>
              </a:rPr>
              <a:t>数据库的事例过滤和筛选</a:t>
            </a:r>
          </a:p>
        </p:txBody>
      </p:sp>
      <p:sp>
        <p:nvSpPr>
          <p:cNvPr id="100" name="矩形 99"/>
          <p:cNvSpPr/>
          <p:nvPr/>
        </p:nvSpPr>
        <p:spPr>
          <a:xfrm>
            <a:off x="4642481" y="2492872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基于事例的并行处理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4660939" y="1526731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跨域的事例数据管理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2" name="上箭头 101"/>
          <p:cNvSpPr/>
          <p:nvPr/>
        </p:nvSpPr>
        <p:spPr>
          <a:xfrm>
            <a:off x="5341713" y="3148879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上箭头 102"/>
          <p:cNvSpPr/>
          <p:nvPr/>
        </p:nvSpPr>
        <p:spPr>
          <a:xfrm>
            <a:off x="5351165" y="2192333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5" name="直接箭头连接符 104"/>
          <p:cNvCxnSpPr>
            <a:stCxn id="101" idx="3"/>
            <a:endCxn id="49" idx="2"/>
          </p:cNvCxnSpPr>
          <p:nvPr/>
        </p:nvCxnSpPr>
        <p:spPr>
          <a:xfrm>
            <a:off x="6312882" y="1854735"/>
            <a:ext cx="577209" cy="9768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100" idx="3"/>
            <a:endCxn id="49" idx="2"/>
          </p:cNvCxnSpPr>
          <p:nvPr/>
        </p:nvCxnSpPr>
        <p:spPr>
          <a:xfrm>
            <a:off x="6294424" y="2820876"/>
            <a:ext cx="595667" cy="107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箭头连接符 108"/>
          <p:cNvCxnSpPr>
            <a:stCxn id="137" idx="3"/>
            <a:endCxn id="49" idx="2"/>
          </p:cNvCxnSpPr>
          <p:nvPr/>
        </p:nvCxnSpPr>
        <p:spPr>
          <a:xfrm flipV="1">
            <a:off x="6294422" y="2831598"/>
            <a:ext cx="595669" cy="18075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/>
          <p:cNvSpPr/>
          <p:nvPr/>
        </p:nvSpPr>
        <p:spPr>
          <a:xfrm>
            <a:off x="6953401" y="3657118"/>
            <a:ext cx="1651943" cy="427699"/>
          </a:xfrm>
          <a:prstGeom prst="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事例特征抽取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20" name="直接箭头连接符 119"/>
          <p:cNvCxnSpPr>
            <a:stCxn id="68" idx="7"/>
            <a:endCxn id="116" idx="2"/>
          </p:cNvCxnSpPr>
          <p:nvPr/>
        </p:nvCxnSpPr>
        <p:spPr>
          <a:xfrm flipV="1">
            <a:off x="7336377" y="4084817"/>
            <a:ext cx="442996" cy="460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87" idx="0"/>
            <a:endCxn id="116" idx="2"/>
          </p:cNvCxnSpPr>
          <p:nvPr/>
        </p:nvCxnSpPr>
        <p:spPr>
          <a:xfrm flipH="1" flipV="1">
            <a:off x="7779373" y="4084817"/>
            <a:ext cx="344768" cy="275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箭头连接符 132"/>
          <p:cNvCxnSpPr>
            <a:stCxn id="116" idx="0"/>
            <a:endCxn id="49" idx="3"/>
          </p:cNvCxnSpPr>
          <p:nvPr/>
        </p:nvCxnSpPr>
        <p:spPr>
          <a:xfrm flipV="1">
            <a:off x="7779373" y="3335654"/>
            <a:ext cx="26" cy="32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4642479" y="4367118"/>
            <a:ext cx="1651943" cy="5440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事例索引、检索、缓存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47" name="直接箭头连接符 146"/>
          <p:cNvCxnSpPr>
            <a:stCxn id="99" idx="3"/>
            <a:endCxn id="49" idx="2"/>
          </p:cNvCxnSpPr>
          <p:nvPr/>
        </p:nvCxnSpPr>
        <p:spPr>
          <a:xfrm flipV="1">
            <a:off x="6296318" y="2831598"/>
            <a:ext cx="593773" cy="924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上箭头 150"/>
          <p:cNvSpPr/>
          <p:nvPr/>
        </p:nvSpPr>
        <p:spPr>
          <a:xfrm>
            <a:off x="5351163" y="4054073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2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1207244" y="5245828"/>
            <a:ext cx="2686026" cy="11455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事例文件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RAW, ESD/DST,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AOD, TAG, …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系统组成部分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609098" y="6103742"/>
            <a:ext cx="1979629" cy="54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分布式文件系统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96444" y="6488668"/>
            <a:ext cx="719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Site A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06530" y="6488668"/>
            <a:ext cx="711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Site B</a:t>
            </a:r>
            <a:endParaRPr lang="zh-CN" altLang="en-US" dirty="0"/>
          </a:p>
        </p:txBody>
      </p:sp>
      <p:sp>
        <p:nvSpPr>
          <p:cNvPr id="21" name="圆柱形 20"/>
          <p:cNvSpPr/>
          <p:nvPr/>
        </p:nvSpPr>
        <p:spPr>
          <a:xfrm>
            <a:off x="1669911" y="1805946"/>
            <a:ext cx="1592378" cy="7994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EventDB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(</a:t>
            </a:r>
            <a:r>
              <a:rPr lang="en-US" altLang="zh-CN" dirty="0" err="1" smtClean="0">
                <a:solidFill>
                  <a:schemeClr val="tx1"/>
                </a:solidFill>
              </a:rPr>
              <a:t>hbase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43638" y="2616574"/>
            <a:ext cx="1979629" cy="416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事例索引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圆柱形 22"/>
          <p:cNvSpPr/>
          <p:nvPr/>
        </p:nvSpPr>
        <p:spPr>
          <a:xfrm>
            <a:off x="3923906" y="3566707"/>
            <a:ext cx="1592378" cy="799452"/>
          </a:xfrm>
          <a:prstGeom prst="ca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FileDB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(</a:t>
            </a:r>
            <a:r>
              <a:rPr lang="en-US" altLang="zh-CN" dirty="0" err="1" smtClean="0">
                <a:solidFill>
                  <a:schemeClr val="tx1"/>
                </a:solidFill>
              </a:rPr>
              <a:t>hbase</a:t>
            </a:r>
            <a:r>
              <a:rPr lang="en-US" altLang="zh-CN" dirty="0" smtClean="0">
                <a:solidFill>
                  <a:schemeClr val="tx1"/>
                </a:solidFill>
              </a:rPr>
              <a:t>/RDMS)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34498" y="1848040"/>
            <a:ext cx="4544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zh-CN" altLang="en-US" dirty="0" smtClean="0"/>
              <a:t>事例基本信息：</a:t>
            </a:r>
            <a:r>
              <a:rPr lang="en-US" altLang="zh-CN" dirty="0" err="1" smtClean="0"/>
              <a:t>RunID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VersionID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EventID</a:t>
            </a:r>
            <a:endParaRPr lang="en-US" altLang="zh-CN" dirty="0"/>
          </a:p>
          <a:p>
            <a:pPr marL="342900" indent="-342900">
              <a:buAutoNum type="arabicParenR"/>
            </a:pPr>
            <a:r>
              <a:rPr lang="zh-CN" altLang="en-US" dirty="0" smtClean="0"/>
              <a:t>物理变量：</a:t>
            </a:r>
            <a:r>
              <a:rPr lang="en-US" altLang="zh-CN" dirty="0" smtClean="0"/>
              <a:t>TAG</a:t>
            </a:r>
            <a:endParaRPr lang="en-US" altLang="zh-CN" dirty="0"/>
          </a:p>
          <a:p>
            <a:pPr marL="342900" indent="-342900">
              <a:buAutoNum type="arabicParenR"/>
            </a:pPr>
            <a:r>
              <a:rPr lang="zh-CN" altLang="en-US" dirty="0" smtClean="0"/>
              <a:t>文件信息：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FileID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600887" y="2424466"/>
            <a:ext cx="705643" cy="2744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618532" y="3568302"/>
            <a:ext cx="705643" cy="2744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5709909" y="3502873"/>
            <a:ext cx="3619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zh-CN" altLang="en-US" dirty="0" smtClean="0"/>
              <a:t>文件基本信息：</a:t>
            </a:r>
            <a:r>
              <a:rPr lang="en-US" altLang="zh-CN" dirty="0" err="1" smtClean="0"/>
              <a:t>FileID</a:t>
            </a:r>
            <a:endParaRPr lang="en-US" altLang="zh-CN" dirty="0"/>
          </a:p>
          <a:p>
            <a:pPr marL="342900" indent="-342900">
              <a:buAutoNum type="arabicParenR"/>
            </a:pPr>
            <a:r>
              <a:rPr lang="zh-CN" altLang="en-US" dirty="0" smtClean="0"/>
              <a:t>文件位置：</a:t>
            </a:r>
            <a:r>
              <a:rPr lang="en-US" altLang="zh-CN" dirty="0" smtClean="0"/>
              <a:t> SITE, PATH</a:t>
            </a:r>
          </a:p>
          <a:p>
            <a:pPr marL="342900" indent="-342900">
              <a:buAutoNum type="arabicParenR"/>
            </a:pPr>
            <a:r>
              <a:rPr lang="zh-CN" altLang="en-US" dirty="0" smtClean="0"/>
              <a:t>物理意义：</a:t>
            </a:r>
            <a:r>
              <a:rPr lang="en-US" altLang="zh-CN" dirty="0" err="1" smtClean="0"/>
              <a:t>RunID</a:t>
            </a:r>
            <a:r>
              <a:rPr lang="en-US" altLang="zh-CN" dirty="0" smtClean="0"/>
              <a:t>, conditions, …</a:t>
            </a:r>
          </a:p>
        </p:txBody>
      </p:sp>
      <p:cxnSp>
        <p:nvCxnSpPr>
          <p:cNvPr id="29" name="直接箭头连接符 28"/>
          <p:cNvCxnSpPr>
            <a:stCxn id="25" idx="3"/>
            <a:endCxn id="26" idx="0"/>
          </p:cNvCxnSpPr>
          <p:nvPr/>
        </p:nvCxnSpPr>
        <p:spPr>
          <a:xfrm>
            <a:off x="6306530" y="2561674"/>
            <a:ext cx="1664824" cy="10066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3648171" y="4442958"/>
            <a:ext cx="1979629" cy="416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文件索引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数据集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44" name="肘形连接符 43"/>
          <p:cNvCxnSpPr>
            <a:stCxn id="23" idx="3"/>
            <a:endCxn id="9" idx="6"/>
          </p:cNvCxnSpPr>
          <p:nvPr/>
        </p:nvCxnSpPr>
        <p:spPr>
          <a:xfrm rot="5400000">
            <a:off x="3580462" y="4678968"/>
            <a:ext cx="1452442" cy="826825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肘形连接符 44"/>
          <p:cNvCxnSpPr>
            <a:stCxn id="23" idx="3"/>
            <a:endCxn id="52" idx="2"/>
          </p:cNvCxnSpPr>
          <p:nvPr/>
        </p:nvCxnSpPr>
        <p:spPr>
          <a:xfrm rot="16200000" flipH="1">
            <a:off x="4293374" y="4792880"/>
            <a:ext cx="1452442" cy="599000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5319095" y="5245828"/>
            <a:ext cx="2686026" cy="11455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事例文件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RAW, ESD/DST,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AOD, TAG, …</a:t>
            </a:r>
            <a:endParaRPr lang="zh-CN" altLang="en-US" dirty="0"/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1036948" y="3139126"/>
            <a:ext cx="7682846" cy="942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1036948" y="4927012"/>
            <a:ext cx="7682846" cy="942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椭圆形标注 57"/>
          <p:cNvSpPr/>
          <p:nvPr/>
        </p:nvSpPr>
        <p:spPr>
          <a:xfrm>
            <a:off x="247472" y="4859640"/>
            <a:ext cx="959770" cy="796442"/>
          </a:xfrm>
          <a:prstGeom prst="wedgeEllipseCallout">
            <a:avLst>
              <a:gd name="adj1" fmla="val 68022"/>
              <a:gd name="adj2" fmla="val 2919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已有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椭圆形标注 58"/>
          <p:cNvSpPr/>
          <p:nvPr/>
        </p:nvSpPr>
        <p:spPr>
          <a:xfrm>
            <a:off x="206819" y="3324700"/>
            <a:ext cx="959770" cy="796442"/>
          </a:xfrm>
          <a:prstGeom prst="wedgeEllipseCallout">
            <a:avLst>
              <a:gd name="adj1" fmla="val 73915"/>
              <a:gd name="adj2" fmla="val 552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部分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" name="椭圆形标注 59"/>
          <p:cNvSpPr/>
          <p:nvPr/>
        </p:nvSpPr>
        <p:spPr>
          <a:xfrm>
            <a:off x="148765" y="1598134"/>
            <a:ext cx="959770" cy="796442"/>
          </a:xfrm>
          <a:prstGeom prst="wedgeEllipseCallout">
            <a:avLst>
              <a:gd name="adj1" fmla="val 73915"/>
              <a:gd name="adj2" fmla="val 5523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新开发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事例索引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5267"/>
            <a:ext cx="7886700" cy="56177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/>
              <a:t>为每个事例创建</a:t>
            </a:r>
            <a:r>
              <a:rPr lang="zh-CN" altLang="en-US" sz="2400" dirty="0"/>
              <a:t>索引</a:t>
            </a:r>
            <a:endParaRPr lang="en-US" altLang="zh-CN" sz="24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实验组定义</a:t>
            </a:r>
            <a:r>
              <a:rPr lang="en-US" altLang="zh-CN" sz="2000" dirty="0" smtClean="0"/>
              <a:t>TAG</a:t>
            </a:r>
            <a:r>
              <a:rPr lang="zh-CN" altLang="en-US" sz="2000" dirty="0" smtClean="0"/>
              <a:t>组成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扫描</a:t>
            </a:r>
            <a:r>
              <a:rPr lang="en-US" altLang="zh-CN" sz="2000" dirty="0" smtClean="0"/>
              <a:t>DST</a:t>
            </a:r>
            <a:r>
              <a:rPr lang="zh-CN" altLang="en-US" sz="2000" dirty="0" smtClean="0"/>
              <a:t>等文件或者重建完成后产生</a:t>
            </a:r>
            <a:r>
              <a:rPr lang="zh-CN" altLang="en-US" sz="2000" dirty="0"/>
              <a:t>索引</a:t>
            </a:r>
            <a:r>
              <a:rPr lang="zh-CN" altLang="en-US" sz="2000" dirty="0" smtClean="0"/>
              <a:t>信息</a:t>
            </a:r>
            <a:endParaRPr lang="en-US" altLang="zh-CN" sz="2000" dirty="0" smtClean="0"/>
          </a:p>
          <a:p>
            <a:pPr lvl="2">
              <a:lnSpc>
                <a:spcPct val="120000"/>
              </a:lnSpc>
            </a:pPr>
            <a:r>
              <a:rPr lang="en-US" altLang="zh-CN" sz="1700" dirty="0" err="1" smtClean="0">
                <a:solidFill>
                  <a:srgbClr val="FF0000"/>
                </a:solidFill>
              </a:rPr>
              <a:t>EventID</a:t>
            </a:r>
            <a:r>
              <a:rPr lang="en-US" altLang="zh-CN" sz="1700" dirty="0" smtClean="0"/>
              <a:t>, </a:t>
            </a:r>
            <a:r>
              <a:rPr lang="en-US" altLang="zh-CN" sz="1700" dirty="0" err="1" smtClean="0"/>
              <a:t>RunID</a:t>
            </a:r>
            <a:r>
              <a:rPr lang="en-US" altLang="zh-CN" sz="1700" dirty="0" smtClean="0"/>
              <a:t>, </a:t>
            </a:r>
            <a:r>
              <a:rPr lang="en-US" altLang="zh-CN" sz="1700" dirty="0" err="1" smtClean="0"/>
              <a:t>VersionID</a:t>
            </a:r>
            <a:r>
              <a:rPr lang="en-US" altLang="zh-CN" sz="1700" dirty="0" smtClean="0"/>
              <a:t>, </a:t>
            </a:r>
            <a:r>
              <a:rPr lang="en-US" altLang="zh-CN" sz="1700" dirty="0" err="1" smtClean="0"/>
              <a:t>FileID</a:t>
            </a:r>
            <a:r>
              <a:rPr lang="en-US" altLang="zh-CN" sz="1700" dirty="0" smtClean="0"/>
              <a:t>, TAG</a:t>
            </a:r>
          </a:p>
          <a:p>
            <a:pPr lvl="2">
              <a:lnSpc>
                <a:spcPct val="120000"/>
              </a:lnSpc>
            </a:pPr>
            <a:r>
              <a:rPr lang="en-US" altLang="zh-CN" sz="1700" dirty="0" err="1" smtClean="0"/>
              <a:t>EventID</a:t>
            </a:r>
            <a:r>
              <a:rPr lang="zh-CN" altLang="en-US" sz="1700" dirty="0" smtClean="0"/>
              <a:t>是否可以作为唯一</a:t>
            </a:r>
            <a:r>
              <a:rPr lang="en-US" altLang="zh-CN" sz="1700" dirty="0" smtClean="0"/>
              <a:t>Event</a:t>
            </a:r>
            <a:r>
              <a:rPr lang="zh-CN" altLang="en-US" sz="1700" dirty="0" smtClean="0"/>
              <a:t>的唯一标识符？</a:t>
            </a:r>
            <a:endParaRPr lang="en-US" altLang="zh-CN" sz="1700" dirty="0" smtClean="0"/>
          </a:p>
          <a:p>
            <a:pPr lvl="1">
              <a:lnSpc>
                <a:spcPct val="120000"/>
              </a:lnSpc>
            </a:pPr>
            <a:r>
              <a:rPr lang="zh-CN" altLang="en-US" sz="2300" dirty="0" smtClean="0"/>
              <a:t>调用</a:t>
            </a:r>
            <a:r>
              <a:rPr lang="en-US" altLang="zh-CN" sz="2300" dirty="0" smtClean="0"/>
              <a:t>NoSQL</a:t>
            </a:r>
            <a:r>
              <a:rPr lang="zh-CN" altLang="en-US" sz="2300" dirty="0" smtClean="0"/>
              <a:t>的接口，写入数据库</a:t>
            </a:r>
            <a:endParaRPr lang="en-US" altLang="zh-CN" sz="2300" dirty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数据库建立多维索引</a:t>
            </a: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zh-CN" altLang="en-US" sz="2300" dirty="0" smtClean="0">
                <a:solidFill>
                  <a:srgbClr val="FF0000"/>
                </a:solidFill>
              </a:rPr>
              <a:t>引入</a:t>
            </a:r>
            <a:r>
              <a:rPr lang="en-US" altLang="zh-CN" sz="2600" dirty="0" err="1" smtClean="0">
                <a:solidFill>
                  <a:srgbClr val="FF0000"/>
                </a:solidFill>
              </a:rPr>
              <a:t>TagSet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单个用户在条件查找后，产生的结果生成一个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，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支持命名，内容包含多个</a:t>
            </a:r>
            <a:r>
              <a:rPr lang="en-US" altLang="zh-CN" sz="2000" dirty="0" err="1" smtClean="0"/>
              <a:t>EventID</a:t>
            </a:r>
            <a:endParaRPr lang="en-US" altLang="zh-CN" sz="2000" dirty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用户通过接口方便列出自己的“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”，查看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的基本属性，比如事例数、事例的查询条件等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可以作为分析程序的输入参数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用户修改分析算法后，重用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，不需要多次筛选事例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用户生成的样本不需要真正存储，节省空间</a:t>
            </a: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5967167" y="2432115"/>
            <a:ext cx="980388" cy="320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947555" y="2432115"/>
            <a:ext cx="980388" cy="320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67167" y="2846371"/>
            <a:ext cx="980388" cy="3205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7555" y="2846371"/>
            <a:ext cx="980388" cy="3205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Tag2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967167" y="3260627"/>
            <a:ext cx="980388" cy="3205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Event3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947555" y="3260627"/>
            <a:ext cx="980388" cy="3205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967167" y="3695219"/>
            <a:ext cx="980388" cy="3205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Event4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947555" y="3695219"/>
            <a:ext cx="980388" cy="3205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Tag4</a:t>
            </a:r>
            <a:endParaRPr lang="zh-CN" altLang="en-US" dirty="0"/>
          </a:p>
        </p:txBody>
      </p:sp>
      <p:sp>
        <p:nvSpPr>
          <p:cNvPr id="12" name="右大括号 11"/>
          <p:cNvSpPr/>
          <p:nvPr/>
        </p:nvSpPr>
        <p:spPr>
          <a:xfrm>
            <a:off x="7927943" y="2592371"/>
            <a:ext cx="188535" cy="828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180698" y="2846371"/>
            <a:ext cx="916168" cy="320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TagSet1</a:t>
            </a:r>
            <a:endParaRPr lang="zh-CN" altLang="en-US" dirty="0"/>
          </a:p>
        </p:txBody>
      </p:sp>
      <p:sp>
        <p:nvSpPr>
          <p:cNvPr id="14" name="右大括号 13"/>
          <p:cNvSpPr/>
          <p:nvPr/>
        </p:nvSpPr>
        <p:spPr>
          <a:xfrm>
            <a:off x="7927943" y="3091992"/>
            <a:ext cx="293703" cy="81332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204118" y="3338398"/>
            <a:ext cx="916168" cy="320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TagSet2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56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文件索引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数据集、</a:t>
            </a:r>
            <a:r>
              <a:rPr lang="en-US" altLang="zh-CN" dirty="0" smtClean="0"/>
              <a:t>File Catalogue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Bookkeeping</a:t>
            </a:r>
          </a:p>
          <a:p>
            <a:pPr lvl="1"/>
            <a:r>
              <a:rPr lang="zh-CN" altLang="en-US" dirty="0" smtClean="0"/>
              <a:t>真实数据、模拟数据及其元数据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物理意义：刻度常数、运行状态、软件版本等</a:t>
            </a:r>
            <a:endParaRPr lang="en-US" altLang="zh-CN" dirty="0" smtClean="0"/>
          </a:p>
          <a:p>
            <a:r>
              <a:rPr lang="zh-CN" altLang="en-US" dirty="0" smtClean="0"/>
              <a:t>记录文件逻辑名（</a:t>
            </a:r>
            <a:r>
              <a:rPr lang="en-US" altLang="zh-CN" dirty="0" smtClean="0"/>
              <a:t>UUID</a:t>
            </a:r>
            <a:r>
              <a:rPr lang="zh-CN" altLang="en-US" dirty="0" smtClean="0"/>
              <a:t>）</a:t>
            </a:r>
            <a:r>
              <a:rPr lang="zh-CN" altLang="en-US" dirty="0"/>
              <a:t>与</a:t>
            </a:r>
            <a:r>
              <a:rPr lang="zh-CN" altLang="en-US" dirty="0" smtClean="0"/>
              <a:t>物理名（</a:t>
            </a:r>
            <a:r>
              <a:rPr lang="en-US" altLang="zh-CN" dirty="0" err="1" smtClean="0"/>
              <a:t>Site:PATH</a:t>
            </a:r>
            <a:r>
              <a:rPr lang="zh-CN" altLang="en-US" dirty="0" smtClean="0"/>
              <a:t>）的对应关系</a:t>
            </a:r>
            <a:endParaRPr lang="en-US" altLang="zh-CN" dirty="0" smtClean="0"/>
          </a:p>
          <a:p>
            <a:r>
              <a:rPr lang="en-US" altLang="zh-CN" dirty="0" smtClean="0"/>
              <a:t>ATLAS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CMS</a:t>
            </a:r>
            <a:r>
              <a:rPr lang="zh-CN" altLang="en-US" dirty="0" smtClean="0"/>
              <a:t>等大型实验都开发了自己的</a:t>
            </a:r>
            <a:r>
              <a:rPr lang="zh-CN" altLang="en-US" dirty="0"/>
              <a:t>数据</a:t>
            </a:r>
            <a:r>
              <a:rPr lang="zh-CN" altLang="en-US" dirty="0" smtClean="0"/>
              <a:t>集管理系统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ATLAS: AMI (Atlas Metadata Interface), DQ2 (Distributed Data Management)</a:t>
            </a:r>
          </a:p>
          <a:p>
            <a:pPr lvl="1"/>
            <a:r>
              <a:rPr lang="en-US" altLang="zh-CN" dirty="0" smtClean="0"/>
              <a:t>CMS: Global DBS (Dataset Bookkeeping Service)</a:t>
            </a:r>
          </a:p>
          <a:p>
            <a:r>
              <a:rPr lang="zh-CN" altLang="en-US" dirty="0" smtClean="0"/>
              <a:t>挑战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物理路径可能会改变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所有产生的文件都需要与</a:t>
            </a:r>
            <a:r>
              <a:rPr lang="en-US" altLang="zh-CN" dirty="0" smtClean="0"/>
              <a:t>bookkeeping</a:t>
            </a:r>
            <a:r>
              <a:rPr lang="zh-CN" altLang="en-US" dirty="0" smtClean="0"/>
              <a:t>系统接口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任何的文件删除与移动都需要通知</a:t>
            </a:r>
            <a:r>
              <a:rPr lang="en-US" altLang="zh-CN" dirty="0" smtClean="0"/>
              <a:t>bookkeeping</a:t>
            </a:r>
          </a:p>
          <a:p>
            <a:pPr lvl="1"/>
            <a:r>
              <a:rPr lang="zh-CN" altLang="en-US" dirty="0" smtClean="0"/>
              <a:t>文件数目与并发都很大，</a:t>
            </a:r>
            <a:r>
              <a:rPr lang="zh-CN" altLang="en-US" dirty="0" smtClean="0">
                <a:solidFill>
                  <a:srgbClr val="FF0000"/>
                </a:solidFill>
              </a:rPr>
              <a:t>性能和可扩展性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一致性问题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如何解决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File Catalogue</a:t>
            </a:r>
            <a:r>
              <a:rPr lang="zh-CN" altLang="en-US" dirty="0" smtClean="0"/>
              <a:t>的功能，首先建立逻辑文件名与物理文件名的关系？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自动扫描分布式文件系统，填充基本的</a:t>
            </a:r>
            <a:r>
              <a:rPr lang="en-US" altLang="zh-CN" dirty="0" smtClean="0"/>
              <a:t>bookkeeping</a:t>
            </a:r>
            <a:r>
              <a:rPr lang="zh-CN" altLang="en-US" dirty="0" smtClean="0"/>
              <a:t>信息？？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20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事例管理服务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基于事例索引和文件索引及文件存储建立事例索引服务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TAG</a:t>
            </a:r>
            <a:r>
              <a:rPr lang="zh-CN" altLang="en-US" dirty="0" smtClean="0"/>
              <a:t>管理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en-US" altLang="zh-CN" dirty="0" err="1" smtClean="0"/>
              <a:t>TAGSet</a:t>
            </a:r>
            <a:r>
              <a:rPr lang="zh-CN" altLang="en-US" dirty="0" smtClean="0"/>
              <a:t>管理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分布式文件管理、</a:t>
            </a:r>
            <a:r>
              <a:rPr lang="en-US" altLang="zh-CN" dirty="0" smtClean="0"/>
              <a:t>Bookkeeping</a:t>
            </a:r>
            <a:r>
              <a:rPr lang="zh-CN" altLang="en-US" dirty="0" smtClean="0"/>
              <a:t>管理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事例的缓存、传输与并行处理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主要提供如下几个接口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事例</a:t>
            </a:r>
            <a:r>
              <a:rPr lang="en-US" altLang="zh-CN" dirty="0" smtClean="0"/>
              <a:t>TAG</a:t>
            </a:r>
            <a:r>
              <a:rPr lang="zh-CN" altLang="en-US" dirty="0" smtClean="0"/>
              <a:t>创建</a:t>
            </a:r>
            <a:r>
              <a:rPr lang="en-US" altLang="zh-CN" dirty="0" smtClean="0"/>
              <a:t>/</a:t>
            </a:r>
            <a:r>
              <a:rPr lang="zh-CN" altLang="en-US" dirty="0" smtClean="0"/>
              <a:t>修改</a:t>
            </a:r>
            <a:r>
              <a:rPr lang="en-US" altLang="zh-CN" dirty="0" smtClean="0"/>
              <a:t>/</a:t>
            </a:r>
            <a:r>
              <a:rPr lang="zh-CN" altLang="en-US" dirty="0" smtClean="0"/>
              <a:t>删除接口：    </a:t>
            </a:r>
            <a:r>
              <a:rPr lang="en-US" altLang="zh-CN" dirty="0" smtClean="0"/>
              <a:t>	</a:t>
            </a:r>
            <a:r>
              <a:rPr lang="zh-CN" altLang="en-US" dirty="0" smtClean="0"/>
              <a:t>管理员调用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事例</a:t>
            </a:r>
            <a:r>
              <a:rPr lang="en-US" altLang="zh-CN" dirty="0" smtClean="0"/>
              <a:t>TAG</a:t>
            </a:r>
            <a:r>
              <a:rPr lang="zh-CN" altLang="en-US" dirty="0" smtClean="0"/>
              <a:t>查询接口：                          </a:t>
            </a:r>
            <a:r>
              <a:rPr lang="en-US" altLang="zh-CN" dirty="0" smtClean="0"/>
              <a:t>	</a:t>
            </a:r>
            <a:r>
              <a:rPr lang="zh-CN" altLang="en-US" dirty="0" smtClean="0"/>
              <a:t>普通用户调用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事例</a:t>
            </a:r>
            <a:r>
              <a:rPr lang="en-US" altLang="zh-CN" dirty="0" smtClean="0"/>
              <a:t>ID</a:t>
            </a:r>
            <a:r>
              <a:rPr lang="zh-CN" altLang="en-US" dirty="0" smtClean="0"/>
              <a:t>到物理文件名的转换：</a:t>
            </a:r>
            <a:r>
              <a:rPr lang="en-US" altLang="zh-CN" dirty="0" smtClean="0"/>
              <a:t>	</a:t>
            </a:r>
            <a:r>
              <a:rPr lang="zh-CN" altLang="en-US" dirty="0" smtClean="0"/>
              <a:t>普通用户调用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en-US" altLang="zh-CN" dirty="0" err="1" smtClean="0"/>
              <a:t>TAGSet</a:t>
            </a:r>
            <a:r>
              <a:rPr lang="zh-CN" altLang="en-US" dirty="0" smtClean="0"/>
              <a:t>创建</a:t>
            </a:r>
            <a:r>
              <a:rPr lang="en-US" altLang="zh-CN" dirty="0" smtClean="0"/>
              <a:t>/</a:t>
            </a:r>
            <a:r>
              <a:rPr lang="zh-CN" altLang="en-US" dirty="0" smtClean="0"/>
              <a:t>查询</a:t>
            </a:r>
            <a:r>
              <a:rPr lang="en-US" altLang="zh-CN" dirty="0" smtClean="0"/>
              <a:t>/</a:t>
            </a:r>
            <a:r>
              <a:rPr lang="zh-CN" altLang="en-US" dirty="0" smtClean="0"/>
              <a:t>删除接口：        </a:t>
            </a:r>
            <a:r>
              <a:rPr lang="en-US" altLang="zh-CN" dirty="0" smtClean="0"/>
              <a:t>	</a:t>
            </a:r>
            <a:r>
              <a:rPr lang="zh-CN" altLang="en-US" dirty="0" smtClean="0"/>
              <a:t>普通用户调用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en-US" altLang="zh-CN" dirty="0" err="1" smtClean="0"/>
              <a:t>TAGSet</a:t>
            </a:r>
            <a:r>
              <a:rPr lang="zh-CN" altLang="en-US" dirty="0" smtClean="0"/>
              <a:t>到物理文件名转换：            </a:t>
            </a:r>
            <a:r>
              <a:rPr lang="en-US" altLang="zh-CN" dirty="0" smtClean="0"/>
              <a:t>	</a:t>
            </a:r>
            <a:r>
              <a:rPr lang="zh-CN" altLang="en-US" dirty="0" smtClean="0"/>
              <a:t>普通用户调用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>
                <a:solidFill>
                  <a:srgbClr val="0070C0"/>
                </a:solidFill>
              </a:rPr>
              <a:t>物理分析程序</a:t>
            </a:r>
            <a:r>
              <a:rPr lang="en-US" altLang="zh-CN" dirty="0" smtClean="0">
                <a:solidFill>
                  <a:srgbClr val="0070C0"/>
                </a:solidFill>
              </a:rPr>
              <a:t>Wrapper</a:t>
            </a:r>
            <a:r>
              <a:rPr lang="zh-CN" altLang="en-US" dirty="0" smtClean="0">
                <a:solidFill>
                  <a:srgbClr val="0070C0"/>
                </a:solidFill>
              </a:rPr>
              <a:t>：</a:t>
            </a:r>
            <a:r>
              <a:rPr lang="en-US" altLang="zh-CN" dirty="0">
                <a:solidFill>
                  <a:srgbClr val="0070C0"/>
                </a:solidFill>
              </a:rPr>
              <a:t>	</a:t>
            </a:r>
            <a:r>
              <a:rPr lang="en-US" altLang="zh-CN" dirty="0" smtClean="0">
                <a:solidFill>
                  <a:srgbClr val="0070C0"/>
                </a:solidFill>
              </a:rPr>
              <a:t>	</a:t>
            </a:r>
            <a:r>
              <a:rPr lang="zh-CN" altLang="en-US" dirty="0" smtClean="0">
                <a:solidFill>
                  <a:srgbClr val="0070C0"/>
                </a:solidFill>
              </a:rPr>
              <a:t>普通用户调用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marL="342900" lvl="1" indent="0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84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88536" y="1008668"/>
            <a:ext cx="3836709" cy="5298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主要功能组件</a:t>
            </a:r>
            <a:endParaRPr lang="zh-CN" altLang="en-US" dirty="0"/>
          </a:p>
        </p:txBody>
      </p:sp>
      <p:sp>
        <p:nvSpPr>
          <p:cNvPr id="4" name="圆柱形 3"/>
          <p:cNvSpPr/>
          <p:nvPr/>
        </p:nvSpPr>
        <p:spPr>
          <a:xfrm>
            <a:off x="2328655" y="1850877"/>
            <a:ext cx="1592378" cy="7994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EventDB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5" name="圆柱形 4"/>
          <p:cNvSpPr/>
          <p:nvPr/>
        </p:nvSpPr>
        <p:spPr>
          <a:xfrm>
            <a:off x="241134" y="1850877"/>
            <a:ext cx="1592378" cy="799452"/>
          </a:xfrm>
          <a:prstGeom prst="ca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FileDB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787137" y="5448693"/>
            <a:ext cx="2573517" cy="4807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分布式文件系统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89432" y="633063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主站点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526418" y="63070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远程站点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312004" y="1008667"/>
            <a:ext cx="3519145" cy="5298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>
            <a:stCxn id="10" idx="0"/>
            <a:endCxn id="4" idx="3"/>
          </p:cNvCxnSpPr>
          <p:nvPr/>
        </p:nvCxnSpPr>
        <p:spPr>
          <a:xfrm flipV="1">
            <a:off x="2328655" y="2650329"/>
            <a:ext cx="796189" cy="7858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0" idx="0"/>
            <a:endCxn id="5" idx="3"/>
          </p:cNvCxnSpPr>
          <p:nvPr/>
        </p:nvCxnSpPr>
        <p:spPr>
          <a:xfrm flipH="1" flipV="1">
            <a:off x="1037323" y="2650329"/>
            <a:ext cx="1291332" cy="7858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柱形 21"/>
          <p:cNvSpPr/>
          <p:nvPr/>
        </p:nvSpPr>
        <p:spPr>
          <a:xfrm>
            <a:off x="961908" y="4180053"/>
            <a:ext cx="796189" cy="358219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</a:rPr>
              <a:t>事例缓存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流程图: 顺序访问存储器 9"/>
          <p:cNvSpPr/>
          <p:nvPr/>
        </p:nvSpPr>
        <p:spPr>
          <a:xfrm>
            <a:off x="1489669" y="3436221"/>
            <a:ext cx="1677971" cy="999241"/>
          </a:xfrm>
          <a:prstGeom prst="flowChartMagnetic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数据传输服务器</a:t>
            </a:r>
            <a:endParaRPr lang="zh-CN" altLang="en-US" dirty="0"/>
          </a:p>
        </p:txBody>
      </p:sp>
      <p:cxnSp>
        <p:nvCxnSpPr>
          <p:cNvPr id="23" name="直接箭头连接符 22"/>
          <p:cNvCxnSpPr>
            <a:stCxn id="10" idx="2"/>
            <a:endCxn id="6" idx="0"/>
          </p:cNvCxnSpPr>
          <p:nvPr/>
        </p:nvCxnSpPr>
        <p:spPr>
          <a:xfrm flipH="1">
            <a:off x="2073896" y="4435462"/>
            <a:ext cx="254759" cy="10132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柱形 28"/>
          <p:cNvSpPr/>
          <p:nvPr/>
        </p:nvSpPr>
        <p:spPr>
          <a:xfrm>
            <a:off x="7560959" y="5207818"/>
            <a:ext cx="796189" cy="358219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</a:rPr>
              <a:t>事例缓存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流程图: 顺序访问存储器 29"/>
          <p:cNvSpPr/>
          <p:nvPr/>
        </p:nvSpPr>
        <p:spPr>
          <a:xfrm>
            <a:off x="5996016" y="4566796"/>
            <a:ext cx="1677971" cy="999241"/>
          </a:xfrm>
          <a:prstGeom prst="flowChartMagnetic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数据传输客户端</a:t>
            </a:r>
            <a:endParaRPr lang="zh-CN" altLang="en-US" dirty="0"/>
          </a:p>
        </p:txBody>
      </p:sp>
      <p:cxnSp>
        <p:nvCxnSpPr>
          <p:cNvPr id="32" name="直接箭头连接符 31"/>
          <p:cNvCxnSpPr>
            <a:stCxn id="10" idx="3"/>
            <a:endCxn id="30" idx="1"/>
          </p:cNvCxnSpPr>
          <p:nvPr/>
        </p:nvCxnSpPr>
        <p:spPr>
          <a:xfrm>
            <a:off x="3167640" y="3935842"/>
            <a:ext cx="2828376" cy="1130575"/>
          </a:xfrm>
          <a:prstGeom prst="straightConnector1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4159356" y="411589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事例传输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并行传输</a:t>
            </a:r>
            <a:endParaRPr lang="en-US" altLang="zh-CN" dirty="0" smtClean="0"/>
          </a:p>
          <a:p>
            <a:r>
              <a:rPr lang="zh-CN" altLang="en-US" dirty="0" smtClean="0"/>
              <a:t>分块传输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5505252" y="4100665"/>
            <a:ext cx="1055802" cy="4336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xrootd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409118" y="4104639"/>
            <a:ext cx="1037298" cy="4336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EventDB</a:t>
            </a:r>
            <a:r>
              <a:rPr lang="en-US" altLang="zh-CN" sz="1600" dirty="0" smtClean="0">
                <a:solidFill>
                  <a:schemeClr val="tx1"/>
                </a:solidFill>
              </a:rPr>
              <a:t> Client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554111" y="4100664"/>
            <a:ext cx="855007" cy="4336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FUSE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505251" y="3667271"/>
            <a:ext cx="2944109" cy="4336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Wrapper (</a:t>
            </a:r>
            <a:r>
              <a:rPr lang="en-US" altLang="zh-CN" dirty="0" err="1" smtClean="0">
                <a:solidFill>
                  <a:schemeClr val="tx1"/>
                </a:solidFill>
              </a:rPr>
              <a:t>eg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TagBoss</a:t>
            </a:r>
            <a:r>
              <a:rPr lang="en-US" altLang="zh-CN" dirty="0" smtClean="0">
                <a:solidFill>
                  <a:schemeClr val="tx1"/>
                </a:solidFill>
              </a:rPr>
              <a:t>, …)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505250" y="3233517"/>
            <a:ext cx="2944109" cy="4336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用户分析脚本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3" name="肘形连接符 42"/>
          <p:cNvCxnSpPr>
            <a:stCxn id="38" idx="3"/>
            <a:endCxn id="30" idx="3"/>
          </p:cNvCxnSpPr>
          <p:nvPr/>
        </p:nvCxnSpPr>
        <p:spPr>
          <a:xfrm flipH="1">
            <a:off x="7673987" y="3884088"/>
            <a:ext cx="775373" cy="1182329"/>
          </a:xfrm>
          <a:prstGeom prst="bentConnector3">
            <a:avLst>
              <a:gd name="adj1" fmla="val -29483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3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用户使用流程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zh-CN" altLang="en-US" sz="2000" dirty="0" smtClean="0"/>
              <a:t>用户编写分析程序的脚本，筛选事例或者调用物理软件的</a:t>
            </a:r>
            <a:r>
              <a:rPr lang="en-US" altLang="zh-CN" sz="2000" dirty="0" smtClean="0"/>
              <a:t>Wrapper</a:t>
            </a:r>
            <a:r>
              <a:rPr lang="zh-CN" altLang="en-US" sz="2000" dirty="0" smtClean="0"/>
              <a:t>。这个</a:t>
            </a:r>
            <a:r>
              <a:rPr lang="en-US" altLang="zh-CN" sz="2000" dirty="0" smtClean="0"/>
              <a:t>Wrapper</a:t>
            </a:r>
            <a:r>
              <a:rPr lang="zh-CN" altLang="en-US" sz="2000" dirty="0" smtClean="0"/>
              <a:t>支持以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作为参数</a:t>
            </a:r>
            <a:endParaRPr lang="en-US" altLang="zh-CN" sz="2000" dirty="0" smtClean="0"/>
          </a:p>
          <a:p>
            <a:pPr>
              <a:lnSpc>
                <a:spcPct val="110000"/>
              </a:lnSpc>
            </a:pPr>
            <a:r>
              <a:rPr lang="en-US" altLang="zh-CN" sz="2000" dirty="0" smtClean="0"/>
              <a:t>Wrapper</a:t>
            </a:r>
            <a:r>
              <a:rPr lang="zh-CN" altLang="en-US" sz="2000" dirty="0" smtClean="0"/>
              <a:t>得到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后，转换成包含</a:t>
            </a:r>
            <a:r>
              <a:rPr lang="en-US" altLang="zh-CN" sz="2000" dirty="0" smtClean="0"/>
              <a:t>Event</a:t>
            </a:r>
            <a:r>
              <a:rPr lang="zh-CN" altLang="en-US" sz="2000" dirty="0" smtClean="0"/>
              <a:t>的</a:t>
            </a:r>
            <a:r>
              <a:rPr lang="en-US" altLang="zh-CN" sz="2000" dirty="0" smtClean="0"/>
              <a:t>Root</a:t>
            </a:r>
            <a:r>
              <a:rPr lang="zh-CN" altLang="en-US" sz="2000" dirty="0" smtClean="0"/>
              <a:t>文件</a:t>
            </a:r>
            <a:endParaRPr lang="en-US" altLang="zh-CN" sz="2000" dirty="0"/>
          </a:p>
          <a:p>
            <a:pPr marL="685800" lvl="1" indent="-34290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 smtClean="0"/>
              <a:t>得到</a:t>
            </a:r>
            <a:r>
              <a:rPr lang="en-US" altLang="zh-CN" dirty="0" err="1" smtClean="0"/>
              <a:t>EventID</a:t>
            </a:r>
            <a:r>
              <a:rPr lang="zh-CN" altLang="en-US" dirty="0" smtClean="0"/>
              <a:t>：通过</a:t>
            </a:r>
            <a:r>
              <a:rPr lang="en-US" altLang="zh-CN" dirty="0" err="1" smtClean="0"/>
              <a:t>EventDB</a:t>
            </a:r>
            <a:r>
              <a:rPr lang="zh-CN" altLang="en-US" dirty="0"/>
              <a:t> 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查找</a:t>
            </a:r>
            <a:r>
              <a:rPr lang="en-US" altLang="zh-CN" dirty="0" err="1" smtClean="0"/>
              <a:t>TagSet</a:t>
            </a:r>
            <a:r>
              <a:rPr lang="zh-CN" altLang="en-US" dirty="0" smtClean="0"/>
              <a:t>对应的</a:t>
            </a:r>
            <a:r>
              <a:rPr lang="en-US" altLang="zh-CN" dirty="0" err="1" smtClean="0"/>
              <a:t>EventID</a:t>
            </a:r>
            <a:r>
              <a:rPr lang="zh-CN" altLang="en-US" dirty="0" smtClean="0"/>
              <a:t>列表</a:t>
            </a:r>
            <a:endParaRPr lang="en-US" altLang="zh-CN" dirty="0"/>
          </a:p>
          <a:p>
            <a:pPr marL="685800" lvl="1" indent="-34290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 smtClean="0">
                <a:sym typeface="Wingdings" panose="05000000000000000000" pitchFamily="2" charset="2"/>
              </a:rPr>
              <a:t>得到文件列表：将</a:t>
            </a:r>
            <a:r>
              <a:rPr lang="en-US" altLang="zh-CN" dirty="0" err="1" smtClean="0">
                <a:sym typeface="Wingdings" panose="05000000000000000000" pitchFamily="2" charset="2"/>
              </a:rPr>
              <a:t>EventID</a:t>
            </a:r>
            <a:r>
              <a:rPr lang="zh-CN" altLang="en-US" dirty="0" smtClean="0">
                <a:sym typeface="Wingdings" panose="05000000000000000000" pitchFamily="2" charset="2"/>
              </a:rPr>
              <a:t>列表作为参数调用数据传输客户端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685800" lvl="2" indent="0">
              <a:lnSpc>
                <a:spcPct val="110000"/>
              </a:lnSpc>
              <a:buNone/>
            </a:pPr>
            <a:r>
              <a:rPr lang="zh-CN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数据传输客户端的工作</a:t>
            </a:r>
            <a:endParaRPr lang="en-US" altLang="zh-CN" sz="16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685800" lvl="2" indent="0">
              <a:lnSpc>
                <a:spcPct val="110000"/>
              </a:lnSpc>
              <a:buNone/>
            </a:pPr>
            <a:r>
              <a:rPr lang="en-US" altLang="zh-CN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zh-CN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）首先查找本地缓存，如果有缓存，就把缓存文件的路径返回给</a:t>
            </a:r>
            <a:r>
              <a:rPr lang="en-US" altLang="zh-CN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Wrapper </a:t>
            </a:r>
            <a:endParaRPr lang="en-US" altLang="zh-CN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685800" lvl="2" indent="0">
              <a:lnSpc>
                <a:spcPct val="110000"/>
              </a:lnSpc>
              <a:buNone/>
            </a:pPr>
            <a:r>
              <a:rPr lang="en-US" altLang="zh-CN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zh-CN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）如果没有该</a:t>
            </a:r>
            <a:r>
              <a:rPr lang="en-US" altLang="zh-CN" sz="16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EventID</a:t>
            </a:r>
            <a:r>
              <a:rPr lang="zh-CN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发到远程的数据传输服务器。</a:t>
            </a:r>
            <a:endParaRPr lang="en-US" altLang="zh-CN" sz="16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>
              <a:lnSpc>
                <a:spcPct val="110000"/>
              </a:lnSpc>
            </a:pP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远程数据传输服务器的流程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1085850" lvl="2" indent="-400050">
              <a:lnSpc>
                <a:spcPct val="110000"/>
              </a:lnSpc>
              <a:buAutoNum type="romanUcParenR"/>
            </a:pP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查看调用者是否是“本地”，即是否是同一个站点，如果是同一个站点就将缓存文件，或者直接调用</a:t>
            </a:r>
            <a:r>
              <a:rPr lang="en-US" altLang="zh-CN" sz="1600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FileDB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得到包含</a:t>
            </a:r>
            <a:r>
              <a:rPr lang="en-US" altLang="zh-CN" sz="1600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EventID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的文件路径发给数据传输客户端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1085850" lvl="2" indent="-400050">
              <a:lnSpc>
                <a:spcPct val="110000"/>
              </a:lnSpc>
              <a:buAutoNum type="romanUcParenR"/>
            </a:pP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如果调用者是“远程”，则从</a:t>
            </a:r>
            <a:r>
              <a:rPr lang="en-US" altLang="zh-CN" sz="1600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FileDB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中得到包含</a:t>
            </a:r>
            <a:r>
              <a:rPr lang="en-US" altLang="zh-CN" sz="1600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EventID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的文件，并从中抽取出相应的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Event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，组成新的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root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文件，将文件内容发送到数据传输客户端。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685800" lvl="2" indent="0">
              <a:lnSpc>
                <a:spcPct val="110000"/>
              </a:lnSpc>
              <a:buNone/>
            </a:pPr>
            <a:r>
              <a:rPr lang="en-US" altLang="zh-CN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zh-CN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）判断远程传输服务器发送过来的是文件名还是文件内容，如果是文件名直接返回给上层；如果是文件内容，则接收文件保存到本地缓存中，并把文件名返回给上层</a:t>
            </a:r>
            <a:endParaRPr lang="en-US" altLang="zh-CN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en-US" altLang="zh-CN" sz="2000" dirty="0">
                <a:sym typeface="Wingdings" panose="05000000000000000000" pitchFamily="2" charset="2"/>
              </a:rPr>
              <a:t>Wrapper</a:t>
            </a:r>
            <a:r>
              <a:rPr lang="zh-CN" altLang="en-US" sz="2000" dirty="0">
                <a:sym typeface="Wingdings" panose="05000000000000000000" pitchFamily="2" charset="2"/>
              </a:rPr>
              <a:t>按照原有的模式调用物理软件，比如</a:t>
            </a:r>
            <a:r>
              <a:rPr lang="en-US" altLang="zh-CN" sz="2000" dirty="0">
                <a:sym typeface="Wingdings" panose="05000000000000000000" pitchFamily="2" charset="2"/>
              </a:rPr>
              <a:t>boss.exe</a:t>
            </a:r>
            <a:r>
              <a:rPr lang="zh-CN" altLang="en-US" sz="2000" dirty="0">
                <a:sym typeface="Wingdings" panose="05000000000000000000" pitchFamily="2" charset="2"/>
              </a:rPr>
              <a:t>，所有参数均不变化，不需要任何</a:t>
            </a:r>
            <a:r>
              <a:rPr lang="zh-CN" altLang="en-US" sz="2000" dirty="0" smtClean="0">
                <a:sym typeface="Wingdings" panose="05000000000000000000" pitchFamily="2" charset="2"/>
              </a:rPr>
              <a:t>修改，通过</a:t>
            </a:r>
            <a:r>
              <a:rPr lang="en-US" altLang="zh-CN" sz="2000" dirty="0" err="1" smtClean="0">
                <a:sym typeface="Wingdings" panose="05000000000000000000" pitchFamily="2" charset="2"/>
              </a:rPr>
              <a:t>xrootd</a:t>
            </a:r>
            <a:r>
              <a:rPr lang="zh-CN" altLang="en-US" sz="2000" dirty="0" smtClean="0">
                <a:sym typeface="Wingdings" panose="05000000000000000000" pitchFamily="2" charset="2"/>
              </a:rPr>
              <a:t>或者</a:t>
            </a:r>
            <a:r>
              <a:rPr lang="en-US" altLang="zh-CN" sz="2000" dirty="0" smtClean="0">
                <a:sym typeface="Wingdings" panose="05000000000000000000" pitchFamily="2" charset="2"/>
              </a:rPr>
              <a:t>fuse</a:t>
            </a:r>
            <a:r>
              <a:rPr lang="zh-CN" altLang="en-US" sz="2000" dirty="0" smtClean="0">
                <a:sym typeface="Wingdings" panose="05000000000000000000" pitchFamily="2" charset="2"/>
              </a:rPr>
              <a:t>直接访问文件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marL="1085850" lvl="2" indent="-400050">
              <a:buAutoNum type="romanUcParenR"/>
            </a:pPr>
            <a:endParaRPr lang="en-US" altLang="zh-CN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4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1170</Words>
  <Application>Microsoft Office PowerPoint</Application>
  <PresentationFormat>全屏显示(4:3)</PresentationFormat>
  <Paragraphs>173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EventDB: 基于NoSQL的高能物理事例管理</vt:lpstr>
      <vt:lpstr>大规模半结构化数据管理关键技术及系统</vt:lpstr>
      <vt:lpstr>研究思路</vt:lpstr>
      <vt:lpstr>系统组成部分</vt:lpstr>
      <vt:lpstr>事例索引</vt:lpstr>
      <vt:lpstr>文件索引</vt:lpstr>
      <vt:lpstr>事例管理服务</vt:lpstr>
      <vt:lpstr>主要功能组件</vt:lpstr>
      <vt:lpstr>用户使用流程</vt:lpstr>
      <vt:lpstr>物理软件框架扩展</vt:lpstr>
      <vt:lpstr>方案的说明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基于NoSQL的事例管理</dc:title>
  <dc:creator>程耀东</dc:creator>
  <cp:lastModifiedBy>程耀东</cp:lastModifiedBy>
  <cp:revision>294</cp:revision>
  <dcterms:created xsi:type="dcterms:W3CDTF">2016-09-18T06:18:21Z</dcterms:created>
  <dcterms:modified xsi:type="dcterms:W3CDTF">2016-09-20T00:14:34Z</dcterms:modified>
</cp:coreProperties>
</file>