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3" r:id="rId1"/>
    <p:sldMasterId id="2147483887" r:id="rId2"/>
  </p:sldMasterIdLst>
  <p:notesMasterIdLst>
    <p:notesMasterId r:id="rId34"/>
  </p:notesMasterIdLst>
  <p:sldIdLst>
    <p:sldId id="1340" r:id="rId3"/>
    <p:sldId id="1342" r:id="rId4"/>
    <p:sldId id="1306" r:id="rId5"/>
    <p:sldId id="1364" r:id="rId6"/>
    <p:sldId id="1345" r:id="rId7"/>
    <p:sldId id="1343" r:id="rId8"/>
    <p:sldId id="1347" r:id="rId9"/>
    <p:sldId id="1341" r:id="rId10"/>
    <p:sldId id="1372" r:id="rId11"/>
    <p:sldId id="1370" r:id="rId12"/>
    <p:sldId id="1371" r:id="rId13"/>
    <p:sldId id="1348" r:id="rId14"/>
    <p:sldId id="1353" r:id="rId15"/>
    <p:sldId id="1354" r:id="rId16"/>
    <p:sldId id="1351" r:id="rId17"/>
    <p:sldId id="1352" r:id="rId18"/>
    <p:sldId id="1366" r:id="rId19"/>
    <p:sldId id="1367" r:id="rId20"/>
    <p:sldId id="1368" r:id="rId21"/>
    <p:sldId id="1363" r:id="rId22"/>
    <p:sldId id="1374" r:id="rId23"/>
    <p:sldId id="1379" r:id="rId24"/>
    <p:sldId id="1360" r:id="rId25"/>
    <p:sldId id="1357" r:id="rId26"/>
    <p:sldId id="1362" r:id="rId27"/>
    <p:sldId id="1344" r:id="rId28"/>
    <p:sldId id="1377" r:id="rId29"/>
    <p:sldId id="1378" r:id="rId30"/>
    <p:sldId id="1380" r:id="rId31"/>
    <p:sldId id="1381" r:id="rId32"/>
    <p:sldId id="138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99"/>
    <a:srgbClr val="0000FF"/>
    <a:srgbClr val="FF99FF"/>
    <a:srgbClr val="006600"/>
    <a:srgbClr val="FFCCFF"/>
    <a:srgbClr val="CCECFF"/>
    <a:srgbClr val="FFFFCC"/>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803" autoAdjust="0"/>
  </p:normalViewPr>
  <p:slideViewPr>
    <p:cSldViewPr>
      <p:cViewPr varScale="1">
        <p:scale>
          <a:sx n="66" d="100"/>
          <a:sy n="66" d="100"/>
        </p:scale>
        <p:origin x="-1452"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60" d="100"/>
        <a:sy n="60" d="100"/>
      </p:scale>
      <p:origin x="0" y="282"/>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23-May-17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3413" y="798513"/>
            <a:ext cx="7542213" cy="6029325"/>
            <a:chOff x="-384" y="480"/>
            <a:chExt cx="4751" cy="3798"/>
          </a:xfrm>
        </p:grpSpPr>
        <p:grpSp>
          <p:nvGrpSpPr>
            <p:cNvPr id="3" name="Group 3"/>
            <p:cNvGrpSpPr>
              <a:grpSpLocks/>
            </p:cNvGrpSpPr>
            <p:nvPr/>
          </p:nvGrpSpPr>
          <p:grpSpPr bwMode="auto">
            <a:xfrm>
              <a:off x="-384" y="480"/>
              <a:ext cx="4751" cy="3798"/>
              <a:chOff x="0" y="522"/>
              <a:chExt cx="4751" cy="3798"/>
            </a:xfrm>
          </p:grpSpPr>
          <p:grpSp>
            <p:nvGrpSpPr>
              <p:cNvPr id="4" name="Group 4"/>
              <p:cNvGrpSpPr>
                <a:grpSpLocks/>
              </p:cNvGrpSpPr>
              <p:nvPr userDrawn="1"/>
            </p:nvGrpSpPr>
            <p:grpSpPr bwMode="auto">
              <a:xfrm>
                <a:off x="0" y="522"/>
                <a:ext cx="4751" cy="3794"/>
                <a:chOff x="0" y="522"/>
                <a:chExt cx="4751" cy="3794"/>
              </a:xfrm>
            </p:grpSpPr>
            <p:sp>
              <p:nvSpPr>
                <p:cNvPr id="172037"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5" name="Group 6"/>
                <p:cNvGrpSpPr>
                  <a:grpSpLocks/>
                </p:cNvGrpSpPr>
                <p:nvPr userDrawn="1"/>
              </p:nvGrpSpPr>
              <p:grpSpPr bwMode="auto">
                <a:xfrm>
                  <a:off x="0" y="522"/>
                  <a:ext cx="4751" cy="3794"/>
                  <a:chOff x="0" y="522"/>
                  <a:chExt cx="4751" cy="3794"/>
                </a:xfrm>
              </p:grpSpPr>
              <p:sp>
                <p:nvSpPr>
                  <p:cNvPr id="172039"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0"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1"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6" name="Group 10"/>
                  <p:cNvGrpSpPr>
                    <a:grpSpLocks/>
                  </p:cNvGrpSpPr>
                  <p:nvPr userDrawn="1"/>
                </p:nvGrpSpPr>
                <p:grpSpPr bwMode="auto">
                  <a:xfrm>
                    <a:off x="0" y="522"/>
                    <a:ext cx="4751" cy="3794"/>
                    <a:chOff x="0" y="522"/>
                    <a:chExt cx="4751" cy="3794"/>
                  </a:xfrm>
                </p:grpSpPr>
                <p:sp>
                  <p:nvSpPr>
                    <p:cNvPr id="172043"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7" name="Group 12"/>
                    <p:cNvGrpSpPr>
                      <a:grpSpLocks/>
                    </p:cNvGrpSpPr>
                    <p:nvPr userDrawn="1"/>
                  </p:nvGrpSpPr>
                  <p:grpSpPr bwMode="auto">
                    <a:xfrm>
                      <a:off x="0" y="659"/>
                      <a:ext cx="4751" cy="3657"/>
                      <a:chOff x="0" y="659"/>
                      <a:chExt cx="4751" cy="3657"/>
                    </a:xfrm>
                  </p:grpSpPr>
                  <p:sp>
                    <p:nvSpPr>
                      <p:cNvPr id="172045"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8" name="Group 14"/>
                      <p:cNvGrpSpPr>
                        <a:grpSpLocks/>
                      </p:cNvGrpSpPr>
                      <p:nvPr userDrawn="1"/>
                    </p:nvGrpSpPr>
                    <p:grpSpPr bwMode="auto">
                      <a:xfrm>
                        <a:off x="0" y="808"/>
                        <a:ext cx="4751" cy="3508"/>
                        <a:chOff x="-400" y="808"/>
                        <a:chExt cx="4751" cy="3508"/>
                      </a:xfrm>
                    </p:grpSpPr>
                    <p:sp>
                      <p:nvSpPr>
                        <p:cNvPr id="172047"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8"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9"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0"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1"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2"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3"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4"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5"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6"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7"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8"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9"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0"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1"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2"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3"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4"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5"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6"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7"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8"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9"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0"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1"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2"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3"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4"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5"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6"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7"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8"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9"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0"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1"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2"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9" name="Group 51"/>
                        <p:cNvGrpSpPr>
                          <a:grpSpLocks/>
                        </p:cNvGrpSpPr>
                        <p:nvPr userDrawn="1"/>
                      </p:nvGrpSpPr>
                      <p:grpSpPr bwMode="auto">
                        <a:xfrm>
                          <a:off x="0" y="1812"/>
                          <a:ext cx="3672" cy="2049"/>
                          <a:chOff x="5" y="1816"/>
                          <a:chExt cx="3672" cy="2049"/>
                        </a:xfrm>
                      </p:grpSpPr>
                      <p:sp>
                        <p:nvSpPr>
                          <p:cNvPr id="172084" name="Oval 52"/>
                          <p:cNvSpPr>
                            <a:spLocks noChangeArrowheads="1"/>
                          </p:cNvSpPr>
                          <p:nvPr userDrawn="1"/>
                        </p:nvSpPr>
                        <p:spPr bwMode="hidden">
                          <a:xfrm rot="-2819839">
                            <a:off x="1544" y="2872"/>
                            <a:ext cx="161" cy="280"/>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5"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6"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7"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8"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9"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0" name="Oval 58"/>
                          <p:cNvSpPr>
                            <a:spLocks noChangeArrowheads="1"/>
                          </p:cNvSpPr>
                          <p:nvPr userDrawn="1"/>
                        </p:nvSpPr>
                        <p:spPr bwMode="hidden">
                          <a:xfrm rot="-2819839">
                            <a:off x="1155" y="1868"/>
                            <a:ext cx="1167" cy="2094"/>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1"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2" name="Oval 60"/>
                          <p:cNvSpPr>
                            <a:spLocks noChangeArrowheads="1"/>
                          </p:cNvSpPr>
                          <p:nvPr userDrawn="1"/>
                        </p:nvSpPr>
                        <p:spPr bwMode="hidden">
                          <a:xfrm rot="-2819839">
                            <a:off x="998" y="1539"/>
                            <a:ext cx="1563" cy="269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3" name="Oval 61"/>
                          <p:cNvSpPr>
                            <a:spLocks noChangeArrowheads="1"/>
                          </p:cNvSpPr>
                          <p:nvPr userDrawn="1"/>
                        </p:nvSpPr>
                        <p:spPr bwMode="hidden">
                          <a:xfrm rot="-2819839">
                            <a:off x="933" y="1360"/>
                            <a:ext cx="1711" cy="301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4"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5" name="Oval 63"/>
                          <p:cNvSpPr>
                            <a:spLocks noChangeArrowheads="1"/>
                          </p:cNvSpPr>
                          <p:nvPr userDrawn="1"/>
                        </p:nvSpPr>
                        <p:spPr bwMode="hidden">
                          <a:xfrm rot="-2780025">
                            <a:off x="816" y="1005"/>
                            <a:ext cx="2049" cy="3672"/>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sp>
                      <p:nvSpPr>
                        <p:cNvPr id="172096"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7"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8"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9"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0"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1"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2"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3"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4"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5"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6"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7"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8"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9"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0"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1"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2"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3"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4"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5"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6"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7"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8"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9"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0"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1"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2"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3"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4"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5"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6"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7"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8"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9"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0"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1"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grpSp>
          </p:grpSp>
          <p:grpSp>
            <p:nvGrpSpPr>
              <p:cNvPr id="10" name="Group 100"/>
              <p:cNvGrpSpPr>
                <a:grpSpLocks/>
              </p:cNvGrpSpPr>
              <p:nvPr userDrawn="1"/>
            </p:nvGrpSpPr>
            <p:grpSpPr bwMode="auto">
              <a:xfrm>
                <a:off x="402" y="1454"/>
                <a:ext cx="2787" cy="2866"/>
                <a:chOff x="2" y="1454"/>
                <a:chExt cx="2787" cy="2866"/>
              </a:xfrm>
            </p:grpSpPr>
            <p:sp>
              <p:nvSpPr>
                <p:cNvPr id="172133"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4"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11" name="Group 103"/>
                <p:cNvGrpSpPr>
                  <a:grpSpLocks/>
                </p:cNvGrpSpPr>
                <p:nvPr userDrawn="1"/>
              </p:nvGrpSpPr>
              <p:grpSpPr bwMode="auto">
                <a:xfrm>
                  <a:off x="2" y="2738"/>
                  <a:ext cx="1317" cy="1582"/>
                  <a:chOff x="2" y="2738"/>
                  <a:chExt cx="1317" cy="1582"/>
                </a:xfrm>
              </p:grpSpPr>
              <p:sp>
                <p:nvSpPr>
                  <p:cNvPr id="172136"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7"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8"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9"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0"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1"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2"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3"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4"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grpSp>
          <p:nvGrpSpPr>
            <p:cNvPr id="12" name="Group 113"/>
            <p:cNvGrpSpPr>
              <a:grpSpLocks/>
            </p:cNvGrpSpPr>
            <p:nvPr userDrawn="1"/>
          </p:nvGrpSpPr>
          <p:grpSpPr bwMode="auto">
            <a:xfrm>
              <a:off x="16" y="1326"/>
              <a:ext cx="3325" cy="2948"/>
              <a:chOff x="16" y="1326"/>
              <a:chExt cx="3325" cy="2948"/>
            </a:xfrm>
          </p:grpSpPr>
          <p:sp>
            <p:nvSpPr>
              <p:cNvPr id="172146"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7"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8"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9"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0" name="Rectangle 118"/>
              <p:cNvSpPr>
                <a:spLocks noChangeArrowheads="1"/>
              </p:cNvSpPr>
              <p:nvPr/>
            </p:nvSpPr>
            <p:spPr bwMode="hidden">
              <a:xfrm rot="-3417299">
                <a:off x="1019" y="2694"/>
                <a:ext cx="2678"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1"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13" name="Group 120"/>
              <p:cNvGrpSpPr>
                <a:grpSpLocks noChangeAspect="1"/>
              </p:cNvGrpSpPr>
              <p:nvPr/>
            </p:nvGrpSpPr>
            <p:grpSpPr bwMode="auto">
              <a:xfrm>
                <a:off x="3046" y="1326"/>
                <a:ext cx="259" cy="299"/>
                <a:chOff x="3042" y="1265"/>
                <a:chExt cx="367" cy="424"/>
              </a:xfrm>
            </p:grpSpPr>
            <p:sp>
              <p:nvSpPr>
                <p:cNvPr id="172153" name="Oval 121"/>
                <p:cNvSpPr>
                  <a:spLocks noChangeAspect="1" noChangeArrowheads="1"/>
                </p:cNvSpPr>
                <p:nvPr userDrawn="1"/>
              </p:nvSpPr>
              <p:spPr bwMode="hidden">
                <a:xfrm rot="2828979">
                  <a:off x="2982" y="1467"/>
                  <a:ext cx="282" cy="161"/>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4" name="Freeform 122"/>
                <p:cNvSpPr>
                  <a:spLocks noChangeAspect="1"/>
                </p:cNvSpPr>
                <p:nvPr userDrawn="1"/>
              </p:nvSpPr>
              <p:spPr bwMode="hidden">
                <a:xfrm>
                  <a:off x="3070" y="1374"/>
                  <a:ext cx="227" cy="222"/>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5" name="Freeform 123"/>
                <p:cNvSpPr>
                  <a:spLocks noChangeAspect="1"/>
                </p:cNvSpPr>
                <p:nvPr userDrawn="1"/>
              </p:nvSpPr>
              <p:spPr bwMode="hidden">
                <a:xfrm>
                  <a:off x="3144" y="1365"/>
                  <a:ext cx="163" cy="15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6" name="Freeform 124"/>
                <p:cNvSpPr>
                  <a:spLocks noChangeAspect="1"/>
                </p:cNvSpPr>
                <p:nvPr userDrawn="1"/>
              </p:nvSpPr>
              <p:spPr bwMode="hidden">
                <a:xfrm>
                  <a:off x="3202" y="1272"/>
                  <a:ext cx="203" cy="198"/>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7"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sp>
        <p:nvSpPr>
          <p:cNvPr id="172158" name="Rectangle 126"/>
          <p:cNvSpPr>
            <a:spLocks noGrp="1" noChangeArrowheads="1"/>
          </p:cNvSpPr>
          <p:nvPr>
            <p:ph type="ctrTitle" sz="quarter"/>
          </p:nvPr>
        </p:nvSpPr>
        <p:spPr>
          <a:xfrm>
            <a:off x="685800" y="1600200"/>
            <a:ext cx="7772400" cy="1973263"/>
          </a:xfrm>
        </p:spPr>
        <p:txBody>
          <a:bodyPr/>
          <a:lstStyle>
            <a:lvl1pPr>
              <a:defRPr sz="5100">
                <a:latin typeface="Arial Rounded MT Bold" pitchFamily="34" charset="0"/>
              </a:defRPr>
            </a:lvl1pPr>
          </a:lstStyle>
          <a:p>
            <a:r>
              <a:rPr lang="en-SG" smtClean="0"/>
              <a:t>Click to edit Master title style</a:t>
            </a:r>
            <a:endParaRPr lang="en-SG"/>
          </a:p>
        </p:txBody>
      </p:sp>
      <p:sp>
        <p:nvSpPr>
          <p:cNvPr id="172159" name="Rectangle 12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Rounded MT Bold" pitchFamily="34" charset="0"/>
              </a:defRPr>
            </a:lvl1pPr>
          </a:lstStyle>
          <a:p>
            <a:r>
              <a:rPr lang="en-SG" smtClean="0"/>
              <a:t>Click to edit Master subtitle style</a:t>
            </a:r>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dirty="0" smtClean="0">
                <a:solidFill>
                  <a:srgbClr val="FFFFFF"/>
                </a:solidFill>
              </a:rPr>
              <a:t>Satyanarayana Bheesette, TIFR, Mumbai                    TIPP2017, Beijing, China                    May 22-26, 2017</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F6D2BD3-7BEA-49FB-AA72-C190B41F065D}"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SG" smtClean="0"/>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dirty="0" smtClean="0">
                <a:solidFill>
                  <a:srgbClr val="FFFFFF"/>
                </a:solidFill>
              </a:rPr>
              <a:t>Satyanarayana Bheesette, TIFR, Mumbai                    TIPP2017, Beijing, China                    May 22-26, 2017</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0B5ECFC-5445-4E88-B27C-966F374C0EBC}"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3413" y="798513"/>
            <a:ext cx="7542213" cy="6029325"/>
            <a:chOff x="-384" y="480"/>
            <a:chExt cx="4751" cy="3798"/>
          </a:xfrm>
        </p:grpSpPr>
        <p:grpSp>
          <p:nvGrpSpPr>
            <p:cNvPr id="3" name="Group 3"/>
            <p:cNvGrpSpPr>
              <a:grpSpLocks/>
            </p:cNvGrpSpPr>
            <p:nvPr/>
          </p:nvGrpSpPr>
          <p:grpSpPr bwMode="auto">
            <a:xfrm>
              <a:off x="-384" y="480"/>
              <a:ext cx="4751" cy="3798"/>
              <a:chOff x="0" y="522"/>
              <a:chExt cx="4751" cy="3798"/>
            </a:xfrm>
          </p:grpSpPr>
          <p:grpSp>
            <p:nvGrpSpPr>
              <p:cNvPr id="4" name="Group 4"/>
              <p:cNvGrpSpPr>
                <a:grpSpLocks/>
              </p:cNvGrpSpPr>
              <p:nvPr userDrawn="1"/>
            </p:nvGrpSpPr>
            <p:grpSpPr bwMode="auto">
              <a:xfrm>
                <a:off x="0" y="522"/>
                <a:ext cx="4751" cy="3794"/>
                <a:chOff x="0" y="522"/>
                <a:chExt cx="4751" cy="3794"/>
              </a:xfrm>
            </p:grpSpPr>
            <p:sp>
              <p:nvSpPr>
                <p:cNvPr id="172037"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5" name="Group 6"/>
                <p:cNvGrpSpPr>
                  <a:grpSpLocks/>
                </p:cNvGrpSpPr>
                <p:nvPr userDrawn="1"/>
              </p:nvGrpSpPr>
              <p:grpSpPr bwMode="auto">
                <a:xfrm>
                  <a:off x="0" y="522"/>
                  <a:ext cx="4751" cy="3794"/>
                  <a:chOff x="0" y="522"/>
                  <a:chExt cx="4751" cy="3794"/>
                </a:xfrm>
              </p:grpSpPr>
              <p:sp>
                <p:nvSpPr>
                  <p:cNvPr id="172039"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0"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1"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6" name="Group 10"/>
                  <p:cNvGrpSpPr>
                    <a:grpSpLocks/>
                  </p:cNvGrpSpPr>
                  <p:nvPr userDrawn="1"/>
                </p:nvGrpSpPr>
                <p:grpSpPr bwMode="auto">
                  <a:xfrm>
                    <a:off x="0" y="522"/>
                    <a:ext cx="4751" cy="3794"/>
                    <a:chOff x="0" y="522"/>
                    <a:chExt cx="4751" cy="3794"/>
                  </a:xfrm>
                </p:grpSpPr>
                <p:sp>
                  <p:nvSpPr>
                    <p:cNvPr id="172043"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7" name="Group 12"/>
                    <p:cNvGrpSpPr>
                      <a:grpSpLocks/>
                    </p:cNvGrpSpPr>
                    <p:nvPr userDrawn="1"/>
                  </p:nvGrpSpPr>
                  <p:grpSpPr bwMode="auto">
                    <a:xfrm>
                      <a:off x="0" y="659"/>
                      <a:ext cx="4751" cy="3657"/>
                      <a:chOff x="0" y="659"/>
                      <a:chExt cx="4751" cy="3657"/>
                    </a:xfrm>
                  </p:grpSpPr>
                  <p:sp>
                    <p:nvSpPr>
                      <p:cNvPr id="172045"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8" name="Group 14"/>
                      <p:cNvGrpSpPr>
                        <a:grpSpLocks/>
                      </p:cNvGrpSpPr>
                      <p:nvPr userDrawn="1"/>
                    </p:nvGrpSpPr>
                    <p:grpSpPr bwMode="auto">
                      <a:xfrm>
                        <a:off x="0" y="808"/>
                        <a:ext cx="4751" cy="3508"/>
                        <a:chOff x="-400" y="808"/>
                        <a:chExt cx="4751" cy="3508"/>
                      </a:xfrm>
                    </p:grpSpPr>
                    <p:sp>
                      <p:nvSpPr>
                        <p:cNvPr id="172047"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8"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49"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0"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1"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2"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3"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4"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5"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6"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7"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8"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59"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0"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1"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2"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3"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4"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5"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6"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7"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8"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69"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0"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1"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2"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3"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4"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5"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6"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7"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8"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79"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0"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1"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2"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9" name="Group 51"/>
                        <p:cNvGrpSpPr>
                          <a:grpSpLocks/>
                        </p:cNvGrpSpPr>
                        <p:nvPr userDrawn="1"/>
                      </p:nvGrpSpPr>
                      <p:grpSpPr bwMode="auto">
                        <a:xfrm>
                          <a:off x="0" y="1812"/>
                          <a:ext cx="3672" cy="2049"/>
                          <a:chOff x="5" y="1816"/>
                          <a:chExt cx="3672" cy="2049"/>
                        </a:xfrm>
                      </p:grpSpPr>
                      <p:sp>
                        <p:nvSpPr>
                          <p:cNvPr id="172084" name="Oval 52"/>
                          <p:cNvSpPr>
                            <a:spLocks noChangeArrowheads="1"/>
                          </p:cNvSpPr>
                          <p:nvPr userDrawn="1"/>
                        </p:nvSpPr>
                        <p:spPr bwMode="hidden">
                          <a:xfrm rot="-2819839">
                            <a:off x="1544" y="2872"/>
                            <a:ext cx="161" cy="280"/>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5"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6"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7"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8"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89"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0" name="Oval 58"/>
                          <p:cNvSpPr>
                            <a:spLocks noChangeArrowheads="1"/>
                          </p:cNvSpPr>
                          <p:nvPr userDrawn="1"/>
                        </p:nvSpPr>
                        <p:spPr bwMode="hidden">
                          <a:xfrm rot="-2819839">
                            <a:off x="1155" y="1868"/>
                            <a:ext cx="1167" cy="2094"/>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1"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2" name="Oval 60"/>
                          <p:cNvSpPr>
                            <a:spLocks noChangeArrowheads="1"/>
                          </p:cNvSpPr>
                          <p:nvPr userDrawn="1"/>
                        </p:nvSpPr>
                        <p:spPr bwMode="hidden">
                          <a:xfrm rot="-2819839">
                            <a:off x="998" y="1539"/>
                            <a:ext cx="1563" cy="269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3" name="Oval 61"/>
                          <p:cNvSpPr>
                            <a:spLocks noChangeArrowheads="1"/>
                          </p:cNvSpPr>
                          <p:nvPr userDrawn="1"/>
                        </p:nvSpPr>
                        <p:spPr bwMode="hidden">
                          <a:xfrm rot="-2819839">
                            <a:off x="933" y="1360"/>
                            <a:ext cx="1711" cy="301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4"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5" name="Oval 63"/>
                          <p:cNvSpPr>
                            <a:spLocks noChangeArrowheads="1"/>
                          </p:cNvSpPr>
                          <p:nvPr userDrawn="1"/>
                        </p:nvSpPr>
                        <p:spPr bwMode="hidden">
                          <a:xfrm rot="-2780025">
                            <a:off x="816" y="1005"/>
                            <a:ext cx="2049" cy="3672"/>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sp>
                      <p:nvSpPr>
                        <p:cNvPr id="172096"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7"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8"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099"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0"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1"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2"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3"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4"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5"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6"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7"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8"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09"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0"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1"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2"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3"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4"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5"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6"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7"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8"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19"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0"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1"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2"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3"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4"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5"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6"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7"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8"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29"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0"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1"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grpSp>
          </p:grpSp>
          <p:grpSp>
            <p:nvGrpSpPr>
              <p:cNvPr id="10" name="Group 100"/>
              <p:cNvGrpSpPr>
                <a:grpSpLocks/>
              </p:cNvGrpSpPr>
              <p:nvPr userDrawn="1"/>
            </p:nvGrpSpPr>
            <p:grpSpPr bwMode="auto">
              <a:xfrm>
                <a:off x="402" y="1454"/>
                <a:ext cx="2787" cy="2866"/>
                <a:chOff x="2" y="1454"/>
                <a:chExt cx="2787" cy="2866"/>
              </a:xfrm>
            </p:grpSpPr>
            <p:sp>
              <p:nvSpPr>
                <p:cNvPr id="172133"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4"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11" name="Group 103"/>
                <p:cNvGrpSpPr>
                  <a:grpSpLocks/>
                </p:cNvGrpSpPr>
                <p:nvPr userDrawn="1"/>
              </p:nvGrpSpPr>
              <p:grpSpPr bwMode="auto">
                <a:xfrm>
                  <a:off x="2" y="2738"/>
                  <a:ext cx="1317" cy="1582"/>
                  <a:chOff x="2" y="2738"/>
                  <a:chExt cx="1317" cy="1582"/>
                </a:xfrm>
              </p:grpSpPr>
              <p:sp>
                <p:nvSpPr>
                  <p:cNvPr id="172136"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7"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8"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39"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0"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1"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2"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3"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4"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grpSp>
          <p:nvGrpSpPr>
            <p:cNvPr id="12" name="Group 113"/>
            <p:cNvGrpSpPr>
              <a:grpSpLocks/>
            </p:cNvGrpSpPr>
            <p:nvPr userDrawn="1"/>
          </p:nvGrpSpPr>
          <p:grpSpPr bwMode="auto">
            <a:xfrm>
              <a:off x="16" y="1326"/>
              <a:ext cx="3325" cy="2948"/>
              <a:chOff x="16" y="1326"/>
              <a:chExt cx="3325" cy="2948"/>
            </a:xfrm>
          </p:grpSpPr>
          <p:sp>
            <p:nvSpPr>
              <p:cNvPr id="172146"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7"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8"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49"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0" name="Rectangle 118"/>
              <p:cNvSpPr>
                <a:spLocks noChangeArrowheads="1"/>
              </p:cNvSpPr>
              <p:nvPr/>
            </p:nvSpPr>
            <p:spPr bwMode="hidden">
              <a:xfrm rot="-3417299">
                <a:off x="1019" y="2694"/>
                <a:ext cx="2678"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1"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nvGrpSpPr>
              <p:cNvPr id="13" name="Group 120"/>
              <p:cNvGrpSpPr>
                <a:grpSpLocks noChangeAspect="1"/>
              </p:cNvGrpSpPr>
              <p:nvPr/>
            </p:nvGrpSpPr>
            <p:grpSpPr bwMode="auto">
              <a:xfrm>
                <a:off x="3046" y="1326"/>
                <a:ext cx="259" cy="299"/>
                <a:chOff x="3042" y="1265"/>
                <a:chExt cx="367" cy="424"/>
              </a:xfrm>
            </p:grpSpPr>
            <p:sp>
              <p:nvSpPr>
                <p:cNvPr id="172153" name="Oval 121"/>
                <p:cNvSpPr>
                  <a:spLocks noChangeAspect="1" noChangeArrowheads="1"/>
                </p:cNvSpPr>
                <p:nvPr userDrawn="1"/>
              </p:nvSpPr>
              <p:spPr bwMode="hidden">
                <a:xfrm rot="2828979">
                  <a:off x="2982" y="1467"/>
                  <a:ext cx="282" cy="161"/>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4" name="Freeform 122"/>
                <p:cNvSpPr>
                  <a:spLocks noChangeAspect="1"/>
                </p:cNvSpPr>
                <p:nvPr userDrawn="1"/>
              </p:nvSpPr>
              <p:spPr bwMode="hidden">
                <a:xfrm>
                  <a:off x="3070" y="1374"/>
                  <a:ext cx="227" cy="222"/>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5" name="Freeform 123"/>
                <p:cNvSpPr>
                  <a:spLocks noChangeAspect="1"/>
                </p:cNvSpPr>
                <p:nvPr userDrawn="1"/>
              </p:nvSpPr>
              <p:spPr bwMode="hidden">
                <a:xfrm>
                  <a:off x="3144" y="1365"/>
                  <a:ext cx="163" cy="15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6" name="Freeform 124"/>
                <p:cNvSpPr>
                  <a:spLocks noChangeAspect="1"/>
                </p:cNvSpPr>
                <p:nvPr userDrawn="1"/>
              </p:nvSpPr>
              <p:spPr bwMode="hidden">
                <a:xfrm>
                  <a:off x="3202" y="1272"/>
                  <a:ext cx="203" cy="198"/>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sp>
              <p:nvSpPr>
                <p:cNvPr id="172157"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latin typeface="Arial Rounded MT Bold" pitchFamily="34" charset="0"/>
                  </a:endParaRPr>
                </a:p>
              </p:txBody>
            </p:sp>
          </p:grpSp>
        </p:grpSp>
      </p:grpSp>
      <p:sp>
        <p:nvSpPr>
          <p:cNvPr id="172158" name="Rectangle 126"/>
          <p:cNvSpPr>
            <a:spLocks noGrp="1" noChangeArrowheads="1"/>
          </p:cNvSpPr>
          <p:nvPr>
            <p:ph type="ctrTitle" sz="quarter"/>
          </p:nvPr>
        </p:nvSpPr>
        <p:spPr>
          <a:xfrm>
            <a:off x="685800" y="1600200"/>
            <a:ext cx="7772400" cy="1973263"/>
          </a:xfrm>
        </p:spPr>
        <p:txBody>
          <a:bodyPr/>
          <a:lstStyle>
            <a:lvl1pPr>
              <a:defRPr sz="5100">
                <a:latin typeface="Arial Rounded MT Bold" pitchFamily="34" charset="0"/>
              </a:defRPr>
            </a:lvl1pPr>
          </a:lstStyle>
          <a:p>
            <a:r>
              <a:rPr lang="en-SG" smtClean="0"/>
              <a:t>Click to edit Master title style</a:t>
            </a:r>
            <a:endParaRPr lang="en-SG"/>
          </a:p>
        </p:txBody>
      </p:sp>
      <p:sp>
        <p:nvSpPr>
          <p:cNvPr id="172159" name="Rectangle 12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atin typeface="Arial Rounded MT Bold" pitchFamily="34" charset="0"/>
              </a:defRPr>
            </a:lvl1pPr>
          </a:lstStyle>
          <a:p>
            <a:r>
              <a:rPr lang="en-SG" smtClean="0"/>
              <a:t>Click to edit Master subtitle style</a:t>
            </a:r>
            <a:endParaRPr lang="en-SG"/>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0000"/>
          </a:xfrm>
          <a:blipFill>
            <a:blip r:embed="rId2" cstate="print"/>
            <a:stretch>
              <a:fillRect/>
            </a:stretch>
          </a:blipFill>
        </p:spPr>
        <p:txBody>
          <a:bodyPr tIns="0"/>
          <a:lstStyle>
            <a:lvl1pPr>
              <a:defRPr>
                <a:solidFill>
                  <a:srgbClr val="FFFF00"/>
                </a:solidFill>
                <a:latin typeface="Arial Rounded MT Bold" pitchFamily="34" charset="0"/>
              </a:defRPr>
            </a:lvl1pPr>
          </a:lstStyle>
          <a:p>
            <a:r>
              <a:rPr lang="en-SG" dirty="0" smtClean="0"/>
              <a:t>Click to edit Master title style</a:t>
            </a:r>
            <a:endParaRPr lang="en-SG" dirty="0"/>
          </a:p>
        </p:txBody>
      </p:sp>
      <p:sp>
        <p:nvSpPr>
          <p:cNvPr id="3" name="Content Placeholder 2"/>
          <p:cNvSpPr>
            <a:spLocks noGrp="1"/>
          </p:cNvSpPr>
          <p:nvPr>
            <p:ph idx="1"/>
          </p:nvPr>
        </p:nvSpPr>
        <p:spPr>
          <a:xfrm>
            <a:off x="18000" y="720000"/>
            <a:ext cx="9108000" cy="5760000"/>
          </a:xfrm>
        </p:spPr>
        <p:txBody>
          <a:bodyPr/>
          <a:lstStyle>
            <a:lvl1pPr>
              <a:buClr>
                <a:schemeClr val="tx1"/>
              </a:buClr>
              <a:buSzPct val="60000"/>
              <a:defRPr>
                <a:latin typeface="Arial Rounded MT Bold" pitchFamily="34" charset="0"/>
              </a:defRPr>
            </a:lvl1pPr>
            <a:lvl2pPr>
              <a:buClr>
                <a:schemeClr val="tx2"/>
              </a:buClr>
              <a:buSzPct val="80000"/>
              <a:buFont typeface="Wingdings" pitchFamily="2" charset="2"/>
              <a:buChar char="§"/>
              <a:defRPr>
                <a:solidFill>
                  <a:schemeClr val="tx2"/>
                </a:solidFill>
                <a:latin typeface="Arial Rounded MT Bold" pitchFamily="34" charset="0"/>
              </a:defRPr>
            </a:lvl2pPr>
            <a:lvl3pPr>
              <a:buClr>
                <a:srgbClr val="FF0000"/>
              </a:buClr>
              <a:buSzPct val="100000"/>
              <a:buFont typeface="Arial" pitchFamily="34" charset="0"/>
              <a:buChar char="•"/>
              <a:defRPr>
                <a:solidFill>
                  <a:srgbClr val="FF0000"/>
                </a:solidFill>
                <a:latin typeface="Arial Rounded MT Bold" pitchFamily="34" charset="0"/>
              </a:defRPr>
            </a:lvl3pPr>
            <a:lvl4pPr>
              <a:defRPr>
                <a:latin typeface="Arial Rounded MT Bold" pitchFamily="34" charset="0"/>
              </a:defRPr>
            </a:lvl4pPr>
            <a:lvl5pPr>
              <a:defRPr>
                <a:latin typeface="Arial Rounded MT Bold" pitchFamily="34" charset="0"/>
              </a:defRPr>
            </a:lvl5pPr>
          </a:lstStyle>
          <a:p>
            <a:pPr lvl="0"/>
            <a:r>
              <a:rPr lang="en-SG" dirty="0" smtClean="0"/>
              <a:t>Click to edit Master text styles</a:t>
            </a:r>
          </a:p>
          <a:p>
            <a:pPr lvl="1"/>
            <a:r>
              <a:rPr lang="en-SG" dirty="0" smtClean="0"/>
              <a:t>Second level</a:t>
            </a:r>
          </a:p>
          <a:p>
            <a:pPr lvl="2"/>
            <a:r>
              <a:rPr lang="en-SG" dirty="0" smtClean="0"/>
              <a:t>Third level</a:t>
            </a:r>
          </a:p>
          <a:p>
            <a:pPr lvl="3"/>
            <a:r>
              <a:rPr lang="en-SG" dirty="0" smtClean="0"/>
              <a:t>Fourth level</a:t>
            </a:r>
          </a:p>
          <a:p>
            <a:pPr lvl="4"/>
            <a:r>
              <a:rPr lang="en-SG" dirty="0" smtClean="0"/>
              <a:t>Fifth level</a:t>
            </a:r>
            <a:endParaRPr lang="en-SG" dirty="0"/>
          </a:p>
        </p:txBody>
      </p:sp>
      <p:sp>
        <p:nvSpPr>
          <p:cNvPr id="5" name="Footer Placeholder 4"/>
          <p:cNvSpPr>
            <a:spLocks noGrp="1"/>
          </p:cNvSpPr>
          <p:nvPr>
            <p:ph type="ftr" sz="quarter" idx="11"/>
          </p:nvPr>
        </p:nvSpPr>
        <p:spPr>
          <a:xfrm>
            <a:off x="0" y="6516000"/>
            <a:ext cx="8604000" cy="288000"/>
          </a:xfrm>
        </p:spPr>
        <p:txBody>
          <a:bodyPr/>
          <a:lstStyle>
            <a:lvl1pPr>
              <a:defRPr>
                <a:solidFill>
                  <a:schemeClr val="tx2">
                    <a:lumMod val="75000"/>
                  </a:schemeClr>
                </a:solidFill>
                <a:latin typeface="Arial Rounded MT Bold" pitchFamily="34" charset="0"/>
              </a:defRPr>
            </a:lvl1p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
        <p:nvSpPr>
          <p:cNvPr id="10" name="Slide Number Placeholder 9"/>
          <p:cNvSpPr>
            <a:spLocks noGrp="1"/>
          </p:cNvSpPr>
          <p:nvPr>
            <p:ph type="sldNum" sz="quarter" idx="13"/>
          </p:nvPr>
        </p:nvSpPr>
        <p:spPr>
          <a:xfrm>
            <a:off x="8663009" y="6516000"/>
            <a:ext cx="468000" cy="288000"/>
          </a:xfrm>
        </p:spPr>
        <p:txBody>
          <a:bodyPr/>
          <a:lstStyle>
            <a:lvl1pPr>
              <a:defRPr>
                <a:solidFill>
                  <a:schemeClr val="tx2">
                    <a:lumMod val="75000"/>
                  </a:schemeClr>
                </a:solidFill>
                <a:latin typeface="Arial Rounded MT Bold" pitchFamily="34" charset="0"/>
              </a:defRPr>
            </a:lvl1pPr>
          </a:lstStyle>
          <a:p>
            <a:fld id="{4A25DDA1-8321-48AA-B72A-57DD9D18B8CF}" type="slidenum">
              <a:rPr lang="en-SG" smtClean="0">
                <a:solidFill>
                  <a:srgbClr val="C4C3AA">
                    <a:lumMod val="75000"/>
                  </a:srgbClr>
                </a:solidFill>
              </a:rPr>
              <a:pPr/>
              <a:t>‹#›</a:t>
            </a:fld>
            <a:endParaRPr lang="en-SG" dirty="0">
              <a:solidFill>
                <a:srgbClr val="C4C3AA">
                  <a:lumMod val="75000"/>
                </a:srgbClr>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SG"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SG" smtClean="0"/>
              <a:t>Click to edit Master text styles</a:t>
            </a:r>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smtClean="0">
                <a:solidFill>
                  <a:srgbClr val="FFFFFF"/>
                </a:solidFill>
              </a:rPr>
              <a:t>Satyanarayana Bheesette, TIFR, Mumbai                    TIPP2017, Beijing, China                    May 22-26, 2017</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EE804D3-5C3B-4809-A661-F6AA78F178D0}"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smtClean="0">
                <a:solidFill>
                  <a:srgbClr val="FFFFFF"/>
                </a:solidFill>
              </a:rPr>
              <a:t>Satyanarayana Bheesette, TIFR, Mumbai                    TIPP2017, Beijing, China                    May 22-26, 2017</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F61A69-C217-44BC-BB34-5C41DD3B69FA}"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SG"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7" name="Date Placeholder 6"/>
          <p:cNvSpPr>
            <a:spLocks noGrp="1"/>
          </p:cNvSpPr>
          <p:nvPr>
            <p:ph type="dt" sz="half" idx="10"/>
          </p:nvPr>
        </p:nvSpPr>
        <p:spPr/>
        <p:txBody>
          <a:bodyPr/>
          <a:lstStyle>
            <a:lvl1pPr>
              <a:defRPr/>
            </a:lvl1pPr>
          </a:lstStyle>
          <a:p>
            <a:endParaRPr lang="en-SG" dirty="0">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IN" smtClean="0">
                <a:solidFill>
                  <a:srgbClr val="FFFFFF"/>
                </a:solidFill>
              </a:rPr>
              <a:t>Satyanarayana Bheesette, TIFR, Mumbai                    TIPP2017, Beijing, China                    May 22-26, 2017</a:t>
            </a:r>
            <a:endParaRPr lang="en-SG"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46C0B98C-CAB1-4C31-952B-A58DAE797399}"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720000"/>
          </a:xfrm>
          <a:blipFill>
            <a:blip r:embed="rId2" cstate="print"/>
            <a:stretch>
              <a:fillRect/>
            </a:stretch>
          </a:blipFill>
        </p:spPr>
        <p:txBody>
          <a:bodyPr/>
          <a:lstStyle>
            <a:lvl1pPr>
              <a:defRPr>
                <a:solidFill>
                  <a:srgbClr val="FFFF00"/>
                </a:solidFill>
                <a:latin typeface="Arial Rounded MT Bold" pitchFamily="34" charset="0"/>
              </a:defRPr>
            </a:lvl1pPr>
          </a:lstStyle>
          <a:p>
            <a:r>
              <a:rPr lang="en-SG" dirty="0" smtClean="0"/>
              <a:t>Click to edit Master title style</a:t>
            </a:r>
            <a:endParaRPr lang="en-SG" dirty="0"/>
          </a:p>
        </p:txBody>
      </p:sp>
      <p:sp>
        <p:nvSpPr>
          <p:cNvPr id="7" name="Footer Placeholder 4"/>
          <p:cNvSpPr>
            <a:spLocks noGrp="1"/>
          </p:cNvSpPr>
          <p:nvPr>
            <p:ph type="ftr" sz="quarter" idx="11"/>
          </p:nvPr>
        </p:nvSpPr>
        <p:spPr>
          <a:xfrm>
            <a:off x="72000" y="6480000"/>
            <a:ext cx="9000000" cy="288000"/>
          </a:xfrm>
        </p:spPr>
        <p:txBody>
          <a:bodyPr/>
          <a:lstStyle>
            <a:lvl1pPr>
              <a:defRPr>
                <a:solidFill>
                  <a:schemeClr val="tx2">
                    <a:lumMod val="75000"/>
                  </a:schemeClr>
                </a:solidFill>
                <a:latin typeface="Arial Rounded MT Bold" pitchFamily="34" charset="0"/>
              </a:defRPr>
            </a:lvl1p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SG" dirty="0">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IN" smtClean="0">
                <a:solidFill>
                  <a:srgbClr val="FFFFFF"/>
                </a:solidFill>
              </a:rPr>
              <a:t>Satyanarayana Bheesette, TIFR, Mumbai                    TIPP2017, Beijing, China                    May 22-26, 2017</a:t>
            </a:r>
            <a:endParaRPr lang="en-SG"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40BCE83-D575-4C8A-80BB-86377ECB268B}"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SG"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smtClean="0">
                <a:solidFill>
                  <a:srgbClr val="FFFFFF"/>
                </a:solidFill>
              </a:rPr>
              <a:t>Satyanarayana Bheesette, TIFR, Mumbai                    TIPP2017, Beijing, China                    May 22-26, 2017</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7795489-8FC5-4A3D-9A1C-9439BB96A2CF}"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0000"/>
          </a:xfrm>
          <a:blipFill>
            <a:blip r:embed="rId2" cstate="print"/>
            <a:stretch>
              <a:fillRect/>
            </a:stretch>
          </a:blipFill>
        </p:spPr>
        <p:txBody>
          <a:bodyPr tIns="0"/>
          <a:lstStyle>
            <a:lvl1pPr>
              <a:defRPr>
                <a:solidFill>
                  <a:srgbClr val="FFFF00"/>
                </a:solidFill>
                <a:latin typeface="Arial Rounded MT Bold" pitchFamily="34" charset="0"/>
              </a:defRPr>
            </a:lvl1pPr>
          </a:lstStyle>
          <a:p>
            <a:r>
              <a:rPr lang="en-SG" dirty="0" smtClean="0"/>
              <a:t>Click to edit Master title style</a:t>
            </a:r>
            <a:endParaRPr lang="en-SG" dirty="0"/>
          </a:p>
        </p:txBody>
      </p:sp>
      <p:sp>
        <p:nvSpPr>
          <p:cNvPr id="3" name="Content Placeholder 2"/>
          <p:cNvSpPr>
            <a:spLocks noGrp="1"/>
          </p:cNvSpPr>
          <p:nvPr>
            <p:ph idx="1"/>
          </p:nvPr>
        </p:nvSpPr>
        <p:spPr>
          <a:xfrm>
            <a:off x="18000" y="720000"/>
            <a:ext cx="9108000" cy="5760000"/>
          </a:xfrm>
        </p:spPr>
        <p:txBody>
          <a:bodyPr/>
          <a:lstStyle>
            <a:lvl1pPr>
              <a:buClr>
                <a:schemeClr val="tx1"/>
              </a:buClr>
              <a:buSzPct val="60000"/>
              <a:defRPr>
                <a:latin typeface="Arial Rounded MT Bold" pitchFamily="34" charset="0"/>
              </a:defRPr>
            </a:lvl1pPr>
            <a:lvl2pPr>
              <a:buClr>
                <a:schemeClr val="tx2"/>
              </a:buClr>
              <a:buSzPct val="80000"/>
              <a:buFont typeface="Wingdings" pitchFamily="2" charset="2"/>
              <a:buChar char="§"/>
              <a:defRPr>
                <a:solidFill>
                  <a:schemeClr val="tx2"/>
                </a:solidFill>
                <a:latin typeface="Arial Rounded MT Bold" pitchFamily="34" charset="0"/>
              </a:defRPr>
            </a:lvl2pPr>
            <a:lvl3pPr>
              <a:buClr>
                <a:srgbClr val="FF0000"/>
              </a:buClr>
              <a:buSzPct val="100000"/>
              <a:buFont typeface="Arial" pitchFamily="34" charset="0"/>
              <a:buChar char="•"/>
              <a:defRPr>
                <a:solidFill>
                  <a:srgbClr val="FF0000"/>
                </a:solidFill>
                <a:latin typeface="Arial Rounded MT Bold" pitchFamily="34" charset="0"/>
              </a:defRPr>
            </a:lvl3pPr>
            <a:lvl4pPr>
              <a:defRPr>
                <a:latin typeface="Arial Rounded MT Bold" pitchFamily="34" charset="0"/>
              </a:defRPr>
            </a:lvl4pPr>
            <a:lvl5pPr>
              <a:defRPr>
                <a:latin typeface="Arial Rounded MT Bold" pitchFamily="34" charset="0"/>
              </a:defRPr>
            </a:lvl5pPr>
          </a:lstStyle>
          <a:p>
            <a:pPr lvl="0"/>
            <a:r>
              <a:rPr lang="en-SG" dirty="0" smtClean="0"/>
              <a:t>Click to edit Master text styles</a:t>
            </a:r>
          </a:p>
          <a:p>
            <a:pPr lvl="1"/>
            <a:r>
              <a:rPr lang="en-SG" dirty="0" smtClean="0"/>
              <a:t>Second level</a:t>
            </a:r>
          </a:p>
          <a:p>
            <a:pPr lvl="2"/>
            <a:r>
              <a:rPr lang="en-SG" dirty="0" smtClean="0"/>
              <a:t>Third level</a:t>
            </a:r>
          </a:p>
          <a:p>
            <a:pPr lvl="3"/>
            <a:r>
              <a:rPr lang="en-SG" dirty="0" smtClean="0"/>
              <a:t>Fourth level</a:t>
            </a:r>
          </a:p>
          <a:p>
            <a:pPr lvl="4"/>
            <a:r>
              <a:rPr lang="en-SG" dirty="0" smtClean="0"/>
              <a:t>Fifth level</a:t>
            </a:r>
            <a:endParaRPr lang="en-SG" dirty="0"/>
          </a:p>
        </p:txBody>
      </p:sp>
      <p:sp>
        <p:nvSpPr>
          <p:cNvPr id="5" name="Footer Placeholder 4"/>
          <p:cNvSpPr>
            <a:spLocks noGrp="1"/>
          </p:cNvSpPr>
          <p:nvPr>
            <p:ph type="ftr" sz="quarter" idx="11"/>
          </p:nvPr>
        </p:nvSpPr>
        <p:spPr>
          <a:xfrm>
            <a:off x="0" y="6516000"/>
            <a:ext cx="9108000" cy="288000"/>
          </a:xfrm>
        </p:spPr>
        <p:txBody>
          <a:bodyPr anchor="ctr" anchorCtr="0"/>
          <a:lstStyle>
            <a:lvl1pPr>
              <a:defRPr>
                <a:solidFill>
                  <a:schemeClr val="tx2">
                    <a:lumMod val="75000"/>
                  </a:schemeClr>
                </a:solidFill>
                <a:latin typeface="Arial Rounded MT Bold" pitchFamily="34" charset="0"/>
              </a:defRPr>
            </a:lvl1pPr>
          </a:lstStyle>
          <a:p>
            <a:r>
              <a:rPr lang="en-IN" dirty="0"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SG"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SG" dirty="0" smtClean="0"/>
              <a:t>Click icon to add picture</a:t>
            </a:r>
            <a:endParaRPr lang="en-SG"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smtClean="0">
                <a:solidFill>
                  <a:srgbClr val="FFFFFF"/>
                </a:solidFill>
              </a:rPr>
              <a:t>Satyanarayana Bheesette, TIFR, Mumbai                    TIPP2017, Beijing, China                    May 22-26, 2017</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26C3835-E520-405D-A741-8FBDD6F9F923}"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smtClean="0">
                <a:solidFill>
                  <a:srgbClr val="FFFFFF"/>
                </a:solidFill>
              </a:rPr>
              <a:t>Satyanarayana Bheesette, TIFR, Mumbai                    TIPP2017, Beijing, China                    May 22-26, 2017</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F6D2BD3-7BEA-49FB-AA72-C190B41F065D}"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SG" smtClean="0"/>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smtClean="0">
                <a:solidFill>
                  <a:srgbClr val="FFFFFF"/>
                </a:solidFill>
              </a:rPr>
              <a:t>Satyanarayana Bheesette, TIFR, Mumbai                    TIPP2017, Beijing, China                    May 22-26, 2017</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0B5ECFC-5445-4E88-B27C-966F374C0EBC}"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SG"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SG" smtClean="0"/>
              <a:t>Click to edit Master text styles</a:t>
            </a:r>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dirty="0" smtClean="0">
                <a:solidFill>
                  <a:srgbClr val="FFFFFF"/>
                </a:solidFill>
              </a:rPr>
              <a:t>Satyanarayana Bheesette, TIFR, Mumbai                    TIPP2017, Beijing, China                    May 22-26, 2017</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EE804D3-5C3B-4809-A661-F6AA78F178D0}"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dirty="0" smtClean="0">
                <a:solidFill>
                  <a:srgbClr val="FFFFFF"/>
                </a:solidFill>
              </a:rPr>
              <a:t>Satyanarayana Bheesette, TIFR, Mumbai                    TIPP2017, Beijing, China                    May 22-26, 2017</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F61A69-C217-44BC-BB34-5C41DD3B69FA}"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SG"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7" name="Date Placeholder 6"/>
          <p:cNvSpPr>
            <a:spLocks noGrp="1"/>
          </p:cNvSpPr>
          <p:nvPr>
            <p:ph type="dt" sz="half" idx="10"/>
          </p:nvPr>
        </p:nvSpPr>
        <p:spPr/>
        <p:txBody>
          <a:bodyPr/>
          <a:lstStyle>
            <a:lvl1pPr>
              <a:defRPr/>
            </a:lvl1pPr>
          </a:lstStyle>
          <a:p>
            <a:endParaRPr lang="en-SG" dirty="0">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IN" dirty="0" smtClean="0">
                <a:solidFill>
                  <a:srgbClr val="FFFFFF"/>
                </a:solidFill>
              </a:rPr>
              <a:t>Satyanarayana Bheesette, TIFR, Mumbai                    TIPP2017, Beijing, China                    May 22-26, 2017</a:t>
            </a:r>
            <a:endParaRPr lang="en-SG"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46C0B98C-CAB1-4C31-952B-A58DAE797399}"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720000"/>
          </a:xfrm>
          <a:blipFill>
            <a:blip r:embed="rId2" cstate="print"/>
            <a:stretch>
              <a:fillRect/>
            </a:stretch>
          </a:blipFill>
        </p:spPr>
        <p:txBody>
          <a:bodyPr/>
          <a:lstStyle>
            <a:lvl1pPr>
              <a:defRPr>
                <a:solidFill>
                  <a:srgbClr val="FFFF00"/>
                </a:solidFill>
                <a:latin typeface="Arial Rounded MT Bold" pitchFamily="34" charset="0"/>
              </a:defRPr>
            </a:lvl1pPr>
          </a:lstStyle>
          <a:p>
            <a:r>
              <a:rPr lang="en-SG" dirty="0" smtClean="0"/>
              <a:t>Click to edit Master title style</a:t>
            </a:r>
            <a:endParaRPr lang="en-SG" dirty="0"/>
          </a:p>
        </p:txBody>
      </p:sp>
      <p:sp>
        <p:nvSpPr>
          <p:cNvPr id="7" name="Footer Placeholder 4"/>
          <p:cNvSpPr>
            <a:spLocks noGrp="1"/>
          </p:cNvSpPr>
          <p:nvPr>
            <p:ph type="ftr" sz="quarter" idx="11"/>
          </p:nvPr>
        </p:nvSpPr>
        <p:spPr>
          <a:xfrm>
            <a:off x="72000" y="6480000"/>
            <a:ext cx="9000000" cy="288000"/>
          </a:xfrm>
        </p:spPr>
        <p:txBody>
          <a:bodyPr/>
          <a:lstStyle>
            <a:lvl1pPr>
              <a:defRPr>
                <a:solidFill>
                  <a:schemeClr val="tx2">
                    <a:lumMod val="75000"/>
                  </a:schemeClr>
                </a:solidFill>
                <a:latin typeface="Arial Rounded MT Bold" pitchFamily="34" charset="0"/>
              </a:defRPr>
            </a:lvl1pPr>
          </a:lstStyle>
          <a:p>
            <a:r>
              <a:rPr lang="en-IN" dirty="0"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SG"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dirty="0" smtClean="0">
                <a:solidFill>
                  <a:srgbClr val="FFFFFF"/>
                </a:solidFill>
              </a:rPr>
              <a:t>Satyanarayana Bheesette, TIFR, Mumbai                    TIPP2017, Beijing, China                    May 22-26, 2017</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7795489-8FC5-4A3D-9A1C-9439BB96A2CF}"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SG"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SG" dirty="0" smtClean="0"/>
              <a:t>Click icon to add picture</a:t>
            </a:r>
            <a:endParaRPr lang="en-SG"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dirty="0" smtClean="0">
                <a:solidFill>
                  <a:srgbClr val="FFFFFF"/>
                </a:solidFill>
              </a:rPr>
              <a:t>Satyanarayana Bheesette, TIFR, Mumbai                    TIPP2017, Beijing, China                    May 22-26, 2017</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26C3835-E520-405D-A741-8FBDD6F9F923}" type="slidenum">
              <a:rPr lang="en-SG">
                <a:solidFill>
                  <a:srgbClr val="FFFFFF"/>
                </a:solidFill>
              </a:rPr>
              <a:pPr/>
              <a:t>‹#›</a:t>
            </a:fld>
            <a:endParaRPr lang="en-SG"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189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762000"/>
            <a:ext cx="7542213" cy="6029325"/>
            <a:chOff x="-384" y="480"/>
            <a:chExt cx="4751" cy="3798"/>
          </a:xfrm>
        </p:grpSpPr>
        <p:grpSp>
          <p:nvGrpSpPr>
            <p:cNvPr id="3" name="Group 3"/>
            <p:cNvGrpSpPr>
              <a:grpSpLocks/>
            </p:cNvGrpSpPr>
            <p:nvPr/>
          </p:nvGrpSpPr>
          <p:grpSpPr bwMode="auto">
            <a:xfrm>
              <a:off x="-384" y="480"/>
              <a:ext cx="4751" cy="3798"/>
              <a:chOff x="0" y="522"/>
              <a:chExt cx="4751" cy="3798"/>
            </a:xfrm>
          </p:grpSpPr>
          <p:grpSp>
            <p:nvGrpSpPr>
              <p:cNvPr id="4" name="Group 4"/>
              <p:cNvGrpSpPr>
                <a:grpSpLocks/>
              </p:cNvGrpSpPr>
              <p:nvPr userDrawn="1"/>
            </p:nvGrpSpPr>
            <p:grpSpPr bwMode="auto">
              <a:xfrm>
                <a:off x="0" y="522"/>
                <a:ext cx="4751" cy="3794"/>
                <a:chOff x="0" y="522"/>
                <a:chExt cx="4751" cy="3794"/>
              </a:xfrm>
            </p:grpSpPr>
            <p:sp>
              <p:nvSpPr>
                <p:cNvPr id="171013"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5" name="Group 6"/>
                <p:cNvGrpSpPr>
                  <a:grpSpLocks/>
                </p:cNvGrpSpPr>
                <p:nvPr userDrawn="1"/>
              </p:nvGrpSpPr>
              <p:grpSpPr bwMode="auto">
                <a:xfrm>
                  <a:off x="0" y="522"/>
                  <a:ext cx="4751" cy="3794"/>
                  <a:chOff x="0" y="522"/>
                  <a:chExt cx="4751" cy="3794"/>
                </a:xfrm>
              </p:grpSpPr>
              <p:sp>
                <p:nvSpPr>
                  <p:cNvPr id="171015"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016"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017"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6" name="Group 10"/>
                  <p:cNvGrpSpPr>
                    <a:grpSpLocks/>
                  </p:cNvGrpSpPr>
                  <p:nvPr userDrawn="1"/>
                </p:nvGrpSpPr>
                <p:grpSpPr bwMode="auto">
                  <a:xfrm>
                    <a:off x="0" y="522"/>
                    <a:ext cx="4751" cy="3794"/>
                    <a:chOff x="0" y="522"/>
                    <a:chExt cx="4751" cy="3794"/>
                  </a:xfrm>
                </p:grpSpPr>
                <p:sp>
                  <p:nvSpPr>
                    <p:cNvPr id="171019"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7" name="Group 12"/>
                    <p:cNvGrpSpPr>
                      <a:grpSpLocks/>
                    </p:cNvGrpSpPr>
                    <p:nvPr userDrawn="1"/>
                  </p:nvGrpSpPr>
                  <p:grpSpPr bwMode="auto">
                    <a:xfrm>
                      <a:off x="0" y="659"/>
                      <a:ext cx="4751" cy="3657"/>
                      <a:chOff x="0" y="659"/>
                      <a:chExt cx="4751" cy="3657"/>
                    </a:xfrm>
                  </p:grpSpPr>
                  <p:sp>
                    <p:nvSpPr>
                      <p:cNvPr id="171021"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8" name="Group 14"/>
                      <p:cNvGrpSpPr>
                        <a:grpSpLocks/>
                      </p:cNvGrpSpPr>
                      <p:nvPr userDrawn="1"/>
                    </p:nvGrpSpPr>
                    <p:grpSpPr bwMode="auto">
                      <a:xfrm>
                        <a:off x="0" y="808"/>
                        <a:ext cx="4751" cy="3508"/>
                        <a:chOff x="-400" y="808"/>
                        <a:chExt cx="4751" cy="3508"/>
                      </a:xfrm>
                    </p:grpSpPr>
                    <p:sp>
                      <p:nvSpPr>
                        <p:cNvPr id="171023"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4"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5"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6"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7"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8"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9"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0"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1"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2"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3"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4"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5"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6"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7"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8"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9"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0"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1"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2"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3"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4"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5"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6"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7"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8"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9"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0"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1"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2"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3"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4"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5"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6"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7"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8"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9" name="Group 51"/>
                        <p:cNvGrpSpPr>
                          <a:grpSpLocks/>
                        </p:cNvGrpSpPr>
                        <p:nvPr userDrawn="1"/>
                      </p:nvGrpSpPr>
                      <p:grpSpPr bwMode="auto">
                        <a:xfrm>
                          <a:off x="0" y="1812"/>
                          <a:ext cx="3672" cy="2049"/>
                          <a:chOff x="5" y="1816"/>
                          <a:chExt cx="3672" cy="2049"/>
                        </a:xfrm>
                      </p:grpSpPr>
                      <p:sp>
                        <p:nvSpPr>
                          <p:cNvPr id="171060" name="Oval 52"/>
                          <p:cNvSpPr>
                            <a:spLocks noChangeArrowheads="1"/>
                          </p:cNvSpPr>
                          <p:nvPr userDrawn="1"/>
                        </p:nvSpPr>
                        <p:spPr bwMode="hidden">
                          <a:xfrm rot="-2819839">
                            <a:off x="1544" y="2872"/>
                            <a:ext cx="161" cy="280"/>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1"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2"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3"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4"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5"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6" name="Oval 58"/>
                          <p:cNvSpPr>
                            <a:spLocks noChangeArrowheads="1"/>
                          </p:cNvSpPr>
                          <p:nvPr userDrawn="1"/>
                        </p:nvSpPr>
                        <p:spPr bwMode="hidden">
                          <a:xfrm rot="-2819839">
                            <a:off x="1155" y="1868"/>
                            <a:ext cx="1167" cy="2094"/>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7"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8" name="Oval 60"/>
                          <p:cNvSpPr>
                            <a:spLocks noChangeArrowheads="1"/>
                          </p:cNvSpPr>
                          <p:nvPr userDrawn="1"/>
                        </p:nvSpPr>
                        <p:spPr bwMode="hidden">
                          <a:xfrm rot="-2819839">
                            <a:off x="998" y="1539"/>
                            <a:ext cx="1563" cy="269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9" name="Oval 61"/>
                          <p:cNvSpPr>
                            <a:spLocks noChangeArrowheads="1"/>
                          </p:cNvSpPr>
                          <p:nvPr userDrawn="1"/>
                        </p:nvSpPr>
                        <p:spPr bwMode="hidden">
                          <a:xfrm rot="-2819839">
                            <a:off x="933" y="1360"/>
                            <a:ext cx="1711" cy="301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70"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71" name="Oval 63"/>
                          <p:cNvSpPr>
                            <a:spLocks noChangeArrowheads="1"/>
                          </p:cNvSpPr>
                          <p:nvPr userDrawn="1"/>
                        </p:nvSpPr>
                        <p:spPr bwMode="hidden">
                          <a:xfrm rot="-2780025">
                            <a:off x="816" y="1005"/>
                            <a:ext cx="2049" cy="3672"/>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grpSp>
                    <p:sp>
                      <p:nvSpPr>
                        <p:cNvPr id="171072"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3"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4"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5"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6"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7"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8"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9"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0"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1"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2"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3"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4"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5"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6"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7"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8"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9"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0"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1"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2"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3"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4"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5"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6"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7"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8"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9"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0"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1"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2"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3"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4"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5"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6"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7"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grpSp>
              </p:grpSp>
            </p:grpSp>
          </p:grpSp>
          <p:grpSp>
            <p:nvGrpSpPr>
              <p:cNvPr id="10" name="Group 100"/>
              <p:cNvGrpSpPr>
                <a:grpSpLocks/>
              </p:cNvGrpSpPr>
              <p:nvPr userDrawn="1"/>
            </p:nvGrpSpPr>
            <p:grpSpPr bwMode="auto">
              <a:xfrm>
                <a:off x="402" y="1454"/>
                <a:ext cx="2787" cy="2866"/>
                <a:chOff x="2" y="1454"/>
                <a:chExt cx="2787" cy="2866"/>
              </a:xfrm>
            </p:grpSpPr>
            <p:sp>
              <p:nvSpPr>
                <p:cNvPr id="171109"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0"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nvGrpSpPr>
                <p:cNvPr id="11" name="Group 103"/>
                <p:cNvGrpSpPr>
                  <a:grpSpLocks/>
                </p:cNvGrpSpPr>
                <p:nvPr userDrawn="1"/>
              </p:nvGrpSpPr>
              <p:grpSpPr bwMode="auto">
                <a:xfrm>
                  <a:off x="2" y="2738"/>
                  <a:ext cx="1317" cy="1582"/>
                  <a:chOff x="2" y="2738"/>
                  <a:chExt cx="1317" cy="1582"/>
                </a:xfrm>
              </p:grpSpPr>
              <p:sp>
                <p:nvSpPr>
                  <p:cNvPr id="171112"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3"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eaLnBrk="0" fontAlgn="base" hangingPunct="0">
                      <a:spcBef>
                        <a:spcPct val="0"/>
                      </a:spcBef>
                      <a:spcAft>
                        <a:spcPct val="0"/>
                      </a:spcAft>
                    </a:pPr>
                    <a:endParaRPr lang="en-SG" dirty="0">
                      <a:solidFill>
                        <a:srgbClr val="FFFFFF"/>
                      </a:solidFill>
                    </a:endParaRPr>
                  </a:p>
                </p:txBody>
              </p:sp>
              <p:sp>
                <p:nvSpPr>
                  <p:cNvPr id="171114"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5"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6"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7"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8"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9"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20"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grpSp>
        </p:grpSp>
        <p:grpSp>
          <p:nvGrpSpPr>
            <p:cNvPr id="12" name="Group 113"/>
            <p:cNvGrpSpPr>
              <a:grpSpLocks/>
            </p:cNvGrpSpPr>
            <p:nvPr userDrawn="1"/>
          </p:nvGrpSpPr>
          <p:grpSpPr bwMode="auto">
            <a:xfrm>
              <a:off x="16" y="1326"/>
              <a:ext cx="3325" cy="2948"/>
              <a:chOff x="16" y="1326"/>
              <a:chExt cx="3325" cy="2948"/>
            </a:xfrm>
          </p:grpSpPr>
          <p:sp>
            <p:nvSpPr>
              <p:cNvPr id="171122"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23"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24"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5"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6" name="Rectangle 118"/>
              <p:cNvSpPr>
                <a:spLocks noChangeArrowheads="1"/>
              </p:cNvSpPr>
              <p:nvPr/>
            </p:nvSpPr>
            <p:spPr bwMode="hidden">
              <a:xfrm rot="-3417299">
                <a:off x="1019" y="2694"/>
                <a:ext cx="2678"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7"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grpSp>
            <p:nvGrpSpPr>
              <p:cNvPr id="13" name="Group 120"/>
              <p:cNvGrpSpPr>
                <a:grpSpLocks noChangeAspect="1"/>
              </p:cNvGrpSpPr>
              <p:nvPr/>
            </p:nvGrpSpPr>
            <p:grpSpPr bwMode="auto">
              <a:xfrm>
                <a:off x="3046" y="1326"/>
                <a:ext cx="259" cy="299"/>
                <a:chOff x="3042" y="1265"/>
                <a:chExt cx="367" cy="424"/>
              </a:xfrm>
            </p:grpSpPr>
            <p:sp>
              <p:nvSpPr>
                <p:cNvPr id="171129" name="Oval 121"/>
                <p:cNvSpPr>
                  <a:spLocks noChangeAspect="1" noChangeArrowheads="1"/>
                </p:cNvSpPr>
                <p:nvPr userDrawn="1"/>
              </p:nvSpPr>
              <p:spPr bwMode="hidden">
                <a:xfrm rot="2828979">
                  <a:off x="2982" y="1467"/>
                  <a:ext cx="282" cy="161"/>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30" name="Freeform 122"/>
                <p:cNvSpPr>
                  <a:spLocks noChangeAspect="1"/>
                </p:cNvSpPr>
                <p:nvPr userDrawn="1"/>
              </p:nvSpPr>
              <p:spPr bwMode="hidden">
                <a:xfrm>
                  <a:off x="3070" y="1374"/>
                  <a:ext cx="227" cy="222"/>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1" name="Freeform 123"/>
                <p:cNvSpPr>
                  <a:spLocks noChangeAspect="1"/>
                </p:cNvSpPr>
                <p:nvPr userDrawn="1"/>
              </p:nvSpPr>
              <p:spPr bwMode="hidden">
                <a:xfrm>
                  <a:off x="3144" y="1365"/>
                  <a:ext cx="163" cy="15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2" name="Freeform 124"/>
                <p:cNvSpPr>
                  <a:spLocks noChangeAspect="1"/>
                </p:cNvSpPr>
                <p:nvPr userDrawn="1"/>
              </p:nvSpPr>
              <p:spPr bwMode="hidden">
                <a:xfrm>
                  <a:off x="3202" y="1272"/>
                  <a:ext cx="203" cy="198"/>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3"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grpSp>
      </p:grpSp>
      <p:sp>
        <p:nvSpPr>
          <p:cNvPr id="171134" name="Rectangle 126"/>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SG" dirty="0">
              <a:solidFill>
                <a:srgbClr val="FFFFFF"/>
              </a:solidFill>
            </a:endParaRPr>
          </a:p>
        </p:txBody>
      </p:sp>
      <p:sp>
        <p:nvSpPr>
          <p:cNvPr id="171135" name="Rectangle 12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r>
              <a:rPr lang="en-IN" dirty="0" smtClean="0">
                <a:solidFill>
                  <a:srgbClr val="FFFFFF"/>
                </a:solidFill>
              </a:rPr>
              <a:t>Satyanarayana Bheesette, TIFR, Mumbai                    TIPP2017, Beijing, China                    May 22-26, 2017</a:t>
            </a:r>
            <a:endParaRPr lang="en-SG" dirty="0">
              <a:solidFill>
                <a:srgbClr val="FFFFFF"/>
              </a:solidFill>
            </a:endParaRPr>
          </a:p>
        </p:txBody>
      </p:sp>
      <p:sp>
        <p:nvSpPr>
          <p:cNvPr id="171136" name="Rectangle 12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4A25DDA1-8321-48AA-B72A-57DD9D18B8CF}" type="slidenum">
              <a:rPr lang="en-SG">
                <a:solidFill>
                  <a:srgbClr val="FFFFFF"/>
                </a:solidFill>
              </a:rPr>
              <a:pPr fontAlgn="base">
                <a:spcBef>
                  <a:spcPct val="0"/>
                </a:spcBef>
                <a:spcAft>
                  <a:spcPct val="0"/>
                </a:spcAft>
              </a:pPr>
              <a:t>‹#›</a:t>
            </a:fld>
            <a:endParaRPr lang="en-SG" dirty="0">
              <a:solidFill>
                <a:srgbClr val="FFFFFF"/>
              </a:solidFill>
            </a:endParaRPr>
          </a:p>
        </p:txBody>
      </p:sp>
      <p:sp>
        <p:nvSpPr>
          <p:cNvPr id="171137" name="Rectangle 129"/>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p>
        </p:txBody>
      </p:sp>
      <p:sp>
        <p:nvSpPr>
          <p:cNvPr id="171138" name="Rectangle 13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SG" smtClean="0"/>
              <a:t>Click to edit Master title style</a:t>
            </a:r>
          </a:p>
        </p:txBody>
      </p:sp>
    </p:spTree>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6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189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762000"/>
            <a:ext cx="7542213" cy="6029325"/>
            <a:chOff x="-384" y="480"/>
            <a:chExt cx="4751" cy="3798"/>
          </a:xfrm>
        </p:grpSpPr>
        <p:grpSp>
          <p:nvGrpSpPr>
            <p:cNvPr id="3" name="Group 3"/>
            <p:cNvGrpSpPr>
              <a:grpSpLocks/>
            </p:cNvGrpSpPr>
            <p:nvPr/>
          </p:nvGrpSpPr>
          <p:grpSpPr bwMode="auto">
            <a:xfrm>
              <a:off x="-384" y="480"/>
              <a:ext cx="4751" cy="3798"/>
              <a:chOff x="0" y="522"/>
              <a:chExt cx="4751" cy="3798"/>
            </a:xfrm>
          </p:grpSpPr>
          <p:grpSp>
            <p:nvGrpSpPr>
              <p:cNvPr id="4" name="Group 4"/>
              <p:cNvGrpSpPr>
                <a:grpSpLocks/>
              </p:cNvGrpSpPr>
              <p:nvPr userDrawn="1"/>
            </p:nvGrpSpPr>
            <p:grpSpPr bwMode="auto">
              <a:xfrm>
                <a:off x="0" y="522"/>
                <a:ext cx="4751" cy="3794"/>
                <a:chOff x="0" y="522"/>
                <a:chExt cx="4751" cy="3794"/>
              </a:xfrm>
            </p:grpSpPr>
            <p:sp>
              <p:nvSpPr>
                <p:cNvPr id="171013"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5" name="Group 6"/>
                <p:cNvGrpSpPr>
                  <a:grpSpLocks/>
                </p:cNvGrpSpPr>
                <p:nvPr userDrawn="1"/>
              </p:nvGrpSpPr>
              <p:grpSpPr bwMode="auto">
                <a:xfrm>
                  <a:off x="0" y="522"/>
                  <a:ext cx="4751" cy="3794"/>
                  <a:chOff x="0" y="522"/>
                  <a:chExt cx="4751" cy="3794"/>
                </a:xfrm>
              </p:grpSpPr>
              <p:sp>
                <p:nvSpPr>
                  <p:cNvPr id="171015"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016"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017"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6" name="Group 10"/>
                  <p:cNvGrpSpPr>
                    <a:grpSpLocks/>
                  </p:cNvGrpSpPr>
                  <p:nvPr userDrawn="1"/>
                </p:nvGrpSpPr>
                <p:grpSpPr bwMode="auto">
                  <a:xfrm>
                    <a:off x="0" y="522"/>
                    <a:ext cx="4751" cy="3794"/>
                    <a:chOff x="0" y="522"/>
                    <a:chExt cx="4751" cy="3794"/>
                  </a:xfrm>
                </p:grpSpPr>
                <p:sp>
                  <p:nvSpPr>
                    <p:cNvPr id="171019"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7" name="Group 12"/>
                    <p:cNvGrpSpPr>
                      <a:grpSpLocks/>
                    </p:cNvGrpSpPr>
                    <p:nvPr userDrawn="1"/>
                  </p:nvGrpSpPr>
                  <p:grpSpPr bwMode="auto">
                    <a:xfrm>
                      <a:off x="0" y="659"/>
                      <a:ext cx="4751" cy="3657"/>
                      <a:chOff x="0" y="659"/>
                      <a:chExt cx="4751" cy="3657"/>
                    </a:xfrm>
                  </p:grpSpPr>
                  <p:sp>
                    <p:nvSpPr>
                      <p:cNvPr id="171021"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8" name="Group 14"/>
                      <p:cNvGrpSpPr>
                        <a:grpSpLocks/>
                      </p:cNvGrpSpPr>
                      <p:nvPr userDrawn="1"/>
                    </p:nvGrpSpPr>
                    <p:grpSpPr bwMode="auto">
                      <a:xfrm>
                        <a:off x="0" y="808"/>
                        <a:ext cx="4751" cy="3508"/>
                        <a:chOff x="-400" y="808"/>
                        <a:chExt cx="4751" cy="3508"/>
                      </a:xfrm>
                    </p:grpSpPr>
                    <p:sp>
                      <p:nvSpPr>
                        <p:cNvPr id="171023"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4"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5"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6"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7"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8"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29"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0"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1"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2"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3"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4"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5"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6"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7"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8"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39"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0"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1"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2"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3"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4"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5"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6"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7"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8"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49"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0"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1"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2"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3"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4"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5"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6"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7"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58"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SG" dirty="0">
                            <a:solidFill>
                              <a:srgbClr val="FFFFFF"/>
                            </a:solidFill>
                          </a:endParaRPr>
                        </a:p>
                      </p:txBody>
                    </p:sp>
                    <p:grpSp>
                      <p:nvGrpSpPr>
                        <p:cNvPr id="9" name="Group 51"/>
                        <p:cNvGrpSpPr>
                          <a:grpSpLocks/>
                        </p:cNvGrpSpPr>
                        <p:nvPr userDrawn="1"/>
                      </p:nvGrpSpPr>
                      <p:grpSpPr bwMode="auto">
                        <a:xfrm>
                          <a:off x="0" y="1812"/>
                          <a:ext cx="3672" cy="2049"/>
                          <a:chOff x="5" y="1816"/>
                          <a:chExt cx="3672" cy="2049"/>
                        </a:xfrm>
                      </p:grpSpPr>
                      <p:sp>
                        <p:nvSpPr>
                          <p:cNvPr id="171060" name="Oval 52"/>
                          <p:cNvSpPr>
                            <a:spLocks noChangeArrowheads="1"/>
                          </p:cNvSpPr>
                          <p:nvPr userDrawn="1"/>
                        </p:nvSpPr>
                        <p:spPr bwMode="hidden">
                          <a:xfrm rot="-2819839">
                            <a:off x="1544" y="2872"/>
                            <a:ext cx="161" cy="280"/>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1"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2"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3"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4"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5"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6" name="Oval 58"/>
                          <p:cNvSpPr>
                            <a:spLocks noChangeArrowheads="1"/>
                          </p:cNvSpPr>
                          <p:nvPr userDrawn="1"/>
                        </p:nvSpPr>
                        <p:spPr bwMode="hidden">
                          <a:xfrm rot="-2819839">
                            <a:off x="1155" y="1868"/>
                            <a:ext cx="1167" cy="2094"/>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7"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8" name="Oval 60"/>
                          <p:cNvSpPr>
                            <a:spLocks noChangeArrowheads="1"/>
                          </p:cNvSpPr>
                          <p:nvPr userDrawn="1"/>
                        </p:nvSpPr>
                        <p:spPr bwMode="hidden">
                          <a:xfrm rot="-2819839">
                            <a:off x="998" y="1539"/>
                            <a:ext cx="1563" cy="269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69" name="Oval 61"/>
                          <p:cNvSpPr>
                            <a:spLocks noChangeArrowheads="1"/>
                          </p:cNvSpPr>
                          <p:nvPr userDrawn="1"/>
                        </p:nvSpPr>
                        <p:spPr bwMode="hidden">
                          <a:xfrm rot="-2819839">
                            <a:off x="933" y="1360"/>
                            <a:ext cx="1711" cy="301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70"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071" name="Oval 63"/>
                          <p:cNvSpPr>
                            <a:spLocks noChangeArrowheads="1"/>
                          </p:cNvSpPr>
                          <p:nvPr userDrawn="1"/>
                        </p:nvSpPr>
                        <p:spPr bwMode="hidden">
                          <a:xfrm rot="-2780025">
                            <a:off x="816" y="1005"/>
                            <a:ext cx="2049" cy="3672"/>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grpSp>
                    <p:sp>
                      <p:nvSpPr>
                        <p:cNvPr id="171072"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3"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4"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5"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6"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7"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8"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79"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0"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1"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2"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3"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4"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5"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6"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7"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8"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89"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0"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1"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2"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3"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4"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5"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6"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7"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8"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099"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0"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1"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2"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3"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4"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5"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6"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07"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grpSp>
              </p:grpSp>
            </p:grpSp>
          </p:grpSp>
          <p:grpSp>
            <p:nvGrpSpPr>
              <p:cNvPr id="10" name="Group 100"/>
              <p:cNvGrpSpPr>
                <a:grpSpLocks/>
              </p:cNvGrpSpPr>
              <p:nvPr userDrawn="1"/>
            </p:nvGrpSpPr>
            <p:grpSpPr bwMode="auto">
              <a:xfrm>
                <a:off x="402" y="1454"/>
                <a:ext cx="2787" cy="2866"/>
                <a:chOff x="2" y="1454"/>
                <a:chExt cx="2787" cy="2866"/>
              </a:xfrm>
            </p:grpSpPr>
            <p:sp>
              <p:nvSpPr>
                <p:cNvPr id="171109"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0"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nvGrpSpPr>
                <p:cNvPr id="11" name="Group 103"/>
                <p:cNvGrpSpPr>
                  <a:grpSpLocks/>
                </p:cNvGrpSpPr>
                <p:nvPr userDrawn="1"/>
              </p:nvGrpSpPr>
              <p:grpSpPr bwMode="auto">
                <a:xfrm>
                  <a:off x="2" y="2738"/>
                  <a:ext cx="1317" cy="1582"/>
                  <a:chOff x="2" y="2738"/>
                  <a:chExt cx="1317" cy="1582"/>
                </a:xfrm>
              </p:grpSpPr>
              <p:sp>
                <p:nvSpPr>
                  <p:cNvPr id="171112"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3"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eaLnBrk="0" fontAlgn="base" hangingPunct="0">
                      <a:spcBef>
                        <a:spcPct val="0"/>
                      </a:spcBef>
                      <a:spcAft>
                        <a:spcPct val="0"/>
                      </a:spcAft>
                    </a:pPr>
                    <a:endParaRPr lang="en-SG" dirty="0">
                      <a:solidFill>
                        <a:srgbClr val="FFFFFF"/>
                      </a:solidFill>
                    </a:endParaRPr>
                  </a:p>
                </p:txBody>
              </p:sp>
              <p:sp>
                <p:nvSpPr>
                  <p:cNvPr id="171114"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5"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6"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7"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8"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19"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sp>
                <p:nvSpPr>
                  <p:cNvPr id="171120"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dirty="0">
                      <a:solidFill>
                        <a:srgbClr val="FFFFFF"/>
                      </a:solidFill>
                    </a:endParaRPr>
                  </a:p>
                </p:txBody>
              </p:sp>
            </p:grpSp>
          </p:grpSp>
        </p:grpSp>
        <p:grpSp>
          <p:nvGrpSpPr>
            <p:cNvPr id="12" name="Group 113"/>
            <p:cNvGrpSpPr>
              <a:grpSpLocks/>
            </p:cNvGrpSpPr>
            <p:nvPr userDrawn="1"/>
          </p:nvGrpSpPr>
          <p:grpSpPr bwMode="auto">
            <a:xfrm>
              <a:off x="16" y="1326"/>
              <a:ext cx="3325" cy="2948"/>
              <a:chOff x="16" y="1326"/>
              <a:chExt cx="3325" cy="2948"/>
            </a:xfrm>
          </p:grpSpPr>
          <p:sp>
            <p:nvSpPr>
              <p:cNvPr id="171122"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23"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24"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5"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6" name="Rectangle 118"/>
              <p:cNvSpPr>
                <a:spLocks noChangeArrowheads="1"/>
              </p:cNvSpPr>
              <p:nvPr/>
            </p:nvSpPr>
            <p:spPr bwMode="hidden">
              <a:xfrm rot="-3417299">
                <a:off x="1019" y="2694"/>
                <a:ext cx="2678"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27"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grpSp>
            <p:nvGrpSpPr>
              <p:cNvPr id="13" name="Group 120"/>
              <p:cNvGrpSpPr>
                <a:grpSpLocks noChangeAspect="1"/>
              </p:cNvGrpSpPr>
              <p:nvPr/>
            </p:nvGrpSpPr>
            <p:grpSpPr bwMode="auto">
              <a:xfrm>
                <a:off x="3046" y="1326"/>
                <a:ext cx="259" cy="299"/>
                <a:chOff x="3042" y="1265"/>
                <a:chExt cx="367" cy="424"/>
              </a:xfrm>
            </p:grpSpPr>
            <p:sp>
              <p:nvSpPr>
                <p:cNvPr id="171129" name="Oval 121"/>
                <p:cNvSpPr>
                  <a:spLocks noChangeAspect="1" noChangeArrowheads="1"/>
                </p:cNvSpPr>
                <p:nvPr userDrawn="1"/>
              </p:nvSpPr>
              <p:spPr bwMode="hidden">
                <a:xfrm rot="2828979">
                  <a:off x="2982" y="1467"/>
                  <a:ext cx="282" cy="161"/>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SG" dirty="0">
                    <a:solidFill>
                      <a:srgbClr val="FFFFFF"/>
                    </a:solidFill>
                  </a:endParaRPr>
                </a:p>
              </p:txBody>
            </p:sp>
            <p:sp>
              <p:nvSpPr>
                <p:cNvPr id="171130" name="Freeform 122"/>
                <p:cNvSpPr>
                  <a:spLocks noChangeAspect="1"/>
                </p:cNvSpPr>
                <p:nvPr userDrawn="1"/>
              </p:nvSpPr>
              <p:spPr bwMode="hidden">
                <a:xfrm>
                  <a:off x="3070" y="1374"/>
                  <a:ext cx="227" cy="222"/>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1" name="Freeform 123"/>
                <p:cNvSpPr>
                  <a:spLocks noChangeAspect="1"/>
                </p:cNvSpPr>
                <p:nvPr userDrawn="1"/>
              </p:nvSpPr>
              <p:spPr bwMode="hidden">
                <a:xfrm>
                  <a:off x="3144" y="1365"/>
                  <a:ext cx="163" cy="15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2" name="Freeform 124"/>
                <p:cNvSpPr>
                  <a:spLocks noChangeAspect="1"/>
                </p:cNvSpPr>
                <p:nvPr userDrawn="1"/>
              </p:nvSpPr>
              <p:spPr bwMode="hidden">
                <a:xfrm>
                  <a:off x="3202" y="1272"/>
                  <a:ext cx="203" cy="198"/>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sp>
              <p:nvSpPr>
                <p:cNvPr id="171133"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dirty="0">
                    <a:solidFill>
                      <a:srgbClr val="FFFFFF"/>
                    </a:solidFill>
                  </a:endParaRPr>
                </a:p>
              </p:txBody>
            </p:sp>
          </p:grpSp>
        </p:grpSp>
      </p:grpSp>
      <p:sp>
        <p:nvSpPr>
          <p:cNvPr id="171134" name="Rectangle 126"/>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SG" dirty="0">
              <a:solidFill>
                <a:srgbClr val="FFFFFF"/>
              </a:solidFill>
            </a:endParaRPr>
          </a:p>
        </p:txBody>
      </p:sp>
      <p:sp>
        <p:nvSpPr>
          <p:cNvPr id="171135" name="Rectangle 12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r>
              <a:rPr lang="en-IN" smtClean="0">
                <a:solidFill>
                  <a:srgbClr val="FFFFFF"/>
                </a:solidFill>
              </a:rPr>
              <a:t>Satyanarayana Bheesette, TIFR, Mumbai                    TIPP2017, Beijing, China                    May 22-26, 2017</a:t>
            </a:r>
            <a:endParaRPr lang="en-SG" dirty="0">
              <a:solidFill>
                <a:srgbClr val="FFFFFF"/>
              </a:solidFill>
            </a:endParaRPr>
          </a:p>
        </p:txBody>
      </p:sp>
      <p:sp>
        <p:nvSpPr>
          <p:cNvPr id="171136" name="Rectangle 12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4A25DDA1-8321-48AA-B72A-57DD9D18B8CF}" type="slidenum">
              <a:rPr lang="en-SG">
                <a:solidFill>
                  <a:srgbClr val="FFFFFF"/>
                </a:solidFill>
              </a:rPr>
              <a:pPr fontAlgn="base">
                <a:spcBef>
                  <a:spcPct val="0"/>
                </a:spcBef>
                <a:spcAft>
                  <a:spcPct val="0"/>
                </a:spcAft>
              </a:pPr>
              <a:t>‹#›</a:t>
            </a:fld>
            <a:endParaRPr lang="en-SG" dirty="0">
              <a:solidFill>
                <a:srgbClr val="FFFFFF"/>
              </a:solidFill>
            </a:endParaRPr>
          </a:p>
        </p:txBody>
      </p:sp>
      <p:sp>
        <p:nvSpPr>
          <p:cNvPr id="171137" name="Rectangle 129"/>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p>
        </p:txBody>
      </p:sp>
      <p:sp>
        <p:nvSpPr>
          <p:cNvPr id="171138" name="Rectangle 13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SG" smtClean="0"/>
              <a:t>Click to edit Master title style</a:t>
            </a:r>
          </a:p>
        </p:txBody>
      </p:sp>
    </p:spTree>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6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bwMode="auto">
          <a:xfrm>
            <a:off x="0" y="1988840"/>
            <a:ext cx="9108000" cy="4901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spcBef>
                <a:spcPts val="0"/>
              </a:spcBef>
              <a:spcAft>
                <a:spcPct val="0"/>
              </a:spcAft>
              <a:buClr>
                <a:schemeClr val="tx2"/>
              </a:buClr>
              <a:buSzPct val="60000"/>
              <a:buFont typeface="Wingdings" pitchFamily="2" charset="2"/>
              <a:buNone/>
              <a:tabLst/>
              <a:defRPr/>
            </a:pPr>
            <a:endParaRPr kumimoji="0" lang="en-US" sz="1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endParaRPr>
          </a:p>
          <a:p>
            <a:pPr marL="0" marR="0" lvl="0" indent="0" algn="ctr" defTabSz="914400" rtl="0" eaLnBrk="1" fontAlgn="base" latinLnBrk="0" hangingPunct="1">
              <a:spcBef>
                <a:spcPts val="0"/>
              </a:spcBef>
              <a:spcAft>
                <a:spcPct val="0"/>
              </a:spcAft>
              <a:buClr>
                <a:schemeClr val="tx2"/>
              </a:buClr>
              <a:buSzPct val="60000"/>
              <a:buFont typeface="Wingdings" pitchFamily="2" charset="2"/>
              <a:buNone/>
              <a:tabLst/>
              <a:defRPr/>
            </a:pPr>
            <a:endParaRPr kumimoji="0" lang="en-IN" sz="1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endParaRPr>
          </a:p>
          <a:p>
            <a:pPr marL="0" marR="0" lvl="0" indent="0" algn="ctr" defTabSz="914400" rtl="0" eaLnBrk="1" fontAlgn="base" latinLnBrk="0" hangingPunct="1">
              <a:spcBef>
                <a:spcPts val="0"/>
              </a:spcBef>
              <a:spcAft>
                <a:spcPct val="0"/>
              </a:spcAft>
              <a:buClr>
                <a:schemeClr val="tx2"/>
              </a:buClr>
              <a:buSzPct val="60000"/>
              <a:buFont typeface="Wingdings" pitchFamily="2" charset="2"/>
              <a:buNone/>
              <a:tabLst/>
              <a:defRPr/>
            </a:pPr>
            <a:r>
              <a:rPr kumimoji="0" lang="en-IN" sz="2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Satyanarayana Bheesette</a:t>
            </a:r>
          </a:p>
          <a:p>
            <a:pPr marL="0" marR="0" lvl="0" indent="0" algn="ctr" defTabSz="914400" rtl="0" eaLnBrk="1" fontAlgn="base" latinLnBrk="0" hangingPunct="1">
              <a:spcBef>
                <a:spcPts val="0"/>
              </a:spcBef>
              <a:spcAft>
                <a:spcPct val="0"/>
              </a:spcAft>
              <a:buClr>
                <a:schemeClr val="tx2"/>
              </a:buClr>
              <a:buSzPct val="60000"/>
              <a:buFont typeface="Wingdings" pitchFamily="2" charset="2"/>
              <a:buNone/>
              <a:tabLst/>
              <a:defRPr/>
            </a:pPr>
            <a:r>
              <a:rPr kumimoji="0" lang="en-US" sz="1800" b="0" i="0" u="none" strike="noStrike" kern="0" cap="none" spc="0" normalizeH="0" baseline="0" noProof="0" dirty="0" smtClean="0">
                <a:ln>
                  <a:noFill/>
                </a:ln>
                <a:solidFill>
                  <a:schemeClr val="tx1">
                    <a:lumMod val="65000"/>
                  </a:schemeClr>
                </a:solidFill>
                <a:effectLst>
                  <a:outerShdw blurRad="38100" dist="38100" dir="2700000" algn="tl">
                    <a:srgbClr val="000000"/>
                  </a:outerShdw>
                </a:effectLst>
                <a:uLnTx/>
                <a:uFillTx/>
                <a:latin typeface="Arial Rounded MT Bold" pitchFamily="34" charset="0"/>
                <a:ea typeface="+mn-ea"/>
                <a:cs typeface="+mn-cs"/>
              </a:rPr>
              <a:t>For and on behalf of the INO/ICAL Electronics team</a:t>
            </a:r>
          </a:p>
          <a:p>
            <a:pPr marL="0" marR="0" lvl="0" indent="0" algn="ctr" defTabSz="914400" rtl="0" eaLnBrk="1" fontAlgn="base" latinLnBrk="0" hangingPunct="1">
              <a:spcBef>
                <a:spcPts val="0"/>
              </a:spcBef>
              <a:spcAft>
                <a:spcPct val="0"/>
              </a:spcAft>
              <a:buClr>
                <a:schemeClr val="tx2"/>
              </a:buClr>
              <a:buSzPct val="60000"/>
              <a:buFont typeface="Wingdings" pitchFamily="2" charset="2"/>
              <a:buNone/>
              <a:tabLst/>
              <a:defRPr/>
            </a:pPr>
            <a:endParaRPr kumimoji="0" lang="en-US" sz="1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endParaRPr>
          </a:p>
          <a:p>
            <a:pPr marL="0" marR="0" lvl="0" indent="0" algn="ctr" defTabSz="914400" rtl="0" eaLnBrk="1" fontAlgn="base" latinLnBrk="0" hangingPunct="1">
              <a:spcBef>
                <a:spcPts val="0"/>
              </a:spcBef>
              <a:spcAft>
                <a:spcPct val="0"/>
              </a:spcAft>
              <a:buClr>
                <a:schemeClr val="tx2"/>
              </a:buClr>
              <a:buSzPct val="60000"/>
              <a:buFont typeface="Wingdings" pitchFamily="2" charset="2"/>
              <a:buNone/>
              <a:tabLst/>
              <a:defRPr/>
            </a:pPr>
            <a:endParaRPr kumimoji="0" lang="en-IN" sz="1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endParaRPr>
          </a:p>
          <a:p>
            <a:pPr algn="ctr" fontAlgn="base">
              <a:spcAft>
                <a:spcPct val="0"/>
              </a:spcAft>
              <a:buClr>
                <a:schemeClr val="tx2"/>
              </a:buClr>
              <a:buSzPct val="60000"/>
            </a:pPr>
            <a:r>
              <a:rPr lang="en-IN" sz="1600" kern="0" dirty="0" smtClean="0">
                <a:effectLst>
                  <a:outerShdw blurRad="38100" dist="38100" dir="2700000" algn="tl">
                    <a:srgbClr val="000000"/>
                  </a:outerShdw>
                </a:effectLst>
                <a:latin typeface="Arial Rounded MT Bold" pitchFamily="34" charset="0"/>
              </a:rPr>
              <a:t>S.Achrekar</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S.Aniruddhan</a:t>
            </a:r>
            <a:r>
              <a:rPr lang="en-IN" sz="1600" kern="0" baseline="30000" dirty="0" smtClean="0">
                <a:effectLst>
                  <a:outerShdw blurRad="38100" dist="38100" dir="2700000" algn="tl">
                    <a:srgbClr val="000000"/>
                  </a:outerShdw>
                </a:effectLst>
                <a:latin typeface="Arial Rounded MT Bold" pitchFamily="34" charset="0"/>
              </a:rPr>
              <a:t>3</a:t>
            </a:r>
            <a:r>
              <a:rPr lang="en-IN" sz="1600" kern="0" dirty="0" smtClean="0">
                <a:effectLst>
                  <a:outerShdw blurRad="38100" dist="38100" dir="2700000" algn="tl">
                    <a:srgbClr val="000000"/>
                  </a:outerShdw>
                </a:effectLst>
                <a:latin typeface="Arial Rounded MT Bold" pitchFamily="34" charset="0"/>
              </a:rPr>
              <a:t>, N.Ayyagiri</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A.Behere</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N.Chandrachoodan</a:t>
            </a:r>
            <a:r>
              <a:rPr lang="en-IN" sz="1600" kern="0" baseline="30000" dirty="0" smtClean="0">
                <a:effectLst>
                  <a:outerShdw blurRad="38100" dist="38100" dir="2700000" algn="tl">
                    <a:srgbClr val="000000"/>
                  </a:outerShdw>
                </a:effectLst>
                <a:latin typeface="Arial Rounded MT Bold" pitchFamily="34" charset="0"/>
              </a:rPr>
              <a:t>3</a:t>
            </a:r>
            <a:r>
              <a:rPr lang="en-IN" sz="1600" kern="0" dirty="0" smtClean="0">
                <a:effectLst>
                  <a:outerShdw blurRad="38100" dist="38100" dir="2700000" algn="tl">
                    <a:srgbClr val="000000"/>
                  </a:outerShdw>
                </a:effectLst>
                <a:latin typeface="Arial Rounded MT Bold" pitchFamily="34" charset="0"/>
              </a:rPr>
              <a:t>, V.B.Chandratre</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Chitra</a:t>
            </a:r>
            <a:r>
              <a:rPr lang="en-IN" sz="1600" kern="0" baseline="30000" dirty="0" smtClean="0">
                <a:effectLst>
                  <a:outerShdw blurRad="38100" dist="38100" dir="2700000" algn="tl">
                    <a:srgbClr val="000000"/>
                  </a:outerShdw>
                </a:effectLst>
                <a:latin typeface="Arial Rounded MT Bold" pitchFamily="34" charset="0"/>
              </a:rPr>
              <a:t>3</a:t>
            </a:r>
            <a:r>
              <a:rPr lang="en-IN" sz="1600" kern="0" dirty="0" smtClean="0">
                <a:effectLst>
                  <a:outerShdw blurRad="38100" dist="38100" dir="2700000" algn="tl">
                    <a:srgbClr val="000000"/>
                  </a:outerShdw>
                </a:effectLst>
                <a:latin typeface="Arial Rounded MT Bold" pitchFamily="34" charset="0"/>
              </a:rPr>
              <a:t>, D.Das</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S.Dasgupta</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V.M.Datar</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U. Gokhale</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A.Jain</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S.R.Joshi</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S.D.Kalmani</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N.Kamble</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S.Karmakar</a:t>
            </a:r>
            <a:r>
              <a:rPr lang="en-IN" sz="1600" kern="0" baseline="30000" dirty="0" smtClean="0">
                <a:effectLst>
                  <a:outerShdw blurRad="38100" dist="38100" dir="2700000" algn="tl">
                    <a:srgbClr val="000000"/>
                  </a:outerShdw>
                </a:effectLst>
                <a:latin typeface="Arial Rounded MT Bold" pitchFamily="34" charset="0"/>
              </a:rPr>
              <a:t>6</a:t>
            </a:r>
            <a:r>
              <a:rPr lang="en-IN" sz="1600" kern="0" dirty="0" smtClean="0">
                <a:effectLst>
                  <a:outerShdw blurRad="38100" dist="38100" dir="2700000" algn="tl">
                    <a:srgbClr val="000000"/>
                  </a:outerShdw>
                </a:effectLst>
                <a:latin typeface="Arial Rounded MT Bold" pitchFamily="34" charset="0"/>
              </a:rPr>
              <a:t>, T.Kasbekar</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P.Kaur</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H.Kolla</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N.Krishnapura</a:t>
            </a:r>
            <a:r>
              <a:rPr lang="en-IN" sz="1600" kern="0" baseline="30000" dirty="0" smtClean="0">
                <a:effectLst>
                  <a:outerShdw blurRad="38100" dist="38100" dir="2700000" algn="tl">
                    <a:srgbClr val="000000"/>
                  </a:outerShdw>
                </a:effectLst>
                <a:latin typeface="Arial Rounded MT Bold" pitchFamily="34" charset="0"/>
              </a:rPr>
              <a:t>3</a:t>
            </a:r>
            <a:r>
              <a:rPr lang="en-IN" sz="1600" kern="0" dirty="0" smtClean="0">
                <a:effectLst>
                  <a:outerShdw blurRad="38100" dist="38100" dir="2700000" algn="tl">
                    <a:srgbClr val="000000"/>
                  </a:outerShdw>
                </a:effectLst>
                <a:latin typeface="Arial Rounded MT Bold" pitchFamily="34" charset="0"/>
              </a:rPr>
              <a:t>, P.Kumar</a:t>
            </a:r>
            <a:r>
              <a:rPr lang="en-IN" sz="1600" kern="0" baseline="30000" dirty="0" smtClean="0">
                <a:effectLst>
                  <a:outerShdw blurRad="38100" dist="38100" dir="2700000" algn="tl">
                    <a:srgbClr val="000000"/>
                  </a:outerShdw>
                </a:effectLst>
                <a:latin typeface="Arial Rounded MT Bold" pitchFamily="34" charset="0"/>
              </a:rPr>
              <a:t>3</a:t>
            </a:r>
            <a:r>
              <a:rPr lang="en-IN" sz="1600" kern="0" dirty="0" smtClean="0">
                <a:effectLst>
                  <a:outerShdw blurRad="38100" dist="38100" dir="2700000" algn="tl">
                    <a:srgbClr val="000000"/>
                  </a:outerShdw>
                </a:effectLst>
                <a:latin typeface="Arial Rounded MT Bold" pitchFamily="34" charset="0"/>
              </a:rPr>
              <a:t>, T.K.Kundu</a:t>
            </a:r>
            <a:r>
              <a:rPr lang="en-IN" sz="1600" kern="0" baseline="30000" dirty="0" smtClean="0">
                <a:effectLst>
                  <a:outerShdw blurRad="38100" dist="38100" dir="2700000" algn="tl">
                    <a:srgbClr val="000000"/>
                  </a:outerShdw>
                </a:effectLst>
                <a:latin typeface="Arial Rounded MT Bold" pitchFamily="34" charset="0"/>
              </a:rPr>
              <a:t>6</a:t>
            </a:r>
            <a:r>
              <a:rPr lang="en-IN" sz="1600" kern="0" dirty="0" smtClean="0">
                <a:effectLst>
                  <a:outerShdw blurRad="38100" dist="38100" dir="2700000" algn="tl">
                    <a:srgbClr val="000000"/>
                  </a:outerShdw>
                </a:effectLst>
                <a:latin typeface="Arial Rounded MT Bold" pitchFamily="34" charset="0"/>
              </a:rPr>
              <a:t>, A.Lokapure</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M.Maity</a:t>
            </a:r>
            <a:r>
              <a:rPr lang="en-IN" sz="1600" kern="0" baseline="30000" dirty="0" smtClean="0">
                <a:effectLst>
                  <a:outerShdw blurRad="38100" dist="38100" dir="2700000" algn="tl">
                    <a:srgbClr val="000000"/>
                  </a:outerShdw>
                </a:effectLst>
                <a:latin typeface="Arial Rounded MT Bold" pitchFamily="34" charset="0"/>
              </a:rPr>
              <a:t>6</a:t>
            </a:r>
            <a:r>
              <a:rPr lang="en-IN" sz="1600" kern="0" dirty="0" smtClean="0">
                <a:effectLst>
                  <a:outerShdw blurRad="38100" dist="38100" dir="2700000" algn="tl">
                    <a:srgbClr val="000000"/>
                  </a:outerShdw>
                </a:effectLst>
                <a:latin typeface="Arial Rounded MT Bold" pitchFamily="34" charset="0"/>
              </a:rPr>
              <a:t>, G.Majumder</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A.Manna</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S.Mohanan</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S.Moitra</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N.K.Mondal</a:t>
            </a:r>
            <a:r>
              <a:rPr lang="en-IN" sz="1600" kern="0" baseline="30000" dirty="0" smtClean="0">
                <a:effectLst>
                  <a:outerShdw blurRad="38100" dist="38100" dir="2700000" algn="tl">
                    <a:srgbClr val="000000"/>
                  </a:outerShdw>
                </a:effectLst>
                <a:latin typeface="Arial Rounded MT Bold" pitchFamily="34" charset="0"/>
              </a:rPr>
              <a:t>4</a:t>
            </a:r>
            <a:r>
              <a:rPr lang="en-IN" sz="1600" kern="0" dirty="0" smtClean="0">
                <a:effectLst>
                  <a:outerShdw blurRad="38100" dist="38100" dir="2700000" algn="tl">
                    <a:srgbClr val="000000"/>
                  </a:outerShdw>
                </a:effectLst>
                <a:latin typeface="Arial Rounded MT Bold" pitchFamily="34" charset="0"/>
              </a:rPr>
              <a:t>, P.M.Nair</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Abinaya.P</a:t>
            </a:r>
            <a:r>
              <a:rPr lang="en-IN" sz="1600" kern="0" baseline="30000" dirty="0" smtClean="0">
                <a:effectLst>
                  <a:outerShdw blurRad="38100" dist="38100" dir="2700000" algn="tl">
                    <a:srgbClr val="000000"/>
                  </a:outerShdw>
                </a:effectLst>
                <a:latin typeface="Arial Rounded MT Bold" pitchFamily="34" charset="0"/>
              </a:rPr>
              <a:t>3</a:t>
            </a:r>
            <a:r>
              <a:rPr lang="en-IN" sz="1600" kern="0" dirty="0" smtClean="0">
                <a:effectLst>
                  <a:outerShdw blurRad="38100" dist="38100" dir="2700000" algn="tl">
                    <a:srgbClr val="000000"/>
                  </a:outerShdw>
                </a:effectLst>
                <a:latin typeface="Arial Rounded MT Bold" pitchFamily="34" charset="0"/>
              </a:rPr>
              <a:t>, S.Padmini</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N.Panyam</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Pathaleswar</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A.Prabhakar</a:t>
            </a:r>
            <a:r>
              <a:rPr lang="en-IN" sz="1600" kern="0" baseline="30000" dirty="0" smtClean="0">
                <a:effectLst>
                  <a:outerShdw blurRad="38100" dist="38100" dir="2700000" algn="tl">
                    <a:srgbClr val="000000"/>
                  </a:outerShdw>
                </a:effectLst>
                <a:latin typeface="Arial Rounded MT Bold" pitchFamily="34" charset="0"/>
              </a:rPr>
              <a:t>3</a:t>
            </a:r>
            <a:r>
              <a:rPr lang="en-IN" sz="1600" kern="0" dirty="0" smtClean="0">
                <a:effectLst>
                  <a:outerShdw blurRad="38100" dist="38100" dir="2700000" algn="tl">
                    <a:srgbClr val="000000"/>
                  </a:outerShdw>
                </a:effectLst>
                <a:latin typeface="Arial Rounded MT Bold" pitchFamily="34" charset="0"/>
              </a:rPr>
              <a:t>, M.Punna</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M.Rahaman</a:t>
            </a:r>
            <a:r>
              <a:rPr lang="en-IN" sz="1600" kern="0" baseline="30000" dirty="0" smtClean="0">
                <a:effectLst>
                  <a:outerShdw blurRad="38100" dist="38100" dir="2700000" algn="tl">
                    <a:srgbClr val="000000"/>
                  </a:outerShdw>
                </a:effectLst>
                <a:latin typeface="Arial Rounded MT Bold" pitchFamily="34" charset="0"/>
              </a:rPr>
              <a:t>6</a:t>
            </a:r>
            <a:r>
              <a:rPr lang="en-IN" sz="1600" kern="0" dirty="0" smtClean="0">
                <a:effectLst>
                  <a:outerShdw blurRad="38100" dist="38100" dir="2700000" algn="tl">
                    <a:srgbClr val="000000"/>
                  </a:outerShdw>
                </a:effectLst>
                <a:latin typeface="Arial Rounded MT Bold" pitchFamily="34" charset="0"/>
              </a:rPr>
              <a:t>, S.M.Raut</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a:t>
            </a:r>
            <a:r>
              <a:rPr lang="en-IN" sz="1600" dirty="0" smtClean="0"/>
              <a:t> </a:t>
            </a:r>
            <a:r>
              <a:rPr lang="en-IN" sz="1600" kern="0" dirty="0" smtClean="0">
                <a:effectLst>
                  <a:outerShdw blurRad="38100" dist="38100" dir="2700000" algn="tl">
                    <a:srgbClr val="000000"/>
                  </a:outerShdw>
                </a:effectLst>
                <a:latin typeface="Arial Rounded MT Bold" pitchFamily="34" charset="0"/>
              </a:rPr>
              <a:t>K.C.Ravindran</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S.Roy</a:t>
            </a:r>
            <a:r>
              <a:rPr lang="en-IN" sz="1600" kern="0" baseline="30000" dirty="0" smtClean="0">
                <a:effectLst>
                  <a:outerShdw blurRad="38100" dist="38100" dir="2700000" algn="tl">
                    <a:srgbClr val="000000"/>
                  </a:outerShdw>
                </a:effectLst>
                <a:latin typeface="Arial Rounded MT Bold" pitchFamily="34" charset="0"/>
              </a:rPr>
              <a:t>6</a:t>
            </a:r>
            <a:r>
              <a:rPr lang="en-IN" sz="1600" kern="0" dirty="0" smtClean="0">
                <a:effectLst>
                  <a:outerShdw blurRad="38100" dist="38100" dir="2700000" algn="tl">
                    <a:srgbClr val="000000"/>
                  </a:outerShdw>
                </a:effectLst>
                <a:latin typeface="Arial Rounded MT Bold" pitchFamily="34" charset="0"/>
              </a:rPr>
              <a:t>, Prafulla.S</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M.N.Saraf</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B.Satyanarayana</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R.R.Shinde</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S.Sikder</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D.Sil</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M.Sukhwani</a:t>
            </a:r>
            <a:r>
              <a:rPr lang="en-IN" sz="1600" kern="0" baseline="30000" dirty="0" smtClean="0">
                <a:effectLst>
                  <a:outerShdw blurRad="38100" dist="38100" dir="2700000" algn="tl">
                    <a:srgbClr val="000000"/>
                  </a:outerShdw>
                </a:effectLst>
                <a:latin typeface="Arial Rounded MT Bold" pitchFamily="34" charset="0"/>
              </a:rPr>
              <a:t>1</a:t>
            </a:r>
            <a:r>
              <a:rPr lang="en-IN" sz="1600" kern="0" dirty="0" smtClean="0">
                <a:effectLst>
                  <a:outerShdw blurRad="38100" dist="38100" dir="2700000" algn="tl">
                    <a:srgbClr val="000000"/>
                  </a:outerShdw>
                </a:effectLst>
                <a:latin typeface="Arial Rounded MT Bold" pitchFamily="34" charset="0"/>
              </a:rPr>
              <a:t>, M.Thomas</a:t>
            </a:r>
            <a:r>
              <a:rPr lang="en-IN" sz="1600" kern="0" baseline="30000" dirty="0" smtClean="0">
                <a:effectLst>
                  <a:outerShdw blurRad="38100" dist="38100" dir="2700000" algn="tl">
                    <a:srgbClr val="000000"/>
                  </a:outerShdw>
                </a:effectLst>
                <a:latin typeface="Arial Rounded MT Bold" pitchFamily="34" charset="0"/>
              </a:rPr>
              <a:t>2</a:t>
            </a:r>
            <a:r>
              <a:rPr lang="en-IN" sz="1600" kern="0" dirty="0" smtClean="0">
                <a:effectLst>
                  <a:outerShdw blurRad="38100" dist="38100" dir="2700000" algn="tl">
                    <a:srgbClr val="000000"/>
                  </a:outerShdw>
                </a:effectLst>
                <a:latin typeface="Arial Rounded MT Bold" pitchFamily="34" charset="0"/>
              </a:rPr>
              <a:t>, S.S.Upadhya</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P.Verma</a:t>
            </a:r>
            <a:r>
              <a:rPr lang="en-IN" sz="1600" kern="0" baseline="30000" dirty="0" smtClean="0">
                <a:effectLst>
                  <a:outerShdw blurRad="38100" dist="38100" dir="2700000" algn="tl">
                    <a:srgbClr val="000000"/>
                  </a:outerShdw>
                </a:effectLst>
                <a:latin typeface="Arial Rounded MT Bold" pitchFamily="34" charset="0"/>
              </a:rPr>
              <a:t>5</a:t>
            </a:r>
            <a:r>
              <a:rPr lang="en-IN" sz="1600" kern="0" dirty="0" smtClean="0">
                <a:effectLst>
                  <a:outerShdw blurRad="38100" dist="38100" dir="2700000" algn="tl">
                    <a:srgbClr val="000000"/>
                  </a:outerShdw>
                </a:effectLst>
                <a:latin typeface="Arial Rounded MT Bold" pitchFamily="34" charset="0"/>
              </a:rPr>
              <a:t>, E.Yuvaraj</a:t>
            </a:r>
            <a:r>
              <a:rPr lang="en-IN" sz="1600" kern="0" baseline="30000" dirty="0" smtClean="0">
                <a:effectLst>
                  <a:outerShdw blurRad="38100" dist="38100" dir="2700000" algn="tl">
                    <a:srgbClr val="000000"/>
                  </a:outerShdw>
                </a:effectLst>
                <a:latin typeface="Arial Rounded MT Bold" pitchFamily="34" charset="0"/>
              </a:rPr>
              <a:t>5</a:t>
            </a:r>
            <a:endParaRPr lang="en-IN" sz="1600" kern="0" dirty="0" smtClean="0">
              <a:effectLst>
                <a:outerShdw blurRad="38100" dist="38100" dir="2700000" algn="tl">
                  <a:srgbClr val="000000"/>
                </a:outerShdw>
              </a:effectLst>
              <a:latin typeface="Arial Rounded MT Bold" pitchFamily="34" charset="0"/>
            </a:endParaRPr>
          </a:p>
          <a:p>
            <a:pPr marL="0" marR="0" lvl="0" indent="0" algn="ctr" defTabSz="914400" rtl="0" eaLnBrk="1" fontAlgn="base" latinLnBrk="0" hangingPunct="1">
              <a:spcBef>
                <a:spcPts val="0"/>
              </a:spcBef>
              <a:spcAft>
                <a:spcPct val="0"/>
              </a:spcAft>
              <a:buClr>
                <a:schemeClr val="tx2"/>
              </a:buClr>
              <a:buSzPct val="60000"/>
              <a:buFont typeface="Wingdings" pitchFamily="2" charset="2"/>
              <a:buNone/>
              <a:tabLst/>
              <a:defRPr/>
            </a:pPr>
            <a:r>
              <a:rPr kumimoji="0" lang="en-IN" sz="105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 </a:t>
            </a:r>
          </a:p>
          <a:p>
            <a:pPr lvl="0" algn="ctr" fontAlgn="base">
              <a:spcAft>
                <a:spcPct val="0"/>
              </a:spcAft>
              <a:buClr>
                <a:schemeClr val="tx2"/>
              </a:buClr>
              <a:buSzPct val="60000"/>
            </a:pPr>
            <a:r>
              <a:rPr lang="en-IN" sz="1400" kern="0" baseline="30000" dirty="0" smtClean="0">
                <a:effectLst>
                  <a:outerShdw blurRad="38100" dist="38100" dir="2700000" algn="tl">
                    <a:srgbClr val="000000"/>
                  </a:outerShdw>
                </a:effectLst>
                <a:latin typeface="Arial Rounded MT Bold" pitchFamily="34" charset="0"/>
              </a:rPr>
              <a:t>1</a:t>
            </a:r>
            <a:r>
              <a:rPr lang="en-IN" sz="1400" kern="0" dirty="0" smtClean="0">
                <a:effectLst>
                  <a:outerShdw blurRad="38100" dist="38100" dir="2700000" algn="tl">
                    <a:srgbClr val="000000"/>
                  </a:outerShdw>
                </a:effectLst>
                <a:latin typeface="Arial Rounded MT Bold" pitchFamily="34" charset="0"/>
              </a:rPr>
              <a:t>Bhabha Atomic Research Centre, Trombay, Mumbai, 400085, INDIA</a:t>
            </a:r>
          </a:p>
          <a:p>
            <a:pPr lvl="0" algn="ctr" fontAlgn="base">
              <a:spcAft>
                <a:spcPct val="0"/>
              </a:spcAft>
              <a:buClr>
                <a:schemeClr val="tx2"/>
              </a:buClr>
              <a:buSzPct val="60000"/>
            </a:pPr>
            <a:r>
              <a:rPr lang="en-IN" sz="1400" kern="0" baseline="30000" dirty="0" smtClean="0">
                <a:effectLst>
                  <a:outerShdw blurRad="38100" dist="38100" dir="2700000" algn="tl">
                    <a:srgbClr val="000000"/>
                  </a:outerShdw>
                </a:effectLst>
                <a:latin typeface="Arial Rounded MT Bold" pitchFamily="34" charset="0"/>
              </a:rPr>
              <a:t>2</a:t>
            </a:r>
            <a:r>
              <a:rPr lang="en-IN" sz="1400" kern="0" dirty="0" smtClean="0">
                <a:effectLst>
                  <a:outerShdw blurRad="38100" dist="38100" dir="2700000" algn="tl">
                    <a:srgbClr val="000000"/>
                  </a:outerShdw>
                </a:effectLst>
                <a:latin typeface="Arial Rounded MT Bold" pitchFamily="34" charset="0"/>
              </a:rPr>
              <a:t>Electronics Corporation of India Limited, Veer Savarkar Marg, Mumbai, 400028, INDIA</a:t>
            </a:r>
          </a:p>
          <a:p>
            <a:pPr lvl="0" algn="ctr" fontAlgn="base">
              <a:spcAft>
                <a:spcPct val="0"/>
              </a:spcAft>
              <a:buClr>
                <a:schemeClr val="tx2"/>
              </a:buClr>
              <a:buSzPct val="60000"/>
            </a:pPr>
            <a:r>
              <a:rPr lang="en-IN" sz="1400" kern="0" baseline="30000" dirty="0" smtClean="0">
                <a:effectLst>
                  <a:outerShdw blurRad="38100" dist="38100" dir="2700000" algn="tl">
                    <a:srgbClr val="000000"/>
                  </a:outerShdw>
                </a:effectLst>
                <a:latin typeface="Arial Rounded MT Bold" pitchFamily="34" charset="0"/>
              </a:rPr>
              <a:t>3</a:t>
            </a:r>
            <a:r>
              <a:rPr lang="en-IN" sz="1400" kern="0" dirty="0" smtClean="0">
                <a:effectLst>
                  <a:outerShdw blurRad="38100" dist="38100" dir="2700000" algn="tl">
                    <a:srgbClr val="000000"/>
                  </a:outerShdw>
                </a:effectLst>
                <a:latin typeface="Arial Rounded MT Bold" pitchFamily="34" charset="0"/>
              </a:rPr>
              <a:t>Indian Institute of Technology Madras, IIT P.O., Chennai, 600036, INDIA</a:t>
            </a:r>
          </a:p>
          <a:p>
            <a:pPr lvl="0" algn="ctr" fontAlgn="base">
              <a:spcAft>
                <a:spcPct val="0"/>
              </a:spcAft>
              <a:buClr>
                <a:schemeClr val="tx2"/>
              </a:buClr>
              <a:buSzPct val="60000"/>
            </a:pPr>
            <a:r>
              <a:rPr lang="en-IN" sz="1400" kern="0" baseline="30000" dirty="0" smtClean="0">
                <a:effectLst>
                  <a:outerShdw blurRad="38100" dist="38100" dir="2700000" algn="tl">
                    <a:srgbClr val="000000"/>
                  </a:outerShdw>
                </a:effectLst>
                <a:latin typeface="Arial Rounded MT Bold" pitchFamily="34" charset="0"/>
              </a:rPr>
              <a:t>4</a:t>
            </a:r>
            <a:r>
              <a:rPr lang="en-IN" sz="1400" kern="0" dirty="0" smtClean="0">
                <a:effectLst>
                  <a:outerShdw blurRad="38100" dist="38100" dir="2700000" algn="tl">
                    <a:srgbClr val="000000"/>
                  </a:outerShdw>
                </a:effectLst>
                <a:latin typeface="Arial Rounded MT Bold" pitchFamily="34" charset="0"/>
              </a:rPr>
              <a:t>Saha Institute of Nuclear Physics, Bidhan Nagar, Kolkata, 700064, INDIA</a:t>
            </a:r>
          </a:p>
          <a:p>
            <a:pPr lvl="0" algn="ctr" fontAlgn="base">
              <a:spcAft>
                <a:spcPct val="0"/>
              </a:spcAft>
              <a:buClr>
                <a:schemeClr val="tx2"/>
              </a:buClr>
              <a:buSzPct val="60000"/>
            </a:pPr>
            <a:r>
              <a:rPr lang="en-IN" sz="1400" kern="0" baseline="30000" dirty="0" smtClean="0">
                <a:effectLst>
                  <a:outerShdw blurRad="38100" dist="38100" dir="2700000" algn="tl">
                    <a:srgbClr val="000000"/>
                  </a:outerShdw>
                </a:effectLst>
                <a:latin typeface="Arial Rounded MT Bold" pitchFamily="34" charset="0"/>
              </a:rPr>
              <a:t>5</a:t>
            </a:r>
            <a:r>
              <a:rPr lang="en-IN" sz="1400" kern="0" dirty="0" smtClean="0">
                <a:effectLst>
                  <a:outerShdw blurRad="38100" dist="38100" dir="2700000" algn="tl">
                    <a:srgbClr val="000000"/>
                  </a:outerShdw>
                </a:effectLst>
                <a:latin typeface="Arial Rounded MT Bold" pitchFamily="34" charset="0"/>
              </a:rPr>
              <a:t>Tata Institute of Fundamental Research, Homi Bhabha Road, Mumbai, 400005, INDIA</a:t>
            </a:r>
          </a:p>
          <a:p>
            <a:pPr lvl="0" algn="ctr" fontAlgn="base">
              <a:spcAft>
                <a:spcPct val="0"/>
              </a:spcAft>
              <a:buClr>
                <a:schemeClr val="tx2"/>
              </a:buClr>
              <a:buSzPct val="60000"/>
            </a:pPr>
            <a:r>
              <a:rPr lang="en-IN" sz="1400" kern="0" baseline="30000" dirty="0" smtClean="0">
                <a:effectLst>
                  <a:outerShdw blurRad="38100" dist="38100" dir="2700000" algn="tl">
                    <a:srgbClr val="000000"/>
                  </a:outerShdw>
                </a:effectLst>
                <a:latin typeface="Arial Rounded MT Bold" pitchFamily="34" charset="0"/>
              </a:rPr>
              <a:t>6</a:t>
            </a:r>
            <a:r>
              <a:rPr lang="en-IN" sz="1400" kern="0" dirty="0" smtClean="0">
                <a:effectLst>
                  <a:outerShdw blurRad="38100" dist="38100" dir="2700000" algn="tl">
                    <a:srgbClr val="000000"/>
                  </a:outerShdw>
                </a:effectLst>
                <a:latin typeface="Arial Rounded MT Bold" pitchFamily="34" charset="0"/>
              </a:rPr>
              <a:t>Visva-Bharati, Santiniketan, 731235, INDIA</a:t>
            </a:r>
            <a:endParaRPr lang="en-IN" sz="1200" kern="0" dirty="0" smtClean="0">
              <a:effectLst>
                <a:outerShdw blurRad="38100" dist="38100" dir="2700000" algn="tl">
                  <a:srgbClr val="000000"/>
                </a:outerShdw>
              </a:effectLst>
              <a:latin typeface="Arial Rounded MT Bold" pitchFamily="34" charset="0"/>
            </a:endParaRPr>
          </a:p>
        </p:txBody>
      </p:sp>
      <p:sp>
        <p:nvSpPr>
          <p:cNvPr id="2" name="Title 1"/>
          <p:cNvSpPr>
            <a:spLocks noGrp="1"/>
          </p:cNvSpPr>
          <p:nvPr>
            <p:ph type="ctrTitle" sz="quarter"/>
          </p:nvPr>
        </p:nvSpPr>
        <p:spPr>
          <a:xfrm>
            <a:off x="0" y="0"/>
            <a:ext cx="9144000" cy="1973263"/>
          </a:xfrm>
          <a:blipFill>
            <a:blip r:embed="rId2" cstate="print"/>
            <a:stretch>
              <a:fillRect/>
            </a:stretch>
          </a:blipFill>
        </p:spPr>
        <p:txBody>
          <a:bodyPr>
            <a:normAutofit/>
          </a:bodyPr>
          <a:lstStyle/>
          <a:p>
            <a:r>
              <a:rPr lang="en-IN" sz="4000" dirty="0" smtClean="0">
                <a:solidFill>
                  <a:srgbClr val="FFFF00"/>
                </a:solidFill>
              </a:rPr>
              <a:t>Electronics,  trigger and data acquisition systems for the INO ICAL experiment</a:t>
            </a:r>
            <a:endParaRPr lang="en-SG" sz="40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DFE module – the workhorse</a:t>
            </a:r>
            <a:endParaRPr lang="en-SG" dirty="0"/>
          </a:p>
        </p:txBody>
      </p:sp>
      <p:pic>
        <p:nvPicPr>
          <p:cNvPr id="2051" name="Picture 3"/>
          <p:cNvPicPr>
            <a:picLocks noGrp="1" noChangeAspect="1" noChangeArrowheads="1"/>
          </p:cNvPicPr>
          <p:nvPr>
            <p:ph idx="1"/>
          </p:nvPr>
        </p:nvPicPr>
        <p:blipFill>
          <a:blip r:embed="rId2" cstate="print"/>
          <a:stretch>
            <a:fillRect/>
          </a:stretch>
        </p:blipFill>
        <p:spPr bwMode="auto">
          <a:xfrm>
            <a:off x="2325341" y="720725"/>
            <a:ext cx="6818659" cy="5759450"/>
          </a:xfrm>
          <a:prstGeom prst="rect">
            <a:avLst/>
          </a:prstGeom>
          <a:noFill/>
          <a:ln>
            <a:noFill/>
          </a:ln>
        </p:spPr>
      </p:pic>
      <p:sp>
        <p:nvSpPr>
          <p:cNvPr id="357" name="Content Placeholder 1"/>
          <p:cNvSpPr txBox="1">
            <a:spLocks/>
          </p:cNvSpPr>
          <p:nvPr/>
        </p:nvSpPr>
        <p:spPr>
          <a:xfrm>
            <a:off x="35496" y="719999"/>
            <a:ext cx="2196000" cy="5893921"/>
          </a:xfrm>
          <a:prstGeom prst="rect">
            <a:avLst/>
          </a:prstGeom>
        </p:spPr>
        <p:txBody>
          <a:bodyPr vert="horz" wrap="square" lIns="91440" tIns="45720" rIns="91440" bIns="45720" rtlCol="0">
            <a:spAutoFit/>
          </a:bodyPr>
          <a:lstStyle/>
          <a:p>
            <a:pPr marL="216000" indent="-216000">
              <a:spcAft>
                <a:spcPts val="600"/>
              </a:spcAft>
              <a:buSzPct val="80000"/>
              <a:buFont typeface="Wingdings 2"/>
              <a:buChar char=""/>
              <a:defRPr/>
            </a:pPr>
            <a:r>
              <a:rPr lang="en-US" sz="1700" dirty="0" smtClean="0">
                <a:latin typeface="Arial Rounded MT Bold" pitchFamily="34" charset="0"/>
                <a:cs typeface="Narkisim" pitchFamily="34" charset="-79"/>
              </a:rPr>
              <a:t>Unshaped, digitized, LVDS RPC signals from 128 strips (64x + 64y)</a:t>
            </a:r>
          </a:p>
          <a:p>
            <a:pPr marL="216000" indent="-216000">
              <a:spcAft>
                <a:spcPts val="600"/>
              </a:spcAft>
              <a:buSzPct val="80000"/>
              <a:buFont typeface="Wingdings 2"/>
              <a:buChar char=""/>
              <a:defRPr/>
            </a:pPr>
            <a:r>
              <a:rPr lang="en-US" sz="1700" dirty="0" smtClean="0">
                <a:latin typeface="Arial Rounded MT Bold" pitchFamily="34" charset="0"/>
                <a:cs typeface="Narkisim" pitchFamily="34" charset="-79"/>
              </a:rPr>
              <a:t>16 analog RPC signals, each signal is a summed or multiplexed output of 8 RPC amplified signals.</a:t>
            </a:r>
          </a:p>
          <a:p>
            <a:pPr marL="216000" indent="-216000">
              <a:spcAft>
                <a:spcPts val="600"/>
              </a:spcAft>
              <a:buSzPct val="80000"/>
              <a:buFont typeface="Wingdings 2"/>
              <a:buChar char=""/>
              <a:defRPr/>
            </a:pPr>
            <a:r>
              <a:rPr lang="en-US" sz="1700" dirty="0" smtClean="0">
                <a:latin typeface="Arial Rounded MT Bold" pitchFamily="34" charset="0"/>
                <a:cs typeface="Narkisim" pitchFamily="34" charset="-79"/>
              </a:rPr>
              <a:t>Global trigger</a:t>
            </a:r>
          </a:p>
          <a:p>
            <a:pPr marL="216000" indent="-216000">
              <a:spcAft>
                <a:spcPts val="600"/>
              </a:spcAft>
              <a:buSzPct val="80000"/>
              <a:buFont typeface="Wingdings 2"/>
              <a:buChar char=""/>
              <a:defRPr/>
            </a:pPr>
            <a:r>
              <a:rPr lang="en-US" sz="1700" dirty="0" smtClean="0">
                <a:latin typeface="Arial Rounded MT Bold" pitchFamily="34" charset="0"/>
                <a:cs typeface="Narkisim" pitchFamily="34" charset="-79"/>
              </a:rPr>
              <a:t>TDC calibration signals</a:t>
            </a:r>
          </a:p>
          <a:p>
            <a:pPr marL="216000" indent="-216000">
              <a:spcAft>
                <a:spcPts val="600"/>
              </a:spcAft>
              <a:buSzPct val="80000"/>
              <a:buFont typeface="Wingdings 2"/>
              <a:buChar char=""/>
              <a:defRPr/>
            </a:pPr>
            <a:r>
              <a:rPr lang="en-US" sz="1700" dirty="0" smtClean="0">
                <a:latin typeface="Arial Rounded MT Bold" pitchFamily="34" charset="0"/>
                <a:cs typeface="Narkisim" pitchFamily="34" charset="-79"/>
              </a:rPr>
              <a:t>TCP/IP connection to backend for command and data </a:t>
            </a:r>
            <a:r>
              <a:rPr lang="en-US" sz="1700" dirty="0" smtClean="0">
                <a:latin typeface="Arial Rounded MT Bold" pitchFamily="34" charset="0"/>
                <a:cs typeface="Narkisim" pitchFamily="34" charset="-79"/>
              </a:rPr>
              <a:t>transfer.</a:t>
            </a:r>
            <a:endParaRPr lang="en-US" sz="1700" dirty="0" smtClean="0">
              <a:latin typeface="Arial Rounded MT Bold" pitchFamily="34" charset="0"/>
              <a:cs typeface="Narkisim" pitchFamily="34" charset="-79"/>
            </a:endParaRPr>
          </a:p>
        </p:txBody>
      </p:sp>
      <p:sp>
        <p:nvSpPr>
          <p:cNvPr id="7" name="Footer Placeholder 3"/>
          <p:cNvSpPr>
            <a:spLocks noGrp="1"/>
          </p:cNvSpPr>
          <p:nvPr>
            <p:ph type="ftr" sz="quarter" idx="11"/>
          </p:nvPr>
        </p:nvSpPr>
        <p:spPr>
          <a:xfrm>
            <a:off x="0" y="6516000"/>
            <a:ext cx="8604000" cy="288000"/>
          </a:xfrm>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Soft-core processor</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215042" name="Picture 2"/>
          <p:cNvPicPr>
            <a:picLocks noGrp="1" noChangeAspect="1" noChangeArrowheads="1"/>
          </p:cNvPicPr>
          <p:nvPr>
            <p:ph idx="1"/>
          </p:nvPr>
        </p:nvPicPr>
        <p:blipFill>
          <a:blip r:embed="rId2" cstate="print"/>
          <a:srcRect/>
          <a:stretch>
            <a:fillRect/>
          </a:stretch>
        </p:blipFill>
        <p:spPr bwMode="auto">
          <a:xfrm>
            <a:off x="398808" y="720725"/>
            <a:ext cx="8346384" cy="5759450"/>
          </a:xfrm>
          <a:prstGeom prst="rect">
            <a:avLst/>
          </a:prstGeom>
          <a:noFill/>
          <a:ln w="9525">
            <a:noFill/>
            <a:miter lim="800000"/>
            <a:headEnd/>
            <a:tailEnd/>
          </a:ln>
        </p:spPr>
      </p:pic>
      <p:sp>
        <p:nvSpPr>
          <p:cNvPr id="10" name="Rectangle 9"/>
          <p:cNvSpPr/>
          <p:nvPr/>
        </p:nvSpPr>
        <p:spPr>
          <a:xfrm>
            <a:off x="3463414" y="1484784"/>
            <a:ext cx="2448000" cy="1938992"/>
          </a:xfrm>
          <a:prstGeom prst="rect">
            <a:avLst/>
          </a:prstGeom>
        </p:spPr>
        <p:txBody>
          <a:bodyPr wrap="square">
            <a:spAutoFit/>
          </a:bodyPr>
          <a:lstStyle/>
          <a:p>
            <a:pPr marL="108000" indent="-108000">
              <a:buFont typeface="Arial" pitchFamily="34" charset="0"/>
              <a:buChar char="•"/>
            </a:pPr>
            <a:r>
              <a:rPr lang="en-US" sz="1200" dirty="0" smtClean="0">
                <a:solidFill>
                  <a:srgbClr val="FF0000"/>
                </a:solidFill>
                <a:latin typeface="Arial Rounded MT Bold" pitchFamily="34" charset="0"/>
              </a:rPr>
              <a:t>Event data acquisition</a:t>
            </a:r>
          </a:p>
          <a:p>
            <a:pPr marL="108000" indent="-108000">
              <a:buFont typeface="Arial" pitchFamily="34" charset="0"/>
              <a:buChar char="•"/>
            </a:pPr>
            <a:r>
              <a:rPr lang="en-US" sz="1200" dirty="0" smtClean="0">
                <a:solidFill>
                  <a:srgbClr val="FF0000"/>
                </a:solidFill>
                <a:latin typeface="Arial Rounded MT Bold" pitchFamily="34" charset="0"/>
              </a:rPr>
              <a:t>Monitoring data acquisition</a:t>
            </a:r>
          </a:p>
          <a:p>
            <a:pPr marL="108000" indent="-108000">
              <a:buFont typeface="Arial" pitchFamily="34" charset="0"/>
              <a:buChar char="•"/>
            </a:pPr>
            <a:r>
              <a:rPr lang="en-US" sz="1200" dirty="0" smtClean="0">
                <a:solidFill>
                  <a:srgbClr val="FF0000"/>
                </a:solidFill>
                <a:latin typeface="Arial Rounded MT Bold" pitchFamily="34" charset="0"/>
              </a:rPr>
              <a:t>Command interface </a:t>
            </a:r>
          </a:p>
          <a:p>
            <a:pPr marL="108000" indent="-108000">
              <a:buFont typeface="Arial" pitchFamily="34" charset="0"/>
              <a:buChar char="•"/>
            </a:pPr>
            <a:r>
              <a:rPr lang="en-US" sz="1200" dirty="0" smtClean="0">
                <a:solidFill>
                  <a:srgbClr val="FF0000"/>
                </a:solidFill>
                <a:latin typeface="Arial Rounded MT Bold" pitchFamily="34" charset="0"/>
              </a:rPr>
              <a:t>Remote system upgradation</a:t>
            </a:r>
          </a:p>
          <a:p>
            <a:pPr marL="108000" indent="-108000">
              <a:buFont typeface="Arial" pitchFamily="34" charset="0"/>
              <a:buChar char="•"/>
            </a:pPr>
            <a:r>
              <a:rPr lang="en-US" sz="1200" dirty="0" smtClean="0">
                <a:solidFill>
                  <a:srgbClr val="FF0000"/>
                </a:solidFill>
                <a:latin typeface="Arial Rounded MT Bold" pitchFamily="34" charset="0"/>
              </a:rPr>
              <a:t>HV control and Monitoring</a:t>
            </a:r>
          </a:p>
          <a:p>
            <a:pPr marL="108000" indent="-108000">
              <a:buFont typeface="Arial" pitchFamily="34" charset="0"/>
              <a:buChar char="•"/>
            </a:pPr>
            <a:r>
              <a:rPr lang="en-US" sz="1200" dirty="0" smtClean="0">
                <a:solidFill>
                  <a:srgbClr val="FF0000"/>
                </a:solidFill>
                <a:latin typeface="Arial Rounded MT Bold" pitchFamily="34" charset="0"/>
              </a:rPr>
              <a:t>Read/Write Hardware </a:t>
            </a:r>
            <a:r>
              <a:rPr lang="en-US" sz="1200" dirty="0" smtClean="0">
                <a:solidFill>
                  <a:srgbClr val="FF0000"/>
                </a:solidFill>
                <a:latin typeface="Arial Rounded MT Bold" pitchFamily="34" charset="0"/>
              </a:rPr>
              <a:t>register  </a:t>
            </a:r>
            <a:r>
              <a:rPr lang="en-US" sz="1200" dirty="0" smtClean="0">
                <a:solidFill>
                  <a:srgbClr val="FF0000"/>
                </a:solidFill>
                <a:latin typeface="Arial Rounded MT Bold" pitchFamily="34" charset="0"/>
              </a:rPr>
              <a:t>access</a:t>
            </a:r>
          </a:p>
          <a:p>
            <a:pPr marL="108000" indent="-108000">
              <a:buFont typeface="Arial" pitchFamily="34" charset="0"/>
              <a:buChar char="•"/>
            </a:pPr>
            <a:r>
              <a:rPr lang="en-US" sz="1200" dirty="0" smtClean="0">
                <a:solidFill>
                  <a:srgbClr val="FF0000"/>
                </a:solidFill>
                <a:latin typeface="Arial Rounded MT Bold" pitchFamily="34" charset="0"/>
              </a:rPr>
              <a:t>Flash memory Access </a:t>
            </a:r>
          </a:p>
          <a:p>
            <a:pPr marL="108000" indent="-108000">
              <a:buFont typeface="Arial" pitchFamily="34" charset="0"/>
              <a:buChar char="•"/>
            </a:pPr>
            <a:r>
              <a:rPr lang="en-US" sz="1200" dirty="0" smtClean="0">
                <a:solidFill>
                  <a:srgbClr val="FF0000"/>
                </a:solidFill>
                <a:latin typeface="Arial Rounded MT Bold" pitchFamily="34" charset="0"/>
              </a:rPr>
              <a:t>TDC JTAG Access</a:t>
            </a:r>
          </a:p>
          <a:p>
            <a:pPr marL="108000" indent="-108000">
              <a:buFont typeface="Arial" pitchFamily="34" charset="0"/>
              <a:buChar char="•"/>
            </a:pPr>
            <a:r>
              <a:rPr lang="en-US" sz="1200" dirty="0" smtClean="0">
                <a:solidFill>
                  <a:srgbClr val="FF0000"/>
                </a:solidFill>
                <a:latin typeface="Arial Rounded MT Bold" pitchFamily="34" charset="0"/>
              </a:rPr>
              <a:t>Wiznet Network Interface</a:t>
            </a:r>
          </a:p>
        </p:txBody>
      </p:sp>
      <p:sp>
        <p:nvSpPr>
          <p:cNvPr id="7" name="Rectangle 6"/>
          <p:cNvSpPr/>
          <p:nvPr/>
        </p:nvSpPr>
        <p:spPr>
          <a:xfrm>
            <a:off x="4026394" y="802453"/>
            <a:ext cx="1667444" cy="307777"/>
          </a:xfrm>
          <a:prstGeom prst="rect">
            <a:avLst/>
          </a:prstGeom>
        </p:spPr>
        <p:txBody>
          <a:bodyPr wrap="none">
            <a:spAutoFit/>
          </a:bodyPr>
          <a:lstStyle/>
          <a:p>
            <a:r>
              <a:rPr lang="en-IN" sz="1400" dirty="0" smtClean="0">
                <a:solidFill>
                  <a:srgbClr val="000000"/>
                </a:solidFill>
                <a:latin typeface="Arial Rounded MT Bold" pitchFamily="34" charset="0"/>
              </a:rPr>
              <a:t>(EP4CE115F780)</a:t>
            </a:r>
            <a:endParaRPr lang="en-IN" sz="1400" dirty="0">
              <a:solidFill>
                <a:srgbClr val="00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DFE </a:t>
            </a:r>
            <a:r>
              <a:rPr lang="en-US" dirty="0" smtClean="0"/>
              <a:t>module </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6" name="Picture Placeholder 7"/>
          <p:cNvPicPr>
            <a:picLocks noGrp="1" noChangeAspect="1"/>
          </p:cNvPicPr>
          <p:nvPr>
            <p:ph idx="1"/>
          </p:nvPr>
        </p:nvPicPr>
        <p:blipFill>
          <a:blip r:embed="rId2" cstate="print">
            <a:extLst>
              <a:ext uri="{28A0092B-C50C-407E-A947-70E740481C1C}">
                <a14:useLocalDpi xmlns="" xmlns:a14="http://schemas.microsoft.com/office/drawing/2010/main" val="0"/>
              </a:ext>
            </a:extLst>
          </a:blip>
          <a:srcRect l="17214" t="14983" r="18793" b="14269"/>
          <a:stretch>
            <a:fillRect/>
          </a:stretch>
        </p:blipFill>
        <p:spPr bwMode="auto">
          <a:xfrm>
            <a:off x="18000" y="720000"/>
            <a:ext cx="9108000" cy="5643712"/>
          </a:xfrm>
          <a:prstGeom prst="rect">
            <a:avLst/>
          </a:prstGeom>
          <a:noFill/>
          <a:ln w="9525">
            <a:noFill/>
            <a:miter lim="800000"/>
            <a:headEnd/>
            <a:tailEnd/>
          </a:ln>
          <a:effectLst/>
        </p:spPr>
      </p:pic>
      <p:sp>
        <p:nvSpPr>
          <p:cNvPr id="8" name="TextBox 7"/>
          <p:cNvSpPr txBox="1"/>
          <p:nvPr/>
        </p:nvSpPr>
        <p:spPr>
          <a:xfrm>
            <a:off x="6228184" y="3903439"/>
            <a:ext cx="2484000" cy="504000"/>
          </a:xfrm>
          <a:prstGeom prst="rect">
            <a:avLst/>
          </a:prstGeom>
          <a:noFill/>
        </p:spPr>
        <p:txBody>
          <a:bodyPr wrap="square" rtlCol="0">
            <a:spAutoFit/>
          </a:bodyPr>
          <a:lstStyle/>
          <a:p>
            <a:r>
              <a:rPr lang="en-IN" sz="2800" dirty="0" smtClean="0">
                <a:latin typeface="Arial Rounded MT Bold" pitchFamily="34" charset="0"/>
              </a:rPr>
              <a:t>Three boards</a:t>
            </a:r>
            <a:endParaRPr lang="en-IN" sz="2800" dirty="0">
              <a:latin typeface="Arial Rounded MT Bold" pitchFamily="34" charset="0"/>
            </a:endParaRPr>
          </a:p>
        </p:txBody>
      </p:sp>
      <p:sp>
        <p:nvSpPr>
          <p:cNvPr id="9" name="TextBox 8"/>
          <p:cNvSpPr txBox="1"/>
          <p:nvPr/>
        </p:nvSpPr>
        <p:spPr>
          <a:xfrm>
            <a:off x="35496" y="720000"/>
            <a:ext cx="2267744" cy="1015663"/>
          </a:xfrm>
          <a:prstGeom prst="rect">
            <a:avLst/>
          </a:prstGeom>
          <a:noFill/>
        </p:spPr>
        <p:txBody>
          <a:bodyPr wrap="square" rtlCol="0">
            <a:spAutoFit/>
          </a:bodyPr>
          <a:lstStyle/>
          <a:p>
            <a:r>
              <a:rPr lang="en-IN" sz="2000" dirty="0" smtClean="0">
                <a:latin typeface="Arial Rounded MT Bold" pitchFamily="34" charset="0"/>
              </a:rPr>
              <a:t>Altera Cyclone 4</a:t>
            </a:r>
          </a:p>
          <a:p>
            <a:r>
              <a:rPr lang="en-IN" sz="2000" dirty="0" smtClean="0">
                <a:latin typeface="Arial Rounded MT Bold" pitchFamily="34" charset="0"/>
              </a:rPr>
              <a:t>HPTDC</a:t>
            </a:r>
          </a:p>
          <a:p>
            <a:r>
              <a:rPr lang="en-IN" sz="2000" dirty="0" smtClean="0">
                <a:latin typeface="Arial Rounded MT Bold" pitchFamily="34" charset="0"/>
              </a:rPr>
              <a:t>Wiznet 5300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DFE with optical data interface</a:t>
            </a:r>
            <a:endParaRPr lang="en-IN" dirty="0"/>
          </a:p>
        </p:txBody>
      </p:sp>
      <p:pic>
        <p:nvPicPr>
          <p:cNvPr id="6" name="Picture 2"/>
          <p:cNvPicPr>
            <a:picLocks noGrp="1" noChangeAspect="1" noChangeArrowheads="1"/>
          </p:cNvPicPr>
          <p:nvPr>
            <p:ph idx="1"/>
          </p:nvPr>
        </p:nvPicPr>
        <p:blipFill>
          <a:blip r:embed="rId2" cstate="print"/>
          <a:srcRect l="1580" r="1580"/>
          <a:stretch>
            <a:fillRect/>
          </a:stretch>
        </p:blipFill>
        <p:spPr bwMode="auto">
          <a:xfrm>
            <a:off x="18000" y="720000"/>
            <a:ext cx="9108000" cy="4509569"/>
          </a:xfrm>
          <a:prstGeom prst="rect">
            <a:avLst/>
          </a:prstGeom>
          <a:noFill/>
          <a:ln w="9525">
            <a:noFill/>
            <a:miter lim="800000"/>
            <a:headEnd/>
            <a:tailEnd/>
          </a:ln>
        </p:spPr>
      </p:pic>
      <p:sp>
        <p:nvSpPr>
          <p:cNvPr id="8" name="Footer Placeholder 3"/>
          <p:cNvSpPr>
            <a:spLocks noGrp="1"/>
          </p:cNvSpPr>
          <p:nvPr>
            <p:ph type="ftr" sz="quarter" idx="11"/>
          </p:nvPr>
        </p:nvSpPr>
        <p:spPr>
          <a:xfrm>
            <a:off x="0" y="6516000"/>
            <a:ext cx="8604000" cy="288000"/>
          </a:xfrm>
        </p:spPr>
        <p:txBody>
          <a:bodyPr anchor="b" anchorCtr="0"/>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
        <p:nvSpPr>
          <p:cNvPr id="11" name="Rectangle 10"/>
          <p:cNvSpPr/>
          <p:nvPr/>
        </p:nvSpPr>
        <p:spPr>
          <a:xfrm>
            <a:off x="18000" y="5301208"/>
            <a:ext cx="9001054" cy="707886"/>
          </a:xfrm>
          <a:prstGeom prst="rect">
            <a:avLst/>
          </a:prstGeom>
        </p:spPr>
        <p:txBody>
          <a:bodyPr wrap="none">
            <a:spAutoFit/>
          </a:bodyPr>
          <a:lstStyle/>
          <a:p>
            <a:r>
              <a:rPr lang="en-US" sz="2000" dirty="0" smtClean="0">
                <a:solidFill>
                  <a:srgbClr val="FFFF00"/>
                </a:solidFill>
                <a:latin typeface="Arial Rounded MT Bold" pitchFamily="34" charset="0"/>
              </a:rPr>
              <a:t>Xilinx Kintex-7 FPGA (XC7K160T-2FFG676I</a:t>
            </a:r>
            <a:r>
              <a:rPr lang="en-US" sz="2000" dirty="0" smtClean="0">
                <a:solidFill>
                  <a:srgbClr val="FFFF00"/>
                </a:solidFill>
                <a:latin typeface="Arial Rounded MT Bold" pitchFamily="34" charset="0"/>
              </a:rPr>
              <a:t>) and </a:t>
            </a:r>
            <a:r>
              <a:rPr lang="en-US" sz="2000" dirty="0" smtClean="0">
                <a:solidFill>
                  <a:srgbClr val="FFFF00"/>
                </a:solidFill>
                <a:latin typeface="Arial Rounded MT Bold" pitchFamily="34" charset="0"/>
              </a:rPr>
              <a:t>Aurora </a:t>
            </a:r>
            <a:r>
              <a:rPr lang="en-US" sz="2000" dirty="0" smtClean="0">
                <a:solidFill>
                  <a:srgbClr val="FFFF00"/>
                </a:solidFill>
                <a:latin typeface="Arial Rounded MT Bold" pitchFamily="34" charset="0"/>
              </a:rPr>
              <a:t>64B66B IP core</a:t>
            </a:r>
            <a:endParaRPr lang="en-US" sz="2000" dirty="0" smtClean="0">
              <a:solidFill>
                <a:srgbClr val="FFFF00"/>
              </a:solidFill>
              <a:latin typeface="Arial Rounded MT Bold" pitchFamily="34" charset="0"/>
            </a:endParaRPr>
          </a:p>
          <a:p>
            <a:r>
              <a:rPr lang="en-US" sz="2000" dirty="0" smtClean="0">
                <a:solidFill>
                  <a:srgbClr val="FFFF00"/>
                </a:solidFill>
                <a:latin typeface="Arial Rounded MT Bold" pitchFamily="34" charset="0"/>
              </a:rPr>
              <a:t>SFP module (AFBR-709SMZ), 10Gb </a:t>
            </a:r>
            <a:r>
              <a:rPr lang="en-US" sz="2000" dirty="0" smtClean="0">
                <a:solidFill>
                  <a:srgbClr val="FFFF00"/>
                </a:solidFill>
                <a:latin typeface="Arial Rounded MT Bold" pitchFamily="34" charset="0"/>
              </a:rPr>
              <a:t>Ethernet, 850 nm, </a:t>
            </a:r>
            <a:r>
              <a:rPr lang="en-US" sz="2000" dirty="0" smtClean="0">
                <a:solidFill>
                  <a:srgbClr val="FFFF00"/>
                </a:solidFill>
                <a:latin typeface="Arial Rounded MT Bold" pitchFamily="34" charset="0"/>
              </a:rPr>
              <a:t>10GBASE-SR/SW</a:t>
            </a:r>
            <a:endParaRPr lang="en-US" sz="2000" dirty="0" smtClean="0">
              <a:solidFill>
                <a:srgbClr val="FFFF00"/>
              </a:solidFill>
              <a:latin typeface="Arial Rounded MT Bold"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Test jig for DFE production QC</a:t>
            </a:r>
            <a:endParaRPr lang="en-IN" dirty="0"/>
          </a:p>
        </p:txBody>
      </p:sp>
      <p:pic>
        <p:nvPicPr>
          <p:cNvPr id="9" name="Picture 3"/>
          <p:cNvPicPr>
            <a:picLocks noGrp="1" noChangeAspect="1" noChangeArrowheads="1"/>
          </p:cNvPicPr>
          <p:nvPr>
            <p:ph idx="1"/>
          </p:nvPr>
        </p:nvPicPr>
        <p:blipFill>
          <a:blip r:embed="rId2" cstate="print"/>
          <a:srcRect l="1299" t="7161" r="5195" b="13527"/>
          <a:stretch>
            <a:fillRect/>
          </a:stretch>
        </p:blipFill>
        <p:spPr bwMode="auto">
          <a:xfrm>
            <a:off x="440789" y="720000"/>
            <a:ext cx="8320190" cy="57600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10" name="Picture 2" descr="E:\yuvaraj\projects\rpc-daaq_tester\Final Deliverables\REL1.0\User Manual\IMG_20170327_140654_HD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t="4648" b="3099"/>
          <a:stretch>
            <a:fillRect/>
          </a:stretch>
        </p:blipFill>
        <p:spPr bwMode="auto">
          <a:xfrm>
            <a:off x="408552" y="720000"/>
            <a:ext cx="8326897" cy="57600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000" y="720000"/>
            <a:ext cx="9108000" cy="5085893"/>
          </a:xfrm>
          <a:prstGeom prst="rect">
            <a:avLst/>
          </a:prstGeom>
          <a:noFill/>
          <a:ln w="9525">
            <a:noFill/>
            <a:miter lim="800000"/>
            <a:headEnd/>
            <a:tailEnd/>
          </a:ln>
        </p:spPr>
      </p:pic>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539" t="10044" r="5131" b="5409"/>
          <a:stretch/>
        </p:blipFill>
        <p:spPr>
          <a:xfrm>
            <a:off x="33722" y="720000"/>
            <a:ext cx="9076557" cy="5460608"/>
          </a:xfrm>
          <a:prstGeom prst="rect">
            <a:avLst/>
          </a:prstGeom>
          <a:noFill/>
          <a:ln>
            <a:noFill/>
          </a:ln>
        </p:spPr>
      </p:pic>
      <p:sp>
        <p:nvSpPr>
          <p:cNvPr id="2" name="Title 1"/>
          <p:cNvSpPr>
            <a:spLocks noGrp="1"/>
          </p:cNvSpPr>
          <p:nvPr>
            <p:ph type="title"/>
          </p:nvPr>
        </p:nvSpPr>
        <p:spPr/>
        <p:txBody>
          <a:bodyPr/>
          <a:lstStyle/>
          <a:p>
            <a:r>
              <a:rPr lang="en-US" dirty="0" smtClean="0"/>
              <a:t>Calibration </a:t>
            </a:r>
            <a:r>
              <a:rPr lang="en-US" dirty="0" smtClean="0"/>
              <a:t>module</a:t>
            </a:r>
            <a:endParaRPr lang="en-IN" dirty="0"/>
          </a:p>
        </p:txBody>
      </p:sp>
      <p:sp>
        <p:nvSpPr>
          <p:cNvPr id="7" name="Footer Placeholder 6"/>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spect_Edit.jpg"/>
          <p:cNvPicPr>
            <a:picLocks noGrp="1" noChangeAspect="1"/>
          </p:cNvPicPr>
          <p:nvPr>
            <p:ph idx="1"/>
          </p:nvPr>
        </p:nvPicPr>
        <p:blipFill>
          <a:blip r:embed="rId2" cstate="print"/>
          <a:stretch>
            <a:fillRect/>
          </a:stretch>
        </p:blipFill>
        <p:spPr>
          <a:xfrm>
            <a:off x="540386" y="720725"/>
            <a:ext cx="8063229" cy="5759450"/>
          </a:xfrm>
        </p:spPr>
      </p:pic>
      <p:sp>
        <p:nvSpPr>
          <p:cNvPr id="2" name="Title 1"/>
          <p:cNvSpPr>
            <a:spLocks noGrp="1"/>
          </p:cNvSpPr>
          <p:nvPr>
            <p:ph type="title"/>
          </p:nvPr>
        </p:nvSpPr>
        <p:spPr/>
        <p:txBody>
          <a:bodyPr>
            <a:normAutofit fontScale="90000"/>
          </a:bodyPr>
          <a:lstStyle/>
          <a:p>
            <a:r>
              <a:rPr lang="en-US" dirty="0" smtClean="0"/>
              <a:t>Performance of calibration module</a:t>
            </a:r>
            <a:endParaRPr lang="en-IN" dirty="0"/>
          </a:p>
        </p:txBody>
      </p:sp>
      <p:sp>
        <p:nvSpPr>
          <p:cNvPr id="13" name="Footer Placeholder 3"/>
          <p:cNvSpPr>
            <a:spLocks noGrp="1"/>
          </p:cNvSpPr>
          <p:nvPr>
            <p:ph type="ftr" sz="quarter" idx="11"/>
          </p:nvPr>
        </p:nvSpPr>
        <p:spPr>
          <a:xfrm>
            <a:off x="0" y="6516000"/>
            <a:ext cx="8604000" cy="288000"/>
          </a:xfrm>
        </p:spPr>
        <p:txBody>
          <a:bodyPr anchor="b" anchorCtr="0"/>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pic>
        <p:nvPicPr>
          <p:cNvPr id="6" name="Content Placeholder 5" descr="pyramid1.PNG"/>
          <p:cNvPicPr>
            <a:picLocks noGrp="1" noChangeAspect="1"/>
          </p:cNvPicPr>
          <p:nvPr>
            <p:ph idx="1"/>
          </p:nvPr>
        </p:nvPicPr>
        <p:blipFill>
          <a:blip r:embed="rId2" cstate="print"/>
          <a:srcRect l="1245" t="2580" r="1868" b="3869"/>
          <a:stretch>
            <a:fillRect/>
          </a:stretch>
        </p:blipFill>
        <p:spPr>
          <a:xfrm>
            <a:off x="54504" y="2347289"/>
            <a:ext cx="8964000" cy="4178055"/>
          </a:xfrm>
        </p:spPr>
      </p:pic>
      <p:sp>
        <p:nvSpPr>
          <p:cNvPr id="7" name="Footer Placeholder 4"/>
          <p:cNvSpPr>
            <a:spLocks noGrp="1"/>
          </p:cNvSpPr>
          <p:nvPr>
            <p:ph type="ftr" sz="quarter" idx="11"/>
          </p:nvPr>
        </p:nvSpPr>
        <p:spPr>
          <a:xfrm>
            <a:off x="0" y="6516000"/>
            <a:ext cx="8604000" cy="288000"/>
          </a:xfrm>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
        <p:nvSpPr>
          <p:cNvPr id="9" name="Content Placeholder 2"/>
          <p:cNvSpPr txBox="1">
            <a:spLocks/>
          </p:cNvSpPr>
          <p:nvPr/>
        </p:nvSpPr>
        <p:spPr bwMode="auto">
          <a:xfrm>
            <a:off x="18000" y="720000"/>
            <a:ext cx="9108000" cy="1620000"/>
          </a:xfrm>
          <a:prstGeom prst="rect">
            <a:avLst/>
          </a:prstGeom>
          <a:noFill/>
          <a:ln w="9525">
            <a:noFill/>
            <a:miter lim="800000"/>
            <a:headEnd/>
            <a:tailEnd/>
          </a:ln>
          <a:effectLst/>
        </p:spPr>
        <p:txBody>
          <a:bodyPr vert="horz" wrap="square" lIns="91440" tIns="0" rIns="91440" bIns="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
                <a:schemeClr val="tx1"/>
              </a:buClr>
              <a:buSzPct val="60000"/>
              <a:buFont typeface="Wingdings" pitchFamily="2" charset="2"/>
              <a:buChar char="u"/>
              <a:tabLst/>
              <a:defRPr/>
            </a:pPr>
            <a:r>
              <a:rPr kumimoji="0" lang="en-US" b="0" i="1" u="none" strike="noStrike" kern="0" cap="none" spc="0" normalizeH="0" baseline="0" noProof="0" dirty="0" smtClean="0">
                <a:ln>
                  <a:noFill/>
                </a:ln>
                <a:solidFill>
                  <a:schemeClr val="tx1"/>
                </a:solidFill>
                <a:uLnTx/>
                <a:uFillTx/>
                <a:latin typeface="Arial Rounded MT Bold" pitchFamily="34" charset="0"/>
                <a:ea typeface="+mn-ea"/>
                <a:cs typeface="+mn-cs"/>
              </a:rPr>
              <a:t>Insitu</a:t>
            </a:r>
            <a:r>
              <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rPr>
              <a:t> trigger generation.</a:t>
            </a:r>
            <a:r>
              <a:rPr kumimoji="0" lang="en-US" b="0" i="0" u="none" strike="noStrike" kern="0" cap="none" spc="0" normalizeH="0" noProof="0" dirty="0" smtClean="0">
                <a:ln>
                  <a:noFill/>
                </a:ln>
                <a:solidFill>
                  <a:schemeClr val="tx1"/>
                </a:solidFill>
                <a:uLnTx/>
                <a:uFillTx/>
                <a:latin typeface="Arial Rounded MT Bold" pitchFamily="34" charset="0"/>
                <a:ea typeface="+mn-ea"/>
                <a:cs typeface="+mn-cs"/>
              </a:rPr>
              <a:t> </a:t>
            </a:r>
            <a:r>
              <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rPr>
              <a:t>Autonomous; shares data bus with readout system</a:t>
            </a:r>
          </a:p>
          <a:p>
            <a:pPr marL="342900" marR="0" lvl="0" indent="-342900" algn="l" defTabSz="914400" rtl="0" eaLnBrk="1" fontAlgn="base" latinLnBrk="0" hangingPunct="1">
              <a:lnSpc>
                <a:spcPct val="100000"/>
              </a:lnSpc>
              <a:spcBef>
                <a:spcPct val="20000"/>
              </a:spcBef>
              <a:spcAft>
                <a:spcPct val="0"/>
              </a:spcAft>
              <a:buClr>
                <a:schemeClr val="tx1"/>
              </a:buClr>
              <a:buSzPct val="60000"/>
              <a:buFont typeface="Wingdings" pitchFamily="2" charset="2"/>
              <a:buChar char="u"/>
              <a:tabLst/>
              <a:defRPr/>
            </a:pPr>
            <a:r>
              <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rPr>
              <a:t>For ICAL, trigger system is based only on topology of the event; no other measurement data is used</a:t>
            </a:r>
          </a:p>
          <a:p>
            <a:pPr marL="342900" marR="0" lvl="0" indent="-342900" algn="l" defTabSz="914400" rtl="0" eaLnBrk="1" fontAlgn="base" latinLnBrk="0" hangingPunct="1">
              <a:lnSpc>
                <a:spcPct val="100000"/>
              </a:lnSpc>
              <a:spcBef>
                <a:spcPct val="20000"/>
              </a:spcBef>
              <a:spcAft>
                <a:spcPct val="0"/>
              </a:spcAft>
              <a:buClr>
                <a:schemeClr val="tx1"/>
              </a:buClr>
              <a:buSzPct val="60000"/>
              <a:buFont typeface="Wingdings" pitchFamily="2" charset="2"/>
              <a:buChar char="u"/>
              <a:tabLst/>
              <a:defRPr/>
            </a:pPr>
            <a:r>
              <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rPr>
              <a:t>Huge bank of combinatorial circuits; Programmability is the game</a:t>
            </a:r>
            <a:r>
              <a:rPr kumimoji="0" lang="en-SG" b="0" i="0" u="none" strike="noStrike" kern="0" cap="none" spc="0" normalizeH="0" baseline="0" noProof="0" dirty="0" smtClean="0">
                <a:ln>
                  <a:noFill/>
                </a:ln>
                <a:solidFill>
                  <a:schemeClr val="tx1"/>
                </a:solidFill>
                <a:uLnTx/>
                <a:uFillTx/>
                <a:latin typeface="Arial Rounded MT Bold" pitchFamily="34" charset="0"/>
                <a:ea typeface="+mn-ea"/>
                <a:cs typeface="+mn-cs"/>
              </a:rPr>
              <a:t>, FPGAs, ASICs are the players</a:t>
            </a:r>
            <a:endParaRPr kumimoji="0" lang="en-US" b="0" i="0" u="none" strike="noStrike" kern="0" cap="none" spc="0" normalizeH="0" baseline="0" noProof="0" dirty="0" smtClean="0">
              <a:ln>
                <a:noFill/>
              </a:ln>
              <a:solidFill>
                <a:schemeClr val="tx1"/>
              </a:solidFill>
              <a:uLnTx/>
              <a:uFillTx/>
              <a:latin typeface="Arial Rounded MT Bold" pitchFamily="34" charset="0"/>
              <a:ea typeface="+mn-ea"/>
              <a:cs typeface="+mn-cs"/>
            </a:endParaRPr>
          </a:p>
        </p:txBody>
      </p:sp>
      <p:sp>
        <p:nvSpPr>
          <p:cNvPr id="10" name="Rectangle 9"/>
          <p:cNvSpPr/>
          <p:nvPr/>
        </p:nvSpPr>
        <p:spPr>
          <a:xfrm>
            <a:off x="144016" y="5272311"/>
            <a:ext cx="1872208" cy="769441"/>
          </a:xfrm>
          <a:prstGeom prst="rect">
            <a:avLst/>
          </a:prstGeom>
        </p:spPr>
        <p:txBody>
          <a:bodyPr wrap="square">
            <a:spAutoFit/>
          </a:bodyPr>
          <a:lstStyle/>
          <a:p>
            <a:pPr marL="342900" lvl="0" indent="-342900" algn="ctr" fontAlgn="base">
              <a:spcBef>
                <a:spcPct val="20000"/>
              </a:spcBef>
              <a:spcAft>
                <a:spcPct val="0"/>
              </a:spcAft>
              <a:buClr>
                <a:schemeClr val="tx1"/>
              </a:buClr>
              <a:buSzPct val="60000"/>
              <a:defRPr/>
            </a:pPr>
            <a:r>
              <a:rPr lang="en-US" sz="2000" kern="0" dirty="0" smtClean="0">
                <a:solidFill>
                  <a:srgbClr val="FF0000"/>
                </a:solidFill>
                <a:latin typeface="Arial Rounded MT Bold" pitchFamily="34" charset="0"/>
              </a:rPr>
              <a:t>Distributed </a:t>
            </a:r>
          </a:p>
          <a:p>
            <a:pPr marL="342900" lvl="0" indent="-342900" algn="ctr" fontAlgn="base">
              <a:spcBef>
                <a:spcPct val="20000"/>
              </a:spcBef>
              <a:spcAft>
                <a:spcPct val="0"/>
              </a:spcAft>
              <a:buClr>
                <a:schemeClr val="tx1"/>
              </a:buClr>
              <a:buSzPct val="60000"/>
              <a:defRPr/>
            </a:pPr>
            <a:r>
              <a:rPr lang="en-US" sz="2000" kern="0" dirty="0" smtClean="0">
                <a:solidFill>
                  <a:srgbClr val="FF0000"/>
                </a:solidFill>
                <a:latin typeface="Arial Rounded MT Bold" pitchFamily="34" charset="0"/>
              </a:rPr>
              <a:t>architecture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Trigger criteria</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720725"/>
            <a:ext cx="4046233" cy="57594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081896" y="720000"/>
            <a:ext cx="5004048" cy="3580696"/>
          </a:xfrm>
          <a:prstGeom prst="rect">
            <a:avLst/>
          </a:prstGeom>
          <a:noFill/>
          <a:ln w="9525">
            <a:noFill/>
            <a:miter lim="800000"/>
            <a:headEnd/>
            <a:tailEnd/>
          </a:ln>
        </p:spPr>
      </p:pic>
      <p:pic>
        <p:nvPicPr>
          <p:cNvPr id="1028" name="Picture 4"/>
          <p:cNvPicPr>
            <a:picLocks noChangeArrowheads="1"/>
          </p:cNvPicPr>
          <p:nvPr/>
        </p:nvPicPr>
        <p:blipFill>
          <a:blip r:embed="rId4" cstate="print"/>
          <a:srcRect l="1357" t="4361" r="1357" b="2907"/>
          <a:stretch>
            <a:fillRect/>
          </a:stretch>
        </p:blipFill>
        <p:spPr bwMode="auto">
          <a:xfrm>
            <a:off x="4067918" y="4329659"/>
            <a:ext cx="5004000" cy="2146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Trigger system for </a:t>
            </a:r>
            <a:r>
              <a:rPr lang="en-US" dirty="0" smtClean="0"/>
              <a:t>e-ICAL</a:t>
            </a:r>
            <a:endParaRPr lang="en-IN" dirty="0"/>
          </a:p>
        </p:txBody>
      </p:sp>
      <p:sp>
        <p:nvSpPr>
          <p:cNvPr id="5" name="Footer Placeholder 4"/>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7" name="Picture 2"/>
          <p:cNvPicPr>
            <a:picLocks noGrp="1" noChangeAspect="1" noChangeArrowheads="1"/>
          </p:cNvPicPr>
          <p:nvPr>
            <p:ph idx="1"/>
          </p:nvPr>
        </p:nvPicPr>
        <p:blipFill>
          <a:blip r:embed="rId2" cstate="print"/>
          <a:srcRect/>
          <a:stretch>
            <a:fillRect/>
          </a:stretch>
        </p:blipFill>
        <p:spPr bwMode="auto">
          <a:xfrm>
            <a:off x="767400" y="720725"/>
            <a:ext cx="7609200" cy="5759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e-ICAL and m-ICAL</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1027" name="Picture 3"/>
          <p:cNvPicPr>
            <a:picLocks noGrp="1" noChangeAspect="1" noChangeArrowheads="1"/>
          </p:cNvPicPr>
          <p:nvPr>
            <p:ph idx="1"/>
          </p:nvPr>
        </p:nvPicPr>
        <p:blipFill>
          <a:blip r:embed="rId2" cstate="print"/>
          <a:srcRect b="1476"/>
          <a:stretch>
            <a:fillRect/>
          </a:stretch>
        </p:blipFill>
        <p:spPr bwMode="auto">
          <a:xfrm>
            <a:off x="108000" y="719999"/>
            <a:ext cx="5024205" cy="5760000"/>
          </a:xfrm>
          <a:prstGeom prst="rect">
            <a:avLst/>
          </a:prstGeom>
          <a:noFill/>
          <a:ln w="9525">
            <a:noFill/>
            <a:miter lim="800000"/>
            <a:headEnd/>
            <a:tailEnd/>
          </a:ln>
        </p:spPr>
      </p:pic>
      <p:pic>
        <p:nvPicPr>
          <p:cNvPr id="9" name="Picture 5" descr="C:\Documents and Settings\User\Desktop\JPEG for 10.10 presentations\INO ASSEMBLY PRABHAKAR 08102013.JPG"/>
          <p:cNvPicPr>
            <a:picLocks noChangeAspect="1" noChangeArrowheads="1"/>
          </p:cNvPicPr>
          <p:nvPr/>
        </p:nvPicPr>
        <p:blipFill>
          <a:blip r:embed="rId3" cstate="print"/>
          <a:srcRect l="30422" t="14358" r="9664" b="16211"/>
          <a:stretch>
            <a:fillRect/>
          </a:stretch>
        </p:blipFill>
        <p:spPr bwMode="auto">
          <a:xfrm>
            <a:off x="5148000" y="720000"/>
            <a:ext cx="3916480" cy="3506858"/>
          </a:xfrm>
          <a:prstGeom prst="rect">
            <a:avLst/>
          </a:prstGeom>
          <a:noFill/>
          <a:ln w="9525">
            <a:noFill/>
            <a:miter lim="800000"/>
            <a:headEnd/>
            <a:tailEnd/>
          </a:ln>
        </p:spPr>
      </p:pic>
      <p:pic>
        <p:nvPicPr>
          <p:cNvPr id="10" name="Picture 9"/>
          <p:cNvPicPr>
            <a:picLocks noChangeAspect="1"/>
          </p:cNvPicPr>
          <p:nvPr/>
        </p:nvPicPr>
        <p:blipFill rotWithShape="1">
          <a:blip r:embed="rId4" cstate="print"/>
          <a:srcRect l="8268" t="19011" b="15871"/>
          <a:stretch/>
        </p:blipFill>
        <p:spPr>
          <a:xfrm>
            <a:off x="5148064" y="4231002"/>
            <a:ext cx="3925587" cy="2229311"/>
          </a:xfrm>
          <a:prstGeom prst="rect">
            <a:avLst/>
          </a:prstGeom>
        </p:spPr>
      </p:pic>
      <p:pic>
        <p:nvPicPr>
          <p:cNvPr id="12" name="Picture 4"/>
          <p:cNvPicPr>
            <a:picLocks noChangeAspect="1" noChangeArrowheads="1"/>
          </p:cNvPicPr>
          <p:nvPr/>
        </p:nvPicPr>
        <p:blipFill>
          <a:blip r:embed="rId5" cstate="print"/>
          <a:srcRect/>
          <a:stretch>
            <a:fillRect/>
          </a:stretch>
        </p:blipFill>
        <p:spPr bwMode="auto">
          <a:xfrm>
            <a:off x="3778789" y="764704"/>
            <a:ext cx="1712615" cy="82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system with m-ICAL</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17585" t="5024" r="27073" b="28917"/>
          <a:stretch/>
        </p:blipFill>
        <p:spPr>
          <a:xfrm>
            <a:off x="18000" y="720000"/>
            <a:ext cx="9108000" cy="6115371"/>
          </a:xfrm>
          <a:prstGeom prst="rect">
            <a:avLst/>
          </a:prstGeom>
          <a:noFill/>
          <a:ln>
            <a:noFill/>
          </a:ln>
        </p:spPr>
      </p:pic>
      <p:sp>
        <p:nvSpPr>
          <p:cNvPr id="7" name="Content Placeholder 2"/>
          <p:cNvSpPr txBox="1">
            <a:spLocks/>
          </p:cNvSpPr>
          <p:nvPr/>
        </p:nvSpPr>
        <p:spPr bwMode="auto">
          <a:xfrm>
            <a:off x="0" y="5349895"/>
            <a:ext cx="5076000" cy="15081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rgbClr val="FFFF00"/>
              </a:buClr>
              <a:buSzPct val="60000"/>
              <a:buFont typeface="Wingdings" pitchFamily="2" charset="2"/>
              <a:buChar char="u"/>
              <a:tabLst/>
              <a:defRPr/>
            </a:pPr>
            <a:r>
              <a:rPr kumimoji="0" lang="en-US" sz="2000"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rPr>
              <a:t>Signal Router Board (SRB) </a:t>
            </a:r>
          </a:p>
          <a:p>
            <a:pPr marL="342900" marR="0" lvl="0" indent="-342900" algn="l" defTabSz="914400" rtl="0" eaLnBrk="1" fontAlgn="base" latinLnBrk="0" hangingPunct="1">
              <a:lnSpc>
                <a:spcPct val="100000"/>
              </a:lnSpc>
              <a:spcBef>
                <a:spcPct val="20000"/>
              </a:spcBef>
              <a:spcAft>
                <a:spcPct val="0"/>
              </a:spcAft>
              <a:buClr>
                <a:srgbClr val="FFFF00"/>
              </a:buClr>
              <a:buSzPct val="60000"/>
              <a:buFont typeface="Wingdings" pitchFamily="2" charset="2"/>
              <a:buChar char="u"/>
              <a:tabLst/>
              <a:defRPr/>
            </a:pPr>
            <a:r>
              <a:rPr kumimoji="0" lang="en-US" sz="2000"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rPr>
              <a:t>Trigger Logic Board (TLB)</a:t>
            </a:r>
          </a:p>
          <a:p>
            <a:pPr marL="342900" marR="0" lvl="0" indent="-342900" algn="l" defTabSz="914400" rtl="0" eaLnBrk="1" fontAlgn="base" latinLnBrk="0" hangingPunct="1">
              <a:lnSpc>
                <a:spcPct val="100000"/>
              </a:lnSpc>
              <a:spcBef>
                <a:spcPct val="20000"/>
              </a:spcBef>
              <a:spcAft>
                <a:spcPct val="0"/>
              </a:spcAft>
              <a:buClr>
                <a:srgbClr val="FFFF00"/>
              </a:buClr>
              <a:buSzPct val="60000"/>
              <a:buFont typeface="Wingdings" pitchFamily="2" charset="2"/>
              <a:buChar char="u"/>
              <a:tabLst/>
              <a:defRPr/>
            </a:pPr>
            <a:r>
              <a:rPr kumimoji="0" lang="en-US" sz="2000"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rPr>
              <a:t>Global Trigger Logic Board (GTLB)</a:t>
            </a:r>
          </a:p>
          <a:p>
            <a:pPr marL="342900" marR="0" lvl="0" indent="-342900" algn="l" defTabSz="914400" rtl="0" eaLnBrk="1" fontAlgn="base" latinLnBrk="0" hangingPunct="1">
              <a:lnSpc>
                <a:spcPct val="100000"/>
              </a:lnSpc>
              <a:spcBef>
                <a:spcPct val="20000"/>
              </a:spcBef>
              <a:spcAft>
                <a:spcPct val="0"/>
              </a:spcAft>
              <a:buClr>
                <a:srgbClr val="FFFF00"/>
              </a:buClr>
              <a:buSzPct val="60000"/>
              <a:buFont typeface="Wingdings" pitchFamily="2" charset="2"/>
              <a:buChar char="u"/>
              <a:tabLst/>
              <a:defRPr/>
            </a:pPr>
            <a:r>
              <a:rPr kumimoji="0" lang="en-US" sz="2000"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rPr>
              <a:t>Control and Monitoring Board (CAM)</a:t>
            </a:r>
            <a:endParaRPr kumimoji="0" lang="en-US" sz="200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Overview of ICAL data LAN</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2050" name="Picture 2"/>
          <p:cNvPicPr>
            <a:picLocks noGrp="1" noChangeAspect="1" noChangeArrowheads="1"/>
          </p:cNvPicPr>
          <p:nvPr>
            <p:ph idx="1"/>
          </p:nvPr>
        </p:nvPicPr>
        <p:blipFill>
          <a:blip r:embed="rId2" cstate="print"/>
          <a:srcRect r="1268"/>
          <a:stretch>
            <a:fillRect/>
          </a:stretch>
        </p:blipFill>
        <p:spPr bwMode="auto">
          <a:xfrm>
            <a:off x="75681" y="720000"/>
            <a:ext cx="8992638" cy="4254475"/>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t="3000" b="10999"/>
          <a:stretch>
            <a:fillRect/>
          </a:stretch>
        </p:blipFill>
        <p:spPr bwMode="auto">
          <a:xfrm>
            <a:off x="72000" y="5013176"/>
            <a:ext cx="9000000" cy="1505024"/>
          </a:xfrm>
          <a:prstGeom prst="rect">
            <a:avLst/>
          </a:prstGeom>
          <a:noFill/>
          <a:ln w="9525">
            <a:noFill/>
            <a:miter lim="800000"/>
            <a:headEnd/>
            <a:tailEnd/>
          </a:ln>
        </p:spPr>
      </p:pic>
      <p:cxnSp>
        <p:nvCxnSpPr>
          <p:cNvPr id="15" name="Straight Arrow Connector 14"/>
          <p:cNvCxnSpPr/>
          <p:nvPr/>
        </p:nvCxnSpPr>
        <p:spPr>
          <a:xfrm flipV="1">
            <a:off x="6199156" y="3356992"/>
            <a:ext cx="0" cy="1332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89334" y="908720"/>
            <a:ext cx="2016224" cy="1200329"/>
          </a:xfrm>
          <a:prstGeom prst="rect">
            <a:avLst/>
          </a:prstGeom>
          <a:noFill/>
          <a:ln w="12700">
            <a:noFill/>
          </a:ln>
        </p:spPr>
        <p:txBody>
          <a:bodyPr wrap="square" rtlCol="0">
            <a:spAutoFit/>
          </a:bodyPr>
          <a:lstStyle/>
          <a:p>
            <a:r>
              <a:rPr lang="en-IN" dirty="0" smtClean="0">
                <a:solidFill>
                  <a:srgbClr val="FF0000"/>
                </a:solidFill>
                <a:latin typeface="Arial Rounded MT Bold" pitchFamily="34" charset="0"/>
              </a:rPr>
              <a:t>ICAL RPCs constitute a massive LAN with 30K nodes! </a:t>
            </a:r>
            <a:endParaRPr lang="en-IN" dirty="0">
              <a:solidFill>
                <a:srgbClr val="FF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Back-end data concentrator hardware</a:t>
            </a:r>
            <a:endParaRPr lang="en-IN" sz="3600"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57163" y="1328737"/>
            <a:ext cx="8829675" cy="454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Back-end DAQ </a:t>
            </a:r>
            <a:r>
              <a:rPr lang="en-US" dirty="0" smtClean="0"/>
              <a:t>software</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2051" name="Picture 3"/>
          <p:cNvPicPr>
            <a:picLocks noGrp="1" noChangeArrowheads="1"/>
          </p:cNvPicPr>
          <p:nvPr>
            <p:ph idx="1"/>
          </p:nvPr>
        </p:nvPicPr>
        <p:blipFill>
          <a:blip r:embed="rId2" cstate="print"/>
          <a:srcRect/>
          <a:stretch>
            <a:fillRect/>
          </a:stretch>
        </p:blipFill>
        <p:spPr bwMode="auto">
          <a:xfrm>
            <a:off x="18000" y="720000"/>
            <a:ext cx="9108000" cy="5760000"/>
          </a:xfrm>
          <a:prstGeom prst="rect">
            <a:avLst/>
          </a:prstGeom>
          <a:noFill/>
          <a:ln w="9525">
            <a:noFill/>
            <a:miter lim="800000"/>
            <a:headEnd/>
            <a:tailEnd/>
          </a:ln>
        </p:spPr>
      </p:pic>
      <p:sp>
        <p:nvSpPr>
          <p:cNvPr id="11" name="Rectangle 10"/>
          <p:cNvSpPr/>
          <p:nvPr/>
        </p:nvSpPr>
        <p:spPr>
          <a:xfrm>
            <a:off x="5479412" y="2794855"/>
            <a:ext cx="3492000" cy="2031325"/>
          </a:xfrm>
          <a:prstGeom prst="rect">
            <a:avLst/>
          </a:prstGeom>
        </p:spPr>
        <p:txBody>
          <a:bodyPr>
            <a:spAutoFit/>
          </a:bodyPr>
          <a:lstStyle/>
          <a:p>
            <a:pPr marL="144000" lvl="0" indent="-144000">
              <a:buFont typeface="Wingdings" pitchFamily="2" charset="2"/>
              <a:buChar char="§"/>
              <a:defRPr/>
            </a:pPr>
            <a:r>
              <a:rPr lang="en-US" sz="1350" kern="0" dirty="0" smtClean="0">
                <a:solidFill>
                  <a:srgbClr val="FF0000"/>
                </a:solidFill>
                <a:latin typeface="Arial Rounded MT Bold" pitchFamily="34" charset="0"/>
              </a:rPr>
              <a:t>Receives </a:t>
            </a:r>
            <a:r>
              <a:rPr lang="en-US" sz="1350" kern="0" dirty="0" smtClean="0">
                <a:solidFill>
                  <a:srgbClr val="FF0000"/>
                </a:solidFill>
                <a:latin typeface="Arial Rounded MT Bold" pitchFamily="34" charset="0"/>
              </a:rPr>
              <a:t>raw event (RPC) data that is pushed to it by  the </a:t>
            </a:r>
            <a:r>
              <a:rPr lang="en-US" sz="1350" kern="0" dirty="0" smtClean="0">
                <a:solidFill>
                  <a:srgbClr val="FF0000"/>
                </a:solidFill>
                <a:latin typeface="Arial Rounded MT Bold" pitchFamily="34" charset="0"/>
              </a:rPr>
              <a:t>Data Concentrator</a:t>
            </a:r>
            <a:r>
              <a:rPr lang="en-US" sz="1350" kern="0" dirty="0" smtClean="0">
                <a:solidFill>
                  <a:srgbClr val="FF0000"/>
                </a:solidFill>
                <a:latin typeface="Arial Rounded MT Bold" pitchFamily="34" charset="0"/>
              </a:rPr>
              <a:t>.</a:t>
            </a:r>
          </a:p>
          <a:p>
            <a:pPr marL="144000" lvl="0" indent="-144000">
              <a:buFont typeface="Wingdings" pitchFamily="2" charset="2"/>
              <a:buChar char="§"/>
              <a:defRPr/>
            </a:pPr>
            <a:r>
              <a:rPr lang="en-US" sz="1350" kern="0" dirty="0" smtClean="0">
                <a:solidFill>
                  <a:srgbClr val="FF0000"/>
                </a:solidFill>
                <a:latin typeface="Arial Rounded MT Bold" pitchFamily="34" charset="0"/>
              </a:rPr>
              <a:t>Combines </a:t>
            </a:r>
            <a:r>
              <a:rPr lang="en-US" sz="1350" kern="0" dirty="0" smtClean="0">
                <a:solidFill>
                  <a:srgbClr val="FF0000"/>
                </a:solidFill>
                <a:latin typeface="Arial Rounded MT Bold" pitchFamily="34" charset="0"/>
              </a:rPr>
              <a:t>raw data from various RPC’s into a single chunk of “event data” based on Event Number.</a:t>
            </a:r>
          </a:p>
          <a:p>
            <a:pPr marL="144000" lvl="0" indent="-144000">
              <a:buFont typeface="Wingdings" pitchFamily="2" charset="2"/>
              <a:buChar char="§"/>
              <a:defRPr/>
            </a:pPr>
            <a:r>
              <a:rPr lang="en-US" sz="1350" kern="0" dirty="0" smtClean="0">
                <a:solidFill>
                  <a:srgbClr val="FF0000"/>
                </a:solidFill>
                <a:latin typeface="Arial Rounded MT Bold" pitchFamily="34" charset="0"/>
              </a:rPr>
              <a:t>Writes into ROOT format files into short term high speed RAID based storage. </a:t>
            </a:r>
            <a:endParaRPr lang="en-US" sz="1350" kern="0" dirty="0" smtClean="0">
              <a:solidFill>
                <a:srgbClr val="FF0000"/>
              </a:solidFill>
              <a:latin typeface="Arial Rounded MT Bold" pitchFamily="34" charset="0"/>
            </a:endParaRPr>
          </a:p>
        </p:txBody>
      </p:sp>
      <p:sp>
        <p:nvSpPr>
          <p:cNvPr id="13" name="Rectangle 12"/>
          <p:cNvSpPr/>
          <p:nvPr/>
        </p:nvSpPr>
        <p:spPr>
          <a:xfrm>
            <a:off x="2900826" y="692696"/>
            <a:ext cx="3060000" cy="646331"/>
          </a:xfrm>
          <a:prstGeom prst="rect">
            <a:avLst/>
          </a:prstGeom>
          <a:solidFill>
            <a:schemeClr val="tx2">
              <a:lumMod val="40000"/>
              <a:lumOff val="60000"/>
            </a:schemeClr>
          </a:solidFill>
        </p:spPr>
        <p:txBody>
          <a:bodyPr wrap="square" lIns="0" rIns="0" anchor="ctr" anchorCtr="0">
            <a:spAutoFit/>
          </a:bodyPr>
          <a:lstStyle/>
          <a:p>
            <a:pPr lvl="0" algn="ctr"/>
            <a:r>
              <a:rPr lang="en-US" dirty="0" smtClean="0">
                <a:solidFill>
                  <a:srgbClr val="FF0000"/>
                </a:solidFill>
                <a:latin typeface="Arial Rounded MT Bold" pitchFamily="34" charset="0"/>
                <a:cs typeface="Arial" pitchFamily="34" charset="0"/>
              </a:rPr>
              <a:t>Data recording, DQMs, Visualization and Control </a:t>
            </a:r>
            <a:endParaRPr lang="en-US" dirty="0">
              <a:solidFill>
                <a:srgbClr val="FF0000"/>
              </a:solidFill>
              <a:latin typeface="Arial Rounded MT Bold" pitchFamily="34" charset="0"/>
              <a:cs typeface="Arial" pitchFamily="34" charset="0"/>
            </a:endParaRPr>
          </a:p>
        </p:txBody>
      </p:sp>
      <p:pic>
        <p:nvPicPr>
          <p:cNvPr id="2052" name="Picture 4"/>
          <p:cNvPicPr>
            <a:picLocks noChangeAspect="1" noChangeArrowheads="1"/>
          </p:cNvPicPr>
          <p:nvPr/>
        </p:nvPicPr>
        <p:blipFill>
          <a:blip r:embed="rId3" cstate="print"/>
          <a:srcRect l="2420" t="6072" r="3388" b="3795"/>
          <a:stretch>
            <a:fillRect/>
          </a:stretch>
        </p:blipFill>
        <p:spPr bwMode="auto">
          <a:xfrm>
            <a:off x="7050467" y="1700808"/>
            <a:ext cx="1770005" cy="10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integration</a:t>
            </a:r>
            <a:endParaRPr lang="en-IN" dirty="0"/>
          </a:p>
        </p:txBody>
      </p:sp>
      <p:sp>
        <p:nvSpPr>
          <p:cNvPr id="6" name="Footer Placeholder 3"/>
          <p:cNvSpPr>
            <a:spLocks noGrp="1"/>
          </p:cNvSpPr>
          <p:nvPr>
            <p:ph type="ftr" sz="quarter" idx="11"/>
          </p:nvPr>
        </p:nvSpPr>
        <p:spPr>
          <a:xfrm>
            <a:off x="0" y="6516000"/>
            <a:ext cx="8604000" cy="288000"/>
          </a:xfrm>
        </p:spPr>
        <p:txBody>
          <a:bodyPr anchor="b" anchorCtr="0"/>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1027" name="Picture 3"/>
          <p:cNvPicPr>
            <a:picLocks noGrp="1" noChangeAspect="1" noChangeArrowheads="1"/>
          </p:cNvPicPr>
          <p:nvPr>
            <p:ph idx="1"/>
          </p:nvPr>
        </p:nvPicPr>
        <p:blipFill>
          <a:blip r:embed="rId2" cstate="print"/>
          <a:srcRect/>
          <a:stretch>
            <a:fillRect/>
          </a:stretch>
        </p:blipFill>
        <p:spPr bwMode="auto">
          <a:xfrm>
            <a:off x="495035" y="720725"/>
            <a:ext cx="8153930" cy="575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LV Power Supply and distribution</a:t>
            </a:r>
            <a:endParaRPr lang="en-IN" sz="4000" dirty="0"/>
          </a:p>
        </p:txBody>
      </p:sp>
      <p:sp>
        <p:nvSpPr>
          <p:cNvPr id="6" name="Footer Placeholder 3"/>
          <p:cNvSpPr>
            <a:spLocks noGrp="1"/>
          </p:cNvSpPr>
          <p:nvPr>
            <p:ph type="ftr" sz="quarter" idx="11"/>
          </p:nvPr>
        </p:nvSpPr>
        <p:spPr>
          <a:xfrm>
            <a:off x="0" y="6516000"/>
            <a:ext cx="8604000" cy="288000"/>
          </a:xfrm>
        </p:spPr>
        <p:txBody>
          <a:bodyPr anchor="b" anchorCtr="0"/>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4098" name="Picture 2"/>
          <p:cNvPicPr>
            <a:picLocks noGrp="1" noChangeAspect="1" noChangeArrowheads="1"/>
          </p:cNvPicPr>
          <p:nvPr>
            <p:ph idx="1"/>
          </p:nvPr>
        </p:nvPicPr>
        <p:blipFill>
          <a:blip r:embed="rId2" cstate="print"/>
          <a:srcRect l="1368" t="18251" r="1824" b="760"/>
          <a:stretch>
            <a:fillRect/>
          </a:stretch>
        </p:blipFill>
        <p:spPr bwMode="auto">
          <a:xfrm>
            <a:off x="18000" y="719996"/>
            <a:ext cx="9108000" cy="4567943"/>
          </a:xfrm>
          <a:prstGeom prst="rect">
            <a:avLst/>
          </a:prstGeom>
          <a:noFill/>
          <a:ln w="9525">
            <a:noFill/>
            <a:miter lim="800000"/>
            <a:headEnd/>
            <a:tailEnd/>
          </a:ln>
        </p:spPr>
      </p:pic>
      <p:sp>
        <p:nvSpPr>
          <p:cNvPr id="9" name="TextBox 8"/>
          <p:cNvSpPr txBox="1"/>
          <p:nvPr/>
        </p:nvSpPr>
        <p:spPr>
          <a:xfrm>
            <a:off x="18000" y="5301208"/>
            <a:ext cx="9108000" cy="461665"/>
          </a:xfrm>
          <a:prstGeom prst="rect">
            <a:avLst/>
          </a:prstGeom>
          <a:noFill/>
        </p:spPr>
        <p:txBody>
          <a:bodyPr wrap="square" rtlCol="0">
            <a:spAutoFit/>
          </a:bodyPr>
          <a:lstStyle/>
          <a:p>
            <a:r>
              <a:rPr lang="en-US" sz="2400" dirty="0" smtClean="0">
                <a:latin typeface="Arial Rounded MT Bold" pitchFamily="34" charset="0"/>
              </a:rPr>
              <a:t>Design scheme is complete. Prototyping is in progress</a:t>
            </a:r>
            <a:r>
              <a:rPr lang="en-US" sz="2400" dirty="0" smtClean="0">
                <a:latin typeface="Arial Rounded MT Bold" pitchFamily="34" charset="0"/>
              </a:rPr>
              <a:t>.</a:t>
            </a:r>
            <a:endParaRPr lang="en-US" sz="2400" dirty="0" smtClean="0">
              <a:latin typeface="Arial Rounded MT Bold"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High voltage power supply</a:t>
            </a:r>
            <a:endParaRPr lang="en-IN" dirty="0"/>
          </a:p>
        </p:txBody>
      </p:sp>
      <p:pic>
        <p:nvPicPr>
          <p:cNvPr id="144386" name="Picture 2"/>
          <p:cNvPicPr>
            <a:picLocks noGrp="1" noChangeAspect="1" noChangeArrowheads="1"/>
          </p:cNvPicPr>
          <p:nvPr>
            <p:ph idx="1"/>
          </p:nvPr>
        </p:nvPicPr>
        <p:blipFill>
          <a:blip r:embed="rId2" cstate="print"/>
          <a:srcRect l="2021" r="1617"/>
          <a:stretch>
            <a:fillRect/>
          </a:stretch>
        </p:blipFill>
        <p:spPr bwMode="auto">
          <a:xfrm>
            <a:off x="72040" y="720000"/>
            <a:ext cx="4860000" cy="2670141"/>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6" name="Picture 2"/>
          <p:cNvPicPr>
            <a:picLocks noChangeAspect="1" noChangeArrowheads="1"/>
          </p:cNvPicPr>
          <p:nvPr/>
        </p:nvPicPr>
        <p:blipFill>
          <a:blip r:embed="rId3" cstate="print"/>
          <a:srcRect/>
          <a:stretch>
            <a:fillRect/>
          </a:stretch>
        </p:blipFill>
        <p:spPr bwMode="auto">
          <a:xfrm>
            <a:off x="72040" y="3429003"/>
            <a:ext cx="4860000" cy="3050081"/>
          </a:xfrm>
          <a:prstGeom prst="rect">
            <a:avLst/>
          </a:prstGeom>
          <a:noFill/>
          <a:ln w="9525">
            <a:noFill/>
            <a:miter lim="800000"/>
            <a:headEnd/>
            <a:tailEnd/>
          </a:ln>
        </p:spPr>
      </p:pic>
      <p:sp>
        <p:nvSpPr>
          <p:cNvPr id="7" name="Content Placeholder 2"/>
          <p:cNvSpPr txBox="1">
            <a:spLocks/>
          </p:cNvSpPr>
          <p:nvPr/>
        </p:nvSpPr>
        <p:spPr bwMode="auto">
          <a:xfrm>
            <a:off x="4914544" y="720000"/>
            <a:ext cx="4176000" cy="576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252000" marR="0" lvl="0" indent="-2520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Output voltage adjustable in the range ± 0-6KV (to generate 0-12KV) with output current up to 2µA. </a:t>
            </a:r>
          </a:p>
          <a:p>
            <a:pPr marL="252000" indent="-252000" fontAlgn="base">
              <a:lnSpc>
                <a:spcPct val="120000"/>
              </a:lnSpc>
              <a:spcAft>
                <a:spcPct val="0"/>
              </a:spcAft>
              <a:buClr>
                <a:schemeClr val="tx1"/>
              </a:buClr>
              <a:buSzPct val="60000"/>
              <a:buFont typeface="Wingdings" pitchFamily="2" charset="2"/>
              <a:buChar char="u"/>
              <a:defRPr/>
            </a:pPr>
            <a:r>
              <a:rPr lang="en-IN" sz="1400" kern="0" dirty="0" smtClean="0">
                <a:effectLst>
                  <a:outerShdw blurRad="38100" dist="38100" dir="2700000" algn="tl">
                    <a:srgbClr val="000000"/>
                  </a:outerShdw>
                </a:effectLst>
                <a:latin typeface="Arial Rounded MT Bold" pitchFamily="34" charset="0"/>
              </a:rPr>
              <a:t> HV load regulation: better than 0.1% F.S </a:t>
            </a:r>
          </a:p>
          <a:p>
            <a:pPr marL="252000" lvl="0" indent="-252000" fontAlgn="base">
              <a:lnSpc>
                <a:spcPct val="120000"/>
              </a:lnSpc>
              <a:spcAft>
                <a:spcPct val="0"/>
              </a:spcAft>
              <a:buClr>
                <a:schemeClr val="tx1"/>
              </a:buClr>
              <a:buSzPct val="60000"/>
              <a:buFont typeface="Wingdings" pitchFamily="2" charset="2"/>
              <a:buChar char="u"/>
              <a:defRPr/>
            </a:pPr>
            <a:r>
              <a:rPr lang="en-IN" sz="1400" kern="0" dirty="0" smtClean="0">
                <a:effectLst>
                  <a:outerShdw blurRad="38100" dist="38100" dir="2700000" algn="tl">
                    <a:srgbClr val="000000"/>
                  </a:outerShdw>
                </a:effectLst>
                <a:latin typeface="Arial Rounded MT Bold" pitchFamily="34" charset="0"/>
              </a:rPr>
              <a:t>Output ripple/noise voltage: within 200 mV (p-p). </a:t>
            </a:r>
          </a:p>
          <a:p>
            <a:pPr marL="252000" lvl="0" indent="-252000" fontAlgn="base">
              <a:lnSpc>
                <a:spcPct val="120000"/>
              </a:lnSpc>
              <a:spcAft>
                <a:spcPct val="0"/>
              </a:spcAft>
              <a:buClr>
                <a:schemeClr val="tx1"/>
              </a:buClr>
              <a:buSzPct val="60000"/>
              <a:buFont typeface="Wingdings" pitchFamily="2" charset="2"/>
              <a:buChar char="u"/>
              <a:defRPr/>
            </a:pPr>
            <a:r>
              <a:rPr lang="en-IN" sz="1400" kern="0" dirty="0" smtClean="0">
                <a:effectLst>
                  <a:outerShdw blurRad="38100" dist="38100" dir="2700000" algn="tl">
                    <a:srgbClr val="000000"/>
                  </a:outerShdw>
                </a:effectLst>
                <a:latin typeface="Arial Rounded MT Bold" pitchFamily="34" charset="0"/>
              </a:rPr>
              <a:t>Adjustable </a:t>
            </a: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HV Ramp rate 10-1000 Volts/ sec, HV on/off control, HV output read back facility.  </a:t>
            </a:r>
          </a:p>
          <a:p>
            <a:pPr marL="252000" marR="0" lvl="0" indent="-2520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 HV load current read back facility with a resolution of 5 nA. </a:t>
            </a:r>
          </a:p>
          <a:p>
            <a:pPr marL="252000" marR="0" lvl="0" indent="-2520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Required LV Input supply: 12V @200mA</a:t>
            </a:r>
          </a:p>
          <a:p>
            <a:pPr marL="252000" marR="0" lvl="0" indent="-252000" algn="l" defTabSz="914400" rtl="0" eaLnBrk="1" fontAlgn="base" latinLnBrk="0" hangingPunct="1">
              <a:lnSpc>
                <a:spcPct val="120000"/>
              </a:lnSpc>
              <a:spcBef>
                <a:spcPts val="0"/>
              </a:spcBef>
              <a:spcAft>
                <a:spcPct val="0"/>
              </a:spcAft>
              <a:buClr>
                <a:schemeClr val="tx1"/>
              </a:buClr>
              <a:buSzPct val="60000"/>
              <a:buFont typeface="Wingdings" pitchFamily="2" charset="2"/>
              <a:buChar char="u"/>
              <a:tabLst/>
              <a:defRPr/>
            </a:pPr>
            <a:r>
              <a:rPr kumimoji="0" lang="en-IN"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Rounded MT Bold" pitchFamily="34" charset="0"/>
                <a:ea typeface="+mn-ea"/>
                <a:cs typeface="+mn-cs"/>
              </a:rPr>
              <a:t>Ambient fringe magnetic field: 500 gauss</a:t>
            </a:r>
          </a:p>
        </p:txBody>
      </p:sp>
      <p:pic>
        <p:nvPicPr>
          <p:cNvPr id="8" name="Picture 7" descr="C:\Documents and Settings\Manna\Desktop\INO_HV\photo\INO HV.JPG"/>
          <p:cNvPicPr>
            <a:picLocks noChangeAspect="1"/>
          </p:cNvPicPr>
          <p:nvPr/>
        </p:nvPicPr>
        <p:blipFill>
          <a:blip r:embed="rId4" cstate="print"/>
          <a:srcRect/>
          <a:stretch>
            <a:fillRect/>
          </a:stretch>
        </p:blipFill>
        <p:spPr bwMode="auto">
          <a:xfrm>
            <a:off x="4960666" y="4141796"/>
            <a:ext cx="3715790" cy="2326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Integration of electronics in RPC</a:t>
            </a:r>
            <a:endParaRPr lang="en-IN" dirty="0"/>
          </a:p>
        </p:txBody>
      </p:sp>
      <p:pic>
        <p:nvPicPr>
          <p:cNvPr id="5" name="Content Placeholder 4"/>
          <p:cNvPicPr>
            <a:picLocks noGrp="1" noChangeAspect="1"/>
          </p:cNvPicPr>
          <p:nvPr>
            <p:ph idx="1"/>
          </p:nvPr>
        </p:nvPicPr>
        <p:blipFill rotWithShape="1">
          <a:blip r:embed="rId2" cstate="print"/>
          <a:srcRect l="14173" t="38017" r="11220" b="38386"/>
          <a:stretch/>
        </p:blipFill>
        <p:spPr>
          <a:xfrm>
            <a:off x="18000" y="719996"/>
            <a:ext cx="9108000" cy="2304604"/>
          </a:xfrm>
          <a:prstGeom prst="rect">
            <a:avLst/>
          </a:prstGeom>
        </p:spPr>
      </p:pic>
      <p:pic>
        <p:nvPicPr>
          <p:cNvPr id="6" name="Content Placeholder 3"/>
          <p:cNvPicPr>
            <a:picLocks noChangeAspect="1"/>
          </p:cNvPicPr>
          <p:nvPr/>
        </p:nvPicPr>
        <p:blipFill rotWithShape="1">
          <a:blip r:embed="rId3" cstate="print"/>
          <a:srcRect l="20669" t="13430" r="18012" b="13367"/>
          <a:stretch/>
        </p:blipFill>
        <p:spPr bwMode="auto">
          <a:xfrm flipH="1">
            <a:off x="0" y="3039931"/>
            <a:ext cx="3581176" cy="3420000"/>
          </a:xfrm>
          <a:prstGeom prst="rect">
            <a:avLst/>
          </a:prstGeom>
          <a:noFill/>
          <a:ln w="9525">
            <a:noFill/>
            <a:miter lim="800000"/>
            <a:headEnd/>
            <a:tailEnd/>
          </a:ln>
          <a:effectLst/>
        </p:spPr>
      </p:pic>
      <p:sp>
        <p:nvSpPr>
          <p:cNvPr id="9" name="Footer Placeholder 8"/>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10" name="Picture 9"/>
          <p:cNvPicPr>
            <a:picLocks/>
          </p:cNvPicPr>
          <p:nvPr/>
        </p:nvPicPr>
        <p:blipFill rotWithShape="1">
          <a:blip r:embed="rId4" cstate="print"/>
          <a:srcRect l="4007" t="13046" r="2397" b="10413"/>
          <a:stretch/>
        </p:blipFill>
        <p:spPr>
          <a:xfrm>
            <a:off x="3635902" y="3038400"/>
            <a:ext cx="5472000" cy="3420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47664" y="79461"/>
            <a:ext cx="5760000" cy="306150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547664" y="3190867"/>
            <a:ext cx="5760000" cy="1102791"/>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547664" y="4341454"/>
            <a:ext cx="5760000" cy="2471922"/>
          </a:xfrm>
          <a:prstGeom prst="rect">
            <a:avLst/>
          </a:prstGeom>
          <a:noFill/>
          <a:ln w="9525">
            <a:noFill/>
            <a:miter lim="800000"/>
            <a:headEnd/>
            <a:tailEnd/>
          </a:ln>
        </p:spPr>
      </p:pic>
      <p:sp>
        <p:nvSpPr>
          <p:cNvPr id="6" name="TextBox 5"/>
          <p:cNvSpPr txBox="1"/>
          <p:nvPr/>
        </p:nvSpPr>
        <p:spPr>
          <a:xfrm rot="16200000">
            <a:off x="-2408060" y="3105835"/>
            <a:ext cx="6480000" cy="646331"/>
          </a:xfrm>
          <a:prstGeom prst="rect">
            <a:avLst/>
          </a:prstGeom>
          <a:noFill/>
        </p:spPr>
        <p:txBody>
          <a:bodyPr wrap="square" rtlCol="0">
            <a:spAutoFit/>
          </a:bodyPr>
          <a:lstStyle/>
          <a:p>
            <a:pPr algn="ctr"/>
            <a:r>
              <a:rPr lang="en-IN" sz="3600" dirty="0" smtClean="0">
                <a:solidFill>
                  <a:srgbClr val="FFFF00"/>
                </a:solidFill>
                <a:latin typeface="Arial Rounded MT Bold" pitchFamily="34" charset="0"/>
              </a:rPr>
              <a:t>Side views of the RPC tray</a:t>
            </a:r>
            <a:endParaRPr lang="en-IN" sz="3600" dirty="0">
              <a:solidFill>
                <a:srgbClr val="FFFF00"/>
              </a:solidFill>
              <a:latin typeface="Arial Rounded MT Bold"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rrowheads="1"/>
          </p:cNvPicPr>
          <p:nvPr/>
        </p:nvPicPr>
        <p:blipFill>
          <a:blip r:embed="rId2" cstate="print"/>
          <a:srcRect/>
          <a:stretch>
            <a:fillRect/>
          </a:stretch>
        </p:blipFill>
        <p:spPr bwMode="auto">
          <a:xfrm>
            <a:off x="288000" y="3553200"/>
            <a:ext cx="4140000" cy="2937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ICAL </a:t>
            </a:r>
            <a:r>
              <a:rPr lang="en-US" dirty="0" smtClean="0"/>
              <a:t>Prototype detectors</a:t>
            </a:r>
            <a:endParaRPr lang="en-SG" dirty="0"/>
          </a:p>
        </p:txBody>
      </p:sp>
      <p:pic>
        <p:nvPicPr>
          <p:cNvPr id="12" name="Picture 4" descr="DSC_2970 copy"/>
          <p:cNvPicPr>
            <a:picLocks noChangeAspect="1" noChangeArrowheads="1"/>
          </p:cNvPicPr>
          <p:nvPr/>
        </p:nvPicPr>
        <p:blipFill>
          <a:blip r:embed="rId3" cstate="print"/>
          <a:srcRect b="5545"/>
          <a:stretch>
            <a:fillRect/>
          </a:stretch>
        </p:blipFill>
        <p:spPr bwMode="auto">
          <a:xfrm>
            <a:off x="288000" y="720000"/>
            <a:ext cx="4140000" cy="2821362"/>
          </a:xfrm>
          <a:prstGeom prst="rect">
            <a:avLst/>
          </a:prstGeom>
          <a:ln>
            <a:noFill/>
          </a:ln>
          <a:effectLst>
            <a:outerShdw blurRad="292100" dist="139700" dir="2700000" algn="tl" rotWithShape="0">
              <a:srgbClr val="333333">
                <a:alpha val="65000"/>
              </a:srgbClr>
            </a:outerShdw>
          </a:effectLst>
        </p:spPr>
      </p:pic>
      <p:pic>
        <p:nvPicPr>
          <p:cNvPr id="13" name="Content Placeholder 10" descr="SEP_3415.JPG"/>
          <p:cNvPicPr>
            <a:picLocks noChangeAspect="1"/>
          </p:cNvPicPr>
          <p:nvPr/>
        </p:nvPicPr>
        <p:blipFill>
          <a:blip r:embed="rId4" cstate="print"/>
          <a:srcRect l="14986" t="11678" r="6383" b="4430"/>
          <a:stretch>
            <a:fillRect/>
          </a:stretch>
        </p:blipFill>
        <p:spPr>
          <a:xfrm>
            <a:off x="4500000" y="720000"/>
            <a:ext cx="4140000" cy="2939075"/>
          </a:xfrm>
          <a:prstGeom prst="rect">
            <a:avLst/>
          </a:prstGeom>
          <a:ln>
            <a:noFill/>
          </a:ln>
          <a:effectLst>
            <a:outerShdw blurRad="292100" dist="139700" dir="2700000" algn="tl" rotWithShape="0">
              <a:srgbClr val="333333">
                <a:alpha val="65000"/>
              </a:srgbClr>
            </a:outerShdw>
          </a:effectLst>
        </p:spPr>
      </p:pic>
      <p:pic>
        <p:nvPicPr>
          <p:cNvPr id="14" name="Picture 2"/>
          <p:cNvPicPr>
            <a:picLocks noChangeArrowheads="1"/>
          </p:cNvPicPr>
          <p:nvPr/>
        </p:nvPicPr>
        <p:blipFill>
          <a:blip r:embed="rId5" cstate="print"/>
          <a:srcRect t="4153" b="4984"/>
          <a:stretch>
            <a:fillRect/>
          </a:stretch>
        </p:blipFill>
        <p:spPr bwMode="auto">
          <a:xfrm>
            <a:off x="4500000" y="3667586"/>
            <a:ext cx="4140000" cy="282240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500000" y="3385787"/>
            <a:ext cx="3096000" cy="246221"/>
          </a:xfrm>
          <a:prstGeom prst="rect">
            <a:avLst/>
          </a:prstGeom>
          <a:solidFill>
            <a:srgbClr val="FFFF00"/>
          </a:solidFill>
        </p:spPr>
        <p:txBody>
          <a:bodyPr wrap="square" lIns="0" tIns="0" rIns="0" bIns="0" rtlCol="0" anchor="ctr" anchorCtr="0">
            <a:spAutoFit/>
          </a:bodyPr>
          <a:lstStyle/>
          <a:p>
            <a:pPr>
              <a:defRPr/>
            </a:pPr>
            <a:r>
              <a:rPr lang="en-US" sz="1600" kern="0" dirty="0" smtClean="0">
                <a:solidFill>
                  <a:srgbClr val="FF0000"/>
                </a:solidFill>
                <a:latin typeface="Arial Rounded MT Bold" pitchFamily="34" charset="0"/>
              </a:rPr>
              <a:t>2m </a:t>
            </a:r>
            <a:r>
              <a:rPr lang="en-US" sz="1600" kern="0" dirty="0" smtClean="0">
                <a:solidFill>
                  <a:srgbClr val="FF0000"/>
                </a:solidFill>
                <a:latin typeface="Arial Rounded MT Bold" pitchFamily="34" charset="0"/>
                <a:sym typeface="Symbol"/>
              </a:rPr>
              <a:t> </a:t>
            </a:r>
            <a:r>
              <a:rPr lang="en-US" sz="1600" kern="0" dirty="0" smtClean="0">
                <a:solidFill>
                  <a:srgbClr val="FF0000"/>
                </a:solidFill>
                <a:latin typeface="Arial Rounded MT Bold" pitchFamily="34" charset="0"/>
              </a:rPr>
              <a:t>2m RPC test stand in TIFR</a:t>
            </a:r>
            <a:endParaRPr lang="en-SG" sz="1600" kern="0" dirty="0">
              <a:solidFill>
                <a:srgbClr val="FF0000"/>
              </a:solidFill>
              <a:latin typeface="Arial Rounded MT Bold" pitchFamily="34" charset="0"/>
            </a:endParaRPr>
          </a:p>
        </p:txBody>
      </p:sp>
      <p:sp>
        <p:nvSpPr>
          <p:cNvPr id="17" name="TextBox 16"/>
          <p:cNvSpPr txBox="1"/>
          <p:nvPr/>
        </p:nvSpPr>
        <p:spPr>
          <a:xfrm>
            <a:off x="288000" y="3254787"/>
            <a:ext cx="2700000" cy="246221"/>
          </a:xfrm>
          <a:prstGeom prst="rect">
            <a:avLst/>
          </a:prstGeom>
          <a:solidFill>
            <a:srgbClr val="FFFF00"/>
          </a:solidFill>
        </p:spPr>
        <p:txBody>
          <a:bodyPr wrap="square" lIns="0" tIns="0" rIns="0" bIns="0" rtlCol="0" anchor="ctr" anchorCtr="0">
            <a:spAutoFit/>
          </a:bodyPr>
          <a:lstStyle/>
          <a:p>
            <a:pPr>
              <a:defRPr/>
            </a:pPr>
            <a:r>
              <a:rPr lang="en-US" sz="1600" kern="0" dirty="0" smtClean="0">
                <a:solidFill>
                  <a:srgbClr val="FF0000"/>
                </a:solidFill>
                <a:latin typeface="Arial Rounded MT Bold" pitchFamily="34" charset="0"/>
              </a:rPr>
              <a:t>1m </a:t>
            </a:r>
            <a:r>
              <a:rPr lang="en-US" sz="1600" kern="0" dirty="0" smtClean="0">
                <a:solidFill>
                  <a:srgbClr val="FF0000"/>
                </a:solidFill>
                <a:latin typeface="Arial Rounded MT Bold" pitchFamily="34" charset="0"/>
                <a:sym typeface="Symbol"/>
              </a:rPr>
              <a:t> </a:t>
            </a:r>
            <a:r>
              <a:rPr lang="en-US" sz="1600" kern="0" dirty="0" smtClean="0">
                <a:solidFill>
                  <a:srgbClr val="FF0000"/>
                </a:solidFill>
                <a:latin typeface="Arial Rounded MT Bold" pitchFamily="34" charset="0"/>
              </a:rPr>
              <a:t>1m RPC stack in TIFR</a:t>
            </a:r>
            <a:endParaRPr lang="en-SG" sz="1600" kern="0" dirty="0">
              <a:solidFill>
                <a:srgbClr val="FF0000"/>
              </a:solidFill>
              <a:latin typeface="Arial Rounded MT Bold" pitchFamily="34" charset="0"/>
            </a:endParaRPr>
          </a:p>
        </p:txBody>
      </p:sp>
      <p:sp>
        <p:nvSpPr>
          <p:cNvPr id="11" name="TextBox 10"/>
          <p:cNvSpPr txBox="1"/>
          <p:nvPr/>
        </p:nvSpPr>
        <p:spPr>
          <a:xfrm>
            <a:off x="287864" y="6207115"/>
            <a:ext cx="3060000" cy="246221"/>
          </a:xfrm>
          <a:prstGeom prst="rect">
            <a:avLst/>
          </a:prstGeom>
          <a:solidFill>
            <a:srgbClr val="FFFF00"/>
          </a:solidFill>
        </p:spPr>
        <p:txBody>
          <a:bodyPr wrap="square" lIns="0" tIns="0" rIns="0" bIns="0" rtlCol="0" anchor="ctr" anchorCtr="0">
            <a:spAutoFit/>
          </a:bodyPr>
          <a:lstStyle/>
          <a:p>
            <a:pPr>
              <a:defRPr/>
            </a:pPr>
            <a:r>
              <a:rPr lang="en-US" sz="1600" kern="0" dirty="0" smtClean="0">
                <a:solidFill>
                  <a:srgbClr val="FF0000"/>
                </a:solidFill>
                <a:latin typeface="Arial Rounded MT Bold" pitchFamily="34" charset="0"/>
              </a:rPr>
              <a:t>2m </a:t>
            </a:r>
            <a:r>
              <a:rPr lang="en-US" sz="1600" kern="0" dirty="0" smtClean="0">
                <a:solidFill>
                  <a:srgbClr val="FF0000"/>
                </a:solidFill>
                <a:latin typeface="Arial Rounded MT Bold" pitchFamily="34" charset="0"/>
                <a:sym typeface="Symbol"/>
              </a:rPr>
              <a:t> 2</a:t>
            </a:r>
            <a:r>
              <a:rPr lang="en-US" sz="1600" kern="0" dirty="0" smtClean="0">
                <a:solidFill>
                  <a:srgbClr val="FF0000"/>
                </a:solidFill>
                <a:latin typeface="Arial Rounded MT Bold" pitchFamily="34" charset="0"/>
              </a:rPr>
              <a:t>m RPC stack in Madurai</a:t>
            </a:r>
            <a:endParaRPr lang="en-SG" sz="1600" kern="0" dirty="0">
              <a:solidFill>
                <a:srgbClr val="FF0000"/>
              </a:solidFill>
              <a:latin typeface="Arial Rounded MT Bold" pitchFamily="34" charset="0"/>
            </a:endParaRPr>
          </a:p>
        </p:txBody>
      </p:sp>
      <p:sp>
        <p:nvSpPr>
          <p:cNvPr id="15" name="TextBox 14"/>
          <p:cNvSpPr txBox="1"/>
          <p:nvPr/>
        </p:nvSpPr>
        <p:spPr>
          <a:xfrm>
            <a:off x="4500000" y="6207115"/>
            <a:ext cx="2772000" cy="246221"/>
          </a:xfrm>
          <a:prstGeom prst="rect">
            <a:avLst/>
          </a:prstGeom>
          <a:solidFill>
            <a:srgbClr val="FFFF00"/>
          </a:solidFill>
        </p:spPr>
        <p:txBody>
          <a:bodyPr wrap="square" lIns="0" tIns="0" rIns="0" bIns="0" rtlCol="0" anchor="ctr" anchorCtr="0">
            <a:spAutoFit/>
          </a:bodyPr>
          <a:lstStyle/>
          <a:p>
            <a:pPr>
              <a:defRPr/>
            </a:pPr>
            <a:r>
              <a:rPr lang="en-US" sz="1600" kern="0" dirty="0" smtClean="0">
                <a:solidFill>
                  <a:srgbClr val="FF0000"/>
                </a:solidFill>
                <a:latin typeface="Arial Rounded MT Bold" pitchFamily="34" charset="0"/>
              </a:rPr>
              <a:t>1m </a:t>
            </a:r>
            <a:r>
              <a:rPr lang="en-US" sz="1600" kern="0" dirty="0" smtClean="0">
                <a:solidFill>
                  <a:srgbClr val="FF0000"/>
                </a:solidFill>
                <a:latin typeface="Arial Rounded MT Bold" pitchFamily="34" charset="0"/>
                <a:sym typeface="Symbol"/>
              </a:rPr>
              <a:t> </a:t>
            </a:r>
            <a:r>
              <a:rPr lang="en-US" sz="1600" kern="0" dirty="0" smtClean="0">
                <a:solidFill>
                  <a:srgbClr val="FF0000"/>
                </a:solidFill>
                <a:latin typeface="Arial Rounded MT Bold" pitchFamily="34" charset="0"/>
              </a:rPr>
              <a:t>1m RPC stack in VECC</a:t>
            </a:r>
            <a:endParaRPr lang="en-SG" sz="1600" kern="0" dirty="0">
              <a:solidFill>
                <a:srgbClr val="FF0000"/>
              </a:solidFill>
              <a:latin typeface="Arial Rounded MT Bold" pitchFamily="34" charset="0"/>
            </a:endParaRPr>
          </a:p>
        </p:txBody>
      </p:sp>
      <p:sp>
        <p:nvSpPr>
          <p:cNvPr id="18" name="TextBox 17"/>
          <p:cNvSpPr txBox="1"/>
          <p:nvPr/>
        </p:nvSpPr>
        <p:spPr>
          <a:xfrm>
            <a:off x="2519772" y="6519446"/>
            <a:ext cx="4104457" cy="338554"/>
          </a:xfrm>
          <a:prstGeom prst="rect">
            <a:avLst/>
          </a:prstGeom>
          <a:noFill/>
        </p:spPr>
        <p:txBody>
          <a:bodyPr wrap="square" rtlCol="0">
            <a:spAutoFit/>
          </a:bodyPr>
          <a:lstStyle/>
          <a:p>
            <a:r>
              <a:rPr lang="en-IN" sz="1600" b="1" dirty="0" smtClean="0">
                <a:solidFill>
                  <a:srgbClr val="FFFF00"/>
                </a:solidFill>
              </a:rPr>
              <a:t>Operating </a:t>
            </a:r>
            <a:r>
              <a:rPr lang="en-IN" sz="1600" b="1" dirty="0" smtClean="0">
                <a:solidFill>
                  <a:srgbClr val="FFFF00"/>
                </a:solidFill>
              </a:rPr>
              <a:t>24</a:t>
            </a:r>
            <a:r>
              <a:rPr lang="en-IN" sz="1600" b="1" dirty="0" smtClean="0">
                <a:solidFill>
                  <a:srgbClr val="FFFF00"/>
                </a:solidFill>
                <a:sym typeface="Symbol"/>
              </a:rPr>
              <a:t></a:t>
            </a:r>
            <a:r>
              <a:rPr lang="en-IN" sz="1600" b="1" dirty="0" smtClean="0">
                <a:solidFill>
                  <a:srgbClr val="FFFF00"/>
                </a:solidFill>
              </a:rPr>
              <a:t>7 </a:t>
            </a:r>
            <a:r>
              <a:rPr lang="en-IN" sz="1600" b="1" dirty="0" smtClean="0">
                <a:solidFill>
                  <a:srgbClr val="FFFF00"/>
                </a:solidFill>
              </a:rPr>
              <a:t>for many years</a:t>
            </a:r>
            <a:endParaRPr lang="en-IN" sz="1600" b="1" dirty="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e-ICAL and m-ICAL</a:t>
            </a:r>
            <a:endParaRPr lang="en-IN" dirty="0"/>
          </a:p>
        </p:txBody>
      </p:sp>
      <p:sp>
        <p:nvSpPr>
          <p:cNvPr id="4" name="Footer Placeholder 3"/>
          <p:cNvSpPr>
            <a:spLocks noGrp="1"/>
          </p:cNvSpPr>
          <p:nvPr>
            <p:ph type="ftr" sz="quarter" idx="11"/>
          </p:nvPr>
        </p:nvSpPr>
        <p:spPr/>
        <p:txBody>
          <a:bodyPr/>
          <a:lstStyle/>
          <a:p>
            <a:r>
              <a:rPr lang="en-IN" dirty="0"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graphicFrame>
        <p:nvGraphicFramePr>
          <p:cNvPr id="6" name="Group 3"/>
          <p:cNvGraphicFramePr>
            <a:graphicFrameLocks noGrp="1" noChangeAspect="1"/>
          </p:cNvGraphicFramePr>
          <p:nvPr>
            <p:ph idx="1"/>
          </p:nvPr>
        </p:nvGraphicFramePr>
        <p:xfrm>
          <a:off x="72001" y="720725"/>
          <a:ext cx="8999999" cy="5385371"/>
        </p:xfrm>
        <a:graphic>
          <a:graphicData uri="http://schemas.openxmlformats.org/drawingml/2006/table">
            <a:tbl>
              <a:tblPr firstRow="1">
                <a:tableStyleId>{5940675A-B579-460E-94D1-54222C63F5DA}</a:tableStyleId>
              </a:tblPr>
              <a:tblGrid>
                <a:gridCol w="2179549"/>
                <a:gridCol w="2179818"/>
                <a:gridCol w="2179818"/>
                <a:gridCol w="2460814"/>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rPr>
                        <a:t>Parameter</a:t>
                      </a:r>
                      <a:endPar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rPr>
                        <a:t>ICAL</a:t>
                      </a:r>
                      <a:endPar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rPr>
                        <a:t>e-ICAL</a:t>
                      </a:r>
                      <a:endPar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cs typeface="Arial" charset="0"/>
                        </a:rPr>
                        <a:t>m-ICAL</a:t>
                      </a: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No. of  modules</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3</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1</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1</a:t>
                      </a: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Module dimensions</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16.2m×16m×14.5m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8m</a:t>
                      </a: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×8mx2m                  </a:t>
                      </a:r>
                      <a:r>
                        <a:rPr kumimoji="0" lang="en-US" sz="120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rPr>
                        <a:t>(90:1)</a:t>
                      </a:r>
                      <a:endParaRPr kumimoji="0" lang="en-US" sz="1200" u="none" strike="noStrike" kern="1200" cap="none" normalizeH="0" baseline="0" dirty="0" smtClean="0">
                        <a:ln>
                          <a:noFill/>
                        </a:ln>
                        <a:solidFill>
                          <a:schemeClr val="tx1"/>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4m</a:t>
                      </a: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×4mx1m                       </a:t>
                      </a:r>
                      <a:r>
                        <a:rPr kumimoji="0" lang="en-US" sz="120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rPr>
                        <a:t>(720:1)</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r>
              <a:tr h="520433">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Detector dimensions</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49m×16m×14.5m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8m</a:t>
                      </a: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×8mx2m</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4m</a:t>
                      </a: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×4mx1m</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No. of  layers</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150</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20</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10</a:t>
                      </a: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Iron plate thickness</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56mm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56mm</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56mm</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r>
              <a:tr h="376844">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Gap for RPC trays</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40mm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40mm</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45mm</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Magnetic field</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1.3Tesla</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1.3Tesla</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1.3Tesla</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RPC dimensions</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1,950mm×1,910mm×24mm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1,950mm×1,910mm×24mm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1,950mm×1,910mm×24mm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Readout strip pitch</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30mm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30mm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30mm</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No. of  RPCs/Road/Layer</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8</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4</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2</a:t>
                      </a: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No. of Roads/Layer/Module</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8</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4</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1</a:t>
                      </a: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No. of  RPC units/Layer</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192</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16</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2</a:t>
                      </a: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No. of  RPC units</a:t>
                      </a:r>
                      <a:endParaRPr kumimoji="0" lang="en-US" sz="1200" b="0" i="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28,800 (107,266m</a:t>
                      </a:r>
                      <a:r>
                        <a:rPr kumimoji="0" lang="en-US" sz="1200" u="none" strike="noStrike" cap="none" normalizeH="0" baseline="30000" dirty="0" smtClean="0">
                          <a:ln>
                            <a:noFill/>
                          </a:ln>
                          <a:solidFill>
                            <a:srgbClr val="FFFF00"/>
                          </a:solidFill>
                          <a:effectLst>
                            <a:outerShdw blurRad="38100" dist="38100" dir="2700000" algn="tl">
                              <a:srgbClr val="000000"/>
                            </a:outerShdw>
                          </a:effectLst>
                          <a:latin typeface="Arial Rounded MT Bold" pitchFamily="34" charset="0"/>
                        </a:rPr>
                        <a:t>2</a:t>
                      </a: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a:t>
                      </a:r>
                      <a:endParaRPr kumimoji="0" lang="en-US" sz="1200" b="0" i="0" u="none" strike="noStrike" cap="none" normalizeH="0" baseline="30000" dirty="0" smtClean="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rPr>
                        <a:t>320 </a:t>
                      </a: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(1,192m</a:t>
                      </a:r>
                      <a:r>
                        <a:rPr kumimoji="0" lang="en-US" sz="1200" u="none" strike="noStrike" cap="none" normalizeH="0" baseline="30000" dirty="0" smtClean="0">
                          <a:ln>
                            <a:noFill/>
                          </a:ln>
                          <a:solidFill>
                            <a:srgbClr val="FFFF00"/>
                          </a:solidFill>
                          <a:effectLst>
                            <a:outerShdw blurRad="38100" dist="38100" dir="2700000" algn="tl">
                              <a:srgbClr val="000000"/>
                            </a:outerShdw>
                          </a:effectLst>
                          <a:latin typeface="Arial Rounded MT Bold" pitchFamily="34" charset="0"/>
                        </a:rPr>
                        <a:t>2</a:t>
                      </a:r>
                      <a:r>
                        <a:rPr kumimoji="0" lang="en-US" sz="1200" u="none" strike="noStrike" cap="none" normalizeH="0" baseline="0" dirty="0" smtClean="0">
                          <a:ln>
                            <a:noFill/>
                          </a:ln>
                          <a:solidFill>
                            <a:srgbClr val="FFFF00"/>
                          </a:solidFill>
                          <a:effectLst>
                            <a:outerShdw blurRad="38100" dist="38100" dir="2700000" algn="tl">
                              <a:srgbClr val="000000"/>
                            </a:outerShdw>
                          </a:effectLst>
                          <a:latin typeface="Arial Rounded MT Bold" pitchFamily="34" charset="0"/>
                        </a:rPr>
                        <a:t>)              </a:t>
                      </a:r>
                      <a:r>
                        <a:rPr kumimoji="0" lang="en-US" sz="120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rPr>
                        <a:t>(90:1)</a:t>
                      </a:r>
                      <a:endParaRPr kumimoji="0" lang="en-US" sz="1200" u="none" strike="noStrike" kern="1200" cap="none" normalizeH="0" baseline="0" dirty="0" smtClean="0">
                        <a:ln>
                          <a:noFill/>
                        </a:ln>
                        <a:solidFill>
                          <a:schemeClr val="tx1"/>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20 (74.5m</a:t>
                      </a:r>
                      <a:r>
                        <a:rPr kumimoji="0" lang="en-US" sz="1200" u="none" strike="noStrike" kern="1200" cap="none" normalizeH="0" baseline="3000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2</a:t>
                      </a: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                     </a:t>
                      </a:r>
                      <a:r>
                        <a:rPr kumimoji="0" lang="en-US" sz="1200" u="none" strike="noStrike" kern="1200" cap="none" normalizeH="0" baseline="0" dirty="0" smtClean="0">
                          <a:ln>
                            <a:noFill/>
                          </a:ln>
                          <a:solidFill>
                            <a:schemeClr val="tx1"/>
                          </a:solidFill>
                          <a:effectLst>
                            <a:outerShdw blurRad="38100" dist="38100" dir="2700000" algn="tl">
                              <a:srgbClr val="000000"/>
                            </a:outerShdw>
                          </a:effectLst>
                          <a:latin typeface="Arial Rounded MT Bold" pitchFamily="34" charset="0"/>
                          <a:ea typeface="+mn-ea"/>
                          <a:cs typeface="+mn-cs"/>
                        </a:rPr>
                        <a:t>(1440:1)</a:t>
                      </a:r>
                    </a:p>
                  </a:txBody>
                  <a:tcPr anchor="ctr" horzOverflow="overflow"/>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No. of readout strips</a:t>
                      </a: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3,686,400</a:t>
                      </a: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40,960                            </a:t>
                      </a:r>
                      <a:r>
                        <a:rPr kumimoji="0" lang="en-US" sz="1200" u="none" strike="noStrike" cap="none" normalizeH="0" baseline="0" dirty="0" smtClean="0">
                          <a:ln>
                            <a:noFill/>
                          </a:ln>
                          <a:solidFill>
                            <a:schemeClr val="tx1"/>
                          </a:solidFill>
                          <a:effectLst>
                            <a:outerShdw blurRad="38100" dist="38100" dir="2700000" algn="tl">
                              <a:srgbClr val="000000"/>
                            </a:outerShdw>
                          </a:effectLst>
                          <a:latin typeface="Arial Rounded MT Bold" pitchFamily="34" charset="0"/>
                        </a:rPr>
                        <a:t>(90:1)</a:t>
                      </a:r>
                      <a:endParaRPr kumimoji="0" lang="en-US" sz="1200" u="none" strike="noStrike" kern="1200" cap="none" normalizeH="0" baseline="0" dirty="0" smtClean="0">
                        <a:ln>
                          <a:noFill/>
                        </a:ln>
                        <a:solidFill>
                          <a:schemeClr val="tx1"/>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rPr>
                        <a:t>2,560                                </a:t>
                      </a:r>
                      <a:r>
                        <a:rPr kumimoji="0" lang="en-US" sz="1200" u="none" strike="noStrike" kern="1200" cap="none" normalizeH="0" baseline="0" dirty="0" smtClean="0">
                          <a:ln>
                            <a:noFill/>
                          </a:ln>
                          <a:solidFill>
                            <a:schemeClr val="tx1"/>
                          </a:solidFill>
                          <a:effectLst>
                            <a:outerShdw blurRad="38100" dist="38100" dir="2700000" algn="tl">
                              <a:srgbClr val="000000"/>
                            </a:outerShdw>
                          </a:effectLst>
                          <a:latin typeface="Arial Rounded MT Bold" pitchFamily="34" charset="0"/>
                          <a:ea typeface="+mn-ea"/>
                          <a:cs typeface="+mn-cs"/>
                        </a:rPr>
                        <a:t>(1440:1)</a:t>
                      </a:r>
                      <a:endParaRPr kumimoji="0" lang="en-US" sz="1200" u="none" strike="noStrike" kern="1200" cap="none" normalizeH="0" baseline="0" dirty="0" smtClean="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results </a:t>
            </a:r>
            <a:r>
              <a:rPr lang="en-US" dirty="0" smtClean="0"/>
              <a:t>from </a:t>
            </a:r>
            <a:r>
              <a:rPr lang="en-US" dirty="0" smtClean="0"/>
              <a:t>prototypes</a:t>
            </a:r>
            <a:endParaRPr lang="en-IN"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32770" name="Picture 2"/>
          <p:cNvPicPr>
            <a:picLocks noChangeAspect="1" noChangeArrowheads="1"/>
          </p:cNvPicPr>
          <p:nvPr/>
        </p:nvPicPr>
        <p:blipFill>
          <a:blip r:embed="rId2" cstate="print"/>
          <a:srcRect/>
          <a:stretch>
            <a:fillRect/>
          </a:stretch>
        </p:blipFill>
        <p:spPr bwMode="auto">
          <a:xfrm>
            <a:off x="30481" y="3606972"/>
            <a:ext cx="5679999" cy="2880000"/>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t="3409" b="974"/>
          <a:stretch>
            <a:fillRect/>
          </a:stretch>
        </p:blipFill>
        <p:spPr bwMode="auto">
          <a:xfrm>
            <a:off x="5732100" y="3606972"/>
            <a:ext cx="3411900" cy="2880000"/>
          </a:xfrm>
          <a:prstGeom prst="rect">
            <a:avLst/>
          </a:prstGeom>
          <a:noFill/>
          <a:ln w="9525">
            <a:noFill/>
            <a:miter lim="800000"/>
            <a:headEnd/>
            <a:tailEnd/>
          </a:ln>
        </p:spPr>
      </p:pic>
      <p:pic>
        <p:nvPicPr>
          <p:cNvPr id="6" name="Picture 3" descr="input_effiY.eps"/>
          <p:cNvPicPr>
            <a:picLocks/>
          </p:cNvPicPr>
          <p:nvPr/>
        </p:nvPicPr>
        <p:blipFill rotWithShape="1">
          <a:blip r:embed="rId4" cstate="print">
            <a:extLst>
              <a:ext uri="{28A0092B-C50C-407E-A947-70E740481C1C}">
                <a14:useLocalDpi xmlns="" xmlns:a14="http://schemas.microsoft.com/office/drawing/2010/main" val="0"/>
              </a:ext>
            </a:extLst>
          </a:blip>
          <a:srcRect l="75873" t="33957" r="1416" b="33883"/>
          <a:stretch/>
        </p:blipFill>
        <p:spPr bwMode="auto">
          <a:xfrm>
            <a:off x="5883244" y="720000"/>
            <a:ext cx="3240000" cy="28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posvseffi2_strp_ymul.gif"/>
          <p:cNvPicPr>
            <a:picLocks/>
          </p:cNvPicPr>
          <p:nvPr/>
        </p:nvPicPr>
        <p:blipFill rotWithShape="1">
          <a:blip r:embed="rId5" cstate="print">
            <a:extLst>
              <a:ext uri="{28A0092B-C50C-407E-A947-70E740481C1C}">
                <a14:useLocalDpi xmlns="" xmlns:a14="http://schemas.microsoft.com/office/drawing/2010/main" val="0"/>
              </a:ext>
            </a:extLst>
          </a:blip>
          <a:srcRect r="75482" b="67263"/>
          <a:stretch/>
        </p:blipFill>
        <p:spPr bwMode="auto">
          <a:xfrm>
            <a:off x="2615672" y="720000"/>
            <a:ext cx="3240000" cy="28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5"/>
          <p:cNvPicPr>
            <a:picLocks/>
          </p:cNvPicPr>
          <p:nvPr/>
        </p:nvPicPr>
        <p:blipFill>
          <a:blip r:embed="rId6" cstate="print">
            <a:extLst>
              <a:ext uri="{28A0092B-C50C-407E-A947-70E740481C1C}">
                <a14:useLocalDpi xmlns:a14="http://schemas.microsoft.com/office/drawing/2010/main" xmlns="" val="0"/>
              </a:ext>
            </a:extLst>
          </a:blip>
          <a:srcRect t="6768"/>
          <a:stretch>
            <a:fillRect/>
          </a:stretch>
        </p:blipFill>
        <p:spPr>
          <a:xfrm>
            <a:off x="36000" y="720000"/>
            <a:ext cx="2556000" cy="2880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and future outlook</a:t>
            </a:r>
            <a:endParaRPr lang="en-IN"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smtClean="0"/>
              <a:t>Design of baseline ICAL detector electronics completed, reviewed.</a:t>
            </a:r>
          </a:p>
          <a:p>
            <a:pPr>
              <a:lnSpc>
                <a:spcPct val="120000"/>
              </a:lnSpc>
            </a:pPr>
            <a:r>
              <a:rPr lang="en-US" dirty="0" smtClean="0"/>
              <a:t>Prototypes and limited quantities of various components and modules were produced, technologies and vendors identified.</a:t>
            </a:r>
          </a:p>
          <a:p>
            <a:pPr>
              <a:lnSpc>
                <a:spcPct val="120000"/>
              </a:lnSpc>
            </a:pPr>
            <a:r>
              <a:rPr lang="en-US" dirty="0" smtClean="0"/>
              <a:t>They are all tested, and are being used to read many ICAL prototype detectors, including the m-ICAL which is currently under construction.</a:t>
            </a:r>
          </a:p>
          <a:p>
            <a:pPr>
              <a:lnSpc>
                <a:spcPct val="120000"/>
              </a:lnSpc>
            </a:pPr>
            <a:r>
              <a:rPr lang="en-US" dirty="0" smtClean="0"/>
              <a:t>The project (ICAL) and the e-ICAL are delayed, hence large scale production of its electronics is put on hold.</a:t>
            </a:r>
          </a:p>
          <a:p>
            <a:pPr>
              <a:lnSpc>
                <a:spcPct val="120000"/>
              </a:lnSpc>
            </a:pPr>
            <a:r>
              <a:rPr lang="en-US" dirty="0" smtClean="0"/>
              <a:t>Meanwhile, revisions and upgrades – or even new architectures, of various components are being worked out.</a:t>
            </a:r>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Functions of ICAL electronics</a:t>
            </a:r>
            <a:endParaRPr lang="en-IN" dirty="0"/>
          </a:p>
        </p:txBody>
      </p:sp>
      <p:sp>
        <p:nvSpPr>
          <p:cNvPr id="3" name="Content Placeholder 2"/>
          <p:cNvSpPr>
            <a:spLocks noGrp="1"/>
          </p:cNvSpPr>
          <p:nvPr>
            <p:ph idx="1"/>
          </p:nvPr>
        </p:nvSpPr>
        <p:spPr>
          <a:xfrm>
            <a:off x="18000" y="720000"/>
            <a:ext cx="5724000" cy="5760000"/>
          </a:xfrm>
        </p:spPr>
        <p:txBody>
          <a:bodyPr>
            <a:noAutofit/>
          </a:bodyPr>
          <a:lstStyle/>
          <a:p>
            <a:r>
              <a:rPr lang="en-US" sz="2000" dirty="0" smtClean="0"/>
              <a:t>Signal pickup and analog front-end</a:t>
            </a:r>
          </a:p>
          <a:p>
            <a:r>
              <a:rPr lang="en-US" sz="2000" dirty="0" smtClean="0"/>
              <a:t>Strip hit latch</a:t>
            </a:r>
            <a:endParaRPr lang="en-US" sz="2000" dirty="0" smtClean="0"/>
          </a:p>
          <a:p>
            <a:r>
              <a:rPr lang="en-US" sz="2000" dirty="0" smtClean="0"/>
              <a:t>Pulse shapers, timing units</a:t>
            </a:r>
          </a:p>
          <a:p>
            <a:r>
              <a:rPr lang="en-US" sz="2000" dirty="0" smtClean="0"/>
              <a:t>Background noise rate monitor</a:t>
            </a:r>
          </a:p>
          <a:p>
            <a:r>
              <a:rPr lang="en-US" sz="2000" dirty="0" smtClean="0"/>
              <a:t>Digital front-end and </a:t>
            </a:r>
            <a:r>
              <a:rPr lang="en-US" sz="2000" dirty="0" smtClean="0"/>
              <a:t>calibration</a:t>
            </a:r>
            <a:endParaRPr lang="en-US" sz="2000" dirty="0" smtClean="0"/>
          </a:p>
          <a:p>
            <a:r>
              <a:rPr lang="en-US" sz="2000" dirty="0" smtClean="0"/>
              <a:t>Data network </a:t>
            </a:r>
            <a:r>
              <a:rPr lang="en-US" sz="2000" dirty="0" smtClean="0"/>
              <a:t>architecture</a:t>
            </a:r>
            <a:endParaRPr lang="en-US" sz="2000" dirty="0" smtClean="0"/>
          </a:p>
          <a:p>
            <a:r>
              <a:rPr lang="en-US" sz="2000" dirty="0" smtClean="0"/>
              <a:t>Multilevel trigger system</a:t>
            </a:r>
          </a:p>
          <a:p>
            <a:r>
              <a:rPr lang="en-US" sz="2000" dirty="0" smtClean="0"/>
              <a:t>Backend data concentrators </a:t>
            </a:r>
          </a:p>
          <a:p>
            <a:r>
              <a:rPr lang="en-US" sz="2000" dirty="0" smtClean="0"/>
              <a:t>Event building, data storage systems</a:t>
            </a:r>
          </a:p>
          <a:p>
            <a:r>
              <a:rPr lang="en-US" sz="2000" dirty="0" smtClean="0"/>
              <a:t>On-line data quality monitors</a:t>
            </a:r>
          </a:p>
          <a:p>
            <a:r>
              <a:rPr lang="en-US" sz="2000" dirty="0" smtClean="0"/>
              <a:t>Slow control and monitoring</a:t>
            </a:r>
          </a:p>
          <a:p>
            <a:pPr lvl="1"/>
            <a:r>
              <a:rPr lang="en-US" sz="1800" dirty="0" smtClean="0"/>
              <a:t>Gas system, </a:t>
            </a:r>
            <a:r>
              <a:rPr lang="en-US" sz="1800" dirty="0" smtClean="0"/>
              <a:t>magnet, power supplies</a:t>
            </a:r>
          </a:p>
          <a:p>
            <a:pPr lvl="1"/>
            <a:r>
              <a:rPr lang="en-US" sz="1800" dirty="0" smtClean="0"/>
              <a:t>Ambient parameters</a:t>
            </a:r>
          </a:p>
          <a:p>
            <a:pPr lvl="1"/>
            <a:r>
              <a:rPr lang="en-US" sz="1800" dirty="0" smtClean="0"/>
              <a:t>Safety and interlocks</a:t>
            </a:r>
          </a:p>
          <a:p>
            <a:r>
              <a:rPr lang="en-US" sz="2000" dirty="0" smtClean="0"/>
              <a:t>Remote </a:t>
            </a:r>
            <a:r>
              <a:rPr lang="en-US" sz="2000" dirty="0" smtClean="0"/>
              <a:t>access to detector </a:t>
            </a:r>
            <a:r>
              <a:rPr lang="en-US" sz="2000" dirty="0" smtClean="0"/>
              <a:t>and </a:t>
            </a:r>
            <a:r>
              <a:rPr lang="en-US" sz="2000" dirty="0" smtClean="0"/>
              <a:t>data</a:t>
            </a:r>
          </a:p>
          <a:p>
            <a:endParaRPr lang="en-IN" sz="2000" dirty="0"/>
          </a:p>
        </p:txBody>
      </p:sp>
      <p:sp>
        <p:nvSpPr>
          <p:cNvPr id="4"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6" name="Picture 3"/>
          <p:cNvPicPr>
            <a:picLocks noChangeAspect="1" noChangeArrowheads="1"/>
          </p:cNvPicPr>
          <p:nvPr/>
        </p:nvPicPr>
        <p:blipFill>
          <a:blip r:embed="rId2" cstate="print"/>
          <a:srcRect l="2509" r="2509"/>
          <a:stretch>
            <a:fillRect/>
          </a:stretch>
        </p:blipFill>
        <p:spPr bwMode="auto">
          <a:xfrm>
            <a:off x="5280174" y="720000"/>
            <a:ext cx="3863826" cy="5760000"/>
          </a:xfrm>
          <a:prstGeom prst="rect">
            <a:avLst/>
          </a:prstGeom>
          <a:noFill/>
          <a:ln w="9525">
            <a:noFill/>
            <a:miter lim="800000"/>
            <a:headEnd/>
            <a:tailEnd/>
          </a:ln>
        </p:spPr>
      </p:pic>
      <p:sp>
        <p:nvSpPr>
          <p:cNvPr id="8" name="TextBox 7"/>
          <p:cNvSpPr txBox="1"/>
          <p:nvPr/>
        </p:nvSpPr>
        <p:spPr>
          <a:xfrm>
            <a:off x="6976730" y="2564342"/>
            <a:ext cx="2160000" cy="1661993"/>
          </a:xfrm>
          <a:prstGeom prst="rect">
            <a:avLst/>
          </a:prstGeom>
          <a:solidFill>
            <a:srgbClr val="FFFF99"/>
          </a:solidFill>
        </p:spPr>
        <p:txBody>
          <a:bodyPr wrap="square" tIns="0" bIns="0" rtlCol="0">
            <a:spAutoFit/>
          </a:bodyPr>
          <a:lstStyle/>
          <a:p>
            <a:pPr eaLnBrk="0" fontAlgn="base" hangingPunct="0">
              <a:spcBef>
                <a:spcPct val="0"/>
              </a:spcBef>
              <a:spcAft>
                <a:spcPct val="0"/>
              </a:spcAft>
            </a:pPr>
            <a:r>
              <a:rPr lang="en-IN" sz="1200" dirty="0" smtClean="0">
                <a:solidFill>
                  <a:srgbClr val="002060"/>
                </a:solidFill>
                <a:latin typeface="Arial Rounded MT Bold" pitchFamily="34" charset="0"/>
              </a:rPr>
              <a:t>Particles produced in the neutrino interactions pass through alternating layers of iron plates and RPCs, leaving tracks in the latter. Tracks bend as per the charge of the produced particles, due to the ICAL’s magnetic field.</a:t>
            </a:r>
            <a:endParaRPr lang="en-IN" sz="1200" dirty="0">
              <a:solidFill>
                <a:srgbClr val="002060"/>
              </a:solidFill>
              <a:latin typeface="Arial Rounded MT Bold"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Sub-systems of ICAL electronics</a:t>
            </a:r>
            <a:endParaRPr lang="en-IN" dirty="0"/>
          </a:p>
        </p:txBody>
      </p:sp>
      <p:sp>
        <p:nvSpPr>
          <p:cNvPr id="3" name="Content Placeholder 2"/>
          <p:cNvSpPr>
            <a:spLocks noGrp="1"/>
          </p:cNvSpPr>
          <p:nvPr>
            <p:ph idx="1"/>
          </p:nvPr>
        </p:nvSpPr>
        <p:spPr/>
        <p:txBody>
          <a:bodyPr>
            <a:normAutofit fontScale="92500" lnSpcReduction="20000"/>
          </a:bodyPr>
          <a:lstStyle/>
          <a:p>
            <a:pPr>
              <a:lnSpc>
                <a:spcPct val="110000"/>
              </a:lnSpc>
            </a:pPr>
            <a:r>
              <a:rPr lang="en-US" sz="2800" dirty="0" smtClean="0"/>
              <a:t>Analog Front-ends</a:t>
            </a:r>
          </a:p>
          <a:p>
            <a:pPr>
              <a:lnSpc>
                <a:spcPct val="110000"/>
              </a:lnSpc>
            </a:pPr>
            <a:r>
              <a:rPr lang="en-US" sz="2800" dirty="0" smtClean="0"/>
              <a:t>TDC ASIC</a:t>
            </a:r>
          </a:p>
          <a:p>
            <a:pPr>
              <a:lnSpc>
                <a:spcPct val="110000"/>
              </a:lnSpc>
            </a:pPr>
            <a:r>
              <a:rPr lang="en-US" sz="2800" dirty="0" smtClean="0"/>
              <a:t>Digital Front-Ends</a:t>
            </a:r>
          </a:p>
          <a:p>
            <a:pPr>
              <a:lnSpc>
                <a:spcPct val="110000"/>
              </a:lnSpc>
            </a:pPr>
            <a:r>
              <a:rPr lang="en-US" sz="2800" dirty="0" smtClean="0"/>
              <a:t>Trigger System</a:t>
            </a:r>
          </a:p>
          <a:p>
            <a:pPr>
              <a:lnSpc>
                <a:spcPct val="110000"/>
              </a:lnSpc>
            </a:pPr>
            <a:r>
              <a:rPr lang="en-IN" sz="2800" dirty="0" smtClean="0"/>
              <a:t>Global services, </a:t>
            </a:r>
            <a:r>
              <a:rPr lang="en-IN" sz="2800" dirty="0" smtClean="0"/>
              <a:t>                                                                            calibration </a:t>
            </a:r>
            <a:r>
              <a:rPr lang="en-IN" sz="2800" dirty="0" smtClean="0"/>
              <a:t>and </a:t>
            </a:r>
            <a:r>
              <a:rPr lang="en-IN" sz="2800" dirty="0" smtClean="0"/>
              <a:t>                                                                              synchronisation units</a:t>
            </a:r>
            <a:endParaRPr lang="en-IN" sz="2800" dirty="0" smtClean="0"/>
          </a:p>
          <a:p>
            <a:pPr>
              <a:lnSpc>
                <a:spcPct val="110000"/>
              </a:lnSpc>
            </a:pPr>
            <a:r>
              <a:rPr lang="en-US" sz="2800" dirty="0" smtClean="0"/>
              <a:t>Data </a:t>
            </a:r>
            <a:r>
              <a:rPr lang="en-US" sz="2800" dirty="0" smtClean="0"/>
              <a:t>network</a:t>
            </a:r>
            <a:r>
              <a:rPr lang="en-IN" sz="2800" dirty="0" smtClean="0"/>
              <a:t> and </a:t>
            </a:r>
            <a:r>
              <a:rPr lang="en-IN" sz="2800" dirty="0" smtClean="0"/>
              <a:t>                                                                backend </a:t>
            </a:r>
            <a:r>
              <a:rPr lang="en-IN" sz="2800" dirty="0" smtClean="0"/>
              <a:t>hardware</a:t>
            </a:r>
            <a:endParaRPr lang="en-US" sz="2800" dirty="0" smtClean="0"/>
          </a:p>
          <a:p>
            <a:pPr>
              <a:lnSpc>
                <a:spcPct val="110000"/>
              </a:lnSpc>
            </a:pPr>
            <a:r>
              <a:rPr lang="en-US" sz="2800" dirty="0" smtClean="0"/>
              <a:t>Backend </a:t>
            </a:r>
            <a:r>
              <a:rPr lang="en-US" sz="2800" dirty="0" smtClean="0"/>
              <a:t>DAQ </a:t>
            </a:r>
            <a:r>
              <a:rPr lang="en-US" sz="2800" dirty="0" smtClean="0"/>
              <a:t>software</a:t>
            </a:r>
            <a:endParaRPr lang="en-US" sz="2800" dirty="0" smtClean="0"/>
          </a:p>
          <a:p>
            <a:pPr>
              <a:lnSpc>
                <a:spcPct val="110000"/>
              </a:lnSpc>
            </a:pPr>
            <a:r>
              <a:rPr lang="en-US" sz="2800" dirty="0" smtClean="0"/>
              <a:t>Low </a:t>
            </a:r>
            <a:r>
              <a:rPr lang="en-US" sz="2800" dirty="0" smtClean="0"/>
              <a:t>voltage system</a:t>
            </a:r>
          </a:p>
          <a:p>
            <a:pPr>
              <a:lnSpc>
                <a:spcPct val="110000"/>
              </a:lnSpc>
            </a:pPr>
            <a:r>
              <a:rPr lang="en-US" sz="2800" dirty="0" smtClean="0"/>
              <a:t>High Voltage module</a:t>
            </a:r>
          </a:p>
          <a:p>
            <a:pPr>
              <a:lnSpc>
                <a:spcPct val="110000"/>
              </a:lnSpc>
            </a:pPr>
            <a:r>
              <a:rPr lang="en-US" sz="2800" dirty="0" smtClean="0"/>
              <a:t>Electronics i</a:t>
            </a:r>
            <a:r>
              <a:rPr lang="en-US" sz="2800" dirty="0" smtClean="0"/>
              <a:t>ntegration</a:t>
            </a:r>
          </a:p>
        </p:txBody>
      </p:sp>
      <p:sp>
        <p:nvSpPr>
          <p:cNvPr id="4" name="Footer Placeholder 3"/>
          <p:cNvSpPr>
            <a:spLocks noGrp="1"/>
          </p:cNvSpPr>
          <p:nvPr>
            <p:ph type="ftr" sz="quarter" idx="11"/>
          </p:nvPr>
        </p:nvSpPr>
        <p:spPr/>
        <p:txBody>
          <a:bodyPr anchor="b" anchorCtr="0"/>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6" name="Picture 5"/>
          <p:cNvPicPr>
            <a:picLocks noChangeAspect="1" noChangeArrowheads="1"/>
          </p:cNvPicPr>
          <p:nvPr/>
        </p:nvPicPr>
        <p:blipFill>
          <a:blip r:embed="rId2" cstate="print"/>
          <a:srcRect l="44291" t="20787" r="25394" b="9449"/>
          <a:stretch>
            <a:fillRect/>
          </a:stretch>
        </p:blipFill>
        <p:spPr bwMode="auto">
          <a:xfrm>
            <a:off x="5004048" y="720000"/>
            <a:ext cx="4028627" cy="5795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4294967295"/>
          </p:nvPr>
        </p:nvPicPr>
        <p:blipFill>
          <a:blip r:embed="rId2" cstate="print">
            <a:lum bright="20000"/>
          </a:blip>
          <a:srcRect l="29052" t="21161" r="26839" b="4429"/>
          <a:stretch>
            <a:fillRect/>
          </a:stretch>
        </p:blipFill>
        <p:spPr bwMode="auto">
          <a:xfrm rot="5400000">
            <a:off x="1653289" y="-441000"/>
            <a:ext cx="6808671" cy="7740000"/>
          </a:xfrm>
          <a:prstGeom prst="rect">
            <a:avLst/>
          </a:prstGeom>
          <a:noFill/>
          <a:ln w="9525">
            <a:noFill/>
            <a:miter lim="800000"/>
            <a:headEnd/>
            <a:tailEnd/>
          </a:ln>
          <a:effectLst/>
        </p:spPr>
      </p:pic>
      <p:sp>
        <p:nvSpPr>
          <p:cNvPr id="11" name="Left-Right Arrow 10"/>
          <p:cNvSpPr/>
          <p:nvPr/>
        </p:nvSpPr>
        <p:spPr bwMode="auto">
          <a:xfrm rot="16200000" flipH="1">
            <a:off x="-83737" y="2161649"/>
            <a:ext cx="4248000" cy="504056"/>
          </a:xfrm>
          <a:prstGeom prst="lef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IN" dirty="0" smtClean="0">
                <a:solidFill>
                  <a:srgbClr val="002060"/>
                </a:solidFill>
                <a:latin typeface="Arial Rounded MT Bold" pitchFamily="34" charset="0"/>
              </a:rPr>
              <a:t>Y-Side analog front-end (8 boards)</a:t>
            </a:r>
          </a:p>
        </p:txBody>
      </p:sp>
      <p:sp>
        <p:nvSpPr>
          <p:cNvPr id="12" name="Left-Right Arrow 11"/>
          <p:cNvSpPr/>
          <p:nvPr/>
        </p:nvSpPr>
        <p:spPr bwMode="auto">
          <a:xfrm>
            <a:off x="4428456" y="5834292"/>
            <a:ext cx="4248000" cy="504056"/>
          </a:xfrm>
          <a:prstGeom prst="lef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IN" dirty="0" smtClean="0">
                <a:solidFill>
                  <a:srgbClr val="002060"/>
                </a:solidFill>
                <a:latin typeface="Arial Rounded MT Bold" pitchFamily="34" charset="0"/>
              </a:rPr>
              <a:t>X-Side analog front-end (8 boards)</a:t>
            </a:r>
            <a:endParaRPr lang="en-IN" dirty="0">
              <a:solidFill>
                <a:srgbClr val="002060"/>
              </a:solidFill>
              <a:latin typeface="Arial Rounded MT Bold" pitchFamily="34" charset="0"/>
            </a:endParaRPr>
          </a:p>
        </p:txBody>
      </p:sp>
      <p:sp>
        <p:nvSpPr>
          <p:cNvPr id="13" name="Left Arrow 12"/>
          <p:cNvSpPr/>
          <p:nvPr/>
        </p:nvSpPr>
        <p:spPr bwMode="auto">
          <a:xfrm rot="-2700000">
            <a:off x="1640277" y="5143279"/>
            <a:ext cx="2124000" cy="504000"/>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IN" dirty="0" smtClean="0">
                <a:solidFill>
                  <a:srgbClr val="002060"/>
                </a:solidFill>
                <a:latin typeface="Arial Rounded MT Bold" pitchFamily="34" charset="0"/>
              </a:rPr>
              <a:t>Digital front-end</a:t>
            </a:r>
            <a:endParaRPr lang="en-IN" dirty="0">
              <a:solidFill>
                <a:srgbClr val="002060"/>
              </a:solidFill>
              <a:latin typeface="Arial Rounded MT Bold" pitchFamily="34" charset="0"/>
            </a:endParaRPr>
          </a:p>
        </p:txBody>
      </p:sp>
      <p:sp>
        <p:nvSpPr>
          <p:cNvPr id="14" name="Right Arrow 13"/>
          <p:cNvSpPr/>
          <p:nvPr/>
        </p:nvSpPr>
        <p:spPr bwMode="auto">
          <a:xfrm rot="-2700000">
            <a:off x="6369695" y="1108046"/>
            <a:ext cx="2484000" cy="5040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IN" dirty="0" smtClean="0">
                <a:solidFill>
                  <a:srgbClr val="002060"/>
                </a:solidFill>
                <a:latin typeface="Arial Rounded MT Bold" pitchFamily="34" charset="0"/>
              </a:rPr>
              <a:t>High voltage supply</a:t>
            </a:r>
            <a:endParaRPr lang="en-IN" dirty="0">
              <a:solidFill>
                <a:srgbClr val="002060"/>
              </a:solidFill>
              <a:latin typeface="Arial Rounded MT Bold" pitchFamily="34" charset="0"/>
            </a:endParaRPr>
          </a:p>
        </p:txBody>
      </p:sp>
      <p:sp>
        <p:nvSpPr>
          <p:cNvPr id="10" name="Title 1"/>
          <p:cNvSpPr txBox="1">
            <a:spLocks/>
          </p:cNvSpPr>
          <p:nvPr/>
        </p:nvSpPr>
        <p:spPr>
          <a:xfrm rot="16200000">
            <a:off x="-2952417" y="3069000"/>
            <a:ext cx="6840000" cy="720000"/>
          </a:xfrm>
          <a:prstGeom prst="rect">
            <a:avLst/>
          </a:prstGeom>
        </p:spPr>
        <p:txBody>
          <a:bodyPr/>
          <a:lstStyle/>
          <a:p>
            <a:pPr marL="0" marR="0" lvl="0" indent="0" algn="ctr" defTabSz="914400" fontAlgn="base" latinLnBrk="0">
              <a:lnSpc>
                <a:spcPct val="100000"/>
              </a:lnSpc>
              <a:spcBef>
                <a:spcPct val="0"/>
              </a:spcBef>
              <a:spcAft>
                <a:spcPct val="0"/>
              </a:spcAft>
              <a:buClrTx/>
              <a:buSzTx/>
              <a:buFontTx/>
              <a:buNone/>
              <a:tabLst/>
              <a:defRPr/>
            </a:pPr>
            <a:r>
              <a:rPr lang="en-US" sz="4000" dirty="0" smtClean="0">
                <a:solidFill>
                  <a:srgbClr val="FFFF00"/>
                </a:solidFill>
                <a:effectLst>
                  <a:outerShdw blurRad="38100" dist="38100" dir="2700000" algn="tl">
                    <a:srgbClr val="000000"/>
                  </a:outerShdw>
                </a:effectLst>
                <a:latin typeface="Arial Rounded MT Bold" pitchFamily="34" charset="0"/>
                <a:ea typeface="+mj-ea"/>
                <a:cs typeface="+mj-cs"/>
              </a:rPr>
              <a:t>Outline of an RPC detector</a:t>
            </a:r>
            <a:endParaRPr lang="en-IN" sz="4000" dirty="0">
              <a:solidFill>
                <a:srgbClr val="FFFF00"/>
              </a:solidFill>
              <a:effectLst>
                <a:outerShdw blurRad="38100" dist="38100" dir="2700000" algn="tl">
                  <a:srgbClr val="000000"/>
                </a:outerShdw>
              </a:effectLst>
              <a:latin typeface="Arial Rounded MT Bold" pitchFamily="34" charset="0"/>
              <a:ea typeface="+mj-ea"/>
              <a:cs typeface="+mj-cs"/>
            </a:endParaRPr>
          </a:p>
        </p:txBody>
      </p:sp>
      <p:sp>
        <p:nvSpPr>
          <p:cNvPr id="16" name="Rectangle 15"/>
          <p:cNvSpPr/>
          <p:nvPr/>
        </p:nvSpPr>
        <p:spPr>
          <a:xfrm>
            <a:off x="3563888" y="3142709"/>
            <a:ext cx="5104731" cy="646331"/>
          </a:xfrm>
          <a:prstGeom prst="rect">
            <a:avLst/>
          </a:prstGeom>
        </p:spPr>
        <p:txBody>
          <a:bodyPr wrap="none">
            <a:spAutoFit/>
          </a:bodyPr>
          <a:lstStyle/>
          <a:p>
            <a:r>
              <a:rPr lang="en-IN" dirty="0" smtClean="0">
                <a:solidFill>
                  <a:srgbClr val="000000"/>
                </a:solidFill>
                <a:latin typeface="Arial Rounded MT Bold" pitchFamily="34" charset="0"/>
                <a:ea typeface="+mj-ea"/>
                <a:cs typeface="+mj-cs"/>
              </a:rPr>
              <a:t>Detector size: 1,950mm×1,910mm×24mm</a:t>
            </a:r>
          </a:p>
          <a:p>
            <a:r>
              <a:rPr lang="en-US" dirty="0" smtClean="0">
                <a:solidFill>
                  <a:srgbClr val="000000"/>
                </a:solidFill>
                <a:latin typeface="Arial Rounded MT Bold" pitchFamily="34" charset="0"/>
                <a:ea typeface="+mj-ea"/>
                <a:cs typeface="+mj-cs"/>
              </a:rPr>
              <a:t>Pickup strips: 128 (64 each of X- &amp; </a:t>
            </a:r>
            <a:r>
              <a:rPr lang="en-US" dirty="0" smtClean="0">
                <a:solidFill>
                  <a:srgbClr val="000000"/>
                </a:solidFill>
                <a:latin typeface="Arial Rounded MT Bold" pitchFamily="34" charset="0"/>
                <a:ea typeface="+mj-ea"/>
                <a:cs typeface="+mj-cs"/>
              </a:rPr>
              <a:t>Y-planes)</a:t>
            </a:r>
            <a:endParaRPr lang="en-IN" dirty="0" smtClean="0">
              <a:solidFill>
                <a:srgbClr val="000000"/>
              </a:solidFill>
              <a:latin typeface="Arial Rounded MT Bold" pitchFamily="34" charset="0"/>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18000" y="720000"/>
            <a:ext cx="9108000" cy="2227306"/>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sz="3200" dirty="0" smtClean="0"/>
              <a:t>Analog Front-End </a:t>
            </a:r>
            <a:r>
              <a:rPr lang="en-US" sz="3200" dirty="0" smtClean="0"/>
              <a:t>boards </a:t>
            </a:r>
            <a:r>
              <a:rPr lang="en-US" sz="3200" dirty="0" smtClean="0"/>
              <a:t>with Anusparsh </a:t>
            </a:r>
            <a:r>
              <a:rPr lang="en-US" sz="3200" dirty="0" smtClean="0"/>
              <a:t>ASICs</a:t>
            </a:r>
            <a:endParaRPr lang="en-IN" sz="3200" dirty="0"/>
          </a:p>
        </p:txBody>
      </p:sp>
      <p:sp>
        <p:nvSpPr>
          <p:cNvPr id="9" name="Footer Placeholder 3"/>
          <p:cNvSpPr>
            <a:spLocks noGrp="1"/>
          </p:cNvSpPr>
          <p:nvPr>
            <p:ph type="ftr" sz="quarter" idx="11"/>
          </p:nvPr>
        </p:nvSpPr>
        <p:spPr>
          <a:xfrm>
            <a:off x="0" y="6516000"/>
            <a:ext cx="8604000" cy="288000"/>
          </a:xfrm>
        </p:spPr>
        <p:txBody>
          <a:bodyPr anchor="b" anchorCtr="0"/>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10" name="Picture 2"/>
          <p:cNvPicPr>
            <a:picLocks noGrp="1" noChangeAspect="1" noChangeArrowheads="1"/>
          </p:cNvPicPr>
          <p:nvPr>
            <p:ph idx="1"/>
          </p:nvPr>
        </p:nvPicPr>
        <p:blipFill>
          <a:blip r:embed="rId3" cstate="print"/>
          <a:srcRect/>
          <a:stretch>
            <a:fillRect/>
          </a:stretch>
        </p:blipFill>
        <p:spPr bwMode="auto">
          <a:xfrm>
            <a:off x="0" y="2968486"/>
            <a:ext cx="7626053" cy="3420368"/>
          </a:xfrm>
          <a:prstGeom prst="rect">
            <a:avLst/>
          </a:prstGeom>
          <a:noFill/>
          <a:ln w="9525">
            <a:noFill/>
            <a:miter lim="800000"/>
            <a:headEnd/>
            <a:tailEnd/>
          </a:ln>
        </p:spPr>
      </p:pic>
      <p:sp>
        <p:nvSpPr>
          <p:cNvPr id="11" name="Rectangle 10"/>
          <p:cNvSpPr/>
          <p:nvPr/>
        </p:nvSpPr>
        <p:spPr>
          <a:xfrm>
            <a:off x="5465124" y="5877272"/>
            <a:ext cx="1872000" cy="430887"/>
          </a:xfrm>
          <a:prstGeom prst="rect">
            <a:avLst/>
          </a:prstGeom>
        </p:spPr>
        <p:txBody>
          <a:bodyPr>
            <a:spAutoFit/>
          </a:bodyPr>
          <a:lstStyle/>
          <a:p>
            <a:pPr algn="ctr"/>
            <a:r>
              <a:rPr lang="en-US" sz="1050" dirty="0" smtClean="0">
                <a:solidFill>
                  <a:srgbClr val="000000"/>
                </a:solidFill>
                <a:latin typeface="Arial Rounded MT Bold" pitchFamily="34" charset="0"/>
              </a:rPr>
              <a:t>Dynamically </a:t>
            </a:r>
            <a:r>
              <a:rPr lang="en-US" sz="1050" dirty="0" smtClean="0">
                <a:solidFill>
                  <a:srgbClr val="000000"/>
                </a:solidFill>
                <a:latin typeface="Arial Rounded MT Bold" pitchFamily="34" charset="0"/>
              </a:rPr>
              <a:t>biased f</a:t>
            </a:r>
            <a:r>
              <a:rPr lang="en-US" sz="1050" dirty="0" smtClean="0">
                <a:solidFill>
                  <a:srgbClr val="000000"/>
                </a:solidFill>
                <a:latin typeface="Arial Rounded MT Bold" pitchFamily="34" charset="0"/>
              </a:rPr>
              <a:t>lipped voltage follower </a:t>
            </a:r>
            <a:endParaRPr lang="en-IN" sz="1050" dirty="0">
              <a:solidFill>
                <a:srgbClr val="000000"/>
              </a:solidFill>
              <a:latin typeface="Arial Rounded MT Bold" pitchFamily="34" charset="0"/>
            </a:endParaRPr>
          </a:p>
        </p:txBody>
      </p:sp>
      <p:sp>
        <p:nvSpPr>
          <p:cNvPr id="14" name="Content Placeholder 2"/>
          <p:cNvSpPr txBox="1">
            <a:spLocks/>
          </p:cNvSpPr>
          <p:nvPr/>
        </p:nvSpPr>
        <p:spPr bwMode="auto">
          <a:xfrm>
            <a:off x="50010" y="4595644"/>
            <a:ext cx="1944000" cy="1661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fontAlgn="base">
              <a:spcAft>
                <a:spcPct val="0"/>
              </a:spcAft>
              <a:buClr>
                <a:srgbClr val="FFFF00"/>
              </a:buClr>
              <a:buSzPct val="60000"/>
            </a:pPr>
            <a:r>
              <a:rPr lang="pt-BR" sz="1700" kern="0" dirty="0" smtClean="0">
                <a:solidFill>
                  <a:srgbClr val="002060"/>
                </a:solidFill>
                <a:latin typeface="Arial Rounded MT Bold" pitchFamily="34" charset="0"/>
              </a:rPr>
              <a:t>ASICs designed using 0.35µm </a:t>
            </a:r>
            <a:r>
              <a:rPr lang="pt-BR" sz="1700" kern="0" dirty="0" smtClean="0">
                <a:solidFill>
                  <a:srgbClr val="002060"/>
                </a:solidFill>
                <a:latin typeface="Arial Rounded MT Bold" pitchFamily="34" charset="0"/>
              </a:rPr>
              <a:t>SiGe </a:t>
            </a:r>
            <a:r>
              <a:rPr lang="pt-BR" sz="1700" kern="0" dirty="0" smtClean="0">
                <a:solidFill>
                  <a:srgbClr val="002060"/>
                </a:solidFill>
                <a:latin typeface="Arial Rounded MT Bold" pitchFamily="34" charset="0"/>
              </a:rPr>
              <a:t>BiCMOS process and packaged in QFN-48.</a:t>
            </a:r>
            <a:endParaRPr lang="en-IN" sz="1700" kern="0" dirty="0" smtClean="0">
              <a:solidFill>
                <a:srgbClr val="002060"/>
              </a:solidFill>
              <a:latin typeface="Arial Rounded MT Bold" pitchFamily="34" charset="0"/>
            </a:endParaRPr>
          </a:p>
        </p:txBody>
      </p:sp>
      <p:sp>
        <p:nvSpPr>
          <p:cNvPr id="12" name="TextBox 11"/>
          <p:cNvSpPr txBox="1"/>
          <p:nvPr/>
        </p:nvSpPr>
        <p:spPr>
          <a:xfrm>
            <a:off x="7668344" y="3097991"/>
            <a:ext cx="1404000" cy="3139321"/>
          </a:xfrm>
          <a:prstGeom prst="rect">
            <a:avLst/>
          </a:prstGeom>
          <a:noFill/>
        </p:spPr>
        <p:txBody>
          <a:bodyPr wrap="square" rtlCol="0">
            <a:spAutoFit/>
          </a:bodyPr>
          <a:lstStyle/>
          <a:p>
            <a:r>
              <a:rPr lang="en-IN" dirty="0" smtClean="0">
                <a:latin typeface="Arial Rounded MT Bold" pitchFamily="34" charset="0"/>
              </a:rPr>
              <a:t>Combined </a:t>
            </a:r>
            <a:r>
              <a:rPr lang="en-IN" dirty="0" smtClean="0">
                <a:latin typeface="Arial Rounded MT Bold" pitchFamily="34" charset="0"/>
              </a:rPr>
              <a:t>mask set </a:t>
            </a:r>
            <a:r>
              <a:rPr lang="en-IN" dirty="0" smtClean="0">
                <a:latin typeface="Arial Rounded MT Bold" pitchFamily="34" charset="0"/>
              </a:rPr>
              <a:t>for Amp </a:t>
            </a:r>
            <a:r>
              <a:rPr lang="en-IN" dirty="0" smtClean="0">
                <a:latin typeface="Arial Rounded MT Bold" pitchFamily="34" charset="0"/>
              </a:rPr>
              <a:t>and Disc ASICs. 15 wafers in production for 16,600 amp and 8,300 disc ASICs.</a:t>
            </a:r>
            <a:endParaRPr lang="en-IN" dirty="0">
              <a:latin typeface="Arial Rounded MT Bold"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xmlns="" val="0"/>
              </a:ext>
            </a:extLst>
          </a:blip>
          <a:srcRect l="42199" t="2346" r="41672" b="1955"/>
          <a:stretch/>
        </p:blipFill>
        <p:spPr>
          <a:xfrm rot="16200000">
            <a:off x="3708356" y="458726"/>
            <a:ext cx="1727290" cy="9108000"/>
          </a:xfrm>
          <a:prstGeom prst="rect">
            <a:avLst/>
          </a:prstGeom>
        </p:spPr>
      </p:pic>
      <p:pic>
        <p:nvPicPr>
          <p:cNvPr id="10" name="Picture 9" descr="NINO Board.JPG"/>
          <p:cNvPicPr>
            <a:picLocks noChangeAspect="1"/>
          </p:cNvPicPr>
          <p:nvPr/>
        </p:nvPicPr>
        <p:blipFill>
          <a:blip r:embed="rId3" cstate="print"/>
          <a:srcRect t="4595" b="2297"/>
          <a:stretch>
            <a:fillRect/>
          </a:stretch>
        </p:blipFill>
        <p:spPr>
          <a:xfrm rot="10800000">
            <a:off x="18000" y="4149080"/>
            <a:ext cx="9108000" cy="2306615"/>
          </a:xfrm>
          <a:prstGeom prst="rect">
            <a:avLst/>
          </a:prstGeom>
        </p:spPr>
      </p:pic>
      <p:sp>
        <p:nvSpPr>
          <p:cNvPr id="2" name="Title 1"/>
          <p:cNvSpPr>
            <a:spLocks noGrp="1"/>
          </p:cNvSpPr>
          <p:nvPr>
            <p:ph type="title"/>
          </p:nvPr>
        </p:nvSpPr>
        <p:spPr/>
        <p:txBody>
          <a:bodyPr>
            <a:normAutofit fontScale="90000"/>
          </a:bodyPr>
          <a:lstStyle/>
          <a:p>
            <a:r>
              <a:rPr lang="en-IN" sz="3600" dirty="0" smtClean="0"/>
              <a:t>Analog Front-End </a:t>
            </a:r>
            <a:r>
              <a:rPr lang="en-IN" sz="3600" dirty="0" smtClean="0"/>
              <a:t>boards with </a:t>
            </a:r>
            <a:r>
              <a:rPr lang="en-IN" sz="3600" dirty="0" smtClean="0"/>
              <a:t>NINO ASICs</a:t>
            </a:r>
            <a:endParaRPr lang="en-IN" sz="3600" dirty="0"/>
          </a:p>
        </p:txBody>
      </p:sp>
      <p:sp>
        <p:nvSpPr>
          <p:cNvPr id="13" name="Footer Placeholder 3"/>
          <p:cNvSpPr>
            <a:spLocks noGrp="1"/>
          </p:cNvSpPr>
          <p:nvPr>
            <p:ph type="ftr" sz="quarter" idx="11"/>
          </p:nvPr>
        </p:nvSpPr>
        <p:spPr/>
        <p:txBody>
          <a:bodyPr/>
          <a:lstStyle/>
          <a:p>
            <a:r>
              <a:rPr lang="en-IN" smtClean="0">
                <a:solidFill>
                  <a:srgbClr val="C4C3AA">
                    <a:lumMod val="75000"/>
                  </a:srgbClr>
                </a:solidFill>
              </a:rPr>
              <a:t>Satyanarayana Bheesette, TIFR, Mumbai                    TIPP2017, Beijing, China                    May 22-26, 2017</a:t>
            </a:r>
            <a:endParaRPr lang="en-SG" dirty="0">
              <a:solidFill>
                <a:srgbClr val="C4C3AA">
                  <a:lumMod val="75000"/>
                </a:srgbClr>
              </a:solidFill>
            </a:endParaRPr>
          </a:p>
        </p:txBody>
      </p:sp>
      <p:pic>
        <p:nvPicPr>
          <p:cNvPr id="12" name="Picture 2"/>
          <p:cNvPicPr>
            <a:picLocks noChangeAspect="1" noChangeArrowheads="1"/>
          </p:cNvPicPr>
          <p:nvPr/>
        </p:nvPicPr>
        <p:blipFill>
          <a:blip r:embed="rId4" cstate="print"/>
          <a:srcRect t="48040" b="579"/>
          <a:stretch>
            <a:fillRect/>
          </a:stretch>
        </p:blipFill>
        <p:spPr bwMode="auto">
          <a:xfrm>
            <a:off x="18000" y="764685"/>
            <a:ext cx="9108000" cy="3321601"/>
          </a:xfrm>
          <a:prstGeom prst="rect">
            <a:avLst/>
          </a:prstGeom>
          <a:noFill/>
          <a:ln w="9525">
            <a:noFill/>
            <a:miter lim="800000"/>
            <a:headEnd/>
            <a:tailEnd/>
          </a:ln>
          <a:effectLst/>
        </p:spPr>
      </p:pic>
      <p:sp>
        <p:nvSpPr>
          <p:cNvPr id="14" name="Slide Number Placeholder 4"/>
          <p:cNvSpPr txBox="1">
            <a:spLocks/>
          </p:cNvSpPr>
          <p:nvPr/>
        </p:nvSpPr>
        <p:spPr bwMode="auto">
          <a:xfrm>
            <a:off x="8815409" y="6668400"/>
            <a:ext cx="468000" cy="288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5DDA1-8321-48AA-B72A-57DD9D18B8CF}" type="slidenum">
              <a:rPr kumimoji="0" lang="en-SG" sz="1200" b="0" i="0" u="none" strike="noStrike" kern="1200" cap="none" spc="0" normalizeH="0" baseline="0" noProof="0" smtClean="0">
                <a:ln>
                  <a:noFill/>
                </a:ln>
                <a:solidFill>
                  <a:srgbClr val="C4C3AA">
                    <a:lumMod val="75000"/>
                  </a:srgbClr>
                </a:solidFill>
                <a:effectLst>
                  <a:outerShdw blurRad="38100" dist="38100" dir="2700000" algn="tl">
                    <a:srgbClr val="000000"/>
                  </a:outerShdw>
                </a:effectLst>
                <a:uLnTx/>
                <a:uFillTx/>
                <a:latin typeface="Arial Rounded MT Bold"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dirty="0">
              <a:ln>
                <a:noFill/>
              </a:ln>
              <a:solidFill>
                <a:srgbClr val="C4C3AA">
                  <a:lumMod val="75000"/>
                </a:srgbClr>
              </a:solidFill>
              <a:effectLst>
                <a:outerShdw blurRad="38100" dist="38100" dir="2700000" algn="tl">
                  <a:srgbClr val="000000"/>
                </a:outerShdw>
              </a:effectLst>
              <a:uLnTx/>
              <a:uFillTx/>
              <a:latin typeface="Arial Rounded MT Bold" pitchFamily="34" charset="0"/>
              <a:ea typeface="+mn-ea"/>
              <a:cs typeface="+mn-cs"/>
            </a:endParaRPr>
          </a:p>
        </p:txBody>
      </p:sp>
      <p:sp>
        <p:nvSpPr>
          <p:cNvPr id="16" name="Content Placeholder 2"/>
          <p:cNvSpPr>
            <a:spLocks noGrp="1"/>
          </p:cNvSpPr>
          <p:nvPr>
            <p:ph idx="1"/>
          </p:nvPr>
        </p:nvSpPr>
        <p:spPr>
          <a:xfrm>
            <a:off x="2123728" y="2795442"/>
            <a:ext cx="7056784" cy="824841"/>
          </a:xfrm>
        </p:spPr>
        <p:txBody>
          <a:bodyPr wrap="square">
            <a:spAutoFit/>
          </a:bodyPr>
          <a:lstStyle/>
          <a:p>
            <a:pPr>
              <a:buNone/>
            </a:pPr>
            <a:r>
              <a:rPr lang="en-IN" sz="1400" dirty="0" smtClean="0">
                <a:solidFill>
                  <a:srgbClr val="FF0000"/>
                </a:solidFill>
                <a:effectLst/>
              </a:rPr>
              <a:t>Accepts inputs from 8 pickup strips of an SRPC. </a:t>
            </a:r>
          </a:p>
          <a:p>
            <a:pPr>
              <a:buNone/>
            </a:pPr>
            <a:r>
              <a:rPr lang="en-IN" sz="1400" dirty="0" smtClean="0">
                <a:solidFill>
                  <a:srgbClr val="FF0000"/>
                </a:solidFill>
                <a:effectLst/>
              </a:rPr>
              <a:t>8 differential drivers of unity gain.</a:t>
            </a:r>
          </a:p>
          <a:p>
            <a:pPr>
              <a:buNone/>
            </a:pPr>
            <a:r>
              <a:rPr lang="en-IN" sz="1400" dirty="0" smtClean="0">
                <a:solidFill>
                  <a:srgbClr val="FF0000"/>
                </a:solidFill>
                <a:effectLst/>
              </a:rPr>
              <a:t>One NINO chip with threshold control and other accessory circuits.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ICAL’s TDC ASIC</a:t>
            </a:r>
            <a:endParaRPr lang="en-SG" dirty="0"/>
          </a:p>
        </p:txBody>
      </p:sp>
      <p:sp>
        <p:nvSpPr>
          <p:cNvPr id="15" name="Content Placeholder 14"/>
          <p:cNvSpPr>
            <a:spLocks noGrp="1"/>
          </p:cNvSpPr>
          <p:nvPr>
            <p:ph idx="1"/>
          </p:nvPr>
        </p:nvSpPr>
        <p:spPr>
          <a:xfrm>
            <a:off x="18000" y="720000"/>
            <a:ext cx="4860000" cy="5760000"/>
          </a:xfrm>
        </p:spPr>
        <p:txBody>
          <a:bodyPr wrap="square">
            <a:normAutofit/>
          </a:bodyPr>
          <a:lstStyle/>
          <a:p>
            <a:pPr marL="216000" indent="-216000">
              <a:spcBef>
                <a:spcPts val="0"/>
              </a:spcBef>
              <a:spcAft>
                <a:spcPts val="0"/>
              </a:spcAft>
            </a:pPr>
            <a:r>
              <a:rPr lang="en-US" sz="2000" dirty="0" smtClean="0"/>
              <a:t>Principle</a:t>
            </a:r>
          </a:p>
          <a:p>
            <a:pPr marL="432000" lvl="1" indent="-216000">
              <a:spcBef>
                <a:spcPts val="0"/>
              </a:spcBef>
              <a:spcAft>
                <a:spcPts val="0"/>
              </a:spcAft>
            </a:pPr>
            <a:r>
              <a:rPr lang="en-US" sz="1800" dirty="0" smtClean="0"/>
              <a:t>Two fine TDCs to measure start/stop distance to clock edge (T1, T2)</a:t>
            </a:r>
          </a:p>
          <a:p>
            <a:pPr marL="432000" lvl="1" indent="-216000">
              <a:spcBef>
                <a:spcPts val="0"/>
              </a:spcBef>
              <a:spcAft>
                <a:spcPts val="0"/>
              </a:spcAft>
            </a:pPr>
            <a:r>
              <a:rPr lang="en-US" sz="1800" dirty="0" smtClean="0"/>
              <a:t>Coarse TDC to count the number of clocks between start and stop (T3)</a:t>
            </a:r>
          </a:p>
          <a:p>
            <a:pPr marL="432000" lvl="1" indent="-216000">
              <a:spcBef>
                <a:spcPts val="0"/>
              </a:spcBef>
              <a:spcAft>
                <a:spcPts val="600"/>
              </a:spcAft>
            </a:pPr>
            <a:r>
              <a:rPr lang="en-US" sz="1800" dirty="0" smtClean="0"/>
              <a:t>TDC output = T3+T1-T2</a:t>
            </a:r>
          </a:p>
          <a:p>
            <a:pPr marL="216000" indent="-216000">
              <a:spcBef>
                <a:spcPts val="0"/>
              </a:spcBef>
              <a:spcAft>
                <a:spcPts val="0"/>
              </a:spcAft>
            </a:pPr>
            <a:r>
              <a:rPr lang="en-US" sz="2000" dirty="0" smtClean="0"/>
              <a:t>Features and specifications</a:t>
            </a:r>
            <a:endParaRPr lang="en-US" sz="2000" dirty="0" smtClean="0"/>
          </a:p>
          <a:p>
            <a:pPr marL="432000" lvl="1" indent="-216000">
              <a:spcBef>
                <a:spcPts val="0"/>
              </a:spcBef>
              <a:spcAft>
                <a:spcPts val="0"/>
              </a:spcAft>
            </a:pPr>
            <a:r>
              <a:rPr lang="en-US" sz="1800" dirty="0" smtClean="0"/>
              <a:t>UMC 130nm technology, QFN64 package, 3.2mm</a:t>
            </a:r>
            <a:r>
              <a:rPr lang="en-US" sz="1800" dirty="0" smtClean="0">
                <a:sym typeface="Symbol"/>
              </a:rPr>
              <a:t>3.2mm in size</a:t>
            </a:r>
            <a:endParaRPr lang="en-US" sz="1800" dirty="0" smtClean="0"/>
          </a:p>
          <a:p>
            <a:pPr marL="432000" lvl="1" indent="-216000">
              <a:spcBef>
                <a:spcPts val="0"/>
              </a:spcBef>
              <a:spcAft>
                <a:spcPts val="0"/>
              </a:spcAft>
            </a:pPr>
            <a:r>
              <a:rPr lang="en-US" sz="1800" dirty="0" smtClean="0"/>
              <a:t>Input clock: 10MHz (250MHz to DLL internally generated by PLL)</a:t>
            </a:r>
          </a:p>
          <a:p>
            <a:pPr marL="432000" lvl="1" indent="-216000">
              <a:spcBef>
                <a:spcPts val="0"/>
              </a:spcBef>
              <a:spcAft>
                <a:spcPts val="0"/>
              </a:spcAft>
            </a:pPr>
            <a:r>
              <a:rPr lang="en-US" sz="1800" dirty="0" smtClean="0"/>
              <a:t>16 </a:t>
            </a:r>
            <a:r>
              <a:rPr lang="en-US" sz="1800" dirty="0" smtClean="0"/>
              <a:t>hit channels, 1 trigger and 1 calibration channel</a:t>
            </a:r>
          </a:p>
          <a:p>
            <a:pPr marL="432000" lvl="1" indent="-216000">
              <a:spcBef>
                <a:spcPts val="0"/>
              </a:spcBef>
              <a:spcAft>
                <a:spcPts val="0"/>
              </a:spcAft>
            </a:pPr>
            <a:r>
              <a:rPr lang="en-US" sz="1800" dirty="0" smtClean="0"/>
              <a:t>Four paired time stamps: leading edge 65.5µs (125ps), pulse width 64ns (250ps)</a:t>
            </a:r>
          </a:p>
          <a:p>
            <a:pPr marL="432000" lvl="1" indent="-216000">
              <a:spcBef>
                <a:spcPts val="0"/>
              </a:spcBef>
              <a:spcAft>
                <a:spcPts val="0"/>
              </a:spcAft>
            </a:pPr>
            <a:r>
              <a:rPr lang="en-US" sz="1800" dirty="0" smtClean="0"/>
              <a:t>Readout buffers: 91 locations</a:t>
            </a:r>
          </a:p>
          <a:p>
            <a:pPr marL="432000" lvl="1" indent="-216000">
              <a:spcBef>
                <a:spcPts val="0"/>
              </a:spcBef>
              <a:spcAft>
                <a:spcPts val="0"/>
              </a:spcAft>
            </a:pPr>
            <a:r>
              <a:rPr lang="en-US" sz="1800" dirty="0" smtClean="0"/>
              <a:t>32-bit/hit</a:t>
            </a:r>
            <a:r>
              <a:rPr lang="en-US" sz="1800" dirty="0" smtClean="0"/>
              <a:t>, data on 4-and 11-line SPI bus</a:t>
            </a:r>
            <a:r>
              <a:rPr lang="en-US" sz="1800" dirty="0" smtClean="0"/>
              <a:t>.</a:t>
            </a:r>
          </a:p>
          <a:p>
            <a:pPr marL="432000" lvl="1" indent="-216000">
              <a:spcBef>
                <a:spcPts val="0"/>
              </a:spcBef>
              <a:spcAft>
                <a:spcPts val="0"/>
              </a:spcAft>
            </a:pPr>
            <a:r>
              <a:rPr lang="en-US" sz="1800" dirty="0" smtClean="0"/>
              <a:t>Self test features</a:t>
            </a:r>
            <a:endParaRPr lang="en-US" sz="1800" dirty="0" smtClean="0"/>
          </a:p>
          <a:p>
            <a:pPr lvl="1">
              <a:spcBef>
                <a:spcPts val="0"/>
              </a:spcBef>
              <a:spcAft>
                <a:spcPts val="0"/>
              </a:spcAft>
            </a:pPr>
            <a:endParaRPr lang="en-US" sz="1800" dirty="0" smtClean="0"/>
          </a:p>
          <a:p>
            <a:pPr lvl="1">
              <a:spcBef>
                <a:spcPts val="0"/>
              </a:spcBef>
              <a:spcAft>
                <a:spcPts val="0"/>
              </a:spcAft>
            </a:pPr>
            <a:endParaRPr lang="en-US" sz="2200" dirty="0" smtClean="0"/>
          </a:p>
        </p:txBody>
      </p:sp>
      <p:sp>
        <p:nvSpPr>
          <p:cNvPr id="21" name="Footer Placeholder 2"/>
          <p:cNvSpPr>
            <a:spLocks noGrp="1"/>
          </p:cNvSpPr>
          <p:nvPr>
            <p:ph type="ftr" sz="quarter" idx="11"/>
          </p:nvPr>
        </p:nvSpPr>
        <p:spPr/>
        <p:txBody>
          <a:bodyPr/>
          <a:lstStyle/>
          <a:p>
            <a:r>
              <a:rPr lang="en-IN" smtClean="0"/>
              <a:t>Satyanarayana Bheesette, TIFR, Mumbai                    TIPP2017, Beijing, China                    May 22-26, 2017</a:t>
            </a:r>
            <a:endParaRPr lang="en-SG" dirty="0"/>
          </a:p>
        </p:txBody>
      </p:sp>
      <p:grpSp>
        <p:nvGrpSpPr>
          <p:cNvPr id="10" name="Group 9"/>
          <p:cNvGrpSpPr>
            <a:grpSpLocks noChangeAspect="1"/>
          </p:cNvGrpSpPr>
          <p:nvPr/>
        </p:nvGrpSpPr>
        <p:grpSpPr>
          <a:xfrm>
            <a:off x="5070443" y="720000"/>
            <a:ext cx="4073557" cy="5760000"/>
            <a:chOff x="5256000" y="720000"/>
            <a:chExt cx="3780496" cy="5345616"/>
          </a:xfrm>
        </p:grpSpPr>
        <p:pic>
          <p:nvPicPr>
            <p:cNvPr id="9" name="Picture 2"/>
            <p:cNvPicPr>
              <a:picLocks noChangeAspect="1" noChangeArrowheads="1"/>
            </p:cNvPicPr>
            <p:nvPr/>
          </p:nvPicPr>
          <p:blipFill>
            <a:blip r:embed="rId2" cstate="print"/>
            <a:srcRect l="22149" t="15722" r="22149" b="10062"/>
            <a:stretch>
              <a:fillRect/>
            </a:stretch>
          </p:blipFill>
          <p:spPr bwMode="auto">
            <a:xfrm>
              <a:off x="5256000" y="2291862"/>
              <a:ext cx="3780000" cy="3773754"/>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l="553" t="18329" r="1660" b="10797"/>
            <a:stretch>
              <a:fillRect/>
            </a:stretch>
          </p:blipFill>
          <p:spPr bwMode="auto">
            <a:xfrm>
              <a:off x="5256496" y="720000"/>
              <a:ext cx="3780000" cy="154032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Satellite Dish design template">
  <a:themeElements>
    <a:clrScheme name="Office Them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fontScheme name="Office Them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660000"/>
        </a:dk1>
        <a:lt1>
          <a:srgbClr val="FFFFFF"/>
        </a:lt1>
        <a:dk2>
          <a:srgbClr val="A80000"/>
        </a:dk2>
        <a:lt2>
          <a:srgbClr val="FFFF99"/>
        </a:lt2>
        <a:accent1>
          <a:srgbClr val="FF6600"/>
        </a:accent1>
        <a:accent2>
          <a:srgbClr val="6A0000"/>
        </a:accent2>
        <a:accent3>
          <a:srgbClr val="D1AAAA"/>
        </a:accent3>
        <a:accent4>
          <a:srgbClr val="DADADA"/>
        </a:accent4>
        <a:accent5>
          <a:srgbClr val="FFB8AA"/>
        </a:accent5>
        <a:accent6>
          <a:srgbClr val="5F00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
      <a:clrScheme name="Office Theme 2">
        <a:dk1>
          <a:srgbClr val="6A4700"/>
        </a:dk1>
        <a:lt1>
          <a:srgbClr val="FFFFFF"/>
        </a:lt1>
        <a:dk2>
          <a:srgbClr val="522900"/>
        </a:dk2>
        <a:lt2>
          <a:srgbClr val="FFFF99"/>
        </a:lt2>
        <a:accent1>
          <a:srgbClr val="CC9900"/>
        </a:accent1>
        <a:accent2>
          <a:srgbClr val="9C7300"/>
        </a:accent2>
        <a:accent3>
          <a:srgbClr val="B3ACAA"/>
        </a:accent3>
        <a:accent4>
          <a:srgbClr val="DADADA"/>
        </a:accent4>
        <a:accent5>
          <a:srgbClr val="E2CAAA"/>
        </a:accent5>
        <a:accent6>
          <a:srgbClr val="8D6800"/>
        </a:accent6>
        <a:hlink>
          <a:srgbClr val="FF9900"/>
        </a:hlink>
        <a:folHlink>
          <a:srgbClr val="FFFF66"/>
        </a:folHlink>
      </a:clrScheme>
      <a:clrMap bg1="dk2" tx1="lt1" bg2="dk1" tx2="lt2" accent1="accent1" accent2="accent2" accent3="accent3" accent4="accent4" accent5="accent5" accent6="accent6" hlink="hlink" folHlink="folHlink"/>
    </a:extraClrScheme>
    <a:extraClrScheme>
      <a:clrScheme name="Office Theme 3">
        <a:dk1>
          <a:srgbClr val="495630"/>
        </a:dk1>
        <a:lt1>
          <a:srgbClr val="FFFFCC"/>
        </a:lt1>
        <a:dk2>
          <a:srgbClr val="2D361C"/>
        </a:dk2>
        <a:lt2>
          <a:srgbClr val="BAD38D"/>
        </a:lt2>
        <a:accent1>
          <a:srgbClr val="68803E"/>
        </a:accent1>
        <a:accent2>
          <a:srgbClr val="556636"/>
        </a:accent2>
        <a:accent3>
          <a:srgbClr val="ADAEAB"/>
        </a:accent3>
        <a:accent4>
          <a:srgbClr val="DADAAE"/>
        </a:accent4>
        <a:accent5>
          <a:srgbClr val="B9C0AF"/>
        </a:accent5>
        <a:accent6>
          <a:srgbClr val="4C5C30"/>
        </a:accent6>
        <a:hlink>
          <a:srgbClr val="339933"/>
        </a:hlink>
        <a:folHlink>
          <a:srgbClr val="D9D400"/>
        </a:folHlink>
      </a:clrScheme>
      <a:clrMap bg1="dk2" tx1="lt1" bg2="dk1" tx2="lt2" accent1="accent1" accent2="accent2" accent3="accent3" accent4="accent4" accent5="accent5" accent6="accent6" hlink="hlink" folHlink="folHlink"/>
    </a:extraClrScheme>
    <a:extraClrScheme>
      <a:clrScheme name="Office Them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clrMap bg1="dk2" tx1="lt1" bg2="dk1" tx2="lt2" accent1="accent1" accent2="accent2" accent3="accent3" accent4="accent4" accent5="accent5" accent6="accent6" hlink="hlink" folHlink="folHlink"/>
    </a:extraClrScheme>
    <a:extraClrScheme>
      <a:clrScheme name="Office Theme 5">
        <a:dk1>
          <a:srgbClr val="006664"/>
        </a:dk1>
        <a:lt1>
          <a:srgbClr val="FFFFFF"/>
        </a:lt1>
        <a:dk2>
          <a:srgbClr val="00908D"/>
        </a:dk2>
        <a:lt2>
          <a:srgbClr val="ADE5CD"/>
        </a:lt2>
        <a:accent1>
          <a:srgbClr val="00CCFF"/>
        </a:accent1>
        <a:accent2>
          <a:srgbClr val="006666"/>
        </a:accent2>
        <a:accent3>
          <a:srgbClr val="AAC6C5"/>
        </a:accent3>
        <a:accent4>
          <a:srgbClr val="DADADA"/>
        </a:accent4>
        <a:accent5>
          <a:srgbClr val="AAE2FF"/>
        </a:accent5>
        <a:accent6>
          <a:srgbClr val="005C5C"/>
        </a:accent6>
        <a:hlink>
          <a:srgbClr val="6DD8DB"/>
        </a:hlink>
        <a:folHlink>
          <a:srgbClr val="C5E2FF"/>
        </a:folHlink>
      </a:clrScheme>
      <a:clrMap bg1="dk2" tx1="lt1" bg2="dk1" tx2="lt2" accent1="accent1" accent2="accent2" accent3="accent3" accent4="accent4" accent5="accent5" accent6="accent6" hlink="hlink" folHlink="folHlink"/>
    </a:extraClrScheme>
    <a:extraClrScheme>
      <a:clrScheme name="Office Theme 6">
        <a:dk1>
          <a:srgbClr val="000000"/>
        </a:dk1>
        <a:lt1>
          <a:srgbClr val="DDDCC5"/>
        </a:lt1>
        <a:dk2>
          <a:srgbClr val="000000"/>
        </a:dk2>
        <a:lt2>
          <a:srgbClr val="B9B695"/>
        </a:lt2>
        <a:accent1>
          <a:srgbClr val="EAEBE9"/>
        </a:accent1>
        <a:accent2>
          <a:srgbClr val="BFBFAB"/>
        </a:accent2>
        <a:accent3>
          <a:srgbClr val="EBEBDF"/>
        </a:accent3>
        <a:accent4>
          <a:srgbClr val="000000"/>
        </a:accent4>
        <a:accent5>
          <a:srgbClr val="F3F3F2"/>
        </a:accent5>
        <a:accent6>
          <a:srgbClr val="ADAD9B"/>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336699"/>
        </a:accent1>
        <a:accent2>
          <a:srgbClr val="5F5F5F"/>
        </a:accent2>
        <a:accent3>
          <a:srgbClr val="AAAAAA"/>
        </a:accent3>
        <a:accent4>
          <a:srgbClr val="DADADA"/>
        </a:accent4>
        <a:accent5>
          <a:srgbClr val="ADB8CA"/>
        </a:accent5>
        <a:accent6>
          <a:srgbClr val="555555"/>
        </a:accent6>
        <a:hlink>
          <a:srgbClr val="BBE5FF"/>
        </a:hlink>
        <a:folHlink>
          <a:srgbClr val="B6B3E1"/>
        </a:folHlink>
      </a:clrScheme>
      <a:clrMap bg1="dk2" tx1="lt1" bg2="dk1" tx2="lt2" accent1="accent1" accent2="accent2" accent3="accent3" accent4="accent4" accent5="accent5" accent6="accent6" hlink="hlink" folHlink="folHlink"/>
    </a:extraClrScheme>
    <a:extraClrScheme>
      <a:clrScheme name="Office Theme 8">
        <a:dk1>
          <a:srgbClr val="000090"/>
        </a:dk1>
        <a:lt1>
          <a:srgbClr val="EAEAEA"/>
        </a:lt1>
        <a:dk2>
          <a:srgbClr val="3A3AB2"/>
        </a:dk2>
        <a:lt2>
          <a:srgbClr val="CAD4DC"/>
        </a:lt2>
        <a:accent1>
          <a:srgbClr val="3974AF"/>
        </a:accent1>
        <a:accent2>
          <a:srgbClr val="232369"/>
        </a:accent2>
        <a:accent3>
          <a:srgbClr val="AEAED5"/>
        </a:accent3>
        <a:accent4>
          <a:srgbClr val="C8C8C8"/>
        </a:accent4>
        <a:accent5>
          <a:srgbClr val="AEBCD4"/>
        </a:accent5>
        <a:accent6>
          <a:srgbClr val="1F1F5E"/>
        </a:accent6>
        <a:hlink>
          <a:srgbClr val="00CCFF"/>
        </a:hlink>
        <a:folHlink>
          <a:srgbClr val="6699FF"/>
        </a:folHlink>
      </a:clrScheme>
      <a:clrMap bg1="dk2" tx1="lt1" bg2="dk1" tx2="lt2" accent1="accent1" accent2="accent2" accent3="accent3" accent4="accent4" accent5="accent5" accent6="accent6" hlink="hlink" folHlink="folHlink"/>
    </a:extraClrScheme>
    <a:extraClrScheme>
      <a:clrScheme name="Office Theme 9">
        <a:dk1>
          <a:srgbClr val="9C9C9C"/>
        </a:dk1>
        <a:lt1>
          <a:srgbClr val="FFFFFF"/>
        </a:lt1>
        <a:dk2>
          <a:srgbClr val="8696CA"/>
        </a:dk2>
        <a:lt2>
          <a:srgbClr val="FFFFFF"/>
        </a:lt2>
        <a:accent1>
          <a:srgbClr val="97D1D5"/>
        </a:accent1>
        <a:accent2>
          <a:srgbClr val="666699"/>
        </a:accent2>
        <a:accent3>
          <a:srgbClr val="C3C9E1"/>
        </a:accent3>
        <a:accent4>
          <a:srgbClr val="DADADA"/>
        </a:accent4>
        <a:accent5>
          <a:srgbClr val="C9E5E7"/>
        </a:accent5>
        <a:accent6>
          <a:srgbClr val="5C5C8A"/>
        </a:accent6>
        <a:hlink>
          <a:srgbClr val="0000FF"/>
        </a:hlink>
        <a:folHlink>
          <a:srgbClr val="00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atellite Dish design template">
  <a:themeElements>
    <a:clrScheme name="Office Them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fontScheme name="Office Them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660000"/>
        </a:dk1>
        <a:lt1>
          <a:srgbClr val="FFFFFF"/>
        </a:lt1>
        <a:dk2>
          <a:srgbClr val="A80000"/>
        </a:dk2>
        <a:lt2>
          <a:srgbClr val="FFFF99"/>
        </a:lt2>
        <a:accent1>
          <a:srgbClr val="FF6600"/>
        </a:accent1>
        <a:accent2>
          <a:srgbClr val="6A0000"/>
        </a:accent2>
        <a:accent3>
          <a:srgbClr val="D1AAAA"/>
        </a:accent3>
        <a:accent4>
          <a:srgbClr val="DADADA"/>
        </a:accent4>
        <a:accent5>
          <a:srgbClr val="FFB8AA"/>
        </a:accent5>
        <a:accent6>
          <a:srgbClr val="5F00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
      <a:clrScheme name="Office Theme 2">
        <a:dk1>
          <a:srgbClr val="6A4700"/>
        </a:dk1>
        <a:lt1>
          <a:srgbClr val="FFFFFF"/>
        </a:lt1>
        <a:dk2>
          <a:srgbClr val="522900"/>
        </a:dk2>
        <a:lt2>
          <a:srgbClr val="FFFF99"/>
        </a:lt2>
        <a:accent1>
          <a:srgbClr val="CC9900"/>
        </a:accent1>
        <a:accent2>
          <a:srgbClr val="9C7300"/>
        </a:accent2>
        <a:accent3>
          <a:srgbClr val="B3ACAA"/>
        </a:accent3>
        <a:accent4>
          <a:srgbClr val="DADADA"/>
        </a:accent4>
        <a:accent5>
          <a:srgbClr val="E2CAAA"/>
        </a:accent5>
        <a:accent6>
          <a:srgbClr val="8D6800"/>
        </a:accent6>
        <a:hlink>
          <a:srgbClr val="FF9900"/>
        </a:hlink>
        <a:folHlink>
          <a:srgbClr val="FFFF66"/>
        </a:folHlink>
      </a:clrScheme>
      <a:clrMap bg1="dk2" tx1="lt1" bg2="dk1" tx2="lt2" accent1="accent1" accent2="accent2" accent3="accent3" accent4="accent4" accent5="accent5" accent6="accent6" hlink="hlink" folHlink="folHlink"/>
    </a:extraClrScheme>
    <a:extraClrScheme>
      <a:clrScheme name="Office Theme 3">
        <a:dk1>
          <a:srgbClr val="495630"/>
        </a:dk1>
        <a:lt1>
          <a:srgbClr val="FFFFCC"/>
        </a:lt1>
        <a:dk2>
          <a:srgbClr val="2D361C"/>
        </a:dk2>
        <a:lt2>
          <a:srgbClr val="BAD38D"/>
        </a:lt2>
        <a:accent1>
          <a:srgbClr val="68803E"/>
        </a:accent1>
        <a:accent2>
          <a:srgbClr val="556636"/>
        </a:accent2>
        <a:accent3>
          <a:srgbClr val="ADAEAB"/>
        </a:accent3>
        <a:accent4>
          <a:srgbClr val="DADAAE"/>
        </a:accent4>
        <a:accent5>
          <a:srgbClr val="B9C0AF"/>
        </a:accent5>
        <a:accent6>
          <a:srgbClr val="4C5C30"/>
        </a:accent6>
        <a:hlink>
          <a:srgbClr val="339933"/>
        </a:hlink>
        <a:folHlink>
          <a:srgbClr val="D9D400"/>
        </a:folHlink>
      </a:clrScheme>
      <a:clrMap bg1="dk2" tx1="lt1" bg2="dk1" tx2="lt2" accent1="accent1" accent2="accent2" accent3="accent3" accent4="accent4" accent5="accent5" accent6="accent6" hlink="hlink" folHlink="folHlink"/>
    </a:extraClrScheme>
    <a:extraClrScheme>
      <a:clrScheme name="Office Them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clrMap bg1="dk2" tx1="lt1" bg2="dk1" tx2="lt2" accent1="accent1" accent2="accent2" accent3="accent3" accent4="accent4" accent5="accent5" accent6="accent6" hlink="hlink" folHlink="folHlink"/>
    </a:extraClrScheme>
    <a:extraClrScheme>
      <a:clrScheme name="Office Theme 5">
        <a:dk1>
          <a:srgbClr val="006664"/>
        </a:dk1>
        <a:lt1>
          <a:srgbClr val="FFFFFF"/>
        </a:lt1>
        <a:dk2>
          <a:srgbClr val="00908D"/>
        </a:dk2>
        <a:lt2>
          <a:srgbClr val="ADE5CD"/>
        </a:lt2>
        <a:accent1>
          <a:srgbClr val="00CCFF"/>
        </a:accent1>
        <a:accent2>
          <a:srgbClr val="006666"/>
        </a:accent2>
        <a:accent3>
          <a:srgbClr val="AAC6C5"/>
        </a:accent3>
        <a:accent4>
          <a:srgbClr val="DADADA"/>
        </a:accent4>
        <a:accent5>
          <a:srgbClr val="AAE2FF"/>
        </a:accent5>
        <a:accent6>
          <a:srgbClr val="005C5C"/>
        </a:accent6>
        <a:hlink>
          <a:srgbClr val="6DD8DB"/>
        </a:hlink>
        <a:folHlink>
          <a:srgbClr val="C5E2FF"/>
        </a:folHlink>
      </a:clrScheme>
      <a:clrMap bg1="dk2" tx1="lt1" bg2="dk1" tx2="lt2" accent1="accent1" accent2="accent2" accent3="accent3" accent4="accent4" accent5="accent5" accent6="accent6" hlink="hlink" folHlink="folHlink"/>
    </a:extraClrScheme>
    <a:extraClrScheme>
      <a:clrScheme name="Office Theme 6">
        <a:dk1>
          <a:srgbClr val="000000"/>
        </a:dk1>
        <a:lt1>
          <a:srgbClr val="DDDCC5"/>
        </a:lt1>
        <a:dk2>
          <a:srgbClr val="000000"/>
        </a:dk2>
        <a:lt2>
          <a:srgbClr val="B9B695"/>
        </a:lt2>
        <a:accent1>
          <a:srgbClr val="EAEBE9"/>
        </a:accent1>
        <a:accent2>
          <a:srgbClr val="BFBFAB"/>
        </a:accent2>
        <a:accent3>
          <a:srgbClr val="EBEBDF"/>
        </a:accent3>
        <a:accent4>
          <a:srgbClr val="000000"/>
        </a:accent4>
        <a:accent5>
          <a:srgbClr val="F3F3F2"/>
        </a:accent5>
        <a:accent6>
          <a:srgbClr val="ADAD9B"/>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336699"/>
        </a:accent1>
        <a:accent2>
          <a:srgbClr val="5F5F5F"/>
        </a:accent2>
        <a:accent3>
          <a:srgbClr val="AAAAAA"/>
        </a:accent3>
        <a:accent4>
          <a:srgbClr val="DADADA"/>
        </a:accent4>
        <a:accent5>
          <a:srgbClr val="ADB8CA"/>
        </a:accent5>
        <a:accent6>
          <a:srgbClr val="555555"/>
        </a:accent6>
        <a:hlink>
          <a:srgbClr val="BBE5FF"/>
        </a:hlink>
        <a:folHlink>
          <a:srgbClr val="B6B3E1"/>
        </a:folHlink>
      </a:clrScheme>
      <a:clrMap bg1="dk2" tx1="lt1" bg2="dk1" tx2="lt2" accent1="accent1" accent2="accent2" accent3="accent3" accent4="accent4" accent5="accent5" accent6="accent6" hlink="hlink" folHlink="folHlink"/>
    </a:extraClrScheme>
    <a:extraClrScheme>
      <a:clrScheme name="Office Theme 8">
        <a:dk1>
          <a:srgbClr val="000090"/>
        </a:dk1>
        <a:lt1>
          <a:srgbClr val="EAEAEA"/>
        </a:lt1>
        <a:dk2>
          <a:srgbClr val="3A3AB2"/>
        </a:dk2>
        <a:lt2>
          <a:srgbClr val="CAD4DC"/>
        </a:lt2>
        <a:accent1>
          <a:srgbClr val="3974AF"/>
        </a:accent1>
        <a:accent2>
          <a:srgbClr val="232369"/>
        </a:accent2>
        <a:accent3>
          <a:srgbClr val="AEAED5"/>
        </a:accent3>
        <a:accent4>
          <a:srgbClr val="C8C8C8"/>
        </a:accent4>
        <a:accent5>
          <a:srgbClr val="AEBCD4"/>
        </a:accent5>
        <a:accent6>
          <a:srgbClr val="1F1F5E"/>
        </a:accent6>
        <a:hlink>
          <a:srgbClr val="00CCFF"/>
        </a:hlink>
        <a:folHlink>
          <a:srgbClr val="6699FF"/>
        </a:folHlink>
      </a:clrScheme>
      <a:clrMap bg1="dk2" tx1="lt1" bg2="dk1" tx2="lt2" accent1="accent1" accent2="accent2" accent3="accent3" accent4="accent4" accent5="accent5" accent6="accent6" hlink="hlink" folHlink="folHlink"/>
    </a:extraClrScheme>
    <a:extraClrScheme>
      <a:clrScheme name="Office Theme 9">
        <a:dk1>
          <a:srgbClr val="9C9C9C"/>
        </a:dk1>
        <a:lt1>
          <a:srgbClr val="FFFFFF"/>
        </a:lt1>
        <a:dk2>
          <a:srgbClr val="8696CA"/>
        </a:dk2>
        <a:lt2>
          <a:srgbClr val="FFFFFF"/>
        </a:lt2>
        <a:accent1>
          <a:srgbClr val="97D1D5"/>
        </a:accent1>
        <a:accent2>
          <a:srgbClr val="666699"/>
        </a:accent2>
        <a:accent3>
          <a:srgbClr val="C3C9E1"/>
        </a:accent3>
        <a:accent4>
          <a:srgbClr val="DADADA"/>
        </a:accent4>
        <a:accent5>
          <a:srgbClr val="C9E5E7"/>
        </a:accent5>
        <a:accent6>
          <a:srgbClr val="5C5C8A"/>
        </a:accent6>
        <a:hlink>
          <a:srgbClr val="0000FF"/>
        </a:hlink>
        <a:folHlink>
          <a:srgbClr val="00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53380</TotalTime>
  <Words>1602</Words>
  <Application>Microsoft Office PowerPoint</Application>
  <PresentationFormat>On-screen Show (4:3)</PresentationFormat>
  <Paragraphs>236</Paragraphs>
  <Slides>31</Slides>
  <Notes>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Satellite Dish design template</vt:lpstr>
      <vt:lpstr>1_Satellite Dish design template</vt:lpstr>
      <vt:lpstr>Electronics,  trigger and data acquisition systems for the INO ICAL experiment</vt:lpstr>
      <vt:lpstr>ICAL, e-ICAL and m-ICAL</vt:lpstr>
      <vt:lpstr>ICAL, e-ICAL and m-ICAL</vt:lpstr>
      <vt:lpstr>Functions of ICAL electronics</vt:lpstr>
      <vt:lpstr>Sub-systems of ICAL electronics</vt:lpstr>
      <vt:lpstr>Slide 6</vt:lpstr>
      <vt:lpstr>Analog Front-End boards with Anusparsh ASICs</vt:lpstr>
      <vt:lpstr>Analog Front-End boards with NINO ASICs</vt:lpstr>
      <vt:lpstr>ICAL’s TDC ASIC</vt:lpstr>
      <vt:lpstr>DFE module – the workhorse</vt:lpstr>
      <vt:lpstr>Soft-core processor</vt:lpstr>
      <vt:lpstr>DFE module </vt:lpstr>
      <vt:lpstr>DFE with optical data interface</vt:lpstr>
      <vt:lpstr>Test jig for DFE production QC</vt:lpstr>
      <vt:lpstr>Calibration module</vt:lpstr>
      <vt:lpstr>Performance of calibration module</vt:lpstr>
      <vt:lpstr>ICAL trigger scheme</vt:lpstr>
      <vt:lpstr>Trigger criteria</vt:lpstr>
      <vt:lpstr>Trigger system for e-ICAL</vt:lpstr>
      <vt:lpstr>Trigger system with m-ICAL</vt:lpstr>
      <vt:lpstr>Overview of ICAL data LAN</vt:lpstr>
      <vt:lpstr>Back-end data concentrator hardware</vt:lpstr>
      <vt:lpstr>Back-end DAQ software</vt:lpstr>
      <vt:lpstr>System integration</vt:lpstr>
      <vt:lpstr>LV Power Supply and distribution</vt:lpstr>
      <vt:lpstr>High voltage power supply</vt:lpstr>
      <vt:lpstr>Integration of electronics in RPC</vt:lpstr>
      <vt:lpstr>Slide 28</vt:lpstr>
      <vt:lpstr>ICAL Prototype detectors</vt:lpstr>
      <vt:lpstr>Some results from prototypes</vt:lpstr>
      <vt:lpstr>Status and future outlook</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959</cp:revision>
  <dcterms:created xsi:type="dcterms:W3CDTF">2008-09-25T08:04:45Z</dcterms:created>
  <dcterms:modified xsi:type="dcterms:W3CDTF">2017-05-24T15:40:18Z</dcterms:modified>
</cp:coreProperties>
</file>