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sldIdLst>
    <p:sldId id="256" r:id="rId2"/>
    <p:sldId id="257" r:id="rId3"/>
    <p:sldId id="258" r:id="rId4"/>
    <p:sldId id="260" r:id="rId5"/>
    <p:sldId id="259" r:id="rId6"/>
    <p:sldId id="261" r:id="rId7"/>
    <p:sldId id="270" r:id="rId8"/>
    <p:sldId id="273" r:id="rId9"/>
    <p:sldId id="274" r:id="rId10"/>
    <p:sldId id="263" r:id="rId11"/>
    <p:sldId id="267" r:id="rId12"/>
    <p:sldId id="264" r:id="rId13"/>
    <p:sldId id="268" r:id="rId14"/>
    <p:sldId id="265" r:id="rId15"/>
    <p:sldId id="262" r:id="rId16"/>
    <p:sldId id="275" r:id="rId17"/>
    <p:sldId id="271" r:id="rId18"/>
    <p:sldId id="269" r:id="rId19"/>
    <p:sldId id="276" r:id="rId20"/>
    <p:sldId id="27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2" d="100"/>
          <a:sy n="122" d="100"/>
        </p:scale>
        <p:origin x="9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D212E8-E158-4EC5-90E6-5D8ADC0F5C86}" type="datetimeFigureOut">
              <a:rPr lang="en-US" smtClean="0"/>
              <a:t>5/23/2017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B4551-E014-4496-929A-6E0F2AF4AE6F}" type="slidenum">
              <a:rPr lang="en-US" smtClean="0"/>
              <a:t>‹#›</a:t>
            </a:fld>
            <a:endParaRPr lang="en-US"/>
          </a:p>
        </p:txBody>
      </p:sp>
    </p:spTree>
    <p:extLst>
      <p:ext uri="{BB962C8B-B14F-4D97-AF65-F5344CB8AC3E}">
        <p14:creationId xmlns:p14="http://schemas.microsoft.com/office/powerpoint/2010/main" val="2012741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0B4551-E014-4496-929A-6E0F2AF4AE6F}" type="slidenum">
              <a:rPr lang="en-US" smtClean="0"/>
              <a:t>1</a:t>
            </a:fld>
            <a:endParaRPr lang="en-US"/>
          </a:p>
        </p:txBody>
      </p:sp>
    </p:spTree>
    <p:extLst>
      <p:ext uri="{BB962C8B-B14F-4D97-AF65-F5344CB8AC3E}">
        <p14:creationId xmlns:p14="http://schemas.microsoft.com/office/powerpoint/2010/main" val="226518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0B4551-E014-4496-929A-6E0F2AF4AE6F}" type="slidenum">
              <a:rPr lang="en-US" smtClean="0"/>
              <a:t>10</a:t>
            </a:fld>
            <a:endParaRPr lang="en-US"/>
          </a:p>
        </p:txBody>
      </p:sp>
    </p:spTree>
    <p:extLst>
      <p:ext uri="{BB962C8B-B14F-4D97-AF65-F5344CB8AC3E}">
        <p14:creationId xmlns:p14="http://schemas.microsoft.com/office/powerpoint/2010/main" val="2400310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0B4551-E014-4496-929A-6E0F2AF4AE6F}" type="slidenum">
              <a:rPr lang="en-US" smtClean="0"/>
              <a:t>11</a:t>
            </a:fld>
            <a:endParaRPr lang="en-US"/>
          </a:p>
        </p:txBody>
      </p:sp>
    </p:spTree>
    <p:extLst>
      <p:ext uri="{BB962C8B-B14F-4D97-AF65-F5344CB8AC3E}">
        <p14:creationId xmlns:p14="http://schemas.microsoft.com/office/powerpoint/2010/main" val="3872072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0B4551-E014-4496-929A-6E0F2AF4AE6F}" type="slidenum">
              <a:rPr lang="en-US" smtClean="0"/>
              <a:t>12</a:t>
            </a:fld>
            <a:endParaRPr lang="en-US"/>
          </a:p>
        </p:txBody>
      </p:sp>
    </p:spTree>
    <p:extLst>
      <p:ext uri="{BB962C8B-B14F-4D97-AF65-F5344CB8AC3E}">
        <p14:creationId xmlns:p14="http://schemas.microsoft.com/office/powerpoint/2010/main" val="3669388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0B4551-E014-4496-929A-6E0F2AF4AE6F}" type="slidenum">
              <a:rPr lang="en-US" smtClean="0"/>
              <a:t>13</a:t>
            </a:fld>
            <a:endParaRPr lang="en-US"/>
          </a:p>
        </p:txBody>
      </p:sp>
    </p:spTree>
    <p:extLst>
      <p:ext uri="{BB962C8B-B14F-4D97-AF65-F5344CB8AC3E}">
        <p14:creationId xmlns:p14="http://schemas.microsoft.com/office/powerpoint/2010/main" val="3021148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0B4551-E014-4496-929A-6E0F2AF4AE6F}" type="slidenum">
              <a:rPr lang="en-US" smtClean="0"/>
              <a:t>14</a:t>
            </a:fld>
            <a:endParaRPr lang="en-US"/>
          </a:p>
        </p:txBody>
      </p:sp>
    </p:spTree>
    <p:extLst>
      <p:ext uri="{BB962C8B-B14F-4D97-AF65-F5344CB8AC3E}">
        <p14:creationId xmlns:p14="http://schemas.microsoft.com/office/powerpoint/2010/main" val="4278606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0B4551-E014-4496-929A-6E0F2AF4AE6F}" type="slidenum">
              <a:rPr lang="en-US" smtClean="0"/>
              <a:t>15</a:t>
            </a:fld>
            <a:endParaRPr lang="en-US"/>
          </a:p>
        </p:txBody>
      </p:sp>
    </p:spTree>
    <p:extLst>
      <p:ext uri="{BB962C8B-B14F-4D97-AF65-F5344CB8AC3E}">
        <p14:creationId xmlns:p14="http://schemas.microsoft.com/office/powerpoint/2010/main" val="2323943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0B4551-E014-4496-929A-6E0F2AF4AE6F}" type="slidenum">
              <a:rPr lang="en-US" smtClean="0"/>
              <a:t>16</a:t>
            </a:fld>
            <a:endParaRPr lang="en-US"/>
          </a:p>
        </p:txBody>
      </p:sp>
    </p:spTree>
    <p:extLst>
      <p:ext uri="{BB962C8B-B14F-4D97-AF65-F5344CB8AC3E}">
        <p14:creationId xmlns:p14="http://schemas.microsoft.com/office/powerpoint/2010/main" val="3169294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0B4551-E014-4496-929A-6E0F2AF4AE6F}" type="slidenum">
              <a:rPr lang="en-US" smtClean="0"/>
              <a:t>17</a:t>
            </a:fld>
            <a:endParaRPr lang="en-US"/>
          </a:p>
        </p:txBody>
      </p:sp>
    </p:spTree>
    <p:extLst>
      <p:ext uri="{BB962C8B-B14F-4D97-AF65-F5344CB8AC3E}">
        <p14:creationId xmlns:p14="http://schemas.microsoft.com/office/powerpoint/2010/main" val="509820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0B4551-E014-4496-929A-6E0F2AF4AE6F}" type="slidenum">
              <a:rPr lang="en-US" smtClean="0"/>
              <a:t>18</a:t>
            </a:fld>
            <a:endParaRPr lang="en-US"/>
          </a:p>
        </p:txBody>
      </p:sp>
    </p:spTree>
    <p:extLst>
      <p:ext uri="{BB962C8B-B14F-4D97-AF65-F5344CB8AC3E}">
        <p14:creationId xmlns:p14="http://schemas.microsoft.com/office/powerpoint/2010/main" val="2900512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0B4551-E014-4496-929A-6E0F2AF4AE6F}" type="slidenum">
              <a:rPr lang="en-US" smtClean="0"/>
              <a:t>19</a:t>
            </a:fld>
            <a:endParaRPr lang="en-US"/>
          </a:p>
        </p:txBody>
      </p:sp>
    </p:spTree>
    <p:extLst>
      <p:ext uri="{BB962C8B-B14F-4D97-AF65-F5344CB8AC3E}">
        <p14:creationId xmlns:p14="http://schemas.microsoft.com/office/powerpoint/2010/main" val="3331729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0B4551-E014-4496-929A-6E0F2AF4AE6F}" type="slidenum">
              <a:rPr lang="en-US" smtClean="0"/>
              <a:t>2</a:t>
            </a:fld>
            <a:endParaRPr lang="en-US"/>
          </a:p>
        </p:txBody>
      </p:sp>
    </p:spTree>
    <p:extLst>
      <p:ext uri="{BB962C8B-B14F-4D97-AF65-F5344CB8AC3E}">
        <p14:creationId xmlns:p14="http://schemas.microsoft.com/office/powerpoint/2010/main" val="14667872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0B4551-E014-4496-929A-6E0F2AF4AE6F}" type="slidenum">
              <a:rPr lang="en-US" smtClean="0"/>
              <a:t>20</a:t>
            </a:fld>
            <a:endParaRPr lang="en-US"/>
          </a:p>
        </p:txBody>
      </p:sp>
    </p:spTree>
    <p:extLst>
      <p:ext uri="{BB962C8B-B14F-4D97-AF65-F5344CB8AC3E}">
        <p14:creationId xmlns:p14="http://schemas.microsoft.com/office/powerpoint/2010/main" val="3393429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0B4551-E014-4496-929A-6E0F2AF4AE6F}" type="slidenum">
              <a:rPr lang="en-US" smtClean="0"/>
              <a:t>3</a:t>
            </a:fld>
            <a:endParaRPr lang="en-US"/>
          </a:p>
        </p:txBody>
      </p:sp>
    </p:spTree>
    <p:extLst>
      <p:ext uri="{BB962C8B-B14F-4D97-AF65-F5344CB8AC3E}">
        <p14:creationId xmlns:p14="http://schemas.microsoft.com/office/powerpoint/2010/main" val="123125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3938E3-8587-4666-BD11-5CE977D7E2F5}" type="slidenum">
              <a:rPr lang="en-US" smtClean="0"/>
              <a:pPr/>
              <a:t>4</a:t>
            </a:fld>
            <a:endParaRPr lang="en-US"/>
          </a:p>
        </p:txBody>
      </p:sp>
    </p:spTree>
    <p:extLst>
      <p:ext uri="{BB962C8B-B14F-4D97-AF65-F5344CB8AC3E}">
        <p14:creationId xmlns:p14="http://schemas.microsoft.com/office/powerpoint/2010/main" val="1042423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0B4551-E014-4496-929A-6E0F2AF4AE6F}" type="slidenum">
              <a:rPr lang="en-US" smtClean="0"/>
              <a:t>5</a:t>
            </a:fld>
            <a:endParaRPr lang="en-US"/>
          </a:p>
        </p:txBody>
      </p:sp>
    </p:spTree>
    <p:extLst>
      <p:ext uri="{BB962C8B-B14F-4D97-AF65-F5344CB8AC3E}">
        <p14:creationId xmlns:p14="http://schemas.microsoft.com/office/powerpoint/2010/main" val="3624880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3938E3-8587-4666-BD11-5CE977D7E2F5}" type="slidenum">
              <a:rPr lang="en-US" smtClean="0"/>
              <a:pPr/>
              <a:t>6</a:t>
            </a:fld>
            <a:endParaRPr lang="en-US"/>
          </a:p>
        </p:txBody>
      </p:sp>
    </p:spTree>
    <p:extLst>
      <p:ext uri="{BB962C8B-B14F-4D97-AF65-F5344CB8AC3E}">
        <p14:creationId xmlns:p14="http://schemas.microsoft.com/office/powerpoint/2010/main" val="3073799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0B4551-E014-4496-929A-6E0F2AF4AE6F}" type="slidenum">
              <a:rPr lang="en-US" smtClean="0"/>
              <a:t>7</a:t>
            </a:fld>
            <a:endParaRPr lang="en-US"/>
          </a:p>
        </p:txBody>
      </p:sp>
    </p:spTree>
    <p:extLst>
      <p:ext uri="{BB962C8B-B14F-4D97-AF65-F5344CB8AC3E}">
        <p14:creationId xmlns:p14="http://schemas.microsoft.com/office/powerpoint/2010/main" val="3443417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0B4551-E014-4496-929A-6E0F2AF4AE6F}" type="slidenum">
              <a:rPr lang="en-US" smtClean="0"/>
              <a:t>8</a:t>
            </a:fld>
            <a:endParaRPr lang="en-US"/>
          </a:p>
        </p:txBody>
      </p:sp>
    </p:spTree>
    <p:extLst>
      <p:ext uri="{BB962C8B-B14F-4D97-AF65-F5344CB8AC3E}">
        <p14:creationId xmlns:p14="http://schemas.microsoft.com/office/powerpoint/2010/main" val="1243028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0B4551-E014-4496-929A-6E0F2AF4AE6F}" type="slidenum">
              <a:rPr lang="en-US" smtClean="0"/>
              <a:t>9</a:t>
            </a:fld>
            <a:endParaRPr lang="en-US"/>
          </a:p>
        </p:txBody>
      </p:sp>
    </p:spTree>
    <p:extLst>
      <p:ext uri="{BB962C8B-B14F-4D97-AF65-F5344CB8AC3E}">
        <p14:creationId xmlns:p14="http://schemas.microsoft.com/office/powerpoint/2010/main" val="445359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C68473-E742-401E-8BB7-2754FEC1C310}" type="datetime1">
              <a:rPr lang="en-US" smtClean="0"/>
              <a:t>5/23/2017</a:t>
            </a:fld>
            <a:endParaRPr lang="en-US"/>
          </a:p>
        </p:txBody>
      </p:sp>
      <p:sp>
        <p:nvSpPr>
          <p:cNvPr id="5" name="Footer Placeholder 4"/>
          <p:cNvSpPr>
            <a:spLocks noGrp="1"/>
          </p:cNvSpPr>
          <p:nvPr>
            <p:ph type="ftr" sz="quarter" idx="11"/>
          </p:nvPr>
        </p:nvSpPr>
        <p:spPr/>
        <p:txBody>
          <a:bodyPr/>
          <a:lstStyle/>
          <a:p>
            <a:r>
              <a:rPr lang="en-US" smtClean="0"/>
              <a:t>T.Tolba, TIPP 2017</a:t>
            </a:r>
            <a:endParaRPr lang="en-US"/>
          </a:p>
        </p:txBody>
      </p:sp>
      <p:sp>
        <p:nvSpPr>
          <p:cNvPr id="6" name="Slide Number Placeholder 5"/>
          <p:cNvSpPr>
            <a:spLocks noGrp="1"/>
          </p:cNvSpPr>
          <p:nvPr>
            <p:ph type="sldNum" sz="quarter" idx="12"/>
          </p:nvPr>
        </p:nvSpPr>
        <p:spPr/>
        <p:txBody>
          <a:bodyPr/>
          <a:lstStyle/>
          <a:p>
            <a:fld id="{B56E4D6B-D400-4B48-AE41-0D86B7378FF4}" type="slidenum">
              <a:rPr lang="en-US" smtClean="0"/>
              <a:t>‹#›</a:t>
            </a:fld>
            <a:endParaRPr lang="en-US"/>
          </a:p>
        </p:txBody>
      </p:sp>
    </p:spTree>
    <p:extLst>
      <p:ext uri="{BB962C8B-B14F-4D97-AF65-F5344CB8AC3E}">
        <p14:creationId xmlns:p14="http://schemas.microsoft.com/office/powerpoint/2010/main" val="285089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5998F5-F8FC-4DBF-9B46-BD963741983C}" type="datetime1">
              <a:rPr lang="en-US" smtClean="0"/>
              <a:t>5/23/2017</a:t>
            </a:fld>
            <a:endParaRPr lang="en-US"/>
          </a:p>
        </p:txBody>
      </p:sp>
      <p:sp>
        <p:nvSpPr>
          <p:cNvPr id="5" name="Footer Placeholder 4"/>
          <p:cNvSpPr>
            <a:spLocks noGrp="1"/>
          </p:cNvSpPr>
          <p:nvPr>
            <p:ph type="ftr" sz="quarter" idx="11"/>
          </p:nvPr>
        </p:nvSpPr>
        <p:spPr/>
        <p:txBody>
          <a:bodyPr/>
          <a:lstStyle/>
          <a:p>
            <a:r>
              <a:rPr lang="en-US" smtClean="0"/>
              <a:t>T.Tolba, TIPP 2017</a:t>
            </a:r>
            <a:endParaRPr lang="en-US"/>
          </a:p>
        </p:txBody>
      </p:sp>
      <p:sp>
        <p:nvSpPr>
          <p:cNvPr id="6" name="Slide Number Placeholder 5"/>
          <p:cNvSpPr>
            <a:spLocks noGrp="1"/>
          </p:cNvSpPr>
          <p:nvPr>
            <p:ph type="sldNum" sz="quarter" idx="12"/>
          </p:nvPr>
        </p:nvSpPr>
        <p:spPr/>
        <p:txBody>
          <a:bodyPr/>
          <a:lstStyle/>
          <a:p>
            <a:fld id="{B56E4D6B-D400-4B48-AE41-0D86B7378FF4}" type="slidenum">
              <a:rPr lang="en-US" smtClean="0"/>
              <a:t>‹#›</a:t>
            </a:fld>
            <a:endParaRPr lang="en-US"/>
          </a:p>
        </p:txBody>
      </p:sp>
    </p:spTree>
    <p:extLst>
      <p:ext uri="{BB962C8B-B14F-4D97-AF65-F5344CB8AC3E}">
        <p14:creationId xmlns:p14="http://schemas.microsoft.com/office/powerpoint/2010/main" val="2618392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B94A8B-1F7F-4994-ACF2-3692C42E4BBF}" type="datetime1">
              <a:rPr lang="en-US" smtClean="0"/>
              <a:t>5/23/2017</a:t>
            </a:fld>
            <a:endParaRPr lang="en-US"/>
          </a:p>
        </p:txBody>
      </p:sp>
      <p:sp>
        <p:nvSpPr>
          <p:cNvPr id="5" name="Footer Placeholder 4"/>
          <p:cNvSpPr>
            <a:spLocks noGrp="1"/>
          </p:cNvSpPr>
          <p:nvPr>
            <p:ph type="ftr" sz="quarter" idx="11"/>
          </p:nvPr>
        </p:nvSpPr>
        <p:spPr/>
        <p:txBody>
          <a:bodyPr/>
          <a:lstStyle/>
          <a:p>
            <a:r>
              <a:rPr lang="en-US" smtClean="0"/>
              <a:t>T.Tolba, TIPP 2017</a:t>
            </a:r>
            <a:endParaRPr lang="en-US"/>
          </a:p>
        </p:txBody>
      </p:sp>
      <p:sp>
        <p:nvSpPr>
          <p:cNvPr id="6" name="Slide Number Placeholder 5"/>
          <p:cNvSpPr>
            <a:spLocks noGrp="1"/>
          </p:cNvSpPr>
          <p:nvPr>
            <p:ph type="sldNum" sz="quarter" idx="12"/>
          </p:nvPr>
        </p:nvSpPr>
        <p:spPr/>
        <p:txBody>
          <a:bodyPr/>
          <a:lstStyle/>
          <a:p>
            <a:fld id="{B56E4D6B-D400-4B48-AE41-0D86B7378FF4}" type="slidenum">
              <a:rPr lang="en-US" smtClean="0"/>
              <a:t>‹#›</a:t>
            </a:fld>
            <a:endParaRPr lang="en-US"/>
          </a:p>
        </p:txBody>
      </p:sp>
    </p:spTree>
    <p:extLst>
      <p:ext uri="{BB962C8B-B14F-4D97-AF65-F5344CB8AC3E}">
        <p14:creationId xmlns:p14="http://schemas.microsoft.com/office/powerpoint/2010/main" val="2824775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A3B2E6-A85B-494E-83A2-CA7132BAFD1D}" type="datetime1">
              <a:rPr lang="en-US" smtClean="0"/>
              <a:t>5/23/2017</a:t>
            </a:fld>
            <a:endParaRPr lang="en-US"/>
          </a:p>
        </p:txBody>
      </p:sp>
      <p:sp>
        <p:nvSpPr>
          <p:cNvPr id="5" name="Footer Placeholder 4"/>
          <p:cNvSpPr>
            <a:spLocks noGrp="1"/>
          </p:cNvSpPr>
          <p:nvPr>
            <p:ph type="ftr" sz="quarter" idx="11"/>
          </p:nvPr>
        </p:nvSpPr>
        <p:spPr/>
        <p:txBody>
          <a:bodyPr/>
          <a:lstStyle/>
          <a:p>
            <a:r>
              <a:rPr lang="en-US" smtClean="0"/>
              <a:t>T.Tolba, TIPP 2017</a:t>
            </a:r>
            <a:endParaRPr lang="en-US"/>
          </a:p>
        </p:txBody>
      </p:sp>
      <p:sp>
        <p:nvSpPr>
          <p:cNvPr id="6" name="Slide Number Placeholder 5"/>
          <p:cNvSpPr>
            <a:spLocks noGrp="1"/>
          </p:cNvSpPr>
          <p:nvPr>
            <p:ph type="sldNum" sz="quarter" idx="12"/>
          </p:nvPr>
        </p:nvSpPr>
        <p:spPr/>
        <p:txBody>
          <a:bodyPr/>
          <a:lstStyle/>
          <a:p>
            <a:fld id="{B56E4D6B-D400-4B48-AE41-0D86B7378FF4}" type="slidenum">
              <a:rPr lang="en-US" smtClean="0"/>
              <a:t>‹#›</a:t>
            </a:fld>
            <a:endParaRPr lang="en-US"/>
          </a:p>
        </p:txBody>
      </p:sp>
    </p:spTree>
    <p:extLst>
      <p:ext uri="{BB962C8B-B14F-4D97-AF65-F5344CB8AC3E}">
        <p14:creationId xmlns:p14="http://schemas.microsoft.com/office/powerpoint/2010/main" val="1716418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A81F2E-2C2B-4146-8EBC-AF9A6B128489}" type="datetime1">
              <a:rPr lang="en-US" smtClean="0"/>
              <a:t>5/23/2017</a:t>
            </a:fld>
            <a:endParaRPr lang="en-US"/>
          </a:p>
        </p:txBody>
      </p:sp>
      <p:sp>
        <p:nvSpPr>
          <p:cNvPr id="5" name="Footer Placeholder 4"/>
          <p:cNvSpPr>
            <a:spLocks noGrp="1"/>
          </p:cNvSpPr>
          <p:nvPr>
            <p:ph type="ftr" sz="quarter" idx="11"/>
          </p:nvPr>
        </p:nvSpPr>
        <p:spPr/>
        <p:txBody>
          <a:bodyPr/>
          <a:lstStyle/>
          <a:p>
            <a:r>
              <a:rPr lang="en-US" smtClean="0"/>
              <a:t>T.Tolba, TIPP 2017</a:t>
            </a:r>
            <a:endParaRPr lang="en-US"/>
          </a:p>
        </p:txBody>
      </p:sp>
      <p:sp>
        <p:nvSpPr>
          <p:cNvPr id="6" name="Slide Number Placeholder 5"/>
          <p:cNvSpPr>
            <a:spLocks noGrp="1"/>
          </p:cNvSpPr>
          <p:nvPr>
            <p:ph type="sldNum" sz="quarter" idx="12"/>
          </p:nvPr>
        </p:nvSpPr>
        <p:spPr/>
        <p:txBody>
          <a:bodyPr/>
          <a:lstStyle/>
          <a:p>
            <a:fld id="{B56E4D6B-D400-4B48-AE41-0D86B7378FF4}" type="slidenum">
              <a:rPr lang="en-US" smtClean="0"/>
              <a:t>‹#›</a:t>
            </a:fld>
            <a:endParaRPr lang="en-US"/>
          </a:p>
        </p:txBody>
      </p:sp>
    </p:spTree>
    <p:extLst>
      <p:ext uri="{BB962C8B-B14F-4D97-AF65-F5344CB8AC3E}">
        <p14:creationId xmlns:p14="http://schemas.microsoft.com/office/powerpoint/2010/main" val="2226314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E269BF-9658-4363-B211-FDB3C04999E9}" type="datetime1">
              <a:rPr lang="en-US" smtClean="0"/>
              <a:t>5/23/2017</a:t>
            </a:fld>
            <a:endParaRPr lang="en-US"/>
          </a:p>
        </p:txBody>
      </p:sp>
      <p:sp>
        <p:nvSpPr>
          <p:cNvPr id="6" name="Footer Placeholder 5"/>
          <p:cNvSpPr>
            <a:spLocks noGrp="1"/>
          </p:cNvSpPr>
          <p:nvPr>
            <p:ph type="ftr" sz="quarter" idx="11"/>
          </p:nvPr>
        </p:nvSpPr>
        <p:spPr/>
        <p:txBody>
          <a:bodyPr/>
          <a:lstStyle/>
          <a:p>
            <a:r>
              <a:rPr lang="en-US" smtClean="0"/>
              <a:t>T.Tolba, TIPP 2017</a:t>
            </a:r>
            <a:endParaRPr lang="en-US"/>
          </a:p>
        </p:txBody>
      </p:sp>
      <p:sp>
        <p:nvSpPr>
          <p:cNvPr id="7" name="Slide Number Placeholder 6"/>
          <p:cNvSpPr>
            <a:spLocks noGrp="1"/>
          </p:cNvSpPr>
          <p:nvPr>
            <p:ph type="sldNum" sz="quarter" idx="12"/>
          </p:nvPr>
        </p:nvSpPr>
        <p:spPr/>
        <p:txBody>
          <a:bodyPr/>
          <a:lstStyle/>
          <a:p>
            <a:fld id="{B56E4D6B-D400-4B48-AE41-0D86B7378FF4}" type="slidenum">
              <a:rPr lang="en-US" smtClean="0"/>
              <a:t>‹#›</a:t>
            </a:fld>
            <a:endParaRPr lang="en-US"/>
          </a:p>
        </p:txBody>
      </p:sp>
    </p:spTree>
    <p:extLst>
      <p:ext uri="{BB962C8B-B14F-4D97-AF65-F5344CB8AC3E}">
        <p14:creationId xmlns:p14="http://schemas.microsoft.com/office/powerpoint/2010/main" val="137126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03818C-9460-4AEF-B7BC-77BFAD3B8F59}" type="datetime1">
              <a:rPr lang="en-US" smtClean="0"/>
              <a:t>5/23/2017</a:t>
            </a:fld>
            <a:endParaRPr lang="en-US"/>
          </a:p>
        </p:txBody>
      </p:sp>
      <p:sp>
        <p:nvSpPr>
          <p:cNvPr id="8" name="Footer Placeholder 7"/>
          <p:cNvSpPr>
            <a:spLocks noGrp="1"/>
          </p:cNvSpPr>
          <p:nvPr>
            <p:ph type="ftr" sz="quarter" idx="11"/>
          </p:nvPr>
        </p:nvSpPr>
        <p:spPr/>
        <p:txBody>
          <a:bodyPr/>
          <a:lstStyle/>
          <a:p>
            <a:r>
              <a:rPr lang="en-US" smtClean="0"/>
              <a:t>T.Tolba, TIPP 2017</a:t>
            </a:r>
            <a:endParaRPr lang="en-US"/>
          </a:p>
        </p:txBody>
      </p:sp>
      <p:sp>
        <p:nvSpPr>
          <p:cNvPr id="9" name="Slide Number Placeholder 8"/>
          <p:cNvSpPr>
            <a:spLocks noGrp="1"/>
          </p:cNvSpPr>
          <p:nvPr>
            <p:ph type="sldNum" sz="quarter" idx="12"/>
          </p:nvPr>
        </p:nvSpPr>
        <p:spPr/>
        <p:txBody>
          <a:bodyPr/>
          <a:lstStyle/>
          <a:p>
            <a:fld id="{B56E4D6B-D400-4B48-AE41-0D86B7378FF4}" type="slidenum">
              <a:rPr lang="en-US" smtClean="0"/>
              <a:t>‹#›</a:t>
            </a:fld>
            <a:endParaRPr lang="en-US"/>
          </a:p>
        </p:txBody>
      </p:sp>
    </p:spTree>
    <p:extLst>
      <p:ext uri="{BB962C8B-B14F-4D97-AF65-F5344CB8AC3E}">
        <p14:creationId xmlns:p14="http://schemas.microsoft.com/office/powerpoint/2010/main" val="3548682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DD52C0-5C3E-480E-B35C-B0FA2CCAAD22}" type="datetime1">
              <a:rPr lang="en-US" smtClean="0"/>
              <a:t>5/23/2017</a:t>
            </a:fld>
            <a:endParaRPr lang="en-US"/>
          </a:p>
        </p:txBody>
      </p:sp>
      <p:sp>
        <p:nvSpPr>
          <p:cNvPr id="4" name="Footer Placeholder 3"/>
          <p:cNvSpPr>
            <a:spLocks noGrp="1"/>
          </p:cNvSpPr>
          <p:nvPr>
            <p:ph type="ftr" sz="quarter" idx="11"/>
          </p:nvPr>
        </p:nvSpPr>
        <p:spPr/>
        <p:txBody>
          <a:bodyPr/>
          <a:lstStyle/>
          <a:p>
            <a:r>
              <a:rPr lang="en-US" smtClean="0"/>
              <a:t>T.Tolba, TIPP 2017</a:t>
            </a:r>
            <a:endParaRPr lang="en-US"/>
          </a:p>
        </p:txBody>
      </p:sp>
      <p:sp>
        <p:nvSpPr>
          <p:cNvPr id="5" name="Slide Number Placeholder 4"/>
          <p:cNvSpPr>
            <a:spLocks noGrp="1"/>
          </p:cNvSpPr>
          <p:nvPr>
            <p:ph type="sldNum" sz="quarter" idx="12"/>
          </p:nvPr>
        </p:nvSpPr>
        <p:spPr/>
        <p:txBody>
          <a:bodyPr/>
          <a:lstStyle/>
          <a:p>
            <a:fld id="{B56E4D6B-D400-4B48-AE41-0D86B7378FF4}" type="slidenum">
              <a:rPr lang="en-US" smtClean="0"/>
              <a:t>‹#›</a:t>
            </a:fld>
            <a:endParaRPr lang="en-US"/>
          </a:p>
        </p:txBody>
      </p:sp>
    </p:spTree>
    <p:extLst>
      <p:ext uri="{BB962C8B-B14F-4D97-AF65-F5344CB8AC3E}">
        <p14:creationId xmlns:p14="http://schemas.microsoft.com/office/powerpoint/2010/main" val="3755357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123D73-C94A-43D4-8461-AC2A342D5EEB}" type="datetime1">
              <a:rPr lang="en-US" smtClean="0"/>
              <a:t>5/23/2017</a:t>
            </a:fld>
            <a:endParaRPr lang="en-US"/>
          </a:p>
        </p:txBody>
      </p:sp>
      <p:sp>
        <p:nvSpPr>
          <p:cNvPr id="3" name="Footer Placeholder 2"/>
          <p:cNvSpPr>
            <a:spLocks noGrp="1"/>
          </p:cNvSpPr>
          <p:nvPr>
            <p:ph type="ftr" sz="quarter" idx="11"/>
          </p:nvPr>
        </p:nvSpPr>
        <p:spPr/>
        <p:txBody>
          <a:bodyPr/>
          <a:lstStyle/>
          <a:p>
            <a:r>
              <a:rPr lang="en-US" smtClean="0"/>
              <a:t>T.Tolba, TIPP 2017</a:t>
            </a:r>
            <a:endParaRPr lang="en-US"/>
          </a:p>
        </p:txBody>
      </p:sp>
      <p:sp>
        <p:nvSpPr>
          <p:cNvPr id="4" name="Slide Number Placeholder 3"/>
          <p:cNvSpPr>
            <a:spLocks noGrp="1"/>
          </p:cNvSpPr>
          <p:nvPr>
            <p:ph type="sldNum" sz="quarter" idx="12"/>
          </p:nvPr>
        </p:nvSpPr>
        <p:spPr/>
        <p:txBody>
          <a:bodyPr/>
          <a:lstStyle/>
          <a:p>
            <a:fld id="{B56E4D6B-D400-4B48-AE41-0D86B7378FF4}" type="slidenum">
              <a:rPr lang="en-US" smtClean="0"/>
              <a:t>‹#›</a:t>
            </a:fld>
            <a:endParaRPr lang="en-US"/>
          </a:p>
        </p:txBody>
      </p:sp>
    </p:spTree>
    <p:extLst>
      <p:ext uri="{BB962C8B-B14F-4D97-AF65-F5344CB8AC3E}">
        <p14:creationId xmlns:p14="http://schemas.microsoft.com/office/powerpoint/2010/main" val="2844743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ADEFD0-B61B-4386-BEFF-6CC34755B51C}" type="datetime1">
              <a:rPr lang="en-US" smtClean="0"/>
              <a:t>5/23/2017</a:t>
            </a:fld>
            <a:endParaRPr lang="en-US"/>
          </a:p>
        </p:txBody>
      </p:sp>
      <p:sp>
        <p:nvSpPr>
          <p:cNvPr id="6" name="Footer Placeholder 5"/>
          <p:cNvSpPr>
            <a:spLocks noGrp="1"/>
          </p:cNvSpPr>
          <p:nvPr>
            <p:ph type="ftr" sz="quarter" idx="11"/>
          </p:nvPr>
        </p:nvSpPr>
        <p:spPr/>
        <p:txBody>
          <a:bodyPr/>
          <a:lstStyle/>
          <a:p>
            <a:r>
              <a:rPr lang="en-US" smtClean="0"/>
              <a:t>T.Tolba, TIPP 2017</a:t>
            </a:r>
            <a:endParaRPr lang="en-US"/>
          </a:p>
        </p:txBody>
      </p:sp>
      <p:sp>
        <p:nvSpPr>
          <p:cNvPr id="7" name="Slide Number Placeholder 6"/>
          <p:cNvSpPr>
            <a:spLocks noGrp="1"/>
          </p:cNvSpPr>
          <p:nvPr>
            <p:ph type="sldNum" sz="quarter" idx="12"/>
          </p:nvPr>
        </p:nvSpPr>
        <p:spPr/>
        <p:txBody>
          <a:bodyPr/>
          <a:lstStyle/>
          <a:p>
            <a:fld id="{B56E4D6B-D400-4B48-AE41-0D86B7378FF4}" type="slidenum">
              <a:rPr lang="en-US" smtClean="0"/>
              <a:t>‹#›</a:t>
            </a:fld>
            <a:endParaRPr lang="en-US"/>
          </a:p>
        </p:txBody>
      </p:sp>
    </p:spTree>
    <p:extLst>
      <p:ext uri="{BB962C8B-B14F-4D97-AF65-F5344CB8AC3E}">
        <p14:creationId xmlns:p14="http://schemas.microsoft.com/office/powerpoint/2010/main" val="3093379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4F9BE9-3883-43F4-8924-B7B365D9D2AC}" type="datetime1">
              <a:rPr lang="en-US" smtClean="0"/>
              <a:t>5/23/2017</a:t>
            </a:fld>
            <a:endParaRPr lang="en-US"/>
          </a:p>
        </p:txBody>
      </p:sp>
      <p:sp>
        <p:nvSpPr>
          <p:cNvPr id="6" name="Footer Placeholder 5"/>
          <p:cNvSpPr>
            <a:spLocks noGrp="1"/>
          </p:cNvSpPr>
          <p:nvPr>
            <p:ph type="ftr" sz="quarter" idx="11"/>
          </p:nvPr>
        </p:nvSpPr>
        <p:spPr/>
        <p:txBody>
          <a:bodyPr/>
          <a:lstStyle/>
          <a:p>
            <a:r>
              <a:rPr lang="en-US" smtClean="0"/>
              <a:t>T.Tolba, TIPP 2017</a:t>
            </a:r>
            <a:endParaRPr lang="en-US"/>
          </a:p>
        </p:txBody>
      </p:sp>
      <p:sp>
        <p:nvSpPr>
          <p:cNvPr id="7" name="Slide Number Placeholder 6"/>
          <p:cNvSpPr>
            <a:spLocks noGrp="1"/>
          </p:cNvSpPr>
          <p:nvPr>
            <p:ph type="sldNum" sz="quarter" idx="12"/>
          </p:nvPr>
        </p:nvSpPr>
        <p:spPr/>
        <p:txBody>
          <a:bodyPr/>
          <a:lstStyle/>
          <a:p>
            <a:fld id="{B56E4D6B-D400-4B48-AE41-0D86B7378FF4}" type="slidenum">
              <a:rPr lang="en-US" smtClean="0"/>
              <a:t>‹#›</a:t>
            </a:fld>
            <a:endParaRPr lang="en-US"/>
          </a:p>
        </p:txBody>
      </p:sp>
    </p:spTree>
    <p:extLst>
      <p:ext uri="{BB962C8B-B14F-4D97-AF65-F5344CB8AC3E}">
        <p14:creationId xmlns:p14="http://schemas.microsoft.com/office/powerpoint/2010/main" val="458335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AF2442-B75C-476C-AD53-4E39C61425DA}" type="datetime1">
              <a:rPr lang="en-US" smtClean="0"/>
              <a:t>5/23/2017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T.Tolba, TIPP 2017</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6E4D6B-D400-4B48-AE41-0D86B7378FF4}" type="slidenum">
              <a:rPr lang="en-US" smtClean="0"/>
              <a:t>‹#›</a:t>
            </a:fld>
            <a:endParaRPr lang="en-US"/>
          </a:p>
        </p:txBody>
      </p:sp>
    </p:spTree>
    <p:extLst>
      <p:ext uri="{BB962C8B-B14F-4D97-AF65-F5344CB8AC3E}">
        <p14:creationId xmlns:p14="http://schemas.microsoft.com/office/powerpoint/2010/main" val="188629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png"/><Relationship Id="rId7"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1179" y="1270449"/>
            <a:ext cx="10592473" cy="1689255"/>
          </a:xfrm>
        </p:spPr>
        <p:txBody>
          <a:bodyPr>
            <a:normAutofit/>
          </a:bodyPr>
          <a:lstStyle/>
          <a:p>
            <a:r>
              <a:rPr lang="en-US" sz="4400" b="1" dirty="0" smtClean="0">
                <a:latin typeface="Times New Roman" panose="02020603050405020304" pitchFamily="18" charset="0"/>
                <a:cs typeface="Times New Roman" panose="02020603050405020304" pitchFamily="18" charset="0"/>
              </a:rPr>
              <a:t>New Study for </a:t>
            </a:r>
            <a:r>
              <a:rPr lang="en-US" sz="4400" b="1" dirty="0" err="1" smtClean="0">
                <a:latin typeface="Times New Roman" panose="02020603050405020304" pitchFamily="18" charset="0"/>
                <a:cs typeface="Times New Roman" panose="02020603050405020304" pitchFamily="18" charset="0"/>
              </a:rPr>
              <a:t>SiPMs</a:t>
            </a:r>
            <a:r>
              <a:rPr lang="en-US" sz="4400" b="1" dirty="0" smtClean="0">
                <a:latin typeface="Times New Roman" panose="02020603050405020304" pitchFamily="18" charset="0"/>
                <a:cs typeface="Times New Roman" panose="02020603050405020304" pitchFamily="18" charset="0"/>
              </a:rPr>
              <a:t> Performance in High Electric Field Environment </a:t>
            </a:r>
            <a:endParaRPr lang="en-US" sz="44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926232" y="3860983"/>
            <a:ext cx="10002363" cy="1655762"/>
          </a:xfrm>
        </p:spPr>
        <p:txBody>
          <a:bodyPr>
            <a:normAutofit/>
          </a:bodyPr>
          <a:lstStyle/>
          <a:p>
            <a:r>
              <a:rPr lang="de-DE" dirty="0" smtClean="0">
                <a:solidFill>
                  <a:schemeClr val="bg2">
                    <a:lumMod val="10000"/>
                  </a:schemeClr>
                </a:solidFill>
                <a:latin typeface="Times New Roman" panose="02020603050405020304" pitchFamily="18" charset="0"/>
                <a:cs typeface="Times New Roman" panose="02020603050405020304" pitchFamily="18" charset="0"/>
              </a:rPr>
              <a:t>        Tamer Tolba</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3752" y="4516620"/>
            <a:ext cx="5267325" cy="1000125"/>
          </a:xfrm>
          <a:prstGeom prst="rect">
            <a:avLst/>
          </a:prstGeom>
        </p:spPr>
      </p:pic>
    </p:spTree>
    <p:extLst>
      <p:ext uri="{BB962C8B-B14F-4D97-AF65-F5344CB8AC3E}">
        <p14:creationId xmlns:p14="http://schemas.microsoft.com/office/powerpoint/2010/main" val="25386121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123D73-C94A-43D4-8461-AC2A342D5EEB}" type="datetime1">
              <a:rPr lang="en-US" smtClean="0"/>
              <a:t>5/23/2017</a:t>
            </a:fld>
            <a:endParaRPr lang="en-US"/>
          </a:p>
        </p:txBody>
      </p:sp>
      <p:sp>
        <p:nvSpPr>
          <p:cNvPr id="3" name="Footer Placeholder 2"/>
          <p:cNvSpPr>
            <a:spLocks noGrp="1"/>
          </p:cNvSpPr>
          <p:nvPr>
            <p:ph type="ftr" sz="quarter" idx="11"/>
          </p:nvPr>
        </p:nvSpPr>
        <p:spPr/>
        <p:txBody>
          <a:bodyPr/>
          <a:lstStyle/>
          <a:p>
            <a:r>
              <a:rPr lang="en-US" smtClean="0"/>
              <a:t>T.Tolba, TIPP 2017</a:t>
            </a:r>
            <a:endParaRPr lang="en-US"/>
          </a:p>
        </p:txBody>
      </p:sp>
      <p:sp>
        <p:nvSpPr>
          <p:cNvPr id="4" name="Slide Number Placeholder 3"/>
          <p:cNvSpPr>
            <a:spLocks noGrp="1"/>
          </p:cNvSpPr>
          <p:nvPr>
            <p:ph type="sldNum" sz="quarter" idx="12"/>
          </p:nvPr>
        </p:nvSpPr>
        <p:spPr/>
        <p:txBody>
          <a:bodyPr/>
          <a:lstStyle/>
          <a:p>
            <a:fld id="{B56E4D6B-D400-4B48-AE41-0D86B7378FF4}" type="slidenum">
              <a:rPr lang="en-US" smtClean="0"/>
              <a:t>10</a:t>
            </a:fld>
            <a:endParaRPr lang="en-US"/>
          </a:p>
        </p:txBody>
      </p:sp>
      <p:sp>
        <p:nvSpPr>
          <p:cNvPr id="5" name="TextBox 4"/>
          <p:cNvSpPr txBox="1"/>
          <p:nvPr/>
        </p:nvSpPr>
        <p:spPr>
          <a:xfrm>
            <a:off x="710792" y="0"/>
            <a:ext cx="11006026" cy="1015663"/>
          </a:xfrm>
          <a:prstGeom prst="rect">
            <a:avLst/>
          </a:prstGeom>
          <a:noFill/>
        </p:spPr>
        <p:txBody>
          <a:bodyPr wrap="none" rtlCol="0">
            <a:spAutoFit/>
          </a:bodyPr>
          <a:lstStyle/>
          <a:p>
            <a:pPr algn="ctr"/>
            <a:r>
              <a:rPr lang="en-US" sz="3000" dirty="0" smtClean="0">
                <a:latin typeface="Times New Roman" panose="02020603050405020304" pitchFamily="18" charset="0"/>
                <a:cs typeface="Times New Roman" panose="02020603050405020304" pitchFamily="18" charset="0"/>
              </a:rPr>
              <a:t>Total charge “relative gain” stability in different elec. field values </a:t>
            </a:r>
          </a:p>
          <a:p>
            <a:pPr algn="ctr"/>
            <a:r>
              <a:rPr lang="en-US" sz="3000" u="sng" dirty="0" smtClean="0">
                <a:latin typeface="Times New Roman" panose="02020603050405020304" pitchFamily="18" charset="0"/>
                <a:cs typeface="Times New Roman" panose="02020603050405020304" pitchFamily="18" charset="0"/>
              </a:rPr>
              <a:t>with light (corrected by the PMT and normalized to the 0 kV/cm data)</a:t>
            </a:r>
            <a:endParaRPr lang="en-US" sz="3000" u="sng"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072" t="8175" r="9620" b="2592"/>
          <a:stretch/>
        </p:blipFill>
        <p:spPr>
          <a:xfrm>
            <a:off x="453293" y="975150"/>
            <a:ext cx="10644554" cy="5903845"/>
          </a:xfrm>
          <a:prstGeom prst="rect">
            <a:avLst/>
          </a:prstGeom>
        </p:spPr>
      </p:pic>
      <p:sp>
        <p:nvSpPr>
          <p:cNvPr id="8" name="TextBox 7"/>
          <p:cNvSpPr txBox="1"/>
          <p:nvPr/>
        </p:nvSpPr>
        <p:spPr>
          <a:xfrm rot="18690636">
            <a:off x="3439956" y="4597178"/>
            <a:ext cx="2989921" cy="769441"/>
          </a:xfrm>
          <a:prstGeom prst="rect">
            <a:avLst/>
          </a:prstGeom>
          <a:noFill/>
        </p:spPr>
        <p:txBody>
          <a:bodyPr wrap="none" rtlCol="0">
            <a:spAutoFit/>
          </a:bodyPr>
          <a:lstStyle/>
          <a:p>
            <a:r>
              <a:rPr lang="en-US" sz="4400" dirty="0" smtClean="0">
                <a:solidFill>
                  <a:srgbClr val="FF3300">
                    <a:alpha val="67000"/>
                  </a:srgbClr>
                </a:solidFill>
                <a:latin typeface="Times New Roman" panose="02020603050405020304" pitchFamily="18" charset="0"/>
                <a:cs typeface="Times New Roman" panose="02020603050405020304" pitchFamily="18" charset="0"/>
              </a:rPr>
              <a:t>Preliminary </a:t>
            </a:r>
            <a:endParaRPr lang="en-US" sz="4400" dirty="0">
              <a:solidFill>
                <a:srgbClr val="FF3300">
                  <a:alpha val="67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10252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123D73-C94A-43D4-8461-AC2A342D5EEB}" type="datetime1">
              <a:rPr lang="en-US" smtClean="0"/>
              <a:t>5/23/2017</a:t>
            </a:fld>
            <a:endParaRPr lang="en-US"/>
          </a:p>
        </p:txBody>
      </p:sp>
      <p:sp>
        <p:nvSpPr>
          <p:cNvPr id="3" name="Footer Placeholder 2"/>
          <p:cNvSpPr>
            <a:spLocks noGrp="1"/>
          </p:cNvSpPr>
          <p:nvPr>
            <p:ph type="ftr" sz="quarter" idx="11"/>
          </p:nvPr>
        </p:nvSpPr>
        <p:spPr/>
        <p:txBody>
          <a:bodyPr/>
          <a:lstStyle/>
          <a:p>
            <a:r>
              <a:rPr lang="en-US" smtClean="0"/>
              <a:t>T.Tolba, TIPP 2017</a:t>
            </a:r>
            <a:endParaRPr lang="en-US"/>
          </a:p>
        </p:txBody>
      </p:sp>
      <p:sp>
        <p:nvSpPr>
          <p:cNvPr id="4" name="Slide Number Placeholder 3"/>
          <p:cNvSpPr>
            <a:spLocks noGrp="1"/>
          </p:cNvSpPr>
          <p:nvPr>
            <p:ph type="sldNum" sz="quarter" idx="12"/>
          </p:nvPr>
        </p:nvSpPr>
        <p:spPr/>
        <p:txBody>
          <a:bodyPr/>
          <a:lstStyle/>
          <a:p>
            <a:fld id="{B56E4D6B-D400-4B48-AE41-0D86B7378FF4}" type="slidenum">
              <a:rPr lang="en-US" smtClean="0"/>
              <a:t>11</a:t>
            </a:fld>
            <a:endParaRPr lang="en-US"/>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072" t="8175" r="9620" b="2592"/>
          <a:stretch/>
        </p:blipFill>
        <p:spPr>
          <a:xfrm>
            <a:off x="453293" y="975150"/>
            <a:ext cx="10644554" cy="5903845"/>
          </a:xfrm>
          <a:prstGeom prst="rect">
            <a:avLst/>
          </a:prstGeom>
        </p:spPr>
      </p:pic>
      <p:sp>
        <p:nvSpPr>
          <p:cNvPr id="8" name="Rectangle 7"/>
          <p:cNvSpPr/>
          <p:nvPr/>
        </p:nvSpPr>
        <p:spPr>
          <a:xfrm>
            <a:off x="6361724" y="1092043"/>
            <a:ext cx="5455138" cy="2157514"/>
          </a:xfrm>
          <a:prstGeom prst="rect">
            <a:avLst/>
          </a:prstGeom>
        </p:spPr>
        <p:txBody>
          <a:bodyPr wrap="square">
            <a:spAutoFit/>
          </a:bodyPr>
          <a:lstStyle/>
          <a:p>
            <a:pPr algn="just">
              <a:lnSpc>
                <a:spcPct val="110000"/>
              </a:lnSpc>
            </a:pPr>
            <a:r>
              <a:rPr lang="en-US" sz="22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The relative total charge, </a:t>
            </a:r>
            <a:r>
              <a:rPr lang="en-US" sz="2200" i="1" dirty="0" err="1">
                <a:solidFill>
                  <a:srgbClr val="C00000"/>
                </a:solidFill>
                <a:latin typeface="Times New Roman" panose="02020603050405020304" pitchFamily="18" charset="0"/>
                <a:ea typeface="宋体" panose="02010600030101010101" pitchFamily="2" charset="-122"/>
                <a:cs typeface="Times New Roman" panose="02020603050405020304" pitchFamily="18" charset="0"/>
              </a:rPr>
              <a:t>RQ</a:t>
            </a:r>
            <a:r>
              <a:rPr lang="en-US" sz="2200" i="1" baseline="-25000" dirty="0" err="1">
                <a:solidFill>
                  <a:srgbClr val="C00000"/>
                </a:solidFill>
                <a:latin typeface="Times New Roman" panose="02020603050405020304" pitchFamily="18" charset="0"/>
                <a:ea typeface="宋体" panose="02010600030101010101" pitchFamily="2" charset="-122"/>
                <a:cs typeface="Times New Roman" panose="02020603050405020304" pitchFamily="18" charset="0"/>
              </a:rPr>
              <a:t>tot</a:t>
            </a:r>
            <a:r>
              <a:rPr lang="en-US" sz="2200" baseline="-250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en-US" sz="2200" i="1" baseline="-250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HV</a:t>
            </a:r>
            <a:r>
              <a:rPr lang="en-US" sz="2200" baseline="-25000"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en-US" sz="2200"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 includes </a:t>
            </a:r>
            <a:r>
              <a:rPr lang="en-US" sz="22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the relative gain and the detection efficiency of each </a:t>
            </a:r>
            <a:r>
              <a:rPr lang="en-US" sz="2200" dirty="0" err="1">
                <a:solidFill>
                  <a:srgbClr val="C00000"/>
                </a:solidFill>
                <a:latin typeface="Times New Roman" panose="02020603050405020304" pitchFamily="18" charset="0"/>
                <a:ea typeface="宋体" panose="02010600030101010101" pitchFamily="2" charset="-122"/>
                <a:cs typeface="Times New Roman" panose="02020603050405020304" pitchFamily="18" charset="0"/>
              </a:rPr>
              <a:t>SiPM</a:t>
            </a:r>
            <a:r>
              <a:rPr lang="en-US" sz="2200"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p>
          <a:p>
            <a:pPr algn="just">
              <a:lnSpc>
                <a:spcPct val="110000"/>
              </a:lnSpc>
            </a:pPr>
            <a:endParaRPr lang="en-US" sz="800"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10000"/>
              </a:lnSpc>
            </a:pPr>
            <a:r>
              <a:rPr lang="en-US" sz="2200"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t>
            </a:r>
            <a:r>
              <a:rPr lang="en-US" sz="22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this stage, the two components are indistinguishable. </a:t>
            </a:r>
            <a:endParaRPr lang="en-US" sz="2200" dirty="0">
              <a:solidFill>
                <a:srgbClr val="C00000"/>
              </a:solidFill>
              <a:effectLst/>
              <a:latin typeface="Times New Roman" panose="02020603050405020304" pitchFamily="18" charset="0"/>
              <a:ea typeface="宋体" panose="02010600030101010101" pitchFamily="2" charset="-122"/>
            </a:endParaRPr>
          </a:p>
        </p:txBody>
      </p:sp>
      <p:sp>
        <p:nvSpPr>
          <p:cNvPr id="9" name="TextBox 8"/>
          <p:cNvSpPr txBox="1"/>
          <p:nvPr/>
        </p:nvSpPr>
        <p:spPr>
          <a:xfrm>
            <a:off x="710792" y="0"/>
            <a:ext cx="11006026" cy="1015663"/>
          </a:xfrm>
          <a:prstGeom prst="rect">
            <a:avLst/>
          </a:prstGeom>
          <a:noFill/>
        </p:spPr>
        <p:txBody>
          <a:bodyPr wrap="none" rtlCol="0">
            <a:spAutoFit/>
          </a:bodyPr>
          <a:lstStyle/>
          <a:p>
            <a:pPr algn="ctr"/>
            <a:r>
              <a:rPr lang="en-US" sz="3000" dirty="0" smtClean="0">
                <a:latin typeface="Times New Roman" panose="02020603050405020304" pitchFamily="18" charset="0"/>
                <a:cs typeface="Times New Roman" panose="02020603050405020304" pitchFamily="18" charset="0"/>
              </a:rPr>
              <a:t>Total charge “relative gain” stability in different elec. field values </a:t>
            </a:r>
          </a:p>
          <a:p>
            <a:pPr algn="ctr"/>
            <a:r>
              <a:rPr lang="en-US" sz="3000" u="sng" dirty="0" smtClean="0">
                <a:latin typeface="Times New Roman" panose="02020603050405020304" pitchFamily="18" charset="0"/>
                <a:cs typeface="Times New Roman" panose="02020603050405020304" pitchFamily="18" charset="0"/>
              </a:rPr>
              <a:t>with light (corrected by the PMT and normalized to the 0 kV/cm data)</a:t>
            </a:r>
            <a:endParaRPr lang="en-US" sz="3000" u="sng" dirty="0">
              <a:latin typeface="Times New Roman" panose="02020603050405020304" pitchFamily="18" charset="0"/>
              <a:cs typeface="Times New Roman" panose="02020603050405020304" pitchFamily="18" charset="0"/>
            </a:endParaRPr>
          </a:p>
        </p:txBody>
      </p:sp>
      <p:sp>
        <p:nvSpPr>
          <p:cNvPr id="10" name="TextBox 9"/>
          <p:cNvSpPr txBox="1"/>
          <p:nvPr/>
        </p:nvSpPr>
        <p:spPr>
          <a:xfrm rot="18690636">
            <a:off x="3439956" y="4597178"/>
            <a:ext cx="2989921" cy="769441"/>
          </a:xfrm>
          <a:prstGeom prst="rect">
            <a:avLst/>
          </a:prstGeom>
          <a:noFill/>
        </p:spPr>
        <p:txBody>
          <a:bodyPr wrap="none" rtlCol="0">
            <a:spAutoFit/>
          </a:bodyPr>
          <a:lstStyle/>
          <a:p>
            <a:r>
              <a:rPr lang="en-US" sz="4400" dirty="0" smtClean="0">
                <a:solidFill>
                  <a:srgbClr val="FF3300">
                    <a:alpha val="67000"/>
                  </a:srgbClr>
                </a:solidFill>
                <a:latin typeface="Times New Roman" panose="02020603050405020304" pitchFamily="18" charset="0"/>
                <a:cs typeface="Times New Roman" panose="02020603050405020304" pitchFamily="18" charset="0"/>
              </a:rPr>
              <a:t>Preliminary </a:t>
            </a:r>
            <a:endParaRPr lang="en-US" sz="4400" dirty="0">
              <a:solidFill>
                <a:srgbClr val="FF3300">
                  <a:alpha val="67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07410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123D73-C94A-43D4-8461-AC2A342D5EEB}" type="datetime1">
              <a:rPr lang="en-US" smtClean="0"/>
              <a:t>5/23/2017</a:t>
            </a:fld>
            <a:endParaRPr lang="en-US"/>
          </a:p>
        </p:txBody>
      </p:sp>
      <p:sp>
        <p:nvSpPr>
          <p:cNvPr id="3" name="Footer Placeholder 2"/>
          <p:cNvSpPr>
            <a:spLocks noGrp="1"/>
          </p:cNvSpPr>
          <p:nvPr>
            <p:ph type="ftr" sz="quarter" idx="11"/>
          </p:nvPr>
        </p:nvSpPr>
        <p:spPr/>
        <p:txBody>
          <a:bodyPr/>
          <a:lstStyle/>
          <a:p>
            <a:r>
              <a:rPr lang="en-US" smtClean="0"/>
              <a:t>T.Tolba, TIPP 2017</a:t>
            </a:r>
            <a:endParaRPr lang="en-US"/>
          </a:p>
        </p:txBody>
      </p:sp>
      <p:sp>
        <p:nvSpPr>
          <p:cNvPr id="4" name="Slide Number Placeholder 3"/>
          <p:cNvSpPr>
            <a:spLocks noGrp="1"/>
          </p:cNvSpPr>
          <p:nvPr>
            <p:ph type="sldNum" sz="quarter" idx="12"/>
          </p:nvPr>
        </p:nvSpPr>
        <p:spPr/>
        <p:txBody>
          <a:bodyPr/>
          <a:lstStyle/>
          <a:p>
            <a:fld id="{B56E4D6B-D400-4B48-AE41-0D86B7378FF4}" type="slidenum">
              <a:rPr lang="en-US" smtClean="0"/>
              <a:t>12</a:t>
            </a:fld>
            <a:endParaRPr lang="en-US"/>
          </a:p>
        </p:txBody>
      </p:sp>
      <p:sp>
        <p:nvSpPr>
          <p:cNvPr id="5" name="TextBox 4"/>
          <p:cNvSpPr txBox="1"/>
          <p:nvPr/>
        </p:nvSpPr>
        <p:spPr>
          <a:xfrm>
            <a:off x="992185" y="0"/>
            <a:ext cx="10443243" cy="1015663"/>
          </a:xfrm>
          <a:prstGeom prst="rect">
            <a:avLst/>
          </a:prstGeom>
          <a:noFill/>
        </p:spPr>
        <p:txBody>
          <a:bodyPr wrap="none" rtlCol="0">
            <a:spAutoFit/>
          </a:bodyPr>
          <a:lstStyle/>
          <a:p>
            <a:pPr algn="ctr"/>
            <a:r>
              <a:rPr lang="en-US" sz="3000" dirty="0" smtClean="0">
                <a:latin typeface="Times New Roman" panose="02020603050405020304" pitchFamily="18" charset="0"/>
                <a:cs typeface="Times New Roman" panose="02020603050405020304" pitchFamily="18" charset="0"/>
              </a:rPr>
              <a:t>Total charge “relative gain” stability at different elec. field values</a:t>
            </a:r>
          </a:p>
          <a:p>
            <a:pPr algn="ctr"/>
            <a:r>
              <a:rPr lang="en-US" sz="3000" u="sng" dirty="0" smtClean="0">
                <a:latin typeface="Times New Roman" panose="02020603050405020304" pitchFamily="18" charset="0"/>
                <a:cs typeface="Times New Roman" panose="02020603050405020304" pitchFamily="18" charset="0"/>
              </a:rPr>
              <a:t>in dark (normalized to the 0 kV/cm data)</a:t>
            </a:r>
            <a:endParaRPr lang="en-US" sz="3000" u="sng" dirty="0">
              <a:latin typeface="Times New Roman" panose="02020603050405020304" pitchFamily="18" charset="0"/>
              <a:cs typeface="Times New Roman" panose="02020603050405020304" pitchFamily="18" charset="0"/>
            </a:endParaRPr>
          </a:p>
        </p:txBody>
      </p:sp>
      <p:sp>
        <p:nvSpPr>
          <p:cNvPr id="7" name="Rectangle 6"/>
          <p:cNvSpPr/>
          <p:nvPr/>
        </p:nvSpPr>
        <p:spPr>
          <a:xfrm>
            <a:off x="6096000" y="1112719"/>
            <a:ext cx="5945554" cy="2462213"/>
          </a:xfrm>
          <a:prstGeom prst="rect">
            <a:avLst/>
          </a:prstGeom>
        </p:spPr>
        <p:txBody>
          <a:bodyPr wrap="square">
            <a:spAutoFit/>
          </a:bodyPr>
          <a:lstStyle/>
          <a:p>
            <a:pPr algn="just">
              <a:lnSpc>
                <a:spcPct val="110000"/>
              </a:lnSpc>
            </a:pPr>
            <a:r>
              <a:rPr lang="en-US" sz="2200"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The study of </a:t>
            </a:r>
            <a:r>
              <a:rPr lang="en-US" sz="22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the </a:t>
            </a:r>
            <a:r>
              <a:rPr lang="en-US" sz="2200" dirty="0" err="1">
                <a:solidFill>
                  <a:srgbClr val="C00000"/>
                </a:solidFill>
                <a:latin typeface="Times New Roman" panose="02020603050405020304" pitchFamily="18" charset="0"/>
                <a:ea typeface="宋体" panose="02010600030101010101" pitchFamily="2" charset="-122"/>
                <a:cs typeface="Times New Roman" panose="02020603050405020304" pitchFamily="18" charset="0"/>
              </a:rPr>
              <a:t>SiPMs</a:t>
            </a:r>
            <a:r>
              <a:rPr lang="en-US" sz="22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 performance in dark is essential to examine their relative gains stability at different electric field values. </a:t>
            </a:r>
            <a:endParaRPr lang="en-US" sz="2200"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10000"/>
              </a:lnSpc>
            </a:pPr>
            <a:endParaRPr lang="en-US" sz="800"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10000"/>
              </a:lnSpc>
            </a:pPr>
            <a:r>
              <a:rPr lang="en-US" sz="2200"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Moreover</a:t>
            </a:r>
            <a:r>
              <a:rPr lang="en-US" sz="22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 this examination provides direct picture on </a:t>
            </a:r>
            <a:r>
              <a:rPr lang="en-US" sz="2200"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the stability of the devices </a:t>
            </a:r>
            <a:r>
              <a:rPr lang="en-US" sz="22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detection </a:t>
            </a:r>
            <a:r>
              <a:rPr lang="en-US" sz="2200"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efficiency </a:t>
            </a:r>
            <a:r>
              <a:rPr lang="en-US" sz="22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the different electric </a:t>
            </a:r>
            <a:r>
              <a:rPr lang="en-US" sz="2200"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fields.</a:t>
            </a:r>
            <a:endParaRPr lang="en-US" sz="2200" dirty="0">
              <a:solidFill>
                <a:srgbClr val="C00000"/>
              </a:solidFill>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37008941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123D73-C94A-43D4-8461-AC2A342D5EEB}" type="datetime1">
              <a:rPr lang="en-US" smtClean="0"/>
              <a:t>5/23/2017</a:t>
            </a:fld>
            <a:endParaRPr lang="en-US"/>
          </a:p>
        </p:txBody>
      </p:sp>
      <p:sp>
        <p:nvSpPr>
          <p:cNvPr id="3" name="Footer Placeholder 2"/>
          <p:cNvSpPr>
            <a:spLocks noGrp="1"/>
          </p:cNvSpPr>
          <p:nvPr>
            <p:ph type="ftr" sz="quarter" idx="11"/>
          </p:nvPr>
        </p:nvSpPr>
        <p:spPr/>
        <p:txBody>
          <a:bodyPr/>
          <a:lstStyle/>
          <a:p>
            <a:r>
              <a:rPr lang="en-US" smtClean="0"/>
              <a:t>T.Tolba, TIPP 2017</a:t>
            </a:r>
            <a:endParaRPr lang="en-US"/>
          </a:p>
        </p:txBody>
      </p:sp>
      <p:sp>
        <p:nvSpPr>
          <p:cNvPr id="4" name="Slide Number Placeholder 3"/>
          <p:cNvSpPr>
            <a:spLocks noGrp="1"/>
          </p:cNvSpPr>
          <p:nvPr>
            <p:ph type="sldNum" sz="quarter" idx="12"/>
          </p:nvPr>
        </p:nvSpPr>
        <p:spPr/>
        <p:txBody>
          <a:bodyPr/>
          <a:lstStyle/>
          <a:p>
            <a:fld id="{B56E4D6B-D400-4B48-AE41-0D86B7378FF4}" type="slidenum">
              <a:rPr lang="en-US" smtClean="0"/>
              <a:t>13</a:t>
            </a:fld>
            <a:endParaRPr lang="en-US"/>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013" t="8807" r="9167" b="2323"/>
          <a:stretch/>
        </p:blipFill>
        <p:spPr>
          <a:xfrm>
            <a:off x="453292" y="1025272"/>
            <a:ext cx="10683631" cy="5817174"/>
          </a:xfrm>
          <a:prstGeom prst="rect">
            <a:avLst/>
          </a:prstGeom>
        </p:spPr>
      </p:pic>
      <p:sp>
        <p:nvSpPr>
          <p:cNvPr id="9" name="Rectangle 8"/>
          <p:cNvSpPr/>
          <p:nvPr/>
        </p:nvSpPr>
        <p:spPr>
          <a:xfrm>
            <a:off x="6096000" y="1112719"/>
            <a:ext cx="5945554" cy="2462213"/>
          </a:xfrm>
          <a:prstGeom prst="rect">
            <a:avLst/>
          </a:prstGeom>
        </p:spPr>
        <p:txBody>
          <a:bodyPr wrap="square">
            <a:spAutoFit/>
          </a:bodyPr>
          <a:lstStyle/>
          <a:p>
            <a:pPr algn="just">
              <a:lnSpc>
                <a:spcPct val="110000"/>
              </a:lnSpc>
            </a:pPr>
            <a:r>
              <a:rPr lang="en-US" sz="2200"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The study of </a:t>
            </a:r>
            <a:r>
              <a:rPr lang="en-US" sz="22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the </a:t>
            </a:r>
            <a:r>
              <a:rPr lang="en-US" sz="2200" dirty="0" err="1">
                <a:solidFill>
                  <a:srgbClr val="C00000"/>
                </a:solidFill>
                <a:latin typeface="Times New Roman" panose="02020603050405020304" pitchFamily="18" charset="0"/>
                <a:ea typeface="宋体" panose="02010600030101010101" pitchFamily="2" charset="-122"/>
                <a:cs typeface="Times New Roman" panose="02020603050405020304" pitchFamily="18" charset="0"/>
              </a:rPr>
              <a:t>SiPMs</a:t>
            </a:r>
            <a:r>
              <a:rPr lang="en-US" sz="22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 performance in dark is essential to examine their relative gains stability at different electric field values. </a:t>
            </a:r>
            <a:endParaRPr lang="en-US" sz="2200"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10000"/>
              </a:lnSpc>
            </a:pPr>
            <a:endParaRPr lang="en-US" sz="800"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10000"/>
              </a:lnSpc>
            </a:pPr>
            <a:r>
              <a:rPr lang="en-US" sz="2200"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Moreover</a:t>
            </a:r>
            <a:r>
              <a:rPr lang="en-US" sz="22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 this examination provides direct picture on </a:t>
            </a:r>
            <a:r>
              <a:rPr lang="en-US" sz="2200"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the stability of the devices </a:t>
            </a:r>
            <a:r>
              <a:rPr lang="en-US" sz="22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detection </a:t>
            </a:r>
            <a:r>
              <a:rPr lang="en-US" sz="2200"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efficiency </a:t>
            </a:r>
            <a:r>
              <a:rPr lang="en-US" sz="22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the different electric </a:t>
            </a:r>
            <a:r>
              <a:rPr lang="en-US" sz="2200"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fields.</a:t>
            </a:r>
            <a:endParaRPr lang="en-US" sz="2200" dirty="0">
              <a:solidFill>
                <a:srgbClr val="C00000"/>
              </a:solidFill>
              <a:latin typeface="Times New Roman" panose="02020603050405020304" pitchFamily="18" charset="0"/>
              <a:ea typeface="宋体" panose="02010600030101010101" pitchFamily="2" charset="-122"/>
            </a:endParaRPr>
          </a:p>
        </p:txBody>
      </p:sp>
      <p:sp>
        <p:nvSpPr>
          <p:cNvPr id="10" name="TextBox 9"/>
          <p:cNvSpPr txBox="1"/>
          <p:nvPr/>
        </p:nvSpPr>
        <p:spPr>
          <a:xfrm rot="18690636">
            <a:off x="4426037" y="4580919"/>
            <a:ext cx="2989921" cy="769441"/>
          </a:xfrm>
          <a:prstGeom prst="rect">
            <a:avLst/>
          </a:prstGeom>
          <a:noFill/>
        </p:spPr>
        <p:txBody>
          <a:bodyPr wrap="none" rtlCol="0">
            <a:spAutoFit/>
          </a:bodyPr>
          <a:lstStyle/>
          <a:p>
            <a:r>
              <a:rPr lang="en-US" sz="4400" dirty="0" smtClean="0">
                <a:solidFill>
                  <a:srgbClr val="FF3300">
                    <a:alpha val="67000"/>
                  </a:srgbClr>
                </a:solidFill>
                <a:latin typeface="Times New Roman" panose="02020603050405020304" pitchFamily="18" charset="0"/>
                <a:cs typeface="Times New Roman" panose="02020603050405020304" pitchFamily="18" charset="0"/>
              </a:rPr>
              <a:t>Preliminary </a:t>
            </a:r>
            <a:endParaRPr lang="en-US" sz="4400" dirty="0">
              <a:solidFill>
                <a:srgbClr val="FF3300">
                  <a:alpha val="67000"/>
                </a:srgbClr>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992185" y="0"/>
            <a:ext cx="10443243" cy="1015663"/>
          </a:xfrm>
          <a:prstGeom prst="rect">
            <a:avLst/>
          </a:prstGeom>
          <a:noFill/>
        </p:spPr>
        <p:txBody>
          <a:bodyPr wrap="none" rtlCol="0">
            <a:spAutoFit/>
          </a:bodyPr>
          <a:lstStyle/>
          <a:p>
            <a:pPr algn="ctr"/>
            <a:r>
              <a:rPr lang="en-US" sz="3000" dirty="0" smtClean="0">
                <a:latin typeface="Times New Roman" panose="02020603050405020304" pitchFamily="18" charset="0"/>
                <a:cs typeface="Times New Roman" panose="02020603050405020304" pitchFamily="18" charset="0"/>
              </a:rPr>
              <a:t>Total charge “relative gain” stability at different elec. field values</a:t>
            </a:r>
          </a:p>
          <a:p>
            <a:pPr algn="ctr"/>
            <a:r>
              <a:rPr lang="en-US" sz="3000" u="sng" dirty="0" smtClean="0">
                <a:latin typeface="Times New Roman" panose="02020603050405020304" pitchFamily="18" charset="0"/>
                <a:cs typeface="Times New Roman" panose="02020603050405020304" pitchFamily="18" charset="0"/>
              </a:rPr>
              <a:t>in dark (normalized to the 0 kV/cm data)</a:t>
            </a:r>
            <a:endParaRPr lang="en-US" sz="3000"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05278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123D73-C94A-43D4-8461-AC2A342D5EEB}" type="datetime1">
              <a:rPr lang="en-US" smtClean="0"/>
              <a:t>5/23/2017</a:t>
            </a:fld>
            <a:endParaRPr lang="en-US"/>
          </a:p>
        </p:txBody>
      </p:sp>
      <p:sp>
        <p:nvSpPr>
          <p:cNvPr id="3" name="Footer Placeholder 2"/>
          <p:cNvSpPr>
            <a:spLocks noGrp="1"/>
          </p:cNvSpPr>
          <p:nvPr>
            <p:ph type="ftr" sz="quarter" idx="11"/>
          </p:nvPr>
        </p:nvSpPr>
        <p:spPr/>
        <p:txBody>
          <a:bodyPr/>
          <a:lstStyle/>
          <a:p>
            <a:r>
              <a:rPr lang="en-US" smtClean="0"/>
              <a:t>T.Tolba, TIPP 2017</a:t>
            </a:r>
            <a:endParaRPr lang="en-US"/>
          </a:p>
        </p:txBody>
      </p:sp>
      <p:sp>
        <p:nvSpPr>
          <p:cNvPr id="4" name="Slide Number Placeholder 3"/>
          <p:cNvSpPr>
            <a:spLocks noGrp="1"/>
          </p:cNvSpPr>
          <p:nvPr>
            <p:ph type="sldNum" sz="quarter" idx="12"/>
          </p:nvPr>
        </p:nvSpPr>
        <p:spPr/>
        <p:txBody>
          <a:bodyPr/>
          <a:lstStyle/>
          <a:p>
            <a:fld id="{B56E4D6B-D400-4B48-AE41-0D86B7378FF4}" type="slidenum">
              <a:rPr lang="en-US" smtClean="0"/>
              <a:t>14</a:t>
            </a:fld>
            <a:endParaRPr 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205" t="8213" r="9359" b="2442"/>
          <a:stretch/>
        </p:blipFill>
        <p:spPr>
          <a:xfrm>
            <a:off x="476738" y="1001251"/>
            <a:ext cx="10652370" cy="5856750"/>
          </a:xfrm>
          <a:prstGeom prst="rect">
            <a:avLst/>
          </a:prstGeom>
        </p:spPr>
      </p:pic>
      <p:sp>
        <p:nvSpPr>
          <p:cNvPr id="6" name="TextBox 5"/>
          <p:cNvSpPr txBox="1"/>
          <p:nvPr/>
        </p:nvSpPr>
        <p:spPr>
          <a:xfrm>
            <a:off x="1429554" y="0"/>
            <a:ext cx="9568518" cy="1015663"/>
          </a:xfrm>
          <a:prstGeom prst="rect">
            <a:avLst/>
          </a:prstGeom>
          <a:noFill/>
        </p:spPr>
        <p:txBody>
          <a:bodyPr wrap="none" rtlCol="0">
            <a:spAutoFit/>
          </a:bodyPr>
          <a:lstStyle/>
          <a:p>
            <a:pPr algn="ctr"/>
            <a:r>
              <a:rPr lang="en-US" sz="3000" dirty="0" smtClean="0">
                <a:latin typeface="Times New Roman" panose="02020603050405020304" pitchFamily="18" charset="0"/>
                <a:cs typeface="Times New Roman" panose="02020603050405020304" pitchFamily="18" charset="0"/>
              </a:rPr>
              <a:t>Cross-talk probability stability at different elec. </a:t>
            </a:r>
            <a:r>
              <a:rPr lang="en-US" sz="3000" dirty="0">
                <a:latin typeface="Times New Roman" panose="02020603050405020304" pitchFamily="18" charset="0"/>
                <a:cs typeface="Times New Roman" panose="02020603050405020304" pitchFamily="18" charset="0"/>
              </a:rPr>
              <a:t>f</a:t>
            </a:r>
            <a:r>
              <a:rPr lang="en-US" sz="3000" dirty="0" smtClean="0">
                <a:latin typeface="Times New Roman" panose="02020603050405020304" pitchFamily="18" charset="0"/>
                <a:cs typeface="Times New Roman" panose="02020603050405020304" pitchFamily="18" charset="0"/>
              </a:rPr>
              <a:t>ield values</a:t>
            </a:r>
          </a:p>
          <a:p>
            <a:pPr algn="ctr"/>
            <a:r>
              <a:rPr lang="en-US" sz="3000" u="sng" dirty="0" smtClean="0">
                <a:latin typeface="Times New Roman" panose="02020603050405020304" pitchFamily="18" charset="0"/>
                <a:cs typeface="Times New Roman" panose="02020603050405020304" pitchFamily="18" charset="0"/>
              </a:rPr>
              <a:t>in dark (normalized to the 0 kV data)</a:t>
            </a:r>
            <a:endParaRPr lang="en-US" sz="3000" u="sng"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8" name="Rectangle 7"/>
              <p:cNvSpPr/>
              <p:nvPr/>
            </p:nvSpPr>
            <p:spPr>
              <a:xfrm>
                <a:off x="6213802" y="1555213"/>
                <a:ext cx="4169410" cy="6674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𝑃𝑟</m:t>
                          </m:r>
                        </m:e>
                        <m:sub>
                          <m:r>
                            <a:rPr lang="en-US" i="1">
                              <a:latin typeface="Cambria Math" panose="02040503050406030204" pitchFamily="18" charset="0"/>
                            </a:rPr>
                            <m:t>𝐶𝑇</m:t>
                          </m:r>
                        </m:sub>
                      </m:sSub>
                      <m:r>
                        <a:rPr lang="en-US" i="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𝑁𝑜</m:t>
                          </m:r>
                          <m:r>
                            <a:rPr lang="en-US" i="0">
                              <a:latin typeface="Cambria Math" panose="02040503050406030204" pitchFamily="18" charset="0"/>
                            </a:rPr>
                            <m:t>. </m:t>
                          </m:r>
                          <m:r>
                            <a:rPr lang="en-US" i="1">
                              <a:latin typeface="Cambria Math" panose="02040503050406030204" pitchFamily="18" charset="0"/>
                            </a:rPr>
                            <m:t>𝑜𝑓</m:t>
                          </m:r>
                          <m:r>
                            <a:rPr lang="en-US" i="0">
                              <a:latin typeface="Cambria Math" panose="02040503050406030204" pitchFamily="18" charset="0"/>
                            </a:rPr>
                            <m:t> </m:t>
                          </m:r>
                          <m:r>
                            <m:rPr>
                              <m:sty m:val="p"/>
                            </m:rPr>
                            <a:rPr lang="en-US" b="0" i="0" smtClean="0">
                              <a:latin typeface="Cambria Math" panose="02040503050406030204" pitchFamily="18" charset="0"/>
                            </a:rPr>
                            <m:t>pulses</m:t>
                          </m:r>
                          <m:r>
                            <a:rPr lang="en-US" i="0">
                              <a:latin typeface="Cambria Math" panose="02040503050406030204" pitchFamily="18" charset="0"/>
                            </a:rPr>
                            <m:t> </m:t>
                          </m:r>
                          <m:r>
                            <a:rPr lang="en-US" i="1">
                              <a:latin typeface="Cambria Math" panose="02040503050406030204" pitchFamily="18" charset="0"/>
                            </a:rPr>
                            <m:t>𝑤𝑖𝑡h</m:t>
                          </m:r>
                          <m:r>
                            <a:rPr lang="en-US" i="0">
                              <a:latin typeface="Cambria Math" panose="02040503050406030204" pitchFamily="18" charset="0"/>
                            </a:rPr>
                            <m:t> ≥2</m:t>
                          </m:r>
                          <m:r>
                            <a:rPr lang="en-US" i="1">
                              <a:latin typeface="Cambria Math" panose="02040503050406030204" pitchFamily="18" charset="0"/>
                            </a:rPr>
                            <m:t>𝑝𝑒</m:t>
                          </m:r>
                          <m:r>
                            <a:rPr lang="en-US" i="0">
                              <a:latin typeface="Cambria Math" panose="02040503050406030204" pitchFamily="18" charset="0"/>
                            </a:rPr>
                            <m:t> </m:t>
                          </m:r>
                          <m:r>
                            <a:rPr lang="en-US" b="0" i="1" smtClean="0">
                              <a:latin typeface="Cambria Math" panose="02040503050406030204" pitchFamily="18" charset="0"/>
                            </a:rPr>
                            <m:t>𝑙𝑒𝑣𝑒𝑙</m:t>
                          </m:r>
                        </m:num>
                        <m:den>
                          <m:r>
                            <a:rPr lang="en-US" i="1">
                              <a:latin typeface="Cambria Math" panose="02040503050406030204" pitchFamily="18" charset="0"/>
                            </a:rPr>
                            <m:t>𝑁𝑜</m:t>
                          </m:r>
                          <m:r>
                            <a:rPr lang="en-US" i="0">
                              <a:latin typeface="Cambria Math" panose="02040503050406030204" pitchFamily="18" charset="0"/>
                            </a:rPr>
                            <m:t>. </m:t>
                          </m:r>
                          <m:r>
                            <a:rPr lang="en-US" i="1">
                              <a:latin typeface="Cambria Math" panose="02040503050406030204" pitchFamily="18" charset="0"/>
                            </a:rPr>
                            <m:t>𝑜𝑓</m:t>
                          </m:r>
                          <m:r>
                            <a:rPr lang="en-US" i="0">
                              <a:latin typeface="Cambria Math" panose="02040503050406030204" pitchFamily="18" charset="0"/>
                            </a:rPr>
                            <m:t> </m:t>
                          </m:r>
                          <m:r>
                            <m:rPr>
                              <m:sty m:val="p"/>
                            </m:rPr>
                            <a:rPr lang="en-US" b="0" i="0" smtClean="0">
                              <a:latin typeface="Cambria Math" panose="02040503050406030204" pitchFamily="18" charset="0"/>
                            </a:rPr>
                            <m:t>pulses</m:t>
                          </m:r>
                          <m:r>
                            <a:rPr lang="en-US" i="0">
                              <a:latin typeface="Cambria Math" panose="02040503050406030204" pitchFamily="18" charset="0"/>
                            </a:rPr>
                            <m:t> </m:t>
                          </m:r>
                          <m:r>
                            <a:rPr lang="en-US" i="1">
                              <a:latin typeface="Cambria Math" panose="02040503050406030204" pitchFamily="18" charset="0"/>
                            </a:rPr>
                            <m:t>𝑤𝑖𝑡h</m:t>
                          </m:r>
                          <m:r>
                            <a:rPr lang="en-US" i="0">
                              <a:latin typeface="Cambria Math" panose="02040503050406030204" pitchFamily="18" charset="0"/>
                            </a:rPr>
                            <m:t> ≥1</m:t>
                          </m:r>
                          <m:r>
                            <a:rPr lang="en-US" i="1">
                              <a:latin typeface="Cambria Math" panose="02040503050406030204" pitchFamily="18" charset="0"/>
                            </a:rPr>
                            <m:t>𝑝𝑒</m:t>
                          </m:r>
                          <m:r>
                            <a:rPr lang="en-US" i="0">
                              <a:latin typeface="Cambria Math" panose="02040503050406030204" pitchFamily="18" charset="0"/>
                            </a:rPr>
                            <m:t> </m:t>
                          </m:r>
                          <m:r>
                            <a:rPr lang="en-US" b="0" i="1" smtClean="0">
                              <a:latin typeface="Cambria Math" panose="02040503050406030204" pitchFamily="18" charset="0"/>
                            </a:rPr>
                            <m:t>𝑙𝑒𝑣𝑒𝑙</m:t>
                          </m:r>
                        </m:den>
                      </m:f>
                    </m:oMath>
                  </m:oMathPara>
                </a14:m>
                <a:endParaRPr lang="en-US" dirty="0"/>
              </a:p>
            </p:txBody>
          </p:sp>
        </mc:Choice>
        <mc:Fallback>
          <p:sp>
            <p:nvSpPr>
              <p:cNvPr id="8" name="Rectangle 7"/>
              <p:cNvSpPr>
                <a:spLocks noRot="1" noChangeAspect="1" noMove="1" noResize="1" noEditPoints="1" noAdjustHandles="1" noChangeArrowheads="1" noChangeShapeType="1" noTextEdit="1"/>
              </p:cNvSpPr>
              <p:nvPr/>
            </p:nvSpPr>
            <p:spPr>
              <a:xfrm>
                <a:off x="6213802" y="1555213"/>
                <a:ext cx="4169410" cy="667490"/>
              </a:xfrm>
              <a:prstGeom prst="rect">
                <a:avLst/>
              </a:prstGeom>
              <a:blipFill rotWithShape="0">
                <a:blip r:embed="rId4"/>
                <a:stretch>
                  <a:fillRect/>
                </a:stretch>
              </a:blipFill>
            </p:spPr>
            <p:txBody>
              <a:bodyPr/>
              <a:lstStyle/>
              <a:p>
                <a:r>
                  <a:rPr lang="en-US">
                    <a:noFill/>
                  </a:rPr>
                  <a:t> </a:t>
                </a:r>
              </a:p>
            </p:txBody>
          </p:sp>
        </mc:Fallback>
      </mc:AlternateContent>
      <p:sp>
        <p:nvSpPr>
          <p:cNvPr id="9" name="TextBox 8"/>
          <p:cNvSpPr txBox="1"/>
          <p:nvPr/>
        </p:nvSpPr>
        <p:spPr>
          <a:xfrm rot="18690636">
            <a:off x="4718841" y="4597177"/>
            <a:ext cx="2989921" cy="769441"/>
          </a:xfrm>
          <a:prstGeom prst="rect">
            <a:avLst/>
          </a:prstGeom>
          <a:noFill/>
        </p:spPr>
        <p:txBody>
          <a:bodyPr wrap="none" rtlCol="0">
            <a:spAutoFit/>
          </a:bodyPr>
          <a:lstStyle/>
          <a:p>
            <a:r>
              <a:rPr lang="en-US" sz="4400" dirty="0" smtClean="0">
                <a:solidFill>
                  <a:srgbClr val="FF3300">
                    <a:alpha val="67000"/>
                  </a:srgbClr>
                </a:solidFill>
                <a:latin typeface="Times New Roman" panose="02020603050405020304" pitchFamily="18" charset="0"/>
                <a:cs typeface="Times New Roman" panose="02020603050405020304" pitchFamily="18" charset="0"/>
              </a:rPr>
              <a:t>Preliminary </a:t>
            </a:r>
            <a:endParaRPr lang="en-US" sz="4400" dirty="0">
              <a:solidFill>
                <a:srgbClr val="FF3300">
                  <a:alpha val="67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86721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123D73-C94A-43D4-8461-AC2A342D5EEB}" type="datetime1">
              <a:rPr lang="en-US" smtClean="0">
                <a:latin typeface="Times New Roman" panose="02020603050405020304" pitchFamily="18" charset="0"/>
                <a:cs typeface="Times New Roman" panose="02020603050405020304" pitchFamily="18" charset="0"/>
              </a:rPr>
              <a:t>5/23/2017</a:t>
            </a:fld>
            <a:endParaRPr lang="en-US">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r>
              <a:rPr lang="en-US" smtClean="0">
                <a:latin typeface="Times New Roman" panose="02020603050405020304" pitchFamily="18" charset="0"/>
                <a:cs typeface="Times New Roman" panose="02020603050405020304" pitchFamily="18" charset="0"/>
              </a:rPr>
              <a:t>T.Tolba, TIPP 2017</a:t>
            </a:r>
            <a:endParaRPr lang="en-US">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56E4D6B-D400-4B48-AE41-0D86B7378FF4}" type="slidenum">
              <a:rPr lang="en-US" smtClean="0">
                <a:latin typeface="Times New Roman" panose="02020603050405020304" pitchFamily="18" charset="0"/>
                <a:cs typeface="Times New Roman" panose="02020603050405020304" pitchFamily="18" charset="0"/>
              </a:rPr>
              <a:t>15</a:t>
            </a:fld>
            <a:endParaRPr lang="en-US">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t="6388"/>
          <a:stretch/>
        </p:blipFill>
        <p:spPr>
          <a:xfrm>
            <a:off x="7838832" y="4609652"/>
            <a:ext cx="4348320" cy="2053223"/>
          </a:xfrm>
          <a:prstGeom prst="rect">
            <a:avLst/>
          </a:prstGeom>
        </p:spPr>
      </p:pic>
      <p:sp>
        <p:nvSpPr>
          <p:cNvPr id="23" name="TextBox 22"/>
          <p:cNvSpPr txBox="1"/>
          <p:nvPr/>
        </p:nvSpPr>
        <p:spPr>
          <a:xfrm>
            <a:off x="4667099" y="-863"/>
            <a:ext cx="2829108" cy="553998"/>
          </a:xfrm>
          <a:prstGeom prst="rect">
            <a:avLst/>
          </a:prstGeom>
          <a:noFill/>
        </p:spPr>
        <p:txBody>
          <a:bodyPr wrap="none" rtlCol="0">
            <a:spAutoFit/>
          </a:bodyPr>
          <a:lstStyle/>
          <a:p>
            <a:r>
              <a:rPr lang="en-US" sz="3000" dirty="0" smtClean="0">
                <a:latin typeface="Times New Roman" panose="02020603050405020304" pitchFamily="18" charset="0"/>
                <a:cs typeface="Times New Roman" panose="02020603050405020304" pitchFamily="18" charset="0"/>
              </a:rPr>
              <a:t>I-V curve studies</a:t>
            </a:r>
            <a:endParaRPr lang="en-US" sz="3000"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8983473" y="58691"/>
            <a:ext cx="1187184" cy="369332"/>
          </a:xfrm>
          <a:prstGeom prst="rect">
            <a:avLst/>
          </a:prstGeom>
          <a:noFill/>
        </p:spPr>
        <p:txBody>
          <a:bodyPr wrap="none" rtlCol="0">
            <a:spAutoFit/>
          </a:bodyPr>
          <a:lstStyle/>
          <a:p>
            <a:r>
              <a:rPr lang="en-US" b="1" dirty="0" smtClean="0">
                <a:solidFill>
                  <a:srgbClr val="0070C0"/>
                </a:solidFill>
                <a:latin typeface="Times New Roman" panose="02020603050405020304" pitchFamily="18" charset="0"/>
                <a:cs typeface="Times New Roman" panose="02020603050405020304" pitchFamily="18" charset="0"/>
              </a:rPr>
              <a:t>With light</a:t>
            </a:r>
            <a:endParaRPr lang="en-US" b="1" dirty="0">
              <a:solidFill>
                <a:srgbClr val="0070C0"/>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1359199" y="58691"/>
            <a:ext cx="697627" cy="369332"/>
          </a:xfrm>
          <a:prstGeom prst="rect">
            <a:avLst/>
          </a:prstGeom>
          <a:noFill/>
        </p:spPr>
        <p:txBody>
          <a:bodyPr wrap="none" rtlCol="0">
            <a:spAutoFit/>
          </a:bodyPr>
          <a:lstStyle/>
          <a:p>
            <a:r>
              <a:rPr lang="en-US" b="1" dirty="0" smtClean="0">
                <a:solidFill>
                  <a:srgbClr val="0070C0"/>
                </a:solidFill>
                <a:latin typeface="Times New Roman" panose="02020603050405020304" pitchFamily="18" charset="0"/>
                <a:cs typeface="Times New Roman" panose="02020603050405020304" pitchFamily="18" charset="0"/>
              </a:rPr>
              <a:t>Dark</a:t>
            </a:r>
            <a:endParaRPr lang="en-US" b="1" dirty="0">
              <a:solidFill>
                <a:srgbClr val="0070C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5256220" y="1024160"/>
            <a:ext cx="1741182" cy="523220"/>
          </a:xfrm>
          <a:prstGeom prst="rect">
            <a:avLst/>
          </a:prstGeom>
          <a:noFill/>
        </p:spPr>
        <p:txBody>
          <a:bodyPr wrap="none" rtlCol="0">
            <a:spAutoFit/>
          </a:bodyPr>
          <a:lstStyle/>
          <a:p>
            <a:r>
              <a:rPr lang="en-US" sz="2800" dirty="0" smtClean="0">
                <a:solidFill>
                  <a:srgbClr val="7030A0"/>
                </a:solidFill>
                <a:latin typeface="Times New Roman" panose="02020603050405020304" pitchFamily="18" charset="0"/>
                <a:cs typeface="Times New Roman" panose="02020603050405020304" pitchFamily="18" charset="0"/>
              </a:rPr>
              <a:t>FBK-RGB</a:t>
            </a:r>
            <a:endParaRPr lang="en-US" sz="2800" dirty="0">
              <a:solidFill>
                <a:srgbClr val="7030A0"/>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4967073" y="3261769"/>
            <a:ext cx="2489784" cy="523220"/>
          </a:xfrm>
          <a:prstGeom prst="rect">
            <a:avLst/>
          </a:prstGeom>
          <a:noFill/>
        </p:spPr>
        <p:txBody>
          <a:bodyPr wrap="none" rtlCol="0">
            <a:spAutoFit/>
          </a:bodyPr>
          <a:lstStyle/>
          <a:p>
            <a:r>
              <a:rPr lang="en-US" sz="2800" dirty="0" smtClean="0">
                <a:solidFill>
                  <a:srgbClr val="7030A0"/>
                </a:solidFill>
                <a:latin typeface="Times New Roman" panose="02020603050405020304" pitchFamily="18" charset="0"/>
                <a:cs typeface="Times New Roman" panose="02020603050405020304" pitchFamily="18" charset="0"/>
              </a:rPr>
              <a:t>FBK-Low Field</a:t>
            </a:r>
            <a:endParaRPr lang="en-US" sz="2800" dirty="0">
              <a:solidFill>
                <a:srgbClr val="7030A0"/>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4742684" y="5317046"/>
            <a:ext cx="2938561" cy="523220"/>
          </a:xfrm>
          <a:prstGeom prst="rect">
            <a:avLst/>
          </a:prstGeom>
          <a:noFill/>
        </p:spPr>
        <p:txBody>
          <a:bodyPr wrap="none" rtlCol="0">
            <a:spAutoFit/>
          </a:bodyPr>
          <a:lstStyle/>
          <a:p>
            <a:r>
              <a:rPr lang="en-US" sz="2800" dirty="0" smtClean="0">
                <a:solidFill>
                  <a:srgbClr val="7030A0"/>
                </a:solidFill>
                <a:latin typeface="Times New Roman" panose="02020603050405020304" pitchFamily="18" charset="0"/>
                <a:cs typeface="Times New Roman" panose="02020603050405020304" pitchFamily="18" charset="0"/>
              </a:rPr>
              <a:t>Hamamatsu VUV3</a:t>
            </a:r>
            <a:endParaRPr lang="en-US" sz="2800" dirty="0">
              <a:solidFill>
                <a:srgbClr val="7030A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834" t="7712" r="9679"/>
          <a:stretch/>
        </p:blipFill>
        <p:spPr>
          <a:xfrm>
            <a:off x="7870092" y="2551869"/>
            <a:ext cx="3874474" cy="2015465"/>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898" t="7585" r="9615"/>
          <a:stretch/>
        </p:blipFill>
        <p:spPr>
          <a:xfrm>
            <a:off x="7870092" y="474985"/>
            <a:ext cx="3868236" cy="2014991"/>
          </a:xfrm>
          <a:prstGeom prst="rect">
            <a:avLst/>
          </a:prstGeom>
        </p:spPr>
      </p:pic>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769" t="8093" r="9679"/>
          <a:stretch/>
        </p:blipFill>
        <p:spPr>
          <a:xfrm>
            <a:off x="89115" y="4609652"/>
            <a:ext cx="3935422" cy="2037253"/>
          </a:xfrm>
          <a:prstGeom prst="rect">
            <a:avLst/>
          </a:prstGeom>
        </p:spPr>
      </p:pic>
      <p:pic>
        <p:nvPicPr>
          <p:cNvPr id="13" name="Picture 12"/>
          <p:cNvPicPr>
            <a:picLocks noChangeAspect="1"/>
          </p:cNvPicPr>
          <p:nvPr/>
        </p:nvPicPr>
        <p:blipFill rotWithShape="1">
          <a:blip r:embed="rId7" cstate="print">
            <a:extLst>
              <a:ext uri="{28A0092B-C50C-407E-A947-70E740481C1C}">
                <a14:useLocalDpi xmlns:a14="http://schemas.microsoft.com/office/drawing/2010/main" val="0"/>
              </a:ext>
            </a:extLst>
          </a:blip>
          <a:srcRect l="705" t="6696" r="9872"/>
          <a:stretch/>
        </p:blipFill>
        <p:spPr>
          <a:xfrm>
            <a:off x="97136" y="2484076"/>
            <a:ext cx="3949485" cy="2078607"/>
          </a:xfrm>
          <a:prstGeom prst="rect">
            <a:avLst/>
          </a:prstGeom>
        </p:spPr>
      </p:pic>
      <p:pic>
        <p:nvPicPr>
          <p:cNvPr id="15" name="Picture 14"/>
          <p:cNvPicPr>
            <a:picLocks noChangeAspect="1"/>
          </p:cNvPicPr>
          <p:nvPr/>
        </p:nvPicPr>
        <p:blipFill rotWithShape="1">
          <a:blip r:embed="rId8" cstate="print">
            <a:extLst>
              <a:ext uri="{28A0092B-C50C-407E-A947-70E740481C1C}">
                <a14:useLocalDpi xmlns:a14="http://schemas.microsoft.com/office/drawing/2010/main" val="0"/>
              </a:ext>
            </a:extLst>
          </a:blip>
          <a:srcRect l="986" t="7545" r="9409"/>
          <a:stretch/>
        </p:blipFill>
        <p:spPr>
          <a:xfrm>
            <a:off x="143945" y="430336"/>
            <a:ext cx="3880591" cy="2019640"/>
          </a:xfrm>
          <a:prstGeom prst="rect">
            <a:avLst/>
          </a:prstGeom>
        </p:spPr>
      </p:pic>
      <p:sp>
        <p:nvSpPr>
          <p:cNvPr id="5" name="TextBox 4"/>
          <p:cNvSpPr txBox="1"/>
          <p:nvPr/>
        </p:nvSpPr>
        <p:spPr>
          <a:xfrm rot="18690636">
            <a:off x="3390839" y="2694716"/>
            <a:ext cx="2989921" cy="769441"/>
          </a:xfrm>
          <a:prstGeom prst="rect">
            <a:avLst/>
          </a:prstGeom>
          <a:noFill/>
        </p:spPr>
        <p:txBody>
          <a:bodyPr wrap="none" rtlCol="0">
            <a:spAutoFit/>
          </a:bodyPr>
          <a:lstStyle/>
          <a:p>
            <a:r>
              <a:rPr lang="en-US" sz="4400" dirty="0" smtClean="0">
                <a:solidFill>
                  <a:srgbClr val="FF3300">
                    <a:alpha val="67000"/>
                  </a:srgbClr>
                </a:solidFill>
                <a:latin typeface="Times New Roman" panose="02020603050405020304" pitchFamily="18" charset="0"/>
                <a:cs typeface="Times New Roman" panose="02020603050405020304" pitchFamily="18" charset="0"/>
              </a:rPr>
              <a:t>Preliminary </a:t>
            </a:r>
            <a:endParaRPr lang="en-US" sz="4400" dirty="0">
              <a:solidFill>
                <a:srgbClr val="FF3300">
                  <a:alpha val="67000"/>
                </a:srgbClr>
              </a:solidFill>
              <a:latin typeface="Times New Roman" panose="02020603050405020304" pitchFamily="18" charset="0"/>
              <a:cs typeface="Times New Roman" panose="02020603050405020304" pitchFamily="18" charset="0"/>
            </a:endParaRPr>
          </a:p>
        </p:txBody>
      </p:sp>
      <p:sp>
        <p:nvSpPr>
          <p:cNvPr id="19" name="TextBox 18"/>
          <p:cNvSpPr txBox="1"/>
          <p:nvPr/>
        </p:nvSpPr>
        <p:spPr>
          <a:xfrm rot="18690636">
            <a:off x="6658439" y="2877049"/>
            <a:ext cx="2989921" cy="769441"/>
          </a:xfrm>
          <a:prstGeom prst="rect">
            <a:avLst/>
          </a:prstGeom>
          <a:noFill/>
        </p:spPr>
        <p:txBody>
          <a:bodyPr wrap="none" rtlCol="0">
            <a:spAutoFit/>
          </a:bodyPr>
          <a:lstStyle/>
          <a:p>
            <a:r>
              <a:rPr lang="en-US" sz="4400" dirty="0" smtClean="0">
                <a:solidFill>
                  <a:srgbClr val="FF3300">
                    <a:alpha val="67000"/>
                  </a:srgbClr>
                </a:solidFill>
                <a:latin typeface="Times New Roman" panose="02020603050405020304" pitchFamily="18" charset="0"/>
                <a:cs typeface="Times New Roman" panose="02020603050405020304" pitchFamily="18" charset="0"/>
              </a:rPr>
              <a:t>Preliminary </a:t>
            </a:r>
            <a:endParaRPr lang="en-US" sz="4400" dirty="0">
              <a:solidFill>
                <a:srgbClr val="FF3300">
                  <a:alpha val="67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03579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123D73-C94A-43D4-8461-AC2A342D5EEB}" type="datetime1">
              <a:rPr lang="en-US" smtClean="0"/>
              <a:t>5/23/2017</a:t>
            </a:fld>
            <a:endParaRPr lang="en-US"/>
          </a:p>
        </p:txBody>
      </p:sp>
      <p:sp>
        <p:nvSpPr>
          <p:cNvPr id="3" name="Footer Placeholder 2"/>
          <p:cNvSpPr>
            <a:spLocks noGrp="1"/>
          </p:cNvSpPr>
          <p:nvPr>
            <p:ph type="ftr" sz="quarter" idx="11"/>
          </p:nvPr>
        </p:nvSpPr>
        <p:spPr/>
        <p:txBody>
          <a:bodyPr/>
          <a:lstStyle/>
          <a:p>
            <a:r>
              <a:rPr lang="en-US" smtClean="0"/>
              <a:t>T.Tolba, TIPP 2017</a:t>
            </a:r>
            <a:endParaRPr lang="en-US"/>
          </a:p>
        </p:txBody>
      </p:sp>
      <p:sp>
        <p:nvSpPr>
          <p:cNvPr id="4" name="Slide Number Placeholder 3"/>
          <p:cNvSpPr>
            <a:spLocks noGrp="1"/>
          </p:cNvSpPr>
          <p:nvPr>
            <p:ph type="sldNum" sz="quarter" idx="12"/>
          </p:nvPr>
        </p:nvSpPr>
        <p:spPr/>
        <p:txBody>
          <a:bodyPr/>
          <a:lstStyle/>
          <a:p>
            <a:fld id="{B56E4D6B-D400-4B48-AE41-0D86B7378FF4}" type="slidenum">
              <a:rPr lang="en-US" smtClean="0"/>
              <a:t>16</a:t>
            </a:fld>
            <a:endParaRPr lang="en-US"/>
          </a:p>
        </p:txBody>
      </p:sp>
      <p:sp>
        <p:nvSpPr>
          <p:cNvPr id="5" name="TextBox 4"/>
          <p:cNvSpPr txBox="1"/>
          <p:nvPr/>
        </p:nvSpPr>
        <p:spPr>
          <a:xfrm>
            <a:off x="4565499" y="0"/>
            <a:ext cx="3307316" cy="553998"/>
          </a:xfrm>
          <a:prstGeom prst="rect">
            <a:avLst/>
          </a:prstGeom>
          <a:noFill/>
        </p:spPr>
        <p:txBody>
          <a:bodyPr wrap="none" rtlCol="0">
            <a:spAutoFit/>
          </a:bodyPr>
          <a:lstStyle/>
          <a:p>
            <a:r>
              <a:rPr lang="en-US" sz="3000" dirty="0" smtClean="0">
                <a:latin typeface="Times New Roman" panose="02020603050405020304" pitchFamily="18" charset="0"/>
                <a:cs typeface="Times New Roman" panose="02020603050405020304" pitchFamily="18" charset="0"/>
              </a:rPr>
              <a:t>Conclusion/Outlook</a:t>
            </a:r>
            <a:endParaRPr lang="en-US" sz="30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 y="859692"/>
            <a:ext cx="12192000" cy="2585323"/>
          </a:xfrm>
          <a:prstGeom prst="rect">
            <a:avLst/>
          </a:prstGeom>
          <a:noFill/>
        </p:spPr>
        <p:txBody>
          <a:bodyPr wrap="square" rtlCol="0">
            <a:spAutoFit/>
          </a:bodyPr>
          <a:lstStyle/>
          <a:p>
            <a:pPr marL="285750" indent="-285750">
              <a:buFontTx/>
              <a:buChar char="-"/>
            </a:pPr>
            <a:r>
              <a:rPr lang="en-US" dirty="0" smtClean="0">
                <a:latin typeface="Times New Roman" panose="02020603050405020304" pitchFamily="18" charset="0"/>
                <a:cs typeface="Times New Roman" panose="02020603050405020304" pitchFamily="18" charset="0"/>
              </a:rPr>
              <a:t>The </a:t>
            </a:r>
            <a:r>
              <a:rPr lang="en-US" dirty="0" err="1" smtClean="0">
                <a:latin typeface="Times New Roman" panose="02020603050405020304" pitchFamily="18" charset="0"/>
                <a:cs typeface="Times New Roman" panose="02020603050405020304" pitchFamily="18" charset="0"/>
              </a:rPr>
              <a:t>SiPM</a:t>
            </a:r>
            <a:r>
              <a:rPr lang="en-US" dirty="0" smtClean="0">
                <a:latin typeface="Times New Roman" panose="02020603050405020304" pitchFamily="18" charset="0"/>
                <a:cs typeface="Times New Roman" panose="02020603050405020304" pitchFamily="18" charset="0"/>
              </a:rPr>
              <a:t> devices understudy show an excellent stability for the light collection under the influence of different electric field strengths, up to 30 kV/cm.</a:t>
            </a:r>
          </a:p>
          <a:p>
            <a:pPr marL="285750" indent="-285750">
              <a:buFontTx/>
              <a:buChar char="-"/>
            </a:pPr>
            <a:endParaRPr lang="en-US" dirty="0">
              <a:latin typeface="Times New Roman" panose="02020603050405020304" pitchFamily="18" charset="0"/>
              <a:cs typeface="Times New Roman" panose="02020603050405020304" pitchFamily="18" charset="0"/>
            </a:endParaRPr>
          </a:p>
          <a:p>
            <a:pPr marL="285750" indent="-285750">
              <a:buFontTx/>
              <a:buChar char="-"/>
            </a:pPr>
            <a:r>
              <a:rPr lang="en-US" dirty="0" smtClean="0">
                <a:latin typeface="Times New Roman" panose="02020603050405020304" pitchFamily="18" charset="0"/>
                <a:cs typeface="Times New Roman" panose="02020603050405020304" pitchFamily="18" charset="0"/>
              </a:rPr>
              <a:t>The analysis is still ongoing to estimate the after-pulse and the delayed cross-talks.</a:t>
            </a:r>
          </a:p>
          <a:p>
            <a:pPr marL="285750" indent="-285750">
              <a:buFontTx/>
              <a:buChar char="-"/>
            </a:pPr>
            <a:endParaRPr lang="en-US" dirty="0">
              <a:latin typeface="Times New Roman" panose="02020603050405020304" pitchFamily="18" charset="0"/>
              <a:cs typeface="Times New Roman" panose="02020603050405020304" pitchFamily="18" charset="0"/>
            </a:endParaRPr>
          </a:p>
          <a:p>
            <a:pPr marL="285750" indent="-285750">
              <a:buFontTx/>
              <a:buChar char="-"/>
            </a:pPr>
            <a:r>
              <a:rPr lang="en-US" dirty="0" smtClean="0">
                <a:latin typeface="Times New Roman" panose="02020603050405020304" pitchFamily="18" charset="0"/>
                <a:cs typeface="Times New Roman" panose="02020603050405020304" pitchFamily="18" charset="0"/>
              </a:rPr>
              <a:t>No strong discharges recorded and no damages observed on the bodies of the devices.</a:t>
            </a:r>
          </a:p>
          <a:p>
            <a:pPr marL="285750" indent="-285750">
              <a:buFontTx/>
              <a:buChar char="-"/>
            </a:pPr>
            <a:endParaRPr lang="en-US" dirty="0">
              <a:latin typeface="Times New Roman" panose="02020603050405020304" pitchFamily="18" charset="0"/>
              <a:cs typeface="Times New Roman" panose="02020603050405020304" pitchFamily="18" charset="0"/>
            </a:endParaRPr>
          </a:p>
          <a:p>
            <a:pPr marL="285750" indent="-285750">
              <a:buFontTx/>
              <a:buChar char="-"/>
            </a:pPr>
            <a:r>
              <a:rPr lang="en-US" dirty="0" smtClean="0">
                <a:latin typeface="Times New Roman" panose="02020603050405020304" pitchFamily="18" charset="0"/>
                <a:cs typeface="Times New Roman" panose="02020603050405020304" pitchFamily="18" charset="0"/>
              </a:rPr>
              <a:t>More investigations are needed at higher (extreme) electric field strengths (~ 200 kV/cm) to examine the ultimate capabilities of the </a:t>
            </a:r>
            <a:r>
              <a:rPr lang="en-US" dirty="0" err="1" smtClean="0">
                <a:latin typeface="Times New Roman" panose="02020603050405020304" pitchFamily="18" charset="0"/>
                <a:cs typeface="Times New Roman" panose="02020603050405020304" pitchFamily="18" charset="0"/>
              </a:rPr>
              <a:t>SiPMs</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37222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123D73-C94A-43D4-8461-AC2A342D5EEB}" type="datetime1">
              <a:rPr lang="en-US" smtClean="0"/>
              <a:t>5/23/2017</a:t>
            </a:fld>
            <a:endParaRPr lang="en-US"/>
          </a:p>
        </p:txBody>
      </p:sp>
      <p:sp>
        <p:nvSpPr>
          <p:cNvPr id="3" name="Footer Placeholder 2"/>
          <p:cNvSpPr>
            <a:spLocks noGrp="1"/>
          </p:cNvSpPr>
          <p:nvPr>
            <p:ph type="ftr" sz="quarter" idx="11"/>
          </p:nvPr>
        </p:nvSpPr>
        <p:spPr/>
        <p:txBody>
          <a:bodyPr/>
          <a:lstStyle/>
          <a:p>
            <a:r>
              <a:rPr lang="en-US" smtClean="0"/>
              <a:t>T.Tolba, TIPP 2017</a:t>
            </a:r>
            <a:endParaRPr lang="en-US"/>
          </a:p>
        </p:txBody>
      </p:sp>
      <p:sp>
        <p:nvSpPr>
          <p:cNvPr id="4" name="Slide Number Placeholder 3"/>
          <p:cNvSpPr>
            <a:spLocks noGrp="1"/>
          </p:cNvSpPr>
          <p:nvPr>
            <p:ph type="sldNum" sz="quarter" idx="12"/>
          </p:nvPr>
        </p:nvSpPr>
        <p:spPr/>
        <p:txBody>
          <a:bodyPr/>
          <a:lstStyle/>
          <a:p>
            <a:fld id="{B56E4D6B-D400-4B48-AE41-0D86B7378FF4}" type="slidenum">
              <a:rPr lang="en-US" smtClean="0"/>
              <a:t>17</a:t>
            </a:fld>
            <a:endParaRPr lang="en-US"/>
          </a:p>
        </p:txBody>
      </p:sp>
      <p:sp>
        <p:nvSpPr>
          <p:cNvPr id="5" name="TextBox 4"/>
          <p:cNvSpPr txBox="1"/>
          <p:nvPr/>
        </p:nvSpPr>
        <p:spPr>
          <a:xfrm>
            <a:off x="5149515" y="2430379"/>
            <a:ext cx="2319930" cy="1107996"/>
          </a:xfrm>
          <a:prstGeom prst="rect">
            <a:avLst/>
          </a:prstGeom>
          <a:noFill/>
        </p:spPr>
        <p:txBody>
          <a:bodyPr wrap="none" rtlCol="0">
            <a:spAutoFit/>
          </a:bodyPr>
          <a:lstStyle/>
          <a:p>
            <a:r>
              <a:rPr lang="en-US" sz="6600" dirty="0" smtClean="0">
                <a:latin typeface="Times New Roman" panose="02020603050405020304" pitchFamily="18" charset="0"/>
                <a:cs typeface="Times New Roman" panose="02020603050405020304" pitchFamily="18" charset="0"/>
              </a:rPr>
              <a:t>Spare </a:t>
            </a:r>
            <a:endParaRPr lang="en-US" sz="6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29683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123D73-C94A-43D4-8461-AC2A342D5EEB}" type="datetime1">
              <a:rPr lang="en-US" smtClean="0"/>
              <a:t>5/23/2017</a:t>
            </a:fld>
            <a:endParaRPr lang="en-US"/>
          </a:p>
        </p:txBody>
      </p:sp>
      <p:sp>
        <p:nvSpPr>
          <p:cNvPr id="3" name="Footer Placeholder 2"/>
          <p:cNvSpPr>
            <a:spLocks noGrp="1"/>
          </p:cNvSpPr>
          <p:nvPr>
            <p:ph type="ftr" sz="quarter" idx="11"/>
          </p:nvPr>
        </p:nvSpPr>
        <p:spPr/>
        <p:txBody>
          <a:bodyPr/>
          <a:lstStyle/>
          <a:p>
            <a:r>
              <a:rPr lang="en-US" smtClean="0"/>
              <a:t>T.Tolba, TIPP 2017</a:t>
            </a:r>
            <a:endParaRPr lang="en-US"/>
          </a:p>
        </p:txBody>
      </p:sp>
      <p:sp>
        <p:nvSpPr>
          <p:cNvPr id="4" name="Slide Number Placeholder 3"/>
          <p:cNvSpPr>
            <a:spLocks noGrp="1"/>
          </p:cNvSpPr>
          <p:nvPr>
            <p:ph type="sldNum" sz="quarter" idx="12"/>
          </p:nvPr>
        </p:nvSpPr>
        <p:spPr/>
        <p:txBody>
          <a:bodyPr/>
          <a:lstStyle/>
          <a:p>
            <a:fld id="{B56E4D6B-D400-4B48-AE41-0D86B7378FF4}" type="slidenum">
              <a:rPr lang="en-US" smtClean="0"/>
              <a:t>18</a:t>
            </a:fld>
            <a:endParaRPr lang="en-US"/>
          </a:p>
        </p:txBody>
      </p:sp>
      <p:sp>
        <p:nvSpPr>
          <p:cNvPr id="5" name="Rectangle 4"/>
          <p:cNvSpPr/>
          <p:nvPr/>
        </p:nvSpPr>
        <p:spPr>
          <a:xfrm>
            <a:off x="-2707" y="2671070"/>
            <a:ext cx="12106031" cy="3597908"/>
          </a:xfrm>
          <a:prstGeom prst="rect">
            <a:avLst/>
          </a:prstGeom>
        </p:spPr>
        <p:txBody>
          <a:bodyPr wrap="square">
            <a:spAutoFit/>
          </a:bodyPr>
          <a:lstStyle/>
          <a:p>
            <a:pPr algn="just">
              <a:lnSpc>
                <a:spcPct val="110000"/>
              </a:lnSpc>
              <a:spcAft>
                <a:spcPts val="600"/>
              </a:spcAft>
            </a:pPr>
            <a:r>
              <a:rPr lang="ru-RU" i="1" dirty="0">
                <a:latin typeface="Times New Roman" panose="02020603050405020304" pitchFamily="18" charset="0"/>
                <a:ea typeface="宋体" panose="02010600030101010101" pitchFamily="2" charset="-122"/>
                <a:cs typeface="Times New Roman" panose="02020603050405020304" pitchFamily="18" charset="0"/>
              </a:rPr>
              <a:t>- </a:t>
            </a:r>
            <a:r>
              <a:rPr lang="ru-RU" b="1" i="1" dirty="0">
                <a:latin typeface="Times New Roman" panose="02020603050405020304" pitchFamily="18" charset="0"/>
                <a:ea typeface="宋体" panose="02010600030101010101" pitchFamily="2" charset="-122"/>
                <a:cs typeface="Times New Roman" panose="02020603050405020304" pitchFamily="18" charset="0"/>
              </a:rPr>
              <a:t>FBK VUV Low Field SiPM</a:t>
            </a:r>
            <a:r>
              <a:rPr lang="ru-RU" i="1" dirty="0">
                <a:latin typeface="Times New Roman" panose="02020603050405020304" pitchFamily="18" charset="0"/>
                <a:ea typeface="宋体" panose="02010600030101010101" pitchFamily="2" charset="-122"/>
                <a:cs typeface="Times New Roman" panose="02020603050405020304" pitchFamily="18" charset="0"/>
              </a:rPr>
              <a:t>:</a:t>
            </a:r>
            <a:r>
              <a:rPr lang="ru-RU" dirty="0">
                <a:latin typeface="Times New Roman" panose="02020603050405020304" pitchFamily="18" charset="0"/>
                <a:ea typeface="宋体" panose="02010600030101010101" pitchFamily="2" charset="-122"/>
                <a:cs typeface="Times New Roman" panose="02020603050405020304" pitchFamily="18" charset="0"/>
              </a:rPr>
              <a:t> 2x2 </a:t>
            </a:r>
            <a:r>
              <a:rPr lang="ru-RU" dirty="0" smtClean="0">
                <a:latin typeface="Times New Roman" panose="02020603050405020304" pitchFamily="18" charset="0"/>
                <a:ea typeface="宋体" panose="02010600030101010101" pitchFamily="2" charset="-122"/>
                <a:cs typeface="Times New Roman" panose="02020603050405020304" pitchFamily="18" charset="0"/>
              </a:rPr>
              <a:t>array of 2.98x2.78 mm</a:t>
            </a:r>
            <a:r>
              <a:rPr lang="ru-RU" baseline="30000" dirty="0" smtClean="0">
                <a:latin typeface="Times New Roman" panose="02020603050405020304" pitchFamily="18" charset="0"/>
                <a:ea typeface="宋体" panose="02010600030101010101" pitchFamily="2" charset="-122"/>
                <a:cs typeface="Times New Roman" panose="02020603050405020304" pitchFamily="18" charset="0"/>
              </a:rPr>
              <a:t>2</a:t>
            </a:r>
            <a:r>
              <a:rPr lang="ru-RU" dirty="0" smtClean="0">
                <a:latin typeface="Times New Roman" panose="02020603050405020304" pitchFamily="18" charset="0"/>
                <a:ea typeface="宋体" panose="02010600030101010101" pitchFamily="2" charset="-122"/>
                <a:cs typeface="Times New Roman" panose="02020603050405020304" pitchFamily="18" charset="0"/>
              </a:rPr>
              <a:t> SiPMs of filling </a:t>
            </a:r>
            <a:r>
              <a:rPr lang="ru-RU" dirty="0">
                <a:latin typeface="Times New Roman" panose="02020603050405020304" pitchFamily="18" charset="0"/>
                <a:ea typeface="宋体" panose="02010600030101010101" pitchFamily="2" charset="-122"/>
                <a:cs typeface="Times New Roman" panose="02020603050405020304" pitchFamily="18" charset="0"/>
              </a:rPr>
              <a:t>factor ~ 73%, with pixel size 25x25 µm</a:t>
            </a:r>
            <a:r>
              <a:rPr lang="ru-RU" baseline="30000" dirty="0">
                <a:latin typeface="Times New Roman" panose="02020603050405020304" pitchFamily="18" charset="0"/>
                <a:ea typeface="宋体" panose="02010600030101010101" pitchFamily="2" charset="-122"/>
                <a:cs typeface="Times New Roman" panose="02020603050405020304" pitchFamily="18" charset="0"/>
              </a:rPr>
              <a:t>2</a:t>
            </a:r>
            <a:r>
              <a:rPr lang="ru-RU" dirty="0">
                <a:latin typeface="Times New Roman" panose="02020603050405020304" pitchFamily="18" charset="0"/>
                <a:ea typeface="宋体" panose="02010600030101010101" pitchFamily="2" charset="-122"/>
                <a:cs typeface="Times New Roman" panose="02020603050405020304" pitchFamily="18" charset="0"/>
              </a:rPr>
              <a:t>, forming ~ 5.96x5.56 mm</a:t>
            </a:r>
            <a:r>
              <a:rPr lang="ru-RU" baseline="30000" dirty="0">
                <a:latin typeface="Times New Roman" panose="02020603050405020304" pitchFamily="18" charset="0"/>
                <a:ea typeface="宋体" panose="02010600030101010101" pitchFamily="2" charset="-122"/>
                <a:cs typeface="Times New Roman" panose="02020603050405020304" pitchFamily="18" charset="0"/>
              </a:rPr>
              <a:t>2</a:t>
            </a:r>
            <a:r>
              <a:rPr lang="ru-RU" dirty="0">
                <a:latin typeface="Times New Roman" panose="02020603050405020304" pitchFamily="18" charset="0"/>
                <a:ea typeface="宋体" panose="02010600030101010101" pitchFamily="2" charset="-122"/>
                <a:cs typeface="Times New Roman" panose="02020603050405020304" pitchFamily="18" charset="0"/>
              </a:rPr>
              <a:t> QUAD Chip. The breakdown voltage of these SiPMs at 150 °K is </a:t>
            </a:r>
            <a:r>
              <a:rPr lang="en-US" dirty="0">
                <a:latin typeface="Times New Roman" panose="02020603050405020304" pitchFamily="18" charset="0"/>
                <a:ea typeface="宋体" panose="02010600030101010101" pitchFamily="2" charset="-122"/>
                <a:cs typeface="Times New Roman" panose="02020603050405020304" pitchFamily="18" charset="0"/>
              </a:rPr>
              <a:t>~ </a:t>
            </a:r>
            <a:r>
              <a:rPr lang="en-US" dirty="0" smtClean="0">
                <a:latin typeface="Times New Roman" panose="02020603050405020304" pitchFamily="18" charset="0"/>
                <a:ea typeface="宋体" panose="02010600030101010101" pitchFamily="2" charset="-122"/>
                <a:cs typeface="Times New Roman" panose="02020603050405020304" pitchFamily="18" charset="0"/>
              </a:rPr>
              <a:t>22.7</a:t>
            </a:r>
            <a:r>
              <a:rPr lang="ru-RU" dirty="0" smtClean="0">
                <a:latin typeface="Times New Roman" panose="02020603050405020304" pitchFamily="18" charset="0"/>
                <a:ea typeface="宋体" panose="02010600030101010101" pitchFamily="2" charset="-122"/>
                <a:cs typeface="Times New Roman" panose="02020603050405020304" pitchFamily="18" charset="0"/>
              </a:rPr>
              <a:t> V (compared to </a:t>
            </a:r>
            <a:r>
              <a:rPr lang="ru-RU" i="1" dirty="0" smtClean="0">
                <a:latin typeface="Times New Roman" panose="02020603050405020304" pitchFamily="18" charset="0"/>
                <a:ea typeface="宋体" panose="02010600030101010101" pitchFamily="2" charset="-122"/>
                <a:cs typeface="Times New Roman" panose="02020603050405020304" pitchFamily="18" charset="0"/>
              </a:rPr>
              <a:t>V</a:t>
            </a:r>
            <a:r>
              <a:rPr lang="ru-RU" i="1" baseline="-25000" dirty="0" smtClean="0">
                <a:latin typeface="Times New Roman" panose="02020603050405020304" pitchFamily="18" charset="0"/>
                <a:ea typeface="宋体" panose="02010600030101010101" pitchFamily="2" charset="-122"/>
                <a:cs typeface="Times New Roman" panose="02020603050405020304" pitchFamily="18" charset="0"/>
              </a:rPr>
              <a:t>bd</a:t>
            </a:r>
            <a:r>
              <a:rPr lang="ru-RU" dirty="0" smtClean="0">
                <a:latin typeface="Times New Roman" panose="02020603050405020304" pitchFamily="18" charset="0"/>
                <a:ea typeface="宋体" panose="02010600030101010101" pitchFamily="2" charset="-122"/>
                <a:cs typeface="Times New Roman" panose="02020603050405020304" pitchFamily="18" charset="0"/>
              </a:rPr>
              <a:t> at room temperature of </a:t>
            </a:r>
            <a:r>
              <a:rPr lang="en-US" dirty="0" smtClean="0">
                <a:latin typeface="Times New Roman" panose="02020603050405020304" pitchFamily="18" charset="0"/>
                <a:ea typeface="宋体" panose="02010600030101010101" pitchFamily="2" charset="-122"/>
                <a:cs typeface="Times New Roman" panose="02020603050405020304" pitchFamily="18" charset="0"/>
              </a:rPr>
              <a:t>~ 27</a:t>
            </a:r>
            <a:r>
              <a:rPr lang="ru-RU" dirty="0" smtClean="0">
                <a:latin typeface="Times New Roman" panose="02020603050405020304" pitchFamily="18" charset="0"/>
                <a:ea typeface="宋体" panose="02010600030101010101" pitchFamily="2" charset="-122"/>
                <a:cs typeface="Times New Roman" panose="02020603050405020304" pitchFamily="18" charset="0"/>
              </a:rPr>
              <a:t> V), </a:t>
            </a:r>
            <a:r>
              <a:rPr lang="ru-RU" dirty="0">
                <a:latin typeface="Times New Roman" panose="02020603050405020304" pitchFamily="18" charset="0"/>
                <a:ea typeface="宋体" panose="02010600030101010101" pitchFamily="2" charset="-122"/>
                <a:cs typeface="Times New Roman" panose="02020603050405020304" pitchFamily="18" charset="0"/>
              </a:rPr>
              <a:t>and were operated at ~ 2.5 V overvoltage. </a:t>
            </a:r>
            <a:r>
              <a:rPr lang="ru-RU" dirty="0" smtClean="0">
                <a:latin typeface="Times New Roman" panose="02020603050405020304" pitchFamily="18" charset="0"/>
                <a:ea typeface="宋体" panose="02010600030101010101" pitchFamily="2" charset="-122"/>
                <a:cs typeface="Times New Roman" panose="02020603050405020304" pitchFamily="18" charset="0"/>
              </a:rPr>
              <a:t>They </a:t>
            </a:r>
            <a:r>
              <a:rPr lang="ru-RU" dirty="0">
                <a:latin typeface="Times New Roman" panose="02020603050405020304" pitchFamily="18" charset="0"/>
                <a:ea typeface="宋体" panose="02010600030101010101" pitchFamily="2" charset="-122"/>
                <a:cs typeface="Times New Roman" panose="02020603050405020304" pitchFamily="18" charset="0"/>
              </a:rPr>
              <a:t>are VUV sensitive, working in cryogenic environment and provided as bare chips. </a:t>
            </a:r>
            <a:endParaRPr lang="en-US" sz="1400" dirty="0">
              <a:latin typeface="Times New Roman" panose="02020603050405020304" pitchFamily="18" charset="0"/>
              <a:ea typeface="宋体" panose="02010600030101010101" pitchFamily="2" charset="-122"/>
            </a:endParaRPr>
          </a:p>
          <a:p>
            <a:pPr algn="just">
              <a:lnSpc>
                <a:spcPct val="110000"/>
              </a:lnSpc>
              <a:spcAft>
                <a:spcPts val="600"/>
              </a:spcAft>
            </a:pPr>
            <a:r>
              <a:rPr lang="en-US" i="1" dirty="0">
                <a:solidFill>
                  <a:srgbClr val="000000"/>
                </a:solidFill>
                <a:latin typeface="Times New Roman" panose="02020603050405020304" pitchFamily="18" charset="0"/>
                <a:ea typeface="宋体" panose="02010600030101010101" pitchFamily="2" charset="-122"/>
                <a:cs typeface="HelveticaNeueLT Com 45 Lt"/>
              </a:rPr>
              <a:t>- </a:t>
            </a:r>
            <a:r>
              <a:rPr lang="en-US" b="1" i="1" dirty="0">
                <a:solidFill>
                  <a:srgbClr val="000000"/>
                </a:solidFill>
                <a:latin typeface="Times New Roman" panose="02020603050405020304" pitchFamily="18" charset="0"/>
                <a:ea typeface="宋体" panose="02010600030101010101" pitchFamily="2" charset="-122"/>
                <a:cs typeface="HelveticaNeueLT Com 45 Lt"/>
              </a:rPr>
              <a:t>FBK RGB-HD </a:t>
            </a:r>
            <a:r>
              <a:rPr lang="en-US" b="1" i="1" dirty="0" err="1">
                <a:solidFill>
                  <a:srgbClr val="000000"/>
                </a:solidFill>
                <a:latin typeface="Times New Roman" panose="02020603050405020304" pitchFamily="18" charset="0"/>
                <a:ea typeface="宋体" panose="02010600030101010101" pitchFamily="2" charset="-122"/>
                <a:cs typeface="HelveticaNeueLT Com 45 Lt"/>
              </a:rPr>
              <a:t>SiPM</a:t>
            </a:r>
            <a:r>
              <a:rPr lang="en-US" i="1" dirty="0">
                <a:solidFill>
                  <a:srgbClr val="000000"/>
                </a:solidFill>
                <a:latin typeface="Times New Roman" panose="02020603050405020304" pitchFamily="18" charset="0"/>
                <a:ea typeface="宋体" panose="02010600030101010101" pitchFamily="2" charset="-122"/>
                <a:cs typeface="HelveticaNeueLT Com 45 Lt"/>
              </a:rPr>
              <a:t>:</a:t>
            </a:r>
            <a:r>
              <a:rPr lang="en-US" b="1" dirty="0">
                <a:solidFill>
                  <a:srgbClr val="000000"/>
                </a:solidFill>
                <a:latin typeface="Times New Roman" panose="02020603050405020304" pitchFamily="18" charset="0"/>
                <a:ea typeface="宋体" panose="02010600030101010101" pitchFamily="2" charset="-122"/>
                <a:cs typeface="HelveticaNeueLT Com 45 Lt"/>
              </a:rPr>
              <a:t> </a:t>
            </a:r>
            <a:r>
              <a:rPr lang="en-US" dirty="0">
                <a:solidFill>
                  <a:srgbClr val="000000"/>
                </a:solidFill>
                <a:latin typeface="Times New Roman" panose="02020603050405020304" pitchFamily="18" charset="0"/>
                <a:ea typeface="宋体" panose="02010600030101010101" pitchFamily="2" charset="-122"/>
                <a:cs typeface="HelveticaNeueLT Com 45 Lt"/>
              </a:rPr>
              <a:t>2x6 array of 2.25 x 2.25 mm</a:t>
            </a:r>
            <a:r>
              <a:rPr lang="en-US" baseline="30000" dirty="0">
                <a:solidFill>
                  <a:srgbClr val="000000"/>
                </a:solidFill>
                <a:latin typeface="Times New Roman" panose="02020603050405020304" pitchFamily="18" charset="0"/>
                <a:ea typeface="宋体" panose="02010600030101010101" pitchFamily="2" charset="-122"/>
                <a:cs typeface="HelveticaNeueLT Com 45 Lt"/>
              </a:rPr>
              <a:t>2</a:t>
            </a:r>
            <a:r>
              <a:rPr lang="en-US" dirty="0">
                <a:solidFill>
                  <a:srgbClr val="000000"/>
                </a:solidFill>
                <a:latin typeface="Times New Roman" panose="02020603050405020304" pitchFamily="18" charset="0"/>
                <a:ea typeface="宋体" panose="02010600030101010101" pitchFamily="2" charset="-122"/>
                <a:cs typeface="HelveticaNeueLT Com 45 Lt"/>
              </a:rPr>
              <a:t> </a:t>
            </a:r>
            <a:r>
              <a:rPr lang="en-US" dirty="0" err="1">
                <a:solidFill>
                  <a:srgbClr val="000000"/>
                </a:solidFill>
                <a:latin typeface="Times New Roman" panose="02020603050405020304" pitchFamily="18" charset="0"/>
                <a:ea typeface="宋体" panose="02010600030101010101" pitchFamily="2" charset="-122"/>
                <a:cs typeface="HelveticaNeueLT Com 45 Lt"/>
              </a:rPr>
              <a:t>SiPMs</a:t>
            </a:r>
            <a:r>
              <a:rPr lang="en-US" dirty="0">
                <a:solidFill>
                  <a:srgbClr val="000000"/>
                </a:solidFill>
                <a:latin typeface="Times New Roman" panose="02020603050405020304" pitchFamily="18" charset="0"/>
                <a:ea typeface="宋体" panose="02010600030101010101" pitchFamily="2" charset="-122"/>
                <a:cs typeface="HelveticaNeueLT Com 45 Lt"/>
              </a:rPr>
              <a:t> of filling factor ~ 72.5%, with pixel size 25 x 25 μm</a:t>
            </a:r>
            <a:r>
              <a:rPr lang="en-US" baseline="30000" dirty="0">
                <a:solidFill>
                  <a:srgbClr val="000000"/>
                </a:solidFill>
                <a:latin typeface="Times New Roman" panose="02020603050405020304" pitchFamily="18" charset="0"/>
                <a:ea typeface="宋体" panose="02010600030101010101" pitchFamily="2" charset="-122"/>
                <a:cs typeface="HelveticaNeueLT Com 45 Lt"/>
              </a:rPr>
              <a:t>2</a:t>
            </a:r>
            <a:r>
              <a:rPr lang="en-US" dirty="0">
                <a:solidFill>
                  <a:srgbClr val="000000"/>
                </a:solidFill>
                <a:latin typeface="Times New Roman" panose="02020603050405020304" pitchFamily="18" charset="0"/>
                <a:ea typeface="宋体" panose="02010600030101010101" pitchFamily="2" charset="-122"/>
                <a:cs typeface="HelveticaNeueLT Com 45 Lt"/>
              </a:rPr>
              <a:t> and total chip size: ~15.3 x 4.95 mm</a:t>
            </a:r>
            <a:r>
              <a:rPr lang="en-US" baseline="30000" dirty="0">
                <a:solidFill>
                  <a:srgbClr val="000000"/>
                </a:solidFill>
                <a:latin typeface="Times New Roman" panose="02020603050405020304" pitchFamily="18" charset="0"/>
                <a:ea typeface="宋体" panose="02010600030101010101" pitchFamily="2" charset="-122"/>
                <a:cs typeface="HelveticaNeueLT Com 45 Lt"/>
              </a:rPr>
              <a:t>2</a:t>
            </a:r>
            <a:r>
              <a:rPr lang="en-US" dirty="0">
                <a:solidFill>
                  <a:srgbClr val="000000"/>
                </a:solidFill>
                <a:latin typeface="Times New Roman" panose="02020603050405020304" pitchFamily="18" charset="0"/>
                <a:ea typeface="宋体" panose="02010600030101010101" pitchFamily="2" charset="-122"/>
                <a:cs typeface="HelveticaNeueLT Com 45 Lt"/>
              </a:rPr>
              <a:t>. The breakdown voltage of these </a:t>
            </a:r>
            <a:r>
              <a:rPr lang="en-US" dirty="0" err="1">
                <a:solidFill>
                  <a:srgbClr val="000000"/>
                </a:solidFill>
                <a:latin typeface="Times New Roman" panose="02020603050405020304" pitchFamily="18" charset="0"/>
                <a:ea typeface="宋体" panose="02010600030101010101" pitchFamily="2" charset="-122"/>
                <a:cs typeface="HelveticaNeueLT Com 45 Lt"/>
              </a:rPr>
              <a:t>SiPMs</a:t>
            </a:r>
            <a:r>
              <a:rPr lang="en-US" dirty="0">
                <a:solidFill>
                  <a:srgbClr val="000000"/>
                </a:solidFill>
                <a:latin typeface="Times New Roman" panose="02020603050405020304" pitchFamily="18" charset="0"/>
                <a:ea typeface="宋体" panose="02010600030101010101" pitchFamily="2" charset="-122"/>
                <a:cs typeface="HelveticaNeueLT Com 45 Lt"/>
              </a:rPr>
              <a:t> at 150 °K is 24 V (compared to </a:t>
            </a:r>
            <a:r>
              <a:rPr lang="en-US" i="1" dirty="0" err="1">
                <a:solidFill>
                  <a:srgbClr val="000000"/>
                </a:solidFill>
                <a:latin typeface="Times New Roman" panose="02020603050405020304" pitchFamily="18" charset="0"/>
                <a:ea typeface="宋体" panose="02010600030101010101" pitchFamily="2" charset="-122"/>
                <a:cs typeface="HelveticaNeueLT Com 45 Lt"/>
              </a:rPr>
              <a:t>V</a:t>
            </a:r>
            <a:r>
              <a:rPr lang="en-US" i="1" baseline="-25000" dirty="0" err="1">
                <a:solidFill>
                  <a:srgbClr val="000000"/>
                </a:solidFill>
                <a:latin typeface="Times New Roman" panose="02020603050405020304" pitchFamily="18" charset="0"/>
                <a:ea typeface="宋体" panose="02010600030101010101" pitchFamily="2" charset="-122"/>
                <a:cs typeface="HelveticaNeueLT Com 45 Lt"/>
              </a:rPr>
              <a:t>bd</a:t>
            </a:r>
            <a:r>
              <a:rPr lang="en-US" dirty="0">
                <a:solidFill>
                  <a:srgbClr val="000000"/>
                </a:solidFill>
                <a:latin typeface="Times New Roman" panose="02020603050405020304" pitchFamily="18" charset="0"/>
                <a:ea typeface="宋体" panose="02010600030101010101" pitchFamily="2" charset="-122"/>
                <a:cs typeface="HelveticaNeueLT Com 45 Lt"/>
              </a:rPr>
              <a:t> at room temperature of ~ 28.5 V), and were operated at ~3 V overvoltage. </a:t>
            </a:r>
            <a:r>
              <a:rPr lang="en-US" dirty="0" smtClean="0">
                <a:solidFill>
                  <a:srgbClr val="000000"/>
                </a:solidFill>
                <a:latin typeface="Times New Roman" panose="02020603050405020304" pitchFamily="18" charset="0"/>
                <a:ea typeface="宋体" panose="02010600030101010101" pitchFamily="2" charset="-122"/>
                <a:cs typeface="HelveticaNeueLT Com 45 Lt"/>
              </a:rPr>
              <a:t>These </a:t>
            </a:r>
            <a:r>
              <a:rPr lang="en-US" dirty="0" err="1">
                <a:solidFill>
                  <a:srgbClr val="000000"/>
                </a:solidFill>
                <a:latin typeface="Times New Roman" panose="02020603050405020304" pitchFamily="18" charset="0"/>
                <a:ea typeface="宋体" panose="02010600030101010101" pitchFamily="2" charset="-122"/>
                <a:cs typeface="HelveticaNeueLT Com 45 Lt"/>
              </a:rPr>
              <a:t>SiPMs</a:t>
            </a:r>
            <a:r>
              <a:rPr lang="en-US" dirty="0">
                <a:solidFill>
                  <a:srgbClr val="000000"/>
                </a:solidFill>
                <a:latin typeface="Times New Roman" panose="02020603050405020304" pitchFamily="18" charset="0"/>
                <a:ea typeface="宋体" panose="02010600030101010101" pitchFamily="2" charset="-122"/>
                <a:cs typeface="HelveticaNeueLT Com 45 Lt"/>
              </a:rPr>
              <a:t> are UV sensitive, working in cryogenic environment and provided as bare chips.</a:t>
            </a:r>
            <a:endParaRPr lang="en-US" sz="2000" dirty="0">
              <a:solidFill>
                <a:srgbClr val="000000"/>
              </a:solidFill>
              <a:latin typeface="HelveticaNeueLT Com 45 Lt"/>
              <a:ea typeface="宋体" panose="02010600030101010101" pitchFamily="2" charset="-122"/>
              <a:cs typeface="HelveticaNeueLT Com 45 Lt"/>
            </a:endParaRPr>
          </a:p>
          <a:p>
            <a:pPr algn="just">
              <a:lnSpc>
                <a:spcPct val="110000"/>
              </a:lnSpc>
            </a:pPr>
            <a:r>
              <a:rPr lang="ru-RU" i="1" dirty="0">
                <a:latin typeface="Times New Roman" panose="02020603050405020304" pitchFamily="18" charset="0"/>
                <a:ea typeface="宋体" panose="02010600030101010101" pitchFamily="2" charset="-122"/>
              </a:rPr>
              <a:t>- </a:t>
            </a:r>
            <a:r>
              <a:rPr lang="ru-RU" b="1" i="1" dirty="0">
                <a:latin typeface="Times New Roman" panose="02020603050405020304" pitchFamily="18" charset="0"/>
                <a:ea typeface="宋体" panose="02010600030101010101" pitchFamily="2" charset="-122"/>
              </a:rPr>
              <a:t>Hamamatsu VUV3 SiPM</a:t>
            </a:r>
            <a:r>
              <a:rPr lang="ru-RU" i="1" dirty="0">
                <a:latin typeface="Times New Roman" panose="02020603050405020304" pitchFamily="18" charset="0"/>
                <a:ea typeface="宋体" panose="02010600030101010101" pitchFamily="2" charset="-122"/>
              </a:rPr>
              <a:t>:</a:t>
            </a:r>
            <a:r>
              <a:rPr lang="ru-RU" dirty="0">
                <a:latin typeface="Times New Roman" panose="02020603050405020304" pitchFamily="18" charset="0"/>
                <a:ea typeface="宋体" panose="02010600030101010101" pitchFamily="2" charset="-122"/>
              </a:rPr>
              <a:t> one SiPM chip of size 3.4x3.4 mm</a:t>
            </a:r>
            <a:r>
              <a:rPr lang="ru-RU" baseline="30000" dirty="0">
                <a:latin typeface="Times New Roman" panose="02020603050405020304" pitchFamily="18" charset="0"/>
                <a:ea typeface="宋体" panose="02010600030101010101" pitchFamily="2" charset="-122"/>
              </a:rPr>
              <a:t>2</a:t>
            </a:r>
            <a:r>
              <a:rPr lang="ru-RU" dirty="0">
                <a:latin typeface="Times New Roman" panose="02020603050405020304" pitchFamily="18" charset="0"/>
                <a:ea typeface="宋体" panose="02010600030101010101" pitchFamily="2" charset="-122"/>
              </a:rPr>
              <a:t> with pixel size 50 µm and filling factor ~ 50%. The breakdown voltage of these SiPMs at 150 </a:t>
            </a:r>
            <a:r>
              <a:rPr lang="ru-RU" dirty="0" smtClean="0">
                <a:latin typeface="Times New Roman" panose="02020603050405020304" pitchFamily="18" charset="0"/>
                <a:ea typeface="宋体" panose="02010600030101010101" pitchFamily="2" charset="-122"/>
              </a:rPr>
              <a:t>°K </a:t>
            </a:r>
            <a:r>
              <a:rPr lang="ru-RU" dirty="0">
                <a:latin typeface="Times New Roman" panose="02020603050405020304" pitchFamily="18" charset="0"/>
                <a:ea typeface="宋体" panose="02010600030101010101" pitchFamily="2" charset="-122"/>
              </a:rPr>
              <a:t>is </a:t>
            </a:r>
            <a:r>
              <a:rPr lang="en-US" dirty="0">
                <a:latin typeface="Times New Roman" panose="02020603050405020304" pitchFamily="18" charset="0"/>
                <a:ea typeface="宋体" panose="02010600030101010101" pitchFamily="2" charset="-122"/>
              </a:rPr>
              <a:t>~ </a:t>
            </a:r>
            <a:r>
              <a:rPr lang="ru-RU" dirty="0">
                <a:latin typeface="Times New Roman" panose="02020603050405020304" pitchFamily="18" charset="0"/>
                <a:ea typeface="宋体" panose="02010600030101010101" pitchFamily="2" charset="-122"/>
              </a:rPr>
              <a:t>4</a:t>
            </a:r>
            <a:r>
              <a:rPr lang="en-US" dirty="0">
                <a:latin typeface="Times New Roman" panose="02020603050405020304" pitchFamily="18" charset="0"/>
                <a:ea typeface="宋体" panose="02010600030101010101" pitchFamily="2" charset="-122"/>
              </a:rPr>
              <a:t>4</a:t>
            </a:r>
            <a:r>
              <a:rPr lang="ru-RU" dirty="0">
                <a:latin typeface="Times New Roman" panose="02020603050405020304" pitchFamily="18" charset="0"/>
                <a:ea typeface="宋体" panose="02010600030101010101" pitchFamily="2" charset="-122"/>
              </a:rPr>
              <a:t> V (compared to V</a:t>
            </a:r>
            <a:r>
              <a:rPr lang="ru-RU" baseline="-25000" dirty="0">
                <a:latin typeface="Times New Roman" panose="02020603050405020304" pitchFamily="18" charset="0"/>
                <a:ea typeface="宋体" panose="02010600030101010101" pitchFamily="2" charset="-122"/>
              </a:rPr>
              <a:t>bd</a:t>
            </a:r>
            <a:r>
              <a:rPr lang="ru-RU" dirty="0">
                <a:latin typeface="Times New Roman" panose="02020603050405020304" pitchFamily="18" charset="0"/>
                <a:ea typeface="宋体" panose="02010600030101010101" pitchFamily="2" charset="-122"/>
              </a:rPr>
              <a:t> at room temperature of </a:t>
            </a:r>
            <a:r>
              <a:rPr lang="en-US" dirty="0">
                <a:latin typeface="Times New Roman" panose="02020603050405020304" pitchFamily="18" charset="0"/>
                <a:ea typeface="宋体" panose="02010600030101010101" pitchFamily="2" charset="-122"/>
              </a:rPr>
              <a:t>~ </a:t>
            </a:r>
            <a:r>
              <a:rPr lang="ru-RU" dirty="0">
                <a:latin typeface="Times New Roman" panose="02020603050405020304" pitchFamily="18" charset="0"/>
                <a:ea typeface="宋体" panose="02010600030101010101" pitchFamily="2" charset="-122"/>
              </a:rPr>
              <a:t>5</a:t>
            </a:r>
            <a:r>
              <a:rPr lang="en-US" dirty="0">
                <a:latin typeface="Times New Roman" panose="02020603050405020304" pitchFamily="18" charset="0"/>
                <a:ea typeface="宋体" panose="02010600030101010101" pitchFamily="2" charset="-122"/>
              </a:rPr>
              <a:t>1.8</a:t>
            </a:r>
            <a:r>
              <a:rPr lang="ru-RU" dirty="0">
                <a:latin typeface="Times New Roman" panose="02020603050405020304" pitchFamily="18" charset="0"/>
                <a:ea typeface="宋体" panose="02010600030101010101" pitchFamily="2" charset="-122"/>
              </a:rPr>
              <a:t> V), and was operated at ~ 4 V overvoltage. This SiPM is VUV sensitive, working in cryogenic environment but not provided as bare chips.</a:t>
            </a:r>
            <a:endParaRPr lang="en-US" sz="1400" dirty="0">
              <a:effectLst/>
              <a:latin typeface="Times New Roman" panose="02020603050405020304" pitchFamily="18" charset="0"/>
              <a:ea typeface="宋体" panose="02010600030101010101" pitchFamily="2" charset="-122"/>
            </a:endParaRPr>
          </a:p>
        </p:txBody>
      </p:sp>
      <p:pic>
        <p:nvPicPr>
          <p:cNvPr id="6" name="Picture 5" descr="C:\Work\EXO\IHEP-work\IHEP_Paper\Fig 7.jpg"/>
          <p:cNvPicPr/>
          <p:nvPr/>
        </p:nvPicPr>
        <p:blipFill>
          <a:blip r:embed="rId3">
            <a:extLst>
              <a:ext uri="{28A0092B-C50C-407E-A947-70E740481C1C}">
                <a14:useLocalDpi xmlns:a14="http://schemas.microsoft.com/office/drawing/2010/main" val="0"/>
              </a:ext>
            </a:extLst>
          </a:blip>
          <a:srcRect/>
          <a:stretch>
            <a:fillRect/>
          </a:stretch>
        </p:blipFill>
        <p:spPr bwMode="auto">
          <a:xfrm>
            <a:off x="8991600" y="63698"/>
            <a:ext cx="2922518" cy="2535148"/>
          </a:xfrm>
          <a:prstGeom prst="rect">
            <a:avLst/>
          </a:prstGeom>
          <a:noFill/>
          <a:ln>
            <a:noFill/>
          </a:ln>
        </p:spPr>
      </p:pic>
      <p:sp>
        <p:nvSpPr>
          <p:cNvPr id="7" name="Rectangle 2"/>
          <p:cNvSpPr>
            <a:spLocks noChangeArrowheads="1"/>
          </p:cNvSpPr>
          <p:nvPr/>
        </p:nvSpPr>
        <p:spPr bwMode="auto">
          <a:xfrm>
            <a:off x="0" y="1937367"/>
            <a:ext cx="885524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1" i="1"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ru-RU" altLang="en-US" b="1" i="1"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FBK</a:t>
            </a:r>
            <a:r>
              <a:rPr kumimoji="0" lang="en-US" altLang="en-US" b="1" i="1"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ru-RU" altLang="en-US" b="1" i="1"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STD SiPM</a:t>
            </a:r>
            <a:r>
              <a:rPr kumimoji="0" lang="ru-RU" altLang="en-US"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en-US" altLang="en-US"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as</a:t>
            </a:r>
            <a:r>
              <a:rPr kumimoji="0" lang="ru-RU" altLang="en-US"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the range of operating voltage of this device </a:t>
            </a:r>
            <a:r>
              <a:rPr kumimoji="0" lang="en-US" altLang="en-US"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is </a:t>
            </a:r>
            <a:r>
              <a:rPr kumimoji="0" lang="ru-RU" altLang="en-US"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reduced a lot in cryogenic temperature</a:t>
            </a:r>
            <a:r>
              <a:rPr kumimoji="0" lang="en-US" altLang="en-US"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s that leads to poor performance. </a:t>
            </a:r>
            <a:r>
              <a:rPr kumimoji="0" lang="en-US" altLang="en-US" b="0" i="0" u="none" strike="noStrike" cap="none" normalizeH="0" baseline="0" dirty="0" smtClean="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Hence, the </a:t>
            </a:r>
            <a:r>
              <a:rPr kumimoji="0" lang="ru-RU" altLang="en-US" b="0" i="0" u="none" strike="noStrike" cap="none" normalizeH="0" baseline="0" dirty="0" smtClean="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results will not be reported</a:t>
            </a:r>
            <a:r>
              <a:rPr kumimoji="0" lang="en-US" altLang="en-US" b="0" i="0" u="none" strike="noStrike" cap="none" normalizeH="0" baseline="0" dirty="0" smtClean="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en-US" altLang="en-US" b="0" i="0" u="none" strike="noStrike" cap="none" normalizeH="0" baseline="0" dirty="0" smtClean="0">
              <a:ln>
                <a:noFill/>
              </a:ln>
              <a:solidFill>
                <a:srgbClr val="FF0000"/>
              </a:solidFill>
              <a:effectLst/>
              <a:latin typeface="Arial" panose="020B0604020202020204" pitchFamily="34" charset="0"/>
            </a:endParaRPr>
          </a:p>
        </p:txBody>
      </p:sp>
      <p:sp>
        <p:nvSpPr>
          <p:cNvPr id="8" name="TextBox 7"/>
          <p:cNvSpPr txBox="1"/>
          <p:nvPr/>
        </p:nvSpPr>
        <p:spPr>
          <a:xfrm>
            <a:off x="2687053" y="232610"/>
            <a:ext cx="3994484" cy="553998"/>
          </a:xfrm>
          <a:prstGeom prst="rect">
            <a:avLst/>
          </a:prstGeom>
          <a:noFill/>
        </p:spPr>
        <p:txBody>
          <a:bodyPr wrap="square" rtlCol="0">
            <a:spAutoFit/>
          </a:bodyPr>
          <a:lstStyle/>
          <a:p>
            <a:r>
              <a:rPr lang="en-US" sz="3000" dirty="0" err="1" smtClean="0">
                <a:latin typeface="Times New Roman" panose="02020603050405020304" pitchFamily="18" charset="0"/>
                <a:cs typeface="Times New Roman" panose="02020603050405020304" pitchFamily="18" charset="0"/>
              </a:rPr>
              <a:t>SiPMs</a:t>
            </a:r>
            <a:r>
              <a:rPr lang="en-US" sz="3000" dirty="0" smtClean="0">
                <a:latin typeface="Times New Roman" panose="02020603050405020304" pitchFamily="18" charset="0"/>
                <a:cs typeface="Times New Roman" panose="02020603050405020304" pitchFamily="18" charset="0"/>
              </a:rPr>
              <a:t> technical details </a:t>
            </a: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2272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123D73-C94A-43D4-8461-AC2A342D5EEB}" type="datetime1">
              <a:rPr lang="en-US" smtClean="0"/>
              <a:t>5/23/2017</a:t>
            </a:fld>
            <a:endParaRPr lang="en-US"/>
          </a:p>
        </p:txBody>
      </p:sp>
      <p:sp>
        <p:nvSpPr>
          <p:cNvPr id="3" name="Footer Placeholder 2"/>
          <p:cNvSpPr>
            <a:spLocks noGrp="1"/>
          </p:cNvSpPr>
          <p:nvPr>
            <p:ph type="ftr" sz="quarter" idx="11"/>
          </p:nvPr>
        </p:nvSpPr>
        <p:spPr/>
        <p:txBody>
          <a:bodyPr/>
          <a:lstStyle/>
          <a:p>
            <a:r>
              <a:rPr lang="en-US" smtClean="0"/>
              <a:t>T.Tolba, TIPP 2017</a:t>
            </a:r>
            <a:endParaRPr lang="en-US"/>
          </a:p>
        </p:txBody>
      </p:sp>
      <p:sp>
        <p:nvSpPr>
          <p:cNvPr id="4" name="Slide Number Placeholder 3"/>
          <p:cNvSpPr>
            <a:spLocks noGrp="1"/>
          </p:cNvSpPr>
          <p:nvPr>
            <p:ph type="sldNum" sz="quarter" idx="12"/>
          </p:nvPr>
        </p:nvSpPr>
        <p:spPr/>
        <p:txBody>
          <a:bodyPr/>
          <a:lstStyle/>
          <a:p>
            <a:fld id="{B56E4D6B-D400-4B48-AE41-0D86B7378FF4}" type="slidenum">
              <a:rPr lang="en-US" smtClean="0"/>
              <a:t>19</a:t>
            </a:fld>
            <a:endParaRPr lang="en-US"/>
          </a:p>
        </p:txBody>
      </p:sp>
      <p:sp>
        <p:nvSpPr>
          <p:cNvPr id="5" name="TextBox 4"/>
          <p:cNvSpPr txBox="1"/>
          <p:nvPr/>
        </p:nvSpPr>
        <p:spPr>
          <a:xfrm>
            <a:off x="3860800" y="87142"/>
            <a:ext cx="2922954" cy="553998"/>
          </a:xfrm>
          <a:prstGeom prst="rect">
            <a:avLst/>
          </a:prstGeom>
          <a:noFill/>
        </p:spPr>
        <p:txBody>
          <a:bodyPr wrap="square" rtlCol="0">
            <a:spAutoFit/>
          </a:bodyPr>
          <a:lstStyle/>
          <a:p>
            <a:r>
              <a:rPr lang="en-US" sz="3000" dirty="0" smtClean="0">
                <a:latin typeface="Times New Roman" panose="02020603050405020304" pitchFamily="18" charset="0"/>
                <a:cs typeface="Times New Roman" panose="02020603050405020304" pitchFamily="18" charset="0"/>
              </a:rPr>
              <a:t>Cold Electronics </a:t>
            </a:r>
            <a:endParaRPr lang="en-US" sz="3000" dirty="0">
              <a:latin typeface="Times New Roman" panose="02020603050405020304" pitchFamily="18" charset="0"/>
              <a:cs typeface="Times New Roman" panose="02020603050405020304" pitchFamily="18" charset="0"/>
            </a:endParaRPr>
          </a:p>
        </p:txBody>
      </p:sp>
      <p:sp>
        <p:nvSpPr>
          <p:cNvPr id="6" name="Rectangle 5"/>
          <p:cNvSpPr/>
          <p:nvPr/>
        </p:nvSpPr>
        <p:spPr>
          <a:xfrm>
            <a:off x="0" y="712172"/>
            <a:ext cx="12192000" cy="5632311"/>
          </a:xfrm>
          <a:prstGeom prst="rect">
            <a:avLst/>
          </a:prstGeom>
        </p:spPr>
        <p:txBody>
          <a:bodyPr wrap="square">
            <a:spAutoFit/>
          </a:bodyPr>
          <a:lstStyle/>
          <a:p>
            <a:r>
              <a:rPr lang="ru-RU" dirty="0">
                <a:latin typeface="Times New Roman" panose="02020603050405020304" pitchFamily="18" charset="0"/>
                <a:ea typeface="宋体" panose="02010600030101010101" pitchFamily="2" charset="-122"/>
              </a:rPr>
              <a:t>Two types of preamplifiers were used to deliver the bias voltage to the SiPMs and to transmit the output signal from the SiPMs to the digitizer unit; </a:t>
            </a:r>
            <a:endParaRPr lang="en-US" dirty="0" smtClean="0">
              <a:latin typeface="Times New Roman" panose="02020603050405020304" pitchFamily="18" charset="0"/>
              <a:ea typeface="宋体" panose="02010600030101010101" pitchFamily="2" charset="-122"/>
            </a:endParaRPr>
          </a:p>
          <a:p>
            <a:endParaRPr lang="en-US" dirty="0" smtClean="0">
              <a:latin typeface="Times New Roman" panose="02020603050405020304" pitchFamily="18" charset="0"/>
              <a:ea typeface="宋体" panose="02010600030101010101" pitchFamily="2" charset="-122"/>
            </a:endParaRPr>
          </a:p>
          <a:p>
            <a:pPr marL="285750" indent="-285750">
              <a:buFont typeface="Wingdings" panose="05000000000000000000" pitchFamily="2" charset="2"/>
              <a:buChar char="è"/>
            </a:pPr>
            <a:r>
              <a:rPr lang="ru-RU" dirty="0" smtClean="0">
                <a:latin typeface="Times New Roman" panose="02020603050405020304" pitchFamily="18" charset="0"/>
                <a:ea typeface="宋体" panose="02010600030101010101" pitchFamily="2" charset="-122"/>
              </a:rPr>
              <a:t>the </a:t>
            </a:r>
            <a:r>
              <a:rPr lang="ru-RU" dirty="0">
                <a:latin typeface="Times New Roman" panose="02020603050405020304" pitchFamily="18" charset="0"/>
                <a:ea typeface="宋体" panose="02010600030101010101" pitchFamily="2" charset="-122"/>
              </a:rPr>
              <a:t>first is commercial AMP 0604 preamplifier </a:t>
            </a:r>
            <a:r>
              <a:rPr lang="ru-RU" dirty="0" smtClean="0">
                <a:latin typeface="Times New Roman" panose="02020603050405020304" pitchFamily="18" charset="0"/>
                <a:ea typeface="宋体" panose="02010600030101010101" pitchFamily="2" charset="-122"/>
              </a:rPr>
              <a:t>manufactured </a:t>
            </a:r>
            <a:r>
              <a:rPr lang="ru-RU" dirty="0">
                <a:latin typeface="Times New Roman" panose="02020603050405020304" pitchFamily="18" charset="0"/>
                <a:ea typeface="宋体" panose="02010600030101010101" pitchFamily="2" charset="-122"/>
              </a:rPr>
              <a:t>by Photonique, used with the Hamamatsu SiPM</a:t>
            </a:r>
            <a:r>
              <a:rPr lang="en-US" dirty="0">
                <a:latin typeface="Times New Roman" panose="02020603050405020304" pitchFamily="18" charset="0"/>
                <a:ea typeface="宋体" panose="02010600030101010101" pitchFamily="2" charset="-122"/>
              </a:rPr>
              <a:t>,</a:t>
            </a:r>
            <a:r>
              <a:rPr lang="ru-RU" dirty="0">
                <a:latin typeface="Times New Roman" panose="02020603050405020304" pitchFamily="18" charset="0"/>
                <a:ea typeface="宋体" panose="02010600030101010101" pitchFamily="2" charset="-122"/>
              </a:rPr>
              <a:t> and was placed outside the chamber (in room temperature). </a:t>
            </a:r>
            <a:endParaRPr lang="en-US" dirty="0" smtClean="0">
              <a:latin typeface="Times New Roman" panose="02020603050405020304" pitchFamily="18" charset="0"/>
              <a:ea typeface="宋体" panose="02010600030101010101" pitchFamily="2" charset="-122"/>
            </a:endParaRPr>
          </a:p>
          <a:p>
            <a:pPr marL="285750" indent="-285750">
              <a:buFont typeface="Wingdings" panose="05000000000000000000" pitchFamily="2" charset="2"/>
              <a:buChar char="è"/>
            </a:pPr>
            <a:endParaRPr lang="en-US" dirty="0" smtClean="0">
              <a:latin typeface="Times New Roman" panose="02020603050405020304" pitchFamily="18" charset="0"/>
              <a:ea typeface="宋体" panose="02010600030101010101" pitchFamily="2" charset="-122"/>
            </a:endParaRPr>
          </a:p>
          <a:p>
            <a:pPr marL="285750" indent="-285750">
              <a:buFont typeface="Wingdings" panose="05000000000000000000" pitchFamily="2" charset="2"/>
              <a:buChar char="è"/>
            </a:pPr>
            <a:r>
              <a:rPr lang="ru-RU" dirty="0" smtClean="0">
                <a:latin typeface="Times New Roman" panose="02020603050405020304" pitchFamily="18" charset="0"/>
                <a:ea typeface="宋体" panose="02010600030101010101" pitchFamily="2" charset="-122"/>
              </a:rPr>
              <a:t>Two </a:t>
            </a:r>
            <a:r>
              <a:rPr lang="ru-RU" dirty="0">
                <a:latin typeface="Times New Roman" panose="02020603050405020304" pitchFamily="18" charset="0"/>
                <a:ea typeface="宋体" panose="02010600030101010101" pitchFamily="2" charset="-122"/>
              </a:rPr>
              <a:t>custom made preamplifiers designed and constructed by EXO-Erlangen group at the Erlangen Center for Astroparticle Physics – Germany. </a:t>
            </a:r>
            <a:r>
              <a:rPr lang="ru-RU" dirty="0" smtClean="0">
                <a:latin typeface="Times New Roman" panose="02020603050405020304" pitchFamily="18" charset="0"/>
                <a:cs typeface="Times New Roman" panose="02020603050405020304" pitchFamily="18" charset="0"/>
              </a:rPr>
              <a:t>These are </a:t>
            </a:r>
            <a:r>
              <a:rPr lang="ru-RU" dirty="0">
                <a:latin typeface="Times New Roman" panose="02020603050405020304" pitchFamily="18" charset="0"/>
                <a:cs typeface="Times New Roman" panose="02020603050405020304" pitchFamily="18" charset="0"/>
              </a:rPr>
              <a:t>used with the FBK SiPMs, and were placed inside the chamber in the CF4 gas phase. </a:t>
            </a:r>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è"/>
            </a:pPr>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è"/>
            </a:pPr>
            <a:r>
              <a:rPr lang="ru-RU" dirty="0" smtClean="0">
                <a:latin typeface="Times New Roman" panose="02020603050405020304" pitchFamily="18" charset="0"/>
                <a:cs typeface="Times New Roman" panose="02020603050405020304" pitchFamily="18" charset="0"/>
              </a:rPr>
              <a:t>The </a:t>
            </a:r>
            <a:r>
              <a:rPr lang="ru-RU" dirty="0">
                <a:latin typeface="Times New Roman" panose="02020603050405020304" pitchFamily="18" charset="0"/>
                <a:cs typeface="Times New Roman" panose="02020603050405020304" pitchFamily="18" charset="0"/>
              </a:rPr>
              <a:t>two</a:t>
            </a:r>
            <a:r>
              <a:rPr lang="en-US" dirty="0">
                <a:latin typeface="Times New Roman" panose="02020603050405020304" pitchFamily="18" charset="0"/>
                <a:cs typeface="Times New Roman" panose="02020603050405020304" pitchFamily="18" charset="0"/>
              </a:rPr>
              <a:t> preamplifiers</a:t>
            </a:r>
            <a:r>
              <a:rPr lang="ru-RU" dirty="0">
                <a:latin typeface="Times New Roman" panose="02020603050405020304" pitchFamily="18" charset="0"/>
                <a:cs typeface="Times New Roman" panose="02020603050405020304" pitchFamily="18" charset="0"/>
              </a:rPr>
              <a:t> are with very close properties; both are current sensitive, with supply voltage ~ 4 - 10 V, signal rise time ~ 5 ns, relatively large band width ~ 100 – 400 ns and gain 10x - 40x. </a:t>
            </a:r>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è"/>
            </a:pPr>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è"/>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è"/>
            </a:pPr>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è"/>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è"/>
            </a:pPr>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è"/>
            </a:pPr>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è"/>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è"/>
            </a:pPr>
            <a:r>
              <a:rPr lang="ru-RU" dirty="0" smtClean="0">
                <a:latin typeface="Times New Roman" panose="02020603050405020304" pitchFamily="18" charset="0"/>
                <a:cs typeface="Times New Roman" panose="02020603050405020304" pitchFamily="18" charset="0"/>
              </a:rPr>
              <a:t>The </a:t>
            </a:r>
            <a:r>
              <a:rPr lang="ru-RU" dirty="0">
                <a:latin typeface="Times New Roman" panose="02020603050405020304" pitchFamily="18" charset="0"/>
                <a:cs typeface="Times New Roman" panose="02020603050405020304" pitchFamily="18" charset="0"/>
              </a:rPr>
              <a:t>output signals collected by the SiPMs are </a:t>
            </a:r>
            <a:r>
              <a:rPr lang="en-US" dirty="0">
                <a:latin typeface="Times New Roman" panose="02020603050405020304" pitchFamily="18" charset="0"/>
                <a:cs typeface="Times New Roman" panose="02020603050405020304" pitchFamily="18" charset="0"/>
              </a:rPr>
              <a:t>processed</a:t>
            </a:r>
            <a:r>
              <a:rPr lang="ru-RU" dirty="0">
                <a:latin typeface="Times New Roman" panose="02020603050405020304" pitchFamily="18" charset="0"/>
                <a:cs typeface="Times New Roman" panose="02020603050405020304" pitchFamily="18" charset="0"/>
              </a:rPr>
              <a:t> by a 4-channels CAEN DT5751 digitizer unit [</a:t>
            </a:r>
            <a:r>
              <a:rPr lang="en-US" dirty="0">
                <a:latin typeface="Times New Roman" panose="02020603050405020304" pitchFamily="18" charset="0"/>
                <a:cs typeface="Times New Roman" panose="02020603050405020304" pitchFamily="18" charset="0"/>
              </a:rPr>
              <a:t>8</a:t>
            </a:r>
            <a:r>
              <a:rPr lang="ru-RU" dirty="0">
                <a:latin typeface="Times New Roman" panose="02020603050405020304" pitchFamily="18" charset="0"/>
                <a:cs typeface="Times New Roman" panose="02020603050405020304" pitchFamily="18" charset="0"/>
              </a:rPr>
              <a:t>], with embedded field programmable gate array (FPGA). The ADCs maximum sampling rate ~ 1 GHz with 10 bit resolution.</a:t>
            </a:r>
            <a:endParaRPr lang="en-US" dirty="0">
              <a:latin typeface="Times New Roman" panose="02020603050405020304" pitchFamily="18" charset="0"/>
              <a:cs typeface="Times New Roman" panose="02020603050405020304" pitchFamily="18" charset="0"/>
            </a:endParaRPr>
          </a:p>
        </p:txBody>
      </p:sp>
      <p:pic>
        <p:nvPicPr>
          <p:cNvPr id="10" name="Picture 9"/>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1057"/>
          <a:stretch/>
        </p:blipFill>
        <p:spPr bwMode="auto">
          <a:xfrm>
            <a:off x="6895106" y="3555708"/>
            <a:ext cx="2009460" cy="2115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524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BC2D45-5C66-4E95-B218-E11850C193AA}" type="datetime1">
              <a:rPr lang="en-US" smtClean="0"/>
              <a:t>5/23/2017</a:t>
            </a:fld>
            <a:endParaRPr lang="en-US"/>
          </a:p>
        </p:txBody>
      </p:sp>
      <p:sp>
        <p:nvSpPr>
          <p:cNvPr id="3" name="Footer Placeholder 2"/>
          <p:cNvSpPr>
            <a:spLocks noGrp="1"/>
          </p:cNvSpPr>
          <p:nvPr>
            <p:ph type="ftr" sz="quarter" idx="11"/>
          </p:nvPr>
        </p:nvSpPr>
        <p:spPr/>
        <p:txBody>
          <a:bodyPr/>
          <a:lstStyle/>
          <a:p>
            <a:r>
              <a:rPr lang="en-US" smtClean="0"/>
              <a:t>T.Tolba, TIPP 2017</a:t>
            </a:r>
            <a:endParaRPr lang="en-US"/>
          </a:p>
        </p:txBody>
      </p:sp>
      <p:sp>
        <p:nvSpPr>
          <p:cNvPr id="4" name="Slide Number Placeholder 3"/>
          <p:cNvSpPr>
            <a:spLocks noGrp="1"/>
          </p:cNvSpPr>
          <p:nvPr>
            <p:ph type="sldNum" sz="quarter" idx="12"/>
          </p:nvPr>
        </p:nvSpPr>
        <p:spPr/>
        <p:txBody>
          <a:bodyPr/>
          <a:lstStyle/>
          <a:p>
            <a:fld id="{B56E4D6B-D400-4B48-AE41-0D86B7378FF4}" type="slidenum">
              <a:rPr lang="en-US" smtClean="0"/>
              <a:t>2</a:t>
            </a:fld>
            <a:endParaRPr lang="en-US"/>
          </a:p>
        </p:txBody>
      </p:sp>
      <p:sp>
        <p:nvSpPr>
          <p:cNvPr id="5" name="TextBox 4"/>
          <p:cNvSpPr txBox="1"/>
          <p:nvPr/>
        </p:nvSpPr>
        <p:spPr>
          <a:xfrm>
            <a:off x="5017061" y="0"/>
            <a:ext cx="1340432" cy="553998"/>
          </a:xfrm>
          <a:prstGeom prst="rect">
            <a:avLst/>
          </a:prstGeom>
          <a:noFill/>
        </p:spPr>
        <p:txBody>
          <a:bodyPr wrap="none" rtlCol="0">
            <a:spAutoFit/>
          </a:bodyPr>
          <a:lstStyle/>
          <a:p>
            <a:r>
              <a:rPr lang="en-US" sz="3000" dirty="0" smtClean="0">
                <a:latin typeface="Times New Roman" panose="02020603050405020304" pitchFamily="18" charset="0"/>
                <a:cs typeface="Times New Roman" panose="02020603050405020304" pitchFamily="18" charset="0"/>
              </a:rPr>
              <a:t>Outline</a:t>
            </a:r>
            <a:endParaRPr lang="en-US" sz="30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72828" y="768744"/>
            <a:ext cx="12119172" cy="5262979"/>
          </a:xfrm>
          <a:prstGeom prst="rect">
            <a:avLst/>
          </a:prstGeom>
          <a:noFill/>
        </p:spPr>
        <p:txBody>
          <a:bodyPr wrap="square" rtlCol="0">
            <a:spAutoFit/>
          </a:bodyPr>
          <a:lstStyle/>
          <a:p>
            <a:pPr marL="285750" indent="-285750">
              <a:lnSpc>
                <a:spcPct val="150000"/>
              </a:lnSpc>
              <a:buFontTx/>
              <a:buChar char="-"/>
            </a:pPr>
            <a:r>
              <a:rPr lang="en-US" sz="3200" dirty="0" smtClean="0">
                <a:latin typeface="Times New Roman" panose="02020603050405020304" pitchFamily="18" charset="0"/>
                <a:cs typeface="Times New Roman" panose="02020603050405020304" pitchFamily="18" charset="0"/>
              </a:rPr>
              <a:t>Introduction.</a:t>
            </a:r>
          </a:p>
          <a:p>
            <a:pPr marL="285750" indent="-285750">
              <a:lnSpc>
                <a:spcPct val="150000"/>
              </a:lnSpc>
              <a:buFontTx/>
              <a:buChar char="-"/>
            </a:pPr>
            <a:r>
              <a:rPr lang="en-US" sz="3200" dirty="0" smtClean="0">
                <a:latin typeface="Times New Roman" panose="02020603050405020304" pitchFamily="18" charset="0"/>
                <a:cs typeface="Times New Roman" panose="02020603050405020304" pitchFamily="18" charset="0"/>
              </a:rPr>
              <a:t>Objectives.</a:t>
            </a:r>
          </a:p>
          <a:p>
            <a:pPr marL="285750" indent="-285750">
              <a:lnSpc>
                <a:spcPct val="150000"/>
              </a:lnSpc>
              <a:buFontTx/>
              <a:buChar char="-"/>
            </a:pPr>
            <a:r>
              <a:rPr lang="en-US" sz="3200" dirty="0" smtClean="0">
                <a:latin typeface="Times New Roman" panose="02020603050405020304" pitchFamily="18" charset="0"/>
                <a:cs typeface="Times New Roman" panose="02020603050405020304" pitchFamily="18" charset="0"/>
              </a:rPr>
              <a:t>The </a:t>
            </a:r>
            <a:r>
              <a:rPr lang="en-US" sz="3200" dirty="0" err="1" smtClean="0">
                <a:latin typeface="Times New Roman" panose="02020603050405020304" pitchFamily="18" charset="0"/>
                <a:cs typeface="Times New Roman" panose="02020603050405020304" pitchFamily="18" charset="0"/>
              </a:rPr>
              <a:t>LXe</a:t>
            </a:r>
            <a:r>
              <a:rPr lang="en-US" sz="3200" dirty="0" smtClean="0">
                <a:latin typeface="Times New Roman" panose="02020603050405020304" pitchFamily="18" charset="0"/>
                <a:cs typeface="Times New Roman" panose="02020603050405020304" pitchFamily="18" charset="0"/>
              </a:rPr>
              <a:t> Setup.</a:t>
            </a:r>
          </a:p>
          <a:p>
            <a:pPr marL="285750" indent="-285750">
              <a:lnSpc>
                <a:spcPct val="150000"/>
              </a:lnSpc>
              <a:buFontTx/>
              <a:buChar char="-"/>
            </a:pPr>
            <a:r>
              <a:rPr lang="en-US" sz="3200" dirty="0" smtClean="0">
                <a:latin typeface="Times New Roman" panose="02020603050405020304" pitchFamily="18" charset="0"/>
                <a:cs typeface="Times New Roman" panose="02020603050405020304" pitchFamily="18" charset="0"/>
              </a:rPr>
              <a:t>Preliminary Results with light.</a:t>
            </a:r>
          </a:p>
          <a:p>
            <a:pPr marL="285750" indent="-285750">
              <a:lnSpc>
                <a:spcPct val="150000"/>
              </a:lnSpc>
              <a:buFontTx/>
              <a:buChar char="-"/>
            </a:pPr>
            <a:r>
              <a:rPr lang="en-US" sz="3200" dirty="0" smtClean="0">
                <a:latin typeface="Times New Roman" panose="02020603050405020304" pitchFamily="18" charset="0"/>
                <a:cs typeface="Times New Roman" panose="02020603050405020304" pitchFamily="18" charset="0"/>
              </a:rPr>
              <a:t>Preliminary Results in Dark.</a:t>
            </a:r>
          </a:p>
          <a:p>
            <a:pPr marL="285750" indent="-285750">
              <a:lnSpc>
                <a:spcPct val="150000"/>
              </a:lnSpc>
              <a:buFontTx/>
              <a:buChar char="-"/>
            </a:pPr>
            <a:r>
              <a:rPr lang="en-US" sz="3200" dirty="0" smtClean="0">
                <a:latin typeface="Times New Roman" panose="02020603050405020304" pitchFamily="18" charset="0"/>
                <a:cs typeface="Times New Roman" panose="02020603050405020304" pitchFamily="18" charset="0"/>
              </a:rPr>
              <a:t>I-V curve studies.</a:t>
            </a:r>
          </a:p>
          <a:p>
            <a:pPr marL="285750" indent="-285750">
              <a:lnSpc>
                <a:spcPct val="150000"/>
              </a:lnSpc>
              <a:buFontTx/>
              <a:buChar char="-"/>
            </a:pPr>
            <a:r>
              <a:rPr lang="en-US" sz="3200" dirty="0" smtClean="0">
                <a:latin typeface="Times New Roman" panose="02020603050405020304" pitchFamily="18" charset="0"/>
                <a:cs typeface="Times New Roman" panose="02020603050405020304" pitchFamily="18" charset="0"/>
              </a:rPr>
              <a:t>Conclusion and outlook. </a:t>
            </a:r>
          </a:p>
        </p:txBody>
      </p:sp>
    </p:spTree>
    <p:extLst>
      <p:ext uri="{BB962C8B-B14F-4D97-AF65-F5344CB8AC3E}">
        <p14:creationId xmlns:p14="http://schemas.microsoft.com/office/powerpoint/2010/main" val="3825961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123D73-C94A-43D4-8461-AC2A342D5EEB}" type="datetime1">
              <a:rPr lang="en-US" smtClean="0"/>
              <a:t>5/23/2017</a:t>
            </a:fld>
            <a:endParaRPr lang="en-US"/>
          </a:p>
        </p:txBody>
      </p:sp>
      <p:sp>
        <p:nvSpPr>
          <p:cNvPr id="3" name="Footer Placeholder 2"/>
          <p:cNvSpPr>
            <a:spLocks noGrp="1"/>
          </p:cNvSpPr>
          <p:nvPr>
            <p:ph type="ftr" sz="quarter" idx="11"/>
          </p:nvPr>
        </p:nvSpPr>
        <p:spPr/>
        <p:txBody>
          <a:bodyPr/>
          <a:lstStyle/>
          <a:p>
            <a:r>
              <a:rPr lang="en-US" smtClean="0"/>
              <a:t>T.Tolba, TIPP 2017</a:t>
            </a:r>
            <a:endParaRPr lang="en-US"/>
          </a:p>
        </p:txBody>
      </p:sp>
      <p:sp>
        <p:nvSpPr>
          <p:cNvPr id="4" name="Slide Number Placeholder 3"/>
          <p:cNvSpPr>
            <a:spLocks noGrp="1"/>
          </p:cNvSpPr>
          <p:nvPr>
            <p:ph type="sldNum" sz="quarter" idx="12"/>
          </p:nvPr>
        </p:nvSpPr>
        <p:spPr/>
        <p:txBody>
          <a:bodyPr/>
          <a:lstStyle/>
          <a:p>
            <a:fld id="{B56E4D6B-D400-4B48-AE41-0D86B7378FF4}" type="slidenum">
              <a:rPr lang="en-US" smtClean="0"/>
              <a:t>20</a:t>
            </a:fld>
            <a:endParaRPr 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7379"/>
          <a:stretch/>
        </p:blipFill>
        <p:spPr>
          <a:xfrm>
            <a:off x="0" y="633046"/>
            <a:ext cx="12192000" cy="6075970"/>
          </a:xfrm>
          <a:prstGeom prst="rect">
            <a:avLst/>
          </a:prstGeom>
        </p:spPr>
      </p:pic>
      <p:sp>
        <p:nvSpPr>
          <p:cNvPr id="6" name="TextBox 5"/>
          <p:cNvSpPr txBox="1"/>
          <p:nvPr/>
        </p:nvSpPr>
        <p:spPr>
          <a:xfrm>
            <a:off x="4293776" y="79048"/>
            <a:ext cx="3526415" cy="553998"/>
          </a:xfrm>
          <a:prstGeom prst="rect">
            <a:avLst/>
          </a:prstGeom>
          <a:noFill/>
        </p:spPr>
        <p:txBody>
          <a:bodyPr wrap="none" rtlCol="0">
            <a:spAutoFit/>
          </a:bodyPr>
          <a:lstStyle/>
          <a:p>
            <a:r>
              <a:rPr lang="en-US" sz="3000" dirty="0" smtClean="0">
                <a:latin typeface="Times New Roman" panose="02020603050405020304" pitchFamily="18" charset="0"/>
                <a:cs typeface="Times New Roman" panose="02020603050405020304" pitchFamily="18" charset="0"/>
              </a:rPr>
              <a:t>PMT stability vs time</a:t>
            </a: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6020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828" y="768744"/>
            <a:ext cx="12119172" cy="5724644"/>
          </a:xfrm>
          <a:prstGeom prst="rect">
            <a:avLst/>
          </a:prstGeom>
          <a:noFill/>
        </p:spPr>
        <p:txBody>
          <a:bodyPr wrap="square" rtlCol="0">
            <a:spAutoFit/>
          </a:bodyPr>
          <a:lstStyle/>
          <a:p>
            <a:pPr marL="285750" indent="-285750">
              <a:lnSpc>
                <a:spcPct val="150000"/>
              </a:lnSpc>
              <a:buFontTx/>
              <a:buChar char="-"/>
            </a:pPr>
            <a:r>
              <a:rPr lang="en-US" sz="2000" dirty="0" err="1" smtClean="0">
                <a:latin typeface="Times New Roman" panose="02020603050405020304" pitchFamily="18" charset="0"/>
                <a:cs typeface="Times New Roman" panose="02020603050405020304" pitchFamily="18" charset="0"/>
              </a:rPr>
              <a:t>SiPMs</a:t>
            </a:r>
            <a:r>
              <a:rPr lang="en-US" sz="2000" dirty="0" smtClean="0">
                <a:latin typeface="Times New Roman" panose="02020603050405020304" pitchFamily="18" charset="0"/>
                <a:cs typeface="Times New Roman" panose="02020603050405020304" pitchFamily="18" charset="0"/>
              </a:rPr>
              <a:t> technology is “relatively” new technology, hence not all its properties are examined under the exposure to extreme working environments!</a:t>
            </a:r>
          </a:p>
          <a:p>
            <a:pPr marL="285750" indent="-285750">
              <a:lnSpc>
                <a:spcPct val="150000"/>
              </a:lnSpc>
              <a:buFontTx/>
              <a:buChar char="-"/>
            </a:pPr>
            <a:endParaRPr lang="en-US" sz="800" dirty="0" smtClean="0">
              <a:latin typeface="Times New Roman" panose="02020603050405020304" pitchFamily="18" charset="0"/>
              <a:cs typeface="Times New Roman" panose="02020603050405020304" pitchFamily="18" charset="0"/>
            </a:endParaRPr>
          </a:p>
          <a:p>
            <a:pPr marL="285750" indent="-285750">
              <a:lnSpc>
                <a:spcPct val="150000"/>
              </a:lnSpc>
              <a:buFontTx/>
              <a:buChar char="-"/>
            </a:pPr>
            <a:r>
              <a:rPr lang="en-US" sz="2000" dirty="0">
                <a:latin typeface="Times New Roman" panose="02020603050405020304" pitchFamily="18" charset="0"/>
                <a:cs typeface="Times New Roman" panose="02020603050405020304" pitchFamily="18" charset="0"/>
              </a:rPr>
              <a:t>Many </a:t>
            </a:r>
            <a:r>
              <a:rPr lang="ru-RU" sz="2000" dirty="0">
                <a:latin typeface="Times New Roman" panose="02020603050405020304" pitchFamily="18" charset="0"/>
                <a:cs typeface="Times New Roman" panose="02020603050405020304" pitchFamily="18" charset="0"/>
              </a:rPr>
              <a:t>features</a:t>
            </a:r>
            <a:r>
              <a:rPr lang="en-US" sz="2000" dirty="0">
                <a:latin typeface="Times New Roman" panose="02020603050405020304" pitchFamily="18" charset="0"/>
                <a:cs typeface="Times New Roman" panose="02020603050405020304" pitchFamily="18" charset="0"/>
              </a:rPr>
              <a:t> (compact size, low DCR at cold and low radioactivity)</a:t>
            </a:r>
            <a:r>
              <a:rPr lang="ru-RU" sz="2000" dirty="0">
                <a:latin typeface="Times New Roman" panose="02020603050405020304" pitchFamily="18" charset="0"/>
                <a:cs typeface="Times New Roman" panose="02020603050405020304" pitchFamily="18" charset="0"/>
              </a:rPr>
              <a:t> make </a:t>
            </a:r>
            <a:r>
              <a:rPr lang="en-US" sz="2000" dirty="0">
                <a:latin typeface="Times New Roman" panose="02020603050405020304" pitchFamily="18" charset="0"/>
                <a:cs typeface="Times New Roman" panose="02020603050405020304" pitchFamily="18" charset="0"/>
              </a:rPr>
              <a:t>the </a:t>
            </a:r>
            <a:r>
              <a:rPr lang="ru-RU" sz="2000" dirty="0">
                <a:latin typeface="Times New Roman" panose="02020603050405020304" pitchFamily="18" charset="0"/>
                <a:cs typeface="Times New Roman" panose="02020603050405020304" pitchFamily="18" charset="0"/>
              </a:rPr>
              <a:t>SiPMs very attractive photo-sensors to be considered in various low background applications working in cryogenic environment</a:t>
            </a:r>
            <a:r>
              <a:rPr lang="en-US" sz="2000" dirty="0">
                <a:latin typeface="Times New Roman" panose="02020603050405020304" pitchFamily="18" charset="0"/>
                <a:cs typeface="Times New Roman" panose="02020603050405020304" pitchFamily="18" charset="0"/>
              </a:rPr>
              <a:t>, especially the</a:t>
            </a:r>
            <a:r>
              <a:rPr lang="ru-RU" sz="2000" dirty="0">
                <a:latin typeface="Times New Roman" panose="02020603050405020304" pitchFamily="18" charset="0"/>
                <a:cs typeface="Times New Roman" panose="02020603050405020304" pitchFamily="18" charset="0"/>
              </a:rPr>
              <a:t> liquefied noble-gas detectors used in dark matter searches or neutrino physics</a:t>
            </a:r>
            <a:r>
              <a:rPr lang="en-US" sz="2000" dirty="0">
                <a:latin typeface="Times New Roman" panose="02020603050405020304" pitchFamily="18" charset="0"/>
                <a:cs typeface="Times New Roman" panose="02020603050405020304" pitchFamily="18" charset="0"/>
              </a:rPr>
              <a:t> (e.g. </a:t>
            </a:r>
            <a:r>
              <a:rPr lang="en-US" sz="2000" dirty="0" err="1">
                <a:latin typeface="Times New Roman" panose="02020603050405020304" pitchFamily="18" charset="0"/>
                <a:cs typeface="Times New Roman" panose="02020603050405020304" pitchFamily="18" charset="0"/>
              </a:rPr>
              <a:t>nEXO</a:t>
            </a:r>
            <a:r>
              <a:rPr lang="en-US" sz="2000" dirty="0">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a:t>
            </a:r>
            <a:endParaRPr lang="de-DE" sz="2000" dirty="0">
              <a:latin typeface="Times New Roman" panose="02020603050405020304" pitchFamily="18" charset="0"/>
              <a:cs typeface="Times New Roman" panose="02020603050405020304" pitchFamily="18" charset="0"/>
            </a:endParaRPr>
          </a:p>
          <a:p>
            <a:pPr marL="285750" indent="-285750">
              <a:lnSpc>
                <a:spcPct val="150000"/>
              </a:lnSpc>
              <a:buFontTx/>
              <a:buChar char="-"/>
            </a:pPr>
            <a:endParaRPr lang="en-US" sz="800" dirty="0" smtClean="0">
              <a:latin typeface="Times New Roman" panose="02020603050405020304" pitchFamily="18" charset="0"/>
              <a:cs typeface="Times New Roman" panose="02020603050405020304" pitchFamily="18" charset="0"/>
            </a:endParaRPr>
          </a:p>
          <a:p>
            <a:pPr marL="285750" indent="-285750">
              <a:lnSpc>
                <a:spcPct val="150000"/>
              </a:lnSpc>
              <a:buFontTx/>
              <a:buChar char="-"/>
            </a:pPr>
            <a:r>
              <a:rPr lang="en-US" sz="2000" dirty="0" smtClean="0">
                <a:latin typeface="Times New Roman" panose="02020603050405020304" pitchFamily="18" charset="0"/>
                <a:cs typeface="Times New Roman" panose="02020603050405020304" pitchFamily="18" charset="0"/>
              </a:rPr>
              <a:t>The </a:t>
            </a:r>
            <a:r>
              <a:rPr lang="en-US" sz="2000" dirty="0" err="1" smtClean="0">
                <a:latin typeface="Times New Roman" panose="02020603050405020304" pitchFamily="18" charset="0"/>
                <a:cs typeface="Times New Roman" panose="02020603050405020304" pitchFamily="18" charset="0"/>
              </a:rPr>
              <a:t>SiPMs</a:t>
            </a:r>
            <a:r>
              <a:rPr lang="en-US" sz="2000" dirty="0" smtClean="0">
                <a:latin typeface="Times New Roman" panose="02020603050405020304" pitchFamily="18" charset="0"/>
                <a:cs typeface="Times New Roman" panose="02020603050405020304" pitchFamily="18" charset="0"/>
              </a:rPr>
              <a:t> are known to be stable against the change in the surrounding magnetic field strengths, but little is know about their behavior in different electric field strengths.</a:t>
            </a:r>
          </a:p>
          <a:p>
            <a:pPr>
              <a:lnSpc>
                <a:spcPct val="150000"/>
              </a:lnSpc>
            </a:pPr>
            <a:endParaRPr lang="en-US" sz="800" dirty="0" smtClean="0">
              <a:latin typeface="Times New Roman" panose="02020603050405020304" pitchFamily="18" charset="0"/>
              <a:cs typeface="Times New Roman" panose="02020603050405020304" pitchFamily="18" charset="0"/>
            </a:endParaRPr>
          </a:p>
          <a:p>
            <a:pPr marL="285750" indent="-285750">
              <a:lnSpc>
                <a:spcPct val="150000"/>
              </a:lnSpc>
              <a:buFontTx/>
              <a:buChar char="-"/>
            </a:pPr>
            <a:r>
              <a:rPr lang="ru-RU" sz="2000" dirty="0" smtClean="0">
                <a:latin typeface="Times New Roman" panose="02020603050405020304" pitchFamily="18" charset="0"/>
                <a:cs typeface="Times New Roman" panose="02020603050405020304" pitchFamily="18" charset="0"/>
              </a:rPr>
              <a:t>In </a:t>
            </a:r>
            <a:r>
              <a:rPr lang="ru-RU" sz="2000" dirty="0">
                <a:latin typeface="Times New Roman" panose="02020603050405020304" pitchFamily="18" charset="0"/>
                <a:cs typeface="Times New Roman" panose="02020603050405020304" pitchFamily="18" charset="0"/>
              </a:rPr>
              <a:t>the current nEXO concept design, the SiPM array will be located behind the field shaping </a:t>
            </a:r>
            <a:r>
              <a:rPr lang="ru-RU" sz="2000" dirty="0" smtClean="0">
                <a:latin typeface="Times New Roman" panose="02020603050405020304" pitchFamily="18" charset="0"/>
                <a:cs typeface="Times New Roman" panose="02020603050405020304" pitchFamily="18" charset="0"/>
              </a:rPr>
              <a:t>rings</a:t>
            </a:r>
            <a:r>
              <a:rPr lang="en-US" sz="2000"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Guofu</a:t>
            </a:r>
            <a:r>
              <a:rPr lang="en-US" sz="2000" b="1" i="1" dirty="0" smtClean="0">
                <a:latin typeface="Times New Roman" panose="02020603050405020304" pitchFamily="18" charset="0"/>
                <a:cs typeface="Times New Roman" panose="02020603050405020304" pitchFamily="18" charset="0"/>
              </a:rPr>
              <a:t> Cao talk [212] R2 May 23rd</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This will lead</a:t>
            </a:r>
            <a:r>
              <a:rPr lang="ru-RU" sz="2000" dirty="0">
                <a:latin typeface="Times New Roman" panose="02020603050405020304" pitchFamily="18" charset="0"/>
                <a:cs typeface="Times New Roman" panose="02020603050405020304" pitchFamily="18" charset="0"/>
              </a:rPr>
              <a:t> the SiPM devices </a:t>
            </a:r>
            <a:r>
              <a:rPr lang="en-US" sz="2000" dirty="0">
                <a:latin typeface="Times New Roman" panose="02020603050405020304" pitchFamily="18" charset="0"/>
                <a:cs typeface="Times New Roman" panose="02020603050405020304" pitchFamily="18" charset="0"/>
              </a:rPr>
              <a:t>to</a:t>
            </a:r>
            <a:r>
              <a:rPr lang="ru-RU" sz="2000" dirty="0">
                <a:latin typeface="Times New Roman" panose="02020603050405020304" pitchFamily="18" charset="0"/>
                <a:cs typeface="Times New Roman" panose="02020603050405020304" pitchFamily="18" charset="0"/>
              </a:rPr>
              <a:t> be exposed to different electric field strengths along the drift axis of the detector. The preliminary electrostatic simulations show that the SiPMs will be exposed to electric field values as high as 15 – 25 </a:t>
            </a:r>
            <a:r>
              <a:rPr lang="ru-RU" sz="2000" dirty="0" smtClean="0">
                <a:latin typeface="Times New Roman" panose="02020603050405020304" pitchFamily="18" charset="0"/>
                <a:cs typeface="Times New Roman" panose="02020603050405020304" pitchFamily="18" charset="0"/>
              </a:rPr>
              <a:t>kV/cm</a:t>
            </a:r>
            <a:endParaRPr lang="en-US" sz="2000" dirty="0" smtClean="0">
              <a:latin typeface="Times New Roman" panose="02020603050405020304" pitchFamily="18" charset="0"/>
              <a:cs typeface="Times New Roman" panose="02020603050405020304" pitchFamily="18" charset="0"/>
            </a:endParaRPr>
          </a:p>
        </p:txBody>
      </p:sp>
      <p:sp>
        <p:nvSpPr>
          <p:cNvPr id="4" name="TextBox 3"/>
          <p:cNvSpPr txBox="1"/>
          <p:nvPr/>
        </p:nvSpPr>
        <p:spPr>
          <a:xfrm>
            <a:off x="5017061" y="0"/>
            <a:ext cx="2089033" cy="553998"/>
          </a:xfrm>
          <a:prstGeom prst="rect">
            <a:avLst/>
          </a:prstGeom>
          <a:noFill/>
        </p:spPr>
        <p:txBody>
          <a:bodyPr wrap="none" rtlCol="0">
            <a:spAutoFit/>
          </a:bodyPr>
          <a:lstStyle/>
          <a:p>
            <a:r>
              <a:rPr lang="en-US" sz="3000" dirty="0" smtClean="0">
                <a:latin typeface="Times New Roman" panose="02020603050405020304" pitchFamily="18" charset="0"/>
                <a:cs typeface="Times New Roman" panose="02020603050405020304" pitchFamily="18" charset="0"/>
              </a:rPr>
              <a:t>Introduction</a:t>
            </a:r>
            <a:endParaRPr lang="en-US" sz="3000" dirty="0">
              <a:latin typeface="Times New Roman" panose="02020603050405020304" pitchFamily="18" charset="0"/>
              <a:cs typeface="Times New Roman" panose="02020603050405020304" pitchFamily="18" charset="0"/>
            </a:endParaRPr>
          </a:p>
        </p:txBody>
      </p:sp>
      <p:sp>
        <p:nvSpPr>
          <p:cNvPr id="5" name="Date Placeholder 4"/>
          <p:cNvSpPr>
            <a:spLocks noGrp="1"/>
          </p:cNvSpPr>
          <p:nvPr>
            <p:ph type="dt" sz="half" idx="10"/>
          </p:nvPr>
        </p:nvSpPr>
        <p:spPr/>
        <p:txBody>
          <a:bodyPr/>
          <a:lstStyle/>
          <a:p>
            <a:fld id="{8151D036-F0A2-4EE0-BF29-1538FC3F04C5}" type="datetime1">
              <a:rPr lang="en-US" smtClean="0"/>
              <a:t>5/23/2017</a:t>
            </a:fld>
            <a:endParaRPr lang="en-US" dirty="0"/>
          </a:p>
        </p:txBody>
      </p:sp>
      <p:sp>
        <p:nvSpPr>
          <p:cNvPr id="6" name="Footer Placeholder 5"/>
          <p:cNvSpPr>
            <a:spLocks noGrp="1"/>
          </p:cNvSpPr>
          <p:nvPr>
            <p:ph type="ftr" sz="quarter" idx="11"/>
          </p:nvPr>
        </p:nvSpPr>
        <p:spPr/>
        <p:txBody>
          <a:bodyPr/>
          <a:lstStyle/>
          <a:p>
            <a:r>
              <a:rPr lang="en-US" dirty="0" err="1" smtClean="0"/>
              <a:t>T.Tolba</a:t>
            </a:r>
            <a:r>
              <a:rPr lang="en-US" dirty="0" smtClean="0"/>
              <a:t>, TIPP 2017</a:t>
            </a:r>
            <a:endParaRPr lang="en-US" dirty="0"/>
          </a:p>
        </p:txBody>
      </p:sp>
      <p:sp>
        <p:nvSpPr>
          <p:cNvPr id="7" name="Slide Number Placeholder 6"/>
          <p:cNvSpPr>
            <a:spLocks noGrp="1"/>
          </p:cNvSpPr>
          <p:nvPr>
            <p:ph type="sldNum" sz="quarter" idx="12"/>
          </p:nvPr>
        </p:nvSpPr>
        <p:spPr/>
        <p:txBody>
          <a:bodyPr/>
          <a:lstStyle/>
          <a:p>
            <a:fld id="{B56E4D6B-D400-4B48-AE41-0D86B7378FF4}" type="slidenum">
              <a:rPr lang="en-US" smtClean="0"/>
              <a:t>3</a:t>
            </a:fld>
            <a:endParaRPr lang="en-US"/>
          </a:p>
        </p:txBody>
      </p:sp>
    </p:spTree>
    <p:extLst>
      <p:ext uri="{BB962C8B-B14F-4D97-AF65-F5344CB8AC3E}">
        <p14:creationId xmlns:p14="http://schemas.microsoft.com/office/powerpoint/2010/main" val="20813236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stretch>
            <a:fillRect/>
          </a:stretch>
        </p:blipFill>
        <p:spPr>
          <a:xfrm>
            <a:off x="1010653" y="738467"/>
            <a:ext cx="4360811" cy="4111813"/>
          </a:xfrm>
          <a:prstGeom prst="rect">
            <a:avLst/>
          </a:prstGeom>
        </p:spPr>
      </p:pic>
      <p:sp>
        <p:nvSpPr>
          <p:cNvPr id="6" name="TextShape 10"/>
          <p:cNvSpPr txBox="1"/>
          <p:nvPr/>
        </p:nvSpPr>
        <p:spPr>
          <a:xfrm>
            <a:off x="3226074" y="4477036"/>
            <a:ext cx="1422126" cy="373244"/>
          </a:xfrm>
          <a:prstGeom prst="rect">
            <a:avLst/>
          </a:prstGeom>
        </p:spPr>
        <p:txBody>
          <a:bodyPr wrap="none" lIns="90000" tIns="45000" rIns="90000" bIns="45000"/>
          <a:lstStyle/>
          <a:p>
            <a:r>
              <a:rPr lang="en-US" b="1" dirty="0">
                <a:solidFill>
                  <a:srgbClr val="00FFFF"/>
                </a:solidFill>
                <a:latin typeface="Times New Roman" panose="02020603050405020304" pitchFamily="18" charset="0"/>
                <a:cs typeface="Times New Roman" panose="02020603050405020304" pitchFamily="18" charset="0"/>
              </a:rPr>
              <a:t>TPC Vessel</a:t>
            </a:r>
            <a:endParaRPr b="1"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6085771" y="982513"/>
            <a:ext cx="2609159" cy="2609159"/>
          </a:xfrm>
          <a:prstGeom prst="rect">
            <a:avLst/>
          </a:prstGeom>
        </p:spPr>
      </p:pic>
      <p:cxnSp>
        <p:nvCxnSpPr>
          <p:cNvPr id="8" name="Straight Connector 7"/>
          <p:cNvCxnSpPr/>
          <p:nvPr/>
        </p:nvCxnSpPr>
        <p:spPr bwMode="auto">
          <a:xfrm>
            <a:off x="4225491" y="1540168"/>
            <a:ext cx="2403909" cy="202958"/>
          </a:xfrm>
          <a:prstGeom prst="line">
            <a:avLst/>
          </a:prstGeom>
          <a:solidFill>
            <a:schemeClr val="accent1"/>
          </a:solidFill>
          <a:ln w="28575" cap="flat" cmpd="sng" algn="ctr">
            <a:solidFill>
              <a:srgbClr val="00B0F0"/>
            </a:solidFill>
            <a:prstDash val="solid"/>
            <a:round/>
            <a:headEnd type="triangle" w="med" len="med"/>
            <a:tailEnd type="triangle" w="med" len="med"/>
          </a:ln>
          <a:effectLst/>
        </p:spPr>
      </p:cxnSp>
      <p:cxnSp>
        <p:nvCxnSpPr>
          <p:cNvPr id="9" name="Straight Connector 8"/>
          <p:cNvCxnSpPr/>
          <p:nvPr/>
        </p:nvCxnSpPr>
        <p:spPr bwMode="auto">
          <a:xfrm>
            <a:off x="4357591" y="3267310"/>
            <a:ext cx="1992683" cy="70707"/>
          </a:xfrm>
          <a:prstGeom prst="line">
            <a:avLst/>
          </a:prstGeom>
          <a:solidFill>
            <a:schemeClr val="accent1"/>
          </a:solidFill>
          <a:ln w="28575" cap="flat" cmpd="sng" algn="ctr">
            <a:solidFill>
              <a:srgbClr val="00B0F0"/>
            </a:solidFill>
            <a:prstDash val="solid"/>
            <a:round/>
            <a:headEnd type="triangle" w="med" len="med"/>
            <a:tailEnd type="triangle" w="med" len="med"/>
          </a:ln>
          <a:effectLst/>
        </p:spPr>
      </p:cxnSp>
      <p:sp>
        <p:nvSpPr>
          <p:cNvPr id="10" name="TextBox 9"/>
          <p:cNvSpPr txBox="1"/>
          <p:nvPr/>
        </p:nvSpPr>
        <p:spPr>
          <a:xfrm>
            <a:off x="4792692" y="3005370"/>
            <a:ext cx="1307934" cy="584775"/>
          </a:xfrm>
          <a:prstGeom prst="rect">
            <a:avLst/>
          </a:prstGeom>
          <a:noFill/>
        </p:spPr>
        <p:txBody>
          <a:bodyPr wrap="square" rtlCol="0">
            <a:spAutoFit/>
          </a:bodyPr>
          <a:lstStyle/>
          <a:p>
            <a:pPr algn="ctr"/>
            <a:r>
              <a:rPr kumimoji="1" lang="en-US" altLang="ja-JP" sz="1600" dirty="0">
                <a:solidFill>
                  <a:srgbClr val="00B0F0"/>
                </a:solidFill>
                <a:latin typeface="Times New Roman" panose="02020603050405020304" pitchFamily="18" charset="0"/>
                <a:cs typeface="Times New Roman" panose="02020603050405020304" pitchFamily="18" charset="0"/>
              </a:rPr>
              <a:t>Field shaping </a:t>
            </a:r>
          </a:p>
          <a:p>
            <a:pPr algn="ctr"/>
            <a:r>
              <a:rPr kumimoji="1" lang="en-US" altLang="ja-JP" sz="1600" dirty="0">
                <a:solidFill>
                  <a:srgbClr val="00B0F0"/>
                </a:solidFill>
                <a:latin typeface="Times New Roman" panose="02020603050405020304" pitchFamily="18" charset="0"/>
                <a:cs typeface="Times New Roman" panose="02020603050405020304" pitchFamily="18" charset="0"/>
              </a:rPr>
              <a:t>rings</a:t>
            </a:r>
            <a:endParaRPr kumimoji="1" lang="ja-JP" altLang="en-US" sz="1600" dirty="0">
              <a:solidFill>
                <a:srgbClr val="00B0F0"/>
              </a:solidFill>
              <a:latin typeface="Times New Roman" panose="02020603050405020304" pitchFamily="18" charset="0"/>
              <a:cs typeface="Times New Roman" panose="02020603050405020304" pitchFamily="18" charset="0"/>
            </a:endParaRPr>
          </a:p>
        </p:txBody>
      </p:sp>
      <p:sp>
        <p:nvSpPr>
          <p:cNvPr id="13" name="TextShape 10"/>
          <p:cNvSpPr txBox="1"/>
          <p:nvPr/>
        </p:nvSpPr>
        <p:spPr>
          <a:xfrm>
            <a:off x="2935465" y="3489050"/>
            <a:ext cx="1422126" cy="373244"/>
          </a:xfrm>
          <a:prstGeom prst="rect">
            <a:avLst/>
          </a:prstGeom>
        </p:spPr>
        <p:txBody>
          <a:bodyPr wrap="none" lIns="90000" tIns="45000" rIns="90000" bIns="45000"/>
          <a:lstStyle/>
          <a:p>
            <a:r>
              <a:rPr lang="en-US" b="1" dirty="0">
                <a:solidFill>
                  <a:schemeClr val="bg2"/>
                </a:solidFill>
                <a:latin typeface="Times New Roman" panose="02020603050405020304" pitchFamily="18" charset="0"/>
                <a:cs typeface="Times New Roman" panose="02020603050405020304" pitchFamily="18" charset="0"/>
              </a:rPr>
              <a:t>Cathode</a:t>
            </a:r>
            <a:endParaRPr b="1" dirty="0">
              <a:solidFill>
                <a:schemeClr val="bg2"/>
              </a:solidFill>
              <a:latin typeface="Times New Roman" panose="02020603050405020304" pitchFamily="18" charset="0"/>
              <a:cs typeface="Times New Roman" panose="02020603050405020304" pitchFamily="18" charset="0"/>
            </a:endParaRPr>
          </a:p>
        </p:txBody>
      </p:sp>
      <p:sp>
        <p:nvSpPr>
          <p:cNvPr id="16" name="TextBox 15"/>
          <p:cNvSpPr txBox="1"/>
          <p:nvPr/>
        </p:nvSpPr>
        <p:spPr>
          <a:xfrm rot="157356">
            <a:off x="5022695" y="1353452"/>
            <a:ext cx="1307934" cy="338554"/>
          </a:xfrm>
          <a:prstGeom prst="rect">
            <a:avLst/>
          </a:prstGeom>
          <a:noFill/>
        </p:spPr>
        <p:txBody>
          <a:bodyPr wrap="square" rtlCol="0">
            <a:spAutoFit/>
          </a:bodyPr>
          <a:lstStyle/>
          <a:p>
            <a:pPr algn="ctr"/>
            <a:r>
              <a:rPr kumimoji="1" lang="en-US" altLang="ja-JP" sz="1600" dirty="0">
                <a:solidFill>
                  <a:srgbClr val="00B0F0"/>
                </a:solidFill>
                <a:latin typeface="Times New Roman" panose="02020603050405020304" pitchFamily="18" charset="0"/>
                <a:cs typeface="Times New Roman" panose="02020603050405020304" pitchFamily="18" charset="0"/>
              </a:rPr>
              <a:t>Anode</a:t>
            </a:r>
            <a:endParaRPr kumimoji="1" lang="ja-JP" altLang="en-US" sz="1600" dirty="0">
              <a:solidFill>
                <a:srgbClr val="00B0F0"/>
              </a:solidFill>
              <a:latin typeface="Times New Roman" panose="02020603050405020304" pitchFamily="18" charset="0"/>
              <a:cs typeface="Times New Roman" panose="02020603050405020304" pitchFamily="18" charset="0"/>
            </a:endParaRPr>
          </a:p>
        </p:txBody>
      </p:sp>
      <p:cxnSp>
        <p:nvCxnSpPr>
          <p:cNvPr id="19" name="Straight Connector 18"/>
          <p:cNvCxnSpPr/>
          <p:nvPr/>
        </p:nvCxnSpPr>
        <p:spPr bwMode="auto">
          <a:xfrm>
            <a:off x="4716379" y="2264499"/>
            <a:ext cx="3655144" cy="195321"/>
          </a:xfrm>
          <a:prstGeom prst="line">
            <a:avLst/>
          </a:prstGeom>
          <a:solidFill>
            <a:schemeClr val="accent1"/>
          </a:solidFill>
          <a:ln w="28575" cap="flat" cmpd="sng" algn="ctr">
            <a:solidFill>
              <a:srgbClr val="00B0F0"/>
            </a:solidFill>
            <a:prstDash val="solid"/>
            <a:round/>
            <a:headEnd type="triangle" w="med" len="med"/>
            <a:tailEnd type="none" w="med" len="med"/>
          </a:ln>
          <a:effectLst/>
        </p:spPr>
      </p:cxnSp>
      <p:sp>
        <p:nvSpPr>
          <p:cNvPr id="20" name="TextBox 19"/>
          <p:cNvSpPr txBox="1"/>
          <p:nvPr/>
        </p:nvSpPr>
        <p:spPr>
          <a:xfrm>
            <a:off x="5042340" y="1991426"/>
            <a:ext cx="1307934" cy="338554"/>
          </a:xfrm>
          <a:prstGeom prst="rect">
            <a:avLst/>
          </a:prstGeom>
          <a:noFill/>
        </p:spPr>
        <p:txBody>
          <a:bodyPr wrap="square" rtlCol="0">
            <a:spAutoFit/>
          </a:bodyPr>
          <a:lstStyle/>
          <a:p>
            <a:pPr algn="ctr"/>
            <a:r>
              <a:rPr kumimoji="1" lang="en-US" altLang="ja-JP" sz="1600" dirty="0" err="1">
                <a:solidFill>
                  <a:srgbClr val="00B0F0"/>
                </a:solidFill>
                <a:latin typeface="Times New Roman" panose="02020603050405020304" pitchFamily="18" charset="0"/>
                <a:cs typeface="Times New Roman" panose="02020603050405020304" pitchFamily="18" charset="0"/>
              </a:rPr>
              <a:t>SiPMs</a:t>
            </a:r>
            <a:endParaRPr kumimoji="1" lang="ja-JP" altLang="en-US" sz="1600" dirty="0">
              <a:solidFill>
                <a:srgbClr val="00B0F0"/>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445956" y="5055347"/>
            <a:ext cx="9108707" cy="1200329"/>
          </a:xfrm>
          <a:prstGeom prst="rect">
            <a:avLst/>
          </a:prstGeom>
          <a:noFill/>
        </p:spPr>
        <p:txBody>
          <a:bodyPr wrap="square" rtlCol="0">
            <a:spAutoFit/>
          </a:bodyPr>
          <a:lstStyle/>
          <a:p>
            <a:r>
              <a:rPr lang="en-US" b="1" dirty="0" err="1">
                <a:solidFill>
                  <a:srgbClr val="0070C0"/>
                </a:solidFill>
                <a:latin typeface="Times New Roman" panose="02020603050405020304" pitchFamily="18" charset="0"/>
                <a:cs typeface="Times New Roman" panose="02020603050405020304" pitchFamily="18" charset="0"/>
              </a:rPr>
              <a:t>SiPMs</a:t>
            </a:r>
            <a:r>
              <a:rPr lang="en-US" b="1" dirty="0">
                <a:solidFill>
                  <a:srgbClr val="0070C0"/>
                </a:solidFill>
                <a:latin typeface="Times New Roman" panose="02020603050405020304" pitchFamily="18" charset="0"/>
                <a:cs typeface="Times New Roman" panose="02020603050405020304" pitchFamily="18" charset="0"/>
              </a:rPr>
              <a:t> plane in </a:t>
            </a:r>
            <a:r>
              <a:rPr lang="en-US" b="1" dirty="0" err="1">
                <a:solidFill>
                  <a:srgbClr val="0070C0"/>
                </a:solidFill>
                <a:latin typeface="Times New Roman" panose="02020603050405020304" pitchFamily="18" charset="0"/>
                <a:cs typeface="Times New Roman" panose="02020603050405020304" pitchFamily="18" charset="0"/>
              </a:rPr>
              <a:t>nEXO</a:t>
            </a:r>
            <a:r>
              <a:rPr lang="en-US" b="1" dirty="0">
                <a:solidFill>
                  <a:srgbClr val="0070C0"/>
                </a:solidFill>
                <a:latin typeface="Times New Roman" panose="02020603050405020304" pitchFamily="18" charset="0"/>
                <a:cs typeface="Times New Roman" panose="02020603050405020304" pitchFamily="18" charset="0"/>
              </a:rPr>
              <a:t> </a:t>
            </a:r>
            <a:r>
              <a:rPr lang="en-US"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Exposed to high electric field </a:t>
            </a:r>
            <a:r>
              <a:rPr lang="en-US" b="1" dirty="0" smtClean="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values</a:t>
            </a:r>
            <a:r>
              <a:rPr lang="en-US"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a:t>
            </a:r>
          </a:p>
          <a:p>
            <a:endParaRPr lang="en-US"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endParaRPr>
          </a:p>
          <a:p>
            <a:endParaRPr lang="en-US"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endParaRPr>
          </a:p>
          <a:p>
            <a:r>
              <a:rPr lang="en-US"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Effect on </a:t>
            </a:r>
            <a:r>
              <a:rPr lang="en-US"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SiPM</a:t>
            </a:r>
            <a:r>
              <a:rPr lang="en-US"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performance (Gain, PDE, correlated noise, physical damage …)!!!</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6123" y="3796739"/>
            <a:ext cx="3636646" cy="2107082"/>
          </a:xfrm>
          <a:prstGeom prst="rect">
            <a:avLst/>
          </a:prstGeom>
        </p:spPr>
      </p:pic>
      <p:sp>
        <p:nvSpPr>
          <p:cNvPr id="28" name="TextBox 27"/>
          <p:cNvSpPr txBox="1"/>
          <p:nvPr/>
        </p:nvSpPr>
        <p:spPr>
          <a:xfrm>
            <a:off x="8072795" y="3548438"/>
            <a:ext cx="4160680" cy="307777"/>
          </a:xfrm>
          <a:prstGeom prst="rect">
            <a:avLst/>
          </a:prstGeom>
          <a:noFill/>
        </p:spPr>
        <p:txBody>
          <a:bodyPr wrap="square" rtlCol="0">
            <a:spAutoFit/>
          </a:bodyPr>
          <a:lstStyle/>
          <a:p>
            <a:r>
              <a:rPr lang="en-US" sz="1400" b="1" dirty="0">
                <a:latin typeface="Times New Roman" panose="02020603050405020304" pitchFamily="18" charset="0"/>
                <a:cs typeface="Times New Roman" panose="02020603050405020304" pitchFamily="18" charset="0"/>
              </a:rPr>
              <a:t>E field strength map zoomed in to cathode area</a:t>
            </a:r>
          </a:p>
        </p:txBody>
      </p:sp>
      <p:cxnSp>
        <p:nvCxnSpPr>
          <p:cNvPr id="29" name="Straight Arrow Connector 28"/>
          <p:cNvCxnSpPr/>
          <p:nvPr/>
        </p:nvCxnSpPr>
        <p:spPr>
          <a:xfrm flipH="1" flipV="1">
            <a:off x="11101735" y="4691531"/>
            <a:ext cx="220409" cy="2617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1101735" y="4908727"/>
            <a:ext cx="638316" cy="523220"/>
          </a:xfrm>
          <a:prstGeom prst="rect">
            <a:avLst/>
          </a:prstGeom>
          <a:noFill/>
        </p:spPr>
        <p:txBody>
          <a:bodyPr wrap="none" rtlCol="0">
            <a:spAutoFit/>
          </a:bodyPr>
          <a:lstStyle/>
          <a:p>
            <a:r>
              <a:rPr lang="en-US" sz="1400" dirty="0" err="1">
                <a:latin typeface="Times New Roman" panose="02020603050405020304" pitchFamily="18" charset="0"/>
                <a:cs typeface="Times New Roman" panose="02020603050405020304" pitchFamily="18" charset="0"/>
              </a:rPr>
              <a:t>SiPM</a:t>
            </a:r>
            <a:r>
              <a:rPr lang="en-US" sz="1400" dirty="0">
                <a:latin typeface="Times New Roman" panose="02020603050405020304" pitchFamily="18" charset="0"/>
                <a:cs typeface="Times New Roman" panose="02020603050405020304" pitchFamily="18" charset="0"/>
              </a:rPr>
              <a:t> </a:t>
            </a:r>
          </a:p>
          <a:p>
            <a:r>
              <a:rPr lang="en-US" sz="1400" dirty="0">
                <a:latin typeface="Times New Roman" panose="02020603050405020304" pitchFamily="18" charset="0"/>
                <a:cs typeface="Times New Roman" panose="02020603050405020304" pitchFamily="18" charset="0"/>
              </a:rPr>
              <a:t>plane</a:t>
            </a:r>
          </a:p>
        </p:txBody>
      </p:sp>
      <p:sp>
        <p:nvSpPr>
          <p:cNvPr id="31" name="TextBox 30"/>
          <p:cNvSpPr txBox="1"/>
          <p:nvPr/>
        </p:nvSpPr>
        <p:spPr>
          <a:xfrm>
            <a:off x="11696770" y="4905600"/>
            <a:ext cx="708848" cy="246221"/>
          </a:xfrm>
          <a:prstGeom prst="rect">
            <a:avLst/>
          </a:prstGeom>
          <a:noFill/>
        </p:spPr>
        <p:txBody>
          <a:bodyPr wrap="none" rtlCol="0">
            <a:spAutoFit/>
          </a:bodyPr>
          <a:lstStyle/>
          <a:p>
            <a:r>
              <a:rPr lang="en-US" sz="1000" b="1" dirty="0">
                <a:latin typeface="Times New Roman" panose="02020603050405020304" pitchFamily="18" charset="0"/>
                <a:cs typeface="Times New Roman" panose="02020603050405020304" pitchFamily="18" charset="0"/>
              </a:rPr>
              <a:t>20 kV/cm</a:t>
            </a:r>
          </a:p>
        </p:txBody>
      </p:sp>
      <p:sp>
        <p:nvSpPr>
          <p:cNvPr id="32" name="TextBox 31"/>
          <p:cNvSpPr txBox="1"/>
          <p:nvPr/>
        </p:nvSpPr>
        <p:spPr>
          <a:xfrm>
            <a:off x="11696770" y="4590801"/>
            <a:ext cx="708848" cy="246221"/>
          </a:xfrm>
          <a:prstGeom prst="rect">
            <a:avLst/>
          </a:prstGeom>
          <a:noFill/>
        </p:spPr>
        <p:txBody>
          <a:bodyPr wrap="none" rtlCol="0">
            <a:spAutoFit/>
          </a:bodyPr>
          <a:lstStyle/>
          <a:p>
            <a:r>
              <a:rPr lang="en-US" sz="1000" b="1" dirty="0">
                <a:latin typeface="Times New Roman" panose="02020603050405020304" pitchFamily="18" charset="0"/>
                <a:cs typeface="Times New Roman" panose="02020603050405020304" pitchFamily="18" charset="0"/>
              </a:rPr>
              <a:t>30 kV/cm</a:t>
            </a:r>
          </a:p>
        </p:txBody>
      </p:sp>
      <p:sp>
        <p:nvSpPr>
          <p:cNvPr id="26" name="TextBox 25"/>
          <p:cNvSpPr txBox="1"/>
          <p:nvPr/>
        </p:nvSpPr>
        <p:spPr>
          <a:xfrm>
            <a:off x="3656198" y="10180"/>
            <a:ext cx="4408579" cy="553998"/>
          </a:xfrm>
          <a:prstGeom prst="rect">
            <a:avLst/>
          </a:prstGeom>
          <a:noFill/>
        </p:spPr>
        <p:txBody>
          <a:bodyPr wrap="none" rtlCol="0">
            <a:spAutoFit/>
          </a:bodyPr>
          <a:lstStyle/>
          <a:p>
            <a:r>
              <a:rPr lang="en-US" sz="3000" dirty="0" err="1">
                <a:latin typeface="Times New Roman" panose="02020603050405020304" pitchFamily="18" charset="0"/>
                <a:cs typeface="Times New Roman" panose="02020603050405020304" pitchFamily="18" charset="0"/>
              </a:rPr>
              <a:t>nEXO</a:t>
            </a:r>
            <a:r>
              <a:rPr lang="en-US" sz="3000" dirty="0">
                <a:latin typeface="Times New Roman" panose="02020603050405020304" pitchFamily="18" charset="0"/>
                <a:cs typeface="Times New Roman" panose="02020603050405020304" pitchFamily="18" charset="0"/>
              </a:rPr>
              <a:t> Light Readout R&amp;D</a:t>
            </a:r>
          </a:p>
        </p:txBody>
      </p:sp>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21553" t="23333" r="36875" b="12222"/>
          <a:stretch/>
        </p:blipFill>
        <p:spPr>
          <a:xfrm>
            <a:off x="9103539" y="198888"/>
            <a:ext cx="2541495" cy="2954921"/>
          </a:xfrm>
          <a:prstGeom prst="rect">
            <a:avLst/>
          </a:prstGeom>
        </p:spPr>
      </p:pic>
      <p:cxnSp>
        <p:nvCxnSpPr>
          <p:cNvPr id="33" name="Straight Connector 32"/>
          <p:cNvCxnSpPr/>
          <p:nvPr/>
        </p:nvCxnSpPr>
        <p:spPr bwMode="auto">
          <a:xfrm flipV="1">
            <a:off x="8371523" y="1983125"/>
            <a:ext cx="1382077" cy="465817"/>
          </a:xfrm>
          <a:prstGeom prst="line">
            <a:avLst/>
          </a:prstGeom>
          <a:solidFill>
            <a:schemeClr val="accent1"/>
          </a:solidFill>
          <a:ln w="28575" cap="flat" cmpd="sng" algn="ctr">
            <a:solidFill>
              <a:srgbClr val="00B0F0"/>
            </a:solidFill>
            <a:prstDash val="solid"/>
            <a:round/>
            <a:headEnd type="none" w="med" len="med"/>
            <a:tailEnd type="triangle" w="med" len="med"/>
          </a:ln>
          <a:effectLst/>
        </p:spPr>
      </p:cxnSp>
      <p:sp>
        <p:nvSpPr>
          <p:cNvPr id="34" name="TextBox 33"/>
          <p:cNvSpPr txBox="1"/>
          <p:nvPr/>
        </p:nvSpPr>
        <p:spPr>
          <a:xfrm rot="20520000">
            <a:off x="8226426" y="1914382"/>
            <a:ext cx="1307934" cy="338554"/>
          </a:xfrm>
          <a:prstGeom prst="rect">
            <a:avLst/>
          </a:prstGeom>
          <a:noFill/>
        </p:spPr>
        <p:txBody>
          <a:bodyPr wrap="square" rtlCol="0">
            <a:spAutoFit/>
          </a:bodyPr>
          <a:lstStyle/>
          <a:p>
            <a:pPr algn="ctr"/>
            <a:r>
              <a:rPr kumimoji="1" lang="en-US" altLang="ja-JP" sz="1600" dirty="0" err="1">
                <a:solidFill>
                  <a:srgbClr val="00B0F0"/>
                </a:solidFill>
                <a:latin typeface="Times New Roman" panose="02020603050405020304" pitchFamily="18" charset="0"/>
                <a:cs typeface="Times New Roman" panose="02020603050405020304" pitchFamily="18" charset="0"/>
              </a:rPr>
              <a:t>SiPMs</a:t>
            </a:r>
            <a:endParaRPr kumimoji="1" lang="ja-JP" altLang="en-US" sz="1600" dirty="0">
              <a:solidFill>
                <a:srgbClr val="00B0F0"/>
              </a:solidFill>
              <a:latin typeface="Times New Roman" panose="02020603050405020304" pitchFamily="18" charset="0"/>
              <a:cs typeface="Times New Roman" panose="02020603050405020304" pitchFamily="18" charset="0"/>
            </a:endParaRPr>
          </a:p>
        </p:txBody>
      </p:sp>
      <p:sp>
        <p:nvSpPr>
          <p:cNvPr id="12" name="Date Placeholder 11"/>
          <p:cNvSpPr>
            <a:spLocks noGrp="1"/>
          </p:cNvSpPr>
          <p:nvPr>
            <p:ph type="dt" sz="half" idx="10"/>
          </p:nvPr>
        </p:nvSpPr>
        <p:spPr/>
        <p:txBody>
          <a:bodyPr/>
          <a:lstStyle/>
          <a:p>
            <a:fld id="{728B0086-11C0-4A17-8B20-7C1F4B6F5AE2}" type="datetime1">
              <a:rPr lang="en-US" smtClean="0"/>
              <a:t>5/23/2017</a:t>
            </a:fld>
            <a:endParaRPr lang="en-US"/>
          </a:p>
        </p:txBody>
      </p:sp>
      <p:sp>
        <p:nvSpPr>
          <p:cNvPr id="14" name="Footer Placeholder 13"/>
          <p:cNvSpPr>
            <a:spLocks noGrp="1"/>
          </p:cNvSpPr>
          <p:nvPr>
            <p:ph type="ftr" sz="quarter" idx="11"/>
          </p:nvPr>
        </p:nvSpPr>
        <p:spPr/>
        <p:txBody>
          <a:bodyPr/>
          <a:lstStyle/>
          <a:p>
            <a:r>
              <a:rPr lang="en-US" smtClean="0"/>
              <a:t>T.Tolba, TIPP 2017</a:t>
            </a:r>
            <a:endParaRPr lang="en-US"/>
          </a:p>
        </p:txBody>
      </p:sp>
      <p:sp>
        <p:nvSpPr>
          <p:cNvPr id="15" name="Slide Number Placeholder 14"/>
          <p:cNvSpPr>
            <a:spLocks noGrp="1"/>
          </p:cNvSpPr>
          <p:nvPr>
            <p:ph type="sldNum" sz="quarter" idx="12"/>
          </p:nvPr>
        </p:nvSpPr>
        <p:spPr/>
        <p:txBody>
          <a:bodyPr/>
          <a:lstStyle/>
          <a:p>
            <a:fld id="{B56E4D6B-D400-4B48-AE41-0D86B7378FF4}" type="slidenum">
              <a:rPr lang="en-US" smtClean="0"/>
              <a:t>4</a:t>
            </a:fld>
            <a:endParaRPr lang="en-US"/>
          </a:p>
        </p:txBody>
      </p:sp>
    </p:spTree>
    <p:extLst>
      <p:ext uri="{BB962C8B-B14F-4D97-AF65-F5344CB8AC3E}">
        <p14:creationId xmlns:p14="http://schemas.microsoft.com/office/powerpoint/2010/main" val="42176526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48034"/>
            <a:ext cx="12192000" cy="5041380"/>
          </a:xfrm>
          <a:prstGeom prst="rect">
            <a:avLst/>
          </a:prstGeom>
        </p:spPr>
        <p:txBody>
          <a:bodyPr wrap="square">
            <a:spAutoFit/>
          </a:bodyPr>
          <a:lstStyle/>
          <a:p>
            <a:pPr marL="342900" indent="-342900" algn="just">
              <a:lnSpc>
                <a:spcPct val="110000"/>
              </a:lnSpc>
              <a:buFont typeface="Wingdings" panose="05000000000000000000" pitchFamily="2" charset="2"/>
              <a:buChar char="è"/>
            </a:pPr>
            <a:r>
              <a:rPr lang="ru-RU" sz="2400" dirty="0" smtClean="0">
                <a:effectLst/>
                <a:latin typeface="Times New Roman" panose="02020603050405020304" pitchFamily="18" charset="0"/>
                <a:ea typeface="SimSun" panose="02010600030101010101" pitchFamily="2" charset="-122"/>
              </a:rPr>
              <a:t>In this work, we perform new study on the SiPMs performance under the influence of the exposure to high electric field value</a:t>
            </a:r>
            <a:r>
              <a:rPr lang="en-US" sz="2400" dirty="0" smtClean="0">
                <a:effectLst/>
                <a:latin typeface="Times New Roman" panose="02020603050405020304" pitchFamily="18" charset="0"/>
                <a:ea typeface="SimSun" panose="02010600030101010101" pitchFamily="2" charset="-122"/>
              </a:rPr>
              <a:t>.</a:t>
            </a:r>
            <a:endParaRPr lang="en-US" sz="2400" dirty="0">
              <a:latin typeface="Times New Roman" panose="02020603050405020304" pitchFamily="18" charset="0"/>
              <a:ea typeface="SimSun" panose="02010600030101010101" pitchFamily="2" charset="-122"/>
            </a:endParaRPr>
          </a:p>
          <a:p>
            <a:pPr marL="800100" lvl="1" indent="-342900" algn="just">
              <a:lnSpc>
                <a:spcPct val="110000"/>
              </a:lnSpc>
              <a:buFont typeface="Wingdings" panose="05000000000000000000" pitchFamily="2" charset="2"/>
              <a:buChar char="è"/>
            </a:pPr>
            <a:endParaRPr lang="en-US" sz="2400" dirty="0" smtClean="0">
              <a:effectLst/>
              <a:latin typeface="Times New Roman" panose="02020603050405020304" pitchFamily="18" charset="0"/>
              <a:ea typeface="SimSun" panose="02010600030101010101" pitchFamily="2" charset="-122"/>
              <a:sym typeface="Wingdings" panose="05000000000000000000" pitchFamily="2" charset="2"/>
            </a:endParaRPr>
          </a:p>
          <a:p>
            <a:pPr marL="342900" indent="-342900" algn="just">
              <a:lnSpc>
                <a:spcPct val="110000"/>
              </a:lnSpc>
              <a:buFont typeface="Wingdings" panose="05000000000000000000" pitchFamily="2" charset="2"/>
              <a:buChar char="è"/>
            </a:pPr>
            <a:r>
              <a:rPr lang="en-US" sz="2400" dirty="0" smtClean="0">
                <a:effectLst/>
                <a:latin typeface="Times New Roman" panose="02020603050405020304" pitchFamily="18" charset="0"/>
                <a:ea typeface="SimSun" panose="02010600030101010101" pitchFamily="2" charset="-122"/>
                <a:sym typeface="Wingdings" panose="05000000000000000000" pitchFamily="2" charset="2"/>
              </a:rPr>
              <a:t> </a:t>
            </a:r>
            <a:r>
              <a:rPr lang="en-US" sz="2400" dirty="0" smtClean="0">
                <a:effectLst/>
                <a:latin typeface="Times New Roman" panose="02020603050405020304" pitchFamily="18" charset="0"/>
                <a:ea typeface="SimSun" panose="02010600030101010101" pitchFamily="2" charset="-122"/>
              </a:rPr>
              <a:t>T</a:t>
            </a:r>
            <a:r>
              <a:rPr lang="ru-RU" sz="2400" dirty="0" smtClean="0">
                <a:effectLst/>
                <a:latin typeface="Times New Roman" panose="02020603050405020304" pitchFamily="18" charset="0"/>
                <a:ea typeface="SimSun" panose="02010600030101010101" pitchFamily="2" charset="-122"/>
              </a:rPr>
              <a:t>wo serious concerns will be addressed:</a:t>
            </a:r>
            <a:endParaRPr lang="en-US" sz="2400" dirty="0" smtClean="0">
              <a:effectLst/>
              <a:latin typeface="Times New Roman" panose="02020603050405020304" pitchFamily="18" charset="0"/>
              <a:ea typeface="SimSun" panose="02010600030101010101" pitchFamily="2" charset="-122"/>
            </a:endParaRPr>
          </a:p>
          <a:p>
            <a:pPr marL="457200" indent="-457200" algn="just">
              <a:lnSpc>
                <a:spcPct val="150000"/>
              </a:lnSpc>
              <a:buAutoNum type="arabicPeriod"/>
            </a:pPr>
            <a:r>
              <a:rPr lang="ru-RU" sz="2400" dirty="0" smtClean="0">
                <a:effectLst/>
                <a:latin typeface="Times New Roman" panose="02020603050405020304" pitchFamily="18" charset="0"/>
                <a:ea typeface="SimSun" panose="02010600030101010101" pitchFamily="2" charset="-122"/>
              </a:rPr>
              <a:t>Any change in the SiPM properties</a:t>
            </a:r>
            <a:r>
              <a:rPr lang="en-US" sz="2400" dirty="0" smtClean="0">
                <a:effectLst/>
                <a:latin typeface="Times New Roman" panose="02020603050405020304" pitchFamily="18" charset="0"/>
                <a:ea typeface="SimSun" panose="02010600030101010101" pitchFamily="2" charset="-122"/>
              </a:rPr>
              <a:t>/performance</a:t>
            </a:r>
            <a:r>
              <a:rPr lang="ru-RU" sz="2400" dirty="0" smtClean="0">
                <a:effectLst/>
                <a:latin typeface="Times New Roman" panose="02020603050405020304" pitchFamily="18" charset="0"/>
                <a:ea typeface="SimSun" panose="02010600030101010101" pitchFamily="2" charset="-122"/>
              </a:rPr>
              <a:t> (gain</a:t>
            </a:r>
            <a:r>
              <a:rPr lang="en-US" sz="2400" dirty="0" smtClean="0">
                <a:effectLst/>
                <a:latin typeface="Times New Roman" panose="02020603050405020304" pitchFamily="18" charset="0"/>
                <a:ea typeface="SimSun" panose="02010600030101010101" pitchFamily="2" charset="-122"/>
              </a:rPr>
              <a:t> and</a:t>
            </a:r>
            <a:r>
              <a:rPr lang="ru-RU" sz="2400" dirty="0" smtClean="0">
                <a:effectLst/>
                <a:latin typeface="Times New Roman" panose="02020603050405020304" pitchFamily="18" charset="0"/>
                <a:ea typeface="SimSun" panose="02010600030101010101" pitchFamily="2" charset="-122"/>
              </a:rPr>
              <a:t> </a:t>
            </a:r>
            <a:r>
              <a:rPr lang="en-US" sz="2400" dirty="0" smtClean="0">
                <a:effectLst/>
                <a:latin typeface="Times New Roman" panose="02020603050405020304" pitchFamily="18" charset="0"/>
                <a:ea typeface="SimSun" panose="02010600030101010101" pitchFamily="2" charset="-122"/>
              </a:rPr>
              <a:t>correlated noises (e.g. </a:t>
            </a:r>
            <a:r>
              <a:rPr lang="ru-RU" sz="2400" dirty="0" smtClean="0">
                <a:effectLst/>
                <a:latin typeface="Times New Roman" panose="02020603050405020304" pitchFamily="18" charset="0"/>
                <a:ea typeface="SimSun" panose="02010600030101010101" pitchFamily="2" charset="-122"/>
              </a:rPr>
              <a:t>cross-talks, </a:t>
            </a:r>
            <a:r>
              <a:rPr lang="ru-RU" sz="2400" dirty="0">
                <a:latin typeface="Times New Roman" panose="02020603050405020304" pitchFamily="18" charset="0"/>
                <a:ea typeface="SimSun" panose="02010600030101010101" pitchFamily="2" charset="-122"/>
              </a:rPr>
              <a:t>dark </a:t>
            </a:r>
            <a:r>
              <a:rPr lang="ru-RU" sz="2400" dirty="0" smtClean="0">
                <a:latin typeface="Times New Roman" panose="02020603050405020304" pitchFamily="18" charset="0"/>
                <a:ea typeface="SimSun" panose="02010600030101010101" pitchFamily="2" charset="-122"/>
              </a:rPr>
              <a:t>noise</a:t>
            </a:r>
            <a:r>
              <a:rPr lang="en-US" sz="2400" dirty="0" smtClean="0">
                <a:latin typeface="Times New Roman" panose="02020603050405020304" pitchFamily="18" charset="0"/>
                <a:ea typeface="SimSun" panose="02010600030101010101" pitchFamily="2" charset="-122"/>
              </a:rPr>
              <a:t>,</a:t>
            </a:r>
            <a:r>
              <a:rPr lang="ru-RU" sz="2400" dirty="0" smtClean="0">
                <a:latin typeface="Times New Roman" panose="02020603050405020304" pitchFamily="18" charset="0"/>
                <a:ea typeface="SimSun" panose="02010600030101010101" pitchFamily="2" charset="-122"/>
              </a:rPr>
              <a:t> </a:t>
            </a:r>
            <a:r>
              <a:rPr lang="ru-RU" sz="2400" dirty="0">
                <a:latin typeface="Times New Roman" panose="02020603050405020304" pitchFamily="18" charset="0"/>
                <a:ea typeface="SimSun" panose="02010600030101010101" pitchFamily="2" charset="-122"/>
              </a:rPr>
              <a:t>etc</a:t>
            </a:r>
            <a:r>
              <a:rPr lang="ru-RU" sz="2400" dirty="0" smtClean="0">
                <a:effectLst/>
                <a:latin typeface="Times New Roman" panose="02020603050405020304" pitchFamily="18" charset="0"/>
                <a:ea typeface="SimSun" panose="02010600030101010101" pitchFamily="2" charset="-122"/>
              </a:rPr>
              <a:t>.</a:t>
            </a:r>
            <a:r>
              <a:rPr lang="en-US" sz="2400" dirty="0" smtClean="0">
                <a:effectLst/>
                <a:latin typeface="Times New Roman" panose="02020603050405020304" pitchFamily="18" charset="0"/>
                <a:ea typeface="SimSun" panose="02010600030101010101" pitchFamily="2" charset="-122"/>
              </a:rPr>
              <a:t>)</a:t>
            </a:r>
            <a:r>
              <a:rPr lang="ru-RU" sz="2400" dirty="0" smtClean="0">
                <a:effectLst/>
                <a:latin typeface="Times New Roman" panose="02020603050405020304" pitchFamily="18" charset="0"/>
                <a:ea typeface="SimSun" panose="02010600030101010101" pitchFamily="2" charset="-122"/>
              </a:rPr>
              <a:t>)</a:t>
            </a:r>
            <a:r>
              <a:rPr lang="en-US" sz="2400" dirty="0" smtClean="0">
                <a:effectLst/>
                <a:latin typeface="Times New Roman" panose="02020603050405020304" pitchFamily="18" charset="0"/>
                <a:ea typeface="SimSun" panose="02010600030101010101" pitchFamily="2" charset="-122"/>
              </a:rPr>
              <a:t> at different electric field values compared to that at the absence of elec. field</a:t>
            </a:r>
            <a:r>
              <a:rPr lang="ru-RU" sz="2400" dirty="0" smtClean="0">
                <a:effectLst/>
                <a:latin typeface="Times New Roman" panose="02020603050405020304" pitchFamily="18" charset="0"/>
                <a:ea typeface="SimSun" panose="02010600030101010101" pitchFamily="2" charset="-122"/>
              </a:rPr>
              <a:t>.</a:t>
            </a:r>
            <a:endParaRPr lang="en-US" sz="2400" dirty="0" smtClean="0">
              <a:effectLst/>
              <a:latin typeface="Times New Roman" panose="02020603050405020304" pitchFamily="18" charset="0"/>
              <a:ea typeface="SimSun" panose="02010600030101010101" pitchFamily="2" charset="-122"/>
            </a:endParaRPr>
          </a:p>
          <a:p>
            <a:pPr marL="457200" indent="-457200" algn="just">
              <a:lnSpc>
                <a:spcPct val="150000"/>
              </a:lnSpc>
              <a:buAutoNum type="arabicPeriod"/>
            </a:pPr>
            <a:r>
              <a:rPr lang="ru-RU" sz="2400" dirty="0" smtClean="0">
                <a:effectLst/>
                <a:latin typeface="Times New Roman" panose="02020603050405020304" pitchFamily="18" charset="0"/>
                <a:ea typeface="SimSun" panose="02010600030101010101" pitchFamily="2" charset="-122"/>
              </a:rPr>
              <a:t>Any physical damage to the body of the sensor</a:t>
            </a:r>
            <a:r>
              <a:rPr lang="en-US" sz="2400" dirty="0" smtClean="0">
                <a:effectLst/>
                <a:latin typeface="Times New Roman" panose="02020603050405020304" pitchFamily="18" charset="0"/>
                <a:ea typeface="SimSun" panose="02010600030101010101" pitchFamily="2" charset="-122"/>
              </a:rPr>
              <a:t>s</a:t>
            </a:r>
            <a:r>
              <a:rPr lang="ru-RU" sz="2400" dirty="0" smtClean="0">
                <a:effectLst/>
                <a:latin typeface="Times New Roman" panose="02020603050405020304" pitchFamily="18" charset="0"/>
                <a:ea typeface="SimSun" panose="02010600030101010101" pitchFamily="2" charset="-122"/>
              </a:rPr>
              <a:t>, due to the </a:t>
            </a:r>
            <a:r>
              <a:rPr lang="en-US" sz="2400" dirty="0" smtClean="0">
                <a:effectLst/>
                <a:latin typeface="Times New Roman" panose="02020603050405020304" pitchFamily="18" charset="0"/>
                <a:ea typeface="SimSun" panose="02010600030101010101" pitchFamily="2" charset="-122"/>
              </a:rPr>
              <a:t>possible </a:t>
            </a:r>
            <a:r>
              <a:rPr lang="ru-RU" sz="2400" dirty="0" smtClean="0">
                <a:effectLst/>
                <a:latin typeface="Times New Roman" panose="02020603050405020304" pitchFamily="18" charset="0"/>
                <a:ea typeface="SimSun" panose="02010600030101010101" pitchFamily="2" charset="-122"/>
              </a:rPr>
              <a:t>discharge</a:t>
            </a:r>
            <a:r>
              <a:rPr lang="en-US" sz="2400" dirty="0" smtClean="0">
                <a:effectLst/>
                <a:latin typeface="Times New Roman" panose="02020603050405020304" pitchFamily="18" charset="0"/>
                <a:ea typeface="SimSun" panose="02010600030101010101" pitchFamily="2" charset="-122"/>
              </a:rPr>
              <a:t>s</a:t>
            </a:r>
            <a:r>
              <a:rPr lang="ru-RU" sz="2400" dirty="0" smtClean="0">
                <a:effectLst/>
                <a:latin typeface="Times New Roman" panose="02020603050405020304" pitchFamily="18" charset="0"/>
                <a:ea typeface="SimSun" panose="02010600030101010101" pitchFamily="2" charset="-122"/>
              </a:rPr>
              <a:t> caused by the high E fields</a:t>
            </a:r>
            <a:r>
              <a:rPr lang="ru-RU" sz="2400" dirty="0" smtClean="0">
                <a:effectLst/>
                <a:latin typeface="Times New Roman" panose="02020603050405020304" pitchFamily="18" charset="0"/>
                <a:ea typeface="SimSun" panose="02010600030101010101" pitchFamily="2" charset="-122"/>
              </a:rPr>
              <a:t>.</a:t>
            </a:r>
            <a:endParaRPr lang="en-US" sz="2400" dirty="0" smtClean="0">
              <a:effectLst/>
              <a:latin typeface="Times New Roman" panose="02020603050405020304" pitchFamily="18" charset="0"/>
              <a:ea typeface="SimSun" panose="02010600030101010101" pitchFamily="2" charset="-122"/>
            </a:endParaRPr>
          </a:p>
          <a:p>
            <a:pPr marL="457200" indent="-457200" algn="just">
              <a:lnSpc>
                <a:spcPct val="150000"/>
              </a:lnSpc>
              <a:buAutoNum type="arabicPeriod"/>
            </a:pPr>
            <a:r>
              <a:rPr lang="en-US" sz="2400" dirty="0" smtClean="0">
                <a:latin typeface="Times New Roman" panose="02020603050405020304" pitchFamily="18" charset="0"/>
                <a:ea typeface="SimSun" panose="02010600030101010101" pitchFamily="2" charset="-122"/>
              </a:rPr>
              <a:t>Discharges/breakdowns that leads to not run the detector at the designed operating voltage/drift field.</a:t>
            </a:r>
            <a:endParaRPr lang="en-US" sz="2400" dirty="0">
              <a:effectLst/>
              <a:latin typeface="Times New Roman" panose="02020603050405020304" pitchFamily="18" charset="0"/>
              <a:ea typeface="SimSun" panose="02010600030101010101" pitchFamily="2" charset="-122"/>
            </a:endParaRPr>
          </a:p>
        </p:txBody>
      </p:sp>
      <p:sp>
        <p:nvSpPr>
          <p:cNvPr id="4" name="Date Placeholder 3"/>
          <p:cNvSpPr>
            <a:spLocks noGrp="1"/>
          </p:cNvSpPr>
          <p:nvPr>
            <p:ph type="dt" sz="half" idx="10"/>
          </p:nvPr>
        </p:nvSpPr>
        <p:spPr/>
        <p:txBody>
          <a:bodyPr/>
          <a:lstStyle/>
          <a:p>
            <a:fld id="{3AF84A91-C017-43EE-BF38-982E6D1A03CE}" type="datetime1">
              <a:rPr lang="en-US" smtClean="0"/>
              <a:t>5/23/2017</a:t>
            </a:fld>
            <a:endParaRPr lang="en-US"/>
          </a:p>
        </p:txBody>
      </p:sp>
      <p:sp>
        <p:nvSpPr>
          <p:cNvPr id="5" name="Footer Placeholder 4"/>
          <p:cNvSpPr>
            <a:spLocks noGrp="1"/>
          </p:cNvSpPr>
          <p:nvPr>
            <p:ph type="ftr" sz="quarter" idx="11"/>
          </p:nvPr>
        </p:nvSpPr>
        <p:spPr/>
        <p:txBody>
          <a:bodyPr/>
          <a:lstStyle/>
          <a:p>
            <a:r>
              <a:rPr lang="en-US" smtClean="0"/>
              <a:t>T.Tolba, TIPP 2017</a:t>
            </a:r>
            <a:endParaRPr lang="en-US"/>
          </a:p>
        </p:txBody>
      </p:sp>
      <p:sp>
        <p:nvSpPr>
          <p:cNvPr id="6" name="Slide Number Placeholder 5"/>
          <p:cNvSpPr>
            <a:spLocks noGrp="1"/>
          </p:cNvSpPr>
          <p:nvPr>
            <p:ph type="sldNum" sz="quarter" idx="12"/>
          </p:nvPr>
        </p:nvSpPr>
        <p:spPr/>
        <p:txBody>
          <a:bodyPr/>
          <a:lstStyle/>
          <a:p>
            <a:fld id="{B56E4D6B-D400-4B48-AE41-0D86B7378FF4}" type="slidenum">
              <a:rPr lang="en-US" smtClean="0"/>
              <a:t>5</a:t>
            </a:fld>
            <a:endParaRPr lang="en-US"/>
          </a:p>
        </p:txBody>
      </p:sp>
      <p:sp>
        <p:nvSpPr>
          <p:cNvPr id="7" name="TextBox 6"/>
          <p:cNvSpPr txBox="1"/>
          <p:nvPr/>
        </p:nvSpPr>
        <p:spPr>
          <a:xfrm>
            <a:off x="5017061" y="0"/>
            <a:ext cx="1832553" cy="553998"/>
          </a:xfrm>
          <a:prstGeom prst="rect">
            <a:avLst/>
          </a:prstGeom>
          <a:noFill/>
        </p:spPr>
        <p:txBody>
          <a:bodyPr wrap="none" rtlCol="0">
            <a:spAutoFit/>
          </a:bodyPr>
          <a:lstStyle/>
          <a:p>
            <a:r>
              <a:rPr lang="en-US" sz="3000" dirty="0" smtClean="0">
                <a:latin typeface="Times New Roman" panose="02020603050405020304" pitchFamily="18" charset="0"/>
                <a:cs typeface="Times New Roman" panose="02020603050405020304" pitchFamily="18" charset="0"/>
              </a:rPr>
              <a:t>Objectives</a:t>
            </a: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87930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4558046" y="24260"/>
            <a:ext cx="1778051" cy="553998"/>
          </a:xfrm>
          <a:prstGeom prst="rect">
            <a:avLst/>
          </a:prstGeom>
          <a:noFill/>
        </p:spPr>
        <p:txBody>
          <a:bodyPr wrap="none" rtlCol="0">
            <a:spAutoFit/>
          </a:bodyPr>
          <a:lstStyle/>
          <a:p>
            <a:r>
              <a:rPr lang="en-US" sz="3000" dirty="0" err="1" smtClean="0">
                <a:latin typeface="Times New Roman" panose="02020603050405020304" pitchFamily="18" charset="0"/>
                <a:cs typeface="Times New Roman" panose="02020603050405020304" pitchFamily="18" charset="0"/>
              </a:rPr>
              <a:t>LXe</a:t>
            </a:r>
            <a:r>
              <a:rPr lang="en-US" sz="3000" dirty="0" smtClean="0">
                <a:latin typeface="Times New Roman" panose="02020603050405020304" pitchFamily="18" charset="0"/>
                <a:cs typeface="Times New Roman" panose="02020603050405020304" pitchFamily="18" charset="0"/>
              </a:rPr>
              <a:t> setup</a:t>
            </a:r>
            <a:endParaRPr lang="en-US" sz="3000" dirty="0">
              <a:latin typeface="Times New Roman" panose="02020603050405020304" pitchFamily="18" charset="0"/>
              <a:cs typeface="Times New Roman" panose="02020603050405020304" pitchFamily="18" charset="0"/>
            </a:endParaRPr>
          </a:p>
        </p:txBody>
      </p:sp>
      <p:pic>
        <p:nvPicPr>
          <p:cNvPr id="23" name="Picture 22"/>
          <p:cNvPicPr>
            <a:picLocks noChangeAspect="1"/>
          </p:cNvPicPr>
          <p:nvPr/>
        </p:nvPicPr>
        <p:blipFill rotWithShape="1">
          <a:blip r:embed="rId3">
            <a:extLst>
              <a:ext uri="{28A0092B-C50C-407E-A947-70E740481C1C}">
                <a14:useLocalDpi xmlns:a14="http://schemas.microsoft.com/office/drawing/2010/main" val="0"/>
              </a:ext>
            </a:extLst>
          </a:blip>
          <a:srcRect l="36908" r="39112"/>
          <a:stretch/>
        </p:blipFill>
        <p:spPr>
          <a:xfrm>
            <a:off x="9678485" y="799858"/>
            <a:ext cx="2211118" cy="5620839"/>
          </a:xfrm>
          <a:prstGeom prst="rect">
            <a:avLst/>
          </a:prstGeom>
        </p:spPr>
      </p:pic>
      <p:sp>
        <p:nvSpPr>
          <p:cNvPr id="25" name="Oval 24"/>
          <p:cNvSpPr/>
          <p:nvPr/>
        </p:nvSpPr>
        <p:spPr>
          <a:xfrm>
            <a:off x="10734617" y="1856755"/>
            <a:ext cx="564160" cy="156519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0" name="Oval 29"/>
          <p:cNvSpPr/>
          <p:nvPr/>
        </p:nvSpPr>
        <p:spPr>
          <a:xfrm>
            <a:off x="10025235" y="4332857"/>
            <a:ext cx="1313718" cy="1768374"/>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38" name="Picture 37"/>
          <p:cNvPicPr>
            <a:picLocks noChangeAspect="1"/>
          </p:cNvPicPr>
          <p:nvPr/>
        </p:nvPicPr>
        <p:blipFill rotWithShape="1">
          <a:blip r:embed="rId4" cstate="print">
            <a:extLst>
              <a:ext uri="{28A0092B-C50C-407E-A947-70E740481C1C}">
                <a14:useLocalDpi xmlns:a14="http://schemas.microsoft.com/office/drawing/2010/main" val="0"/>
              </a:ext>
            </a:extLst>
          </a:blip>
          <a:srcRect l="14947" r="35180"/>
          <a:stretch/>
        </p:blipFill>
        <p:spPr>
          <a:xfrm>
            <a:off x="5523245" y="843519"/>
            <a:ext cx="1989183" cy="5621707"/>
          </a:xfrm>
          <a:prstGeom prst="rect">
            <a:avLst/>
          </a:prstGeom>
        </p:spPr>
      </p:pic>
      <p:pic>
        <p:nvPicPr>
          <p:cNvPr id="39" name="Picture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6681" y="1245903"/>
            <a:ext cx="1806352" cy="2408469"/>
          </a:xfrm>
          <a:prstGeom prst="rect">
            <a:avLst/>
          </a:prstGeom>
        </p:spPr>
      </p:pic>
      <p:cxnSp>
        <p:nvCxnSpPr>
          <p:cNvPr id="40" name="Straight Arrow Connector 39"/>
          <p:cNvCxnSpPr/>
          <p:nvPr/>
        </p:nvCxnSpPr>
        <p:spPr>
          <a:xfrm>
            <a:off x="7100735" y="1735545"/>
            <a:ext cx="1117628" cy="71227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6536575" y="995205"/>
            <a:ext cx="564160" cy="13436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63586" y="3922796"/>
            <a:ext cx="1843052" cy="2457403"/>
          </a:xfrm>
          <a:prstGeom prst="rect">
            <a:avLst/>
          </a:prstGeom>
        </p:spPr>
      </p:pic>
      <p:sp>
        <p:nvSpPr>
          <p:cNvPr id="43" name="Oval 42"/>
          <p:cNvSpPr/>
          <p:nvPr/>
        </p:nvSpPr>
        <p:spPr>
          <a:xfrm>
            <a:off x="5816068" y="3567352"/>
            <a:ext cx="1504242" cy="19140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5" name="TextBox 44"/>
          <p:cNvSpPr txBox="1"/>
          <p:nvPr/>
        </p:nvSpPr>
        <p:spPr>
          <a:xfrm>
            <a:off x="9699810" y="5087694"/>
            <a:ext cx="813043" cy="523220"/>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Internal </a:t>
            </a:r>
          </a:p>
          <a:p>
            <a:r>
              <a:rPr lang="en-US" sz="1400" dirty="0">
                <a:latin typeface="Times New Roman" panose="02020603050405020304" pitchFamily="18" charset="0"/>
                <a:cs typeface="Times New Roman" panose="02020603050405020304" pitchFamily="18" charset="0"/>
              </a:rPr>
              <a:t>structure</a:t>
            </a:r>
          </a:p>
        </p:txBody>
      </p:sp>
      <p:sp>
        <p:nvSpPr>
          <p:cNvPr id="46" name="TextBox 45"/>
          <p:cNvSpPr txBox="1"/>
          <p:nvPr/>
        </p:nvSpPr>
        <p:spPr>
          <a:xfrm>
            <a:off x="9594347" y="2317645"/>
            <a:ext cx="753732" cy="523220"/>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Moving</a:t>
            </a:r>
          </a:p>
          <a:p>
            <a:r>
              <a:rPr lang="en-US" sz="1400" dirty="0">
                <a:latin typeface="Times New Roman" panose="02020603050405020304" pitchFamily="18" charset="0"/>
                <a:cs typeface="Times New Roman" panose="02020603050405020304" pitchFamily="18" charset="0"/>
              </a:rPr>
              <a:t>bellow</a:t>
            </a:r>
          </a:p>
        </p:txBody>
      </p:sp>
      <p:sp>
        <p:nvSpPr>
          <p:cNvPr id="48" name="TextBox 47"/>
          <p:cNvSpPr txBox="1"/>
          <p:nvPr/>
        </p:nvSpPr>
        <p:spPr>
          <a:xfrm>
            <a:off x="6023131" y="480691"/>
            <a:ext cx="889987"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Reality</a:t>
            </a:r>
          </a:p>
        </p:txBody>
      </p:sp>
      <p:cxnSp>
        <p:nvCxnSpPr>
          <p:cNvPr id="51" name="Straight Arrow Connector 50"/>
          <p:cNvCxnSpPr/>
          <p:nvPr/>
        </p:nvCxnSpPr>
        <p:spPr>
          <a:xfrm>
            <a:off x="7330953" y="4649507"/>
            <a:ext cx="695293" cy="375128"/>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9481637" y="5356351"/>
            <a:ext cx="735057" cy="17605"/>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8685112" y="2524264"/>
            <a:ext cx="2310942" cy="8258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0481703" y="469383"/>
            <a:ext cx="909223" cy="369332"/>
          </a:xfrm>
          <a:prstGeom prst="rect">
            <a:avLst/>
          </a:prstGeom>
        </p:spPr>
        <p:txBody>
          <a:bodyPr wrap="none">
            <a:spAutoFit/>
          </a:bodyPr>
          <a:lstStyle/>
          <a:p>
            <a:r>
              <a:rPr lang="en-US" b="1" dirty="0">
                <a:latin typeface="Times New Roman" panose="02020603050405020304" pitchFamily="18" charset="0"/>
                <a:cs typeface="Times New Roman" panose="02020603050405020304" pitchFamily="18" charset="0"/>
              </a:rPr>
              <a:t>Design </a:t>
            </a:r>
          </a:p>
        </p:txBody>
      </p:sp>
      <p:sp>
        <p:nvSpPr>
          <p:cNvPr id="6" name="Date Placeholder 5"/>
          <p:cNvSpPr>
            <a:spLocks noGrp="1"/>
          </p:cNvSpPr>
          <p:nvPr>
            <p:ph type="dt" sz="half" idx="10"/>
          </p:nvPr>
        </p:nvSpPr>
        <p:spPr/>
        <p:txBody>
          <a:bodyPr/>
          <a:lstStyle/>
          <a:p>
            <a:fld id="{737CC522-6114-42CC-B9F9-5A5276693947}" type="datetime1">
              <a:rPr lang="en-US" smtClean="0">
                <a:latin typeface="Times New Roman" panose="02020603050405020304" pitchFamily="18" charset="0"/>
                <a:cs typeface="Times New Roman" panose="02020603050405020304" pitchFamily="18" charset="0"/>
              </a:rPr>
              <a:t>5/23/2017</a:t>
            </a:fld>
            <a:endParaRPr lang="en-US">
              <a:latin typeface="Times New Roman" panose="02020603050405020304" pitchFamily="18" charset="0"/>
              <a:cs typeface="Times New Roman" panose="02020603050405020304" pitchFamily="18" charset="0"/>
            </a:endParaRPr>
          </a:p>
        </p:txBody>
      </p:sp>
      <p:sp>
        <p:nvSpPr>
          <p:cNvPr id="7" name="Footer Placeholder 6"/>
          <p:cNvSpPr>
            <a:spLocks noGrp="1"/>
          </p:cNvSpPr>
          <p:nvPr>
            <p:ph type="ftr" sz="quarter" idx="11"/>
          </p:nvPr>
        </p:nvSpPr>
        <p:spPr/>
        <p:txBody>
          <a:bodyPr/>
          <a:lstStyle/>
          <a:p>
            <a:r>
              <a:rPr lang="en-US" smtClean="0">
                <a:latin typeface="Times New Roman" panose="02020603050405020304" pitchFamily="18" charset="0"/>
                <a:cs typeface="Times New Roman" panose="02020603050405020304" pitchFamily="18" charset="0"/>
              </a:rPr>
              <a:t>T.Tolba, TIPP 2017</a:t>
            </a:r>
            <a:endParaRPr lang="en-US">
              <a:latin typeface="Times New Roman" panose="02020603050405020304" pitchFamily="18" charset="0"/>
              <a:cs typeface="Times New Roman" panose="02020603050405020304" pitchFamily="18" charset="0"/>
            </a:endParaRPr>
          </a:p>
        </p:txBody>
      </p:sp>
      <p:sp>
        <p:nvSpPr>
          <p:cNvPr id="9" name="Slide Number Placeholder 8"/>
          <p:cNvSpPr>
            <a:spLocks noGrp="1"/>
          </p:cNvSpPr>
          <p:nvPr>
            <p:ph type="sldNum" sz="quarter" idx="12"/>
          </p:nvPr>
        </p:nvSpPr>
        <p:spPr/>
        <p:txBody>
          <a:bodyPr/>
          <a:lstStyle/>
          <a:p>
            <a:fld id="{B56E4D6B-D400-4B48-AE41-0D86B7378FF4}" type="slidenum">
              <a:rPr lang="en-US" smtClean="0">
                <a:latin typeface="Times New Roman" panose="02020603050405020304" pitchFamily="18" charset="0"/>
                <a:cs typeface="Times New Roman" panose="02020603050405020304" pitchFamily="18" charset="0"/>
              </a:rPr>
              <a:t>6</a:t>
            </a:fld>
            <a:endParaRPr lang="en-US">
              <a:latin typeface="Times New Roman" panose="02020603050405020304" pitchFamily="18" charset="0"/>
              <a:cs typeface="Times New Roman" panose="02020603050405020304" pitchFamily="18" charset="0"/>
            </a:endParaRPr>
          </a:p>
        </p:txBody>
      </p:sp>
      <p:sp>
        <p:nvSpPr>
          <p:cNvPr id="14" name="TextBox 13"/>
          <p:cNvSpPr txBox="1"/>
          <p:nvPr/>
        </p:nvSpPr>
        <p:spPr>
          <a:xfrm>
            <a:off x="42075" y="690510"/>
            <a:ext cx="5275718" cy="2308324"/>
          </a:xfrm>
          <a:prstGeom prst="rect">
            <a:avLst/>
          </a:prstGeom>
          <a:noFill/>
        </p:spPr>
        <p:txBody>
          <a:bodyPr wrap="square" rtlCol="0">
            <a:spAutoFit/>
          </a:bodyPr>
          <a:lstStyle/>
          <a:p>
            <a:r>
              <a:rPr lang="en-US" b="1" dirty="0" smtClean="0">
                <a:solidFill>
                  <a:srgbClr val="7030A0"/>
                </a:solidFill>
                <a:latin typeface="Times New Roman" panose="02020603050405020304" pitchFamily="18" charset="0"/>
                <a:cs typeface="Times New Roman" panose="02020603050405020304" pitchFamily="18" charset="0"/>
              </a:rPr>
              <a:t>Can </a:t>
            </a:r>
            <a:r>
              <a:rPr lang="en-US" b="1" dirty="0" smtClean="0">
                <a:solidFill>
                  <a:srgbClr val="7030A0"/>
                </a:solidFill>
                <a:latin typeface="Times New Roman" panose="02020603050405020304" pitchFamily="18" charset="0"/>
                <a:cs typeface="Times New Roman" panose="02020603050405020304" pitchFamily="18" charset="0"/>
              </a:rPr>
              <a:t>be used with </a:t>
            </a:r>
            <a:r>
              <a:rPr lang="en-US" b="1" dirty="0" err="1" smtClean="0">
                <a:solidFill>
                  <a:srgbClr val="7030A0"/>
                </a:solidFill>
                <a:latin typeface="Times New Roman" panose="02020603050405020304" pitchFamily="18" charset="0"/>
                <a:cs typeface="Times New Roman" panose="02020603050405020304" pitchFamily="18" charset="0"/>
              </a:rPr>
              <a:t>Xe</a:t>
            </a:r>
            <a:r>
              <a:rPr lang="en-US" b="1" dirty="0" smtClean="0">
                <a:solidFill>
                  <a:srgbClr val="7030A0"/>
                </a:solidFill>
                <a:latin typeface="Times New Roman" panose="02020603050405020304" pitchFamily="18" charset="0"/>
                <a:cs typeface="Times New Roman" panose="02020603050405020304" pitchFamily="18" charset="0"/>
              </a:rPr>
              <a:t>, CF4 and Ar.</a:t>
            </a:r>
          </a:p>
          <a:p>
            <a:endParaRPr lang="en-US" dirty="0" smtClean="0">
              <a:latin typeface="Times New Roman" panose="02020603050405020304" pitchFamily="18" charset="0"/>
              <a:cs typeface="Times New Roman" panose="02020603050405020304" pitchFamily="18" charset="0"/>
            </a:endParaRPr>
          </a:p>
          <a:p>
            <a:r>
              <a:rPr lang="en-US" b="1" dirty="0">
                <a:solidFill>
                  <a:srgbClr val="7030A0"/>
                </a:solidFill>
                <a:latin typeface="Times New Roman" panose="02020603050405020304" pitchFamily="18" charset="0"/>
                <a:cs typeface="Times New Roman" panose="02020603050405020304" pitchFamily="18" charset="0"/>
              </a:rPr>
              <a:t>Very reliable </a:t>
            </a:r>
            <a:r>
              <a:rPr lang="en-US" b="1" dirty="0" smtClean="0">
                <a:solidFill>
                  <a:srgbClr val="7030A0"/>
                </a:solidFill>
                <a:latin typeface="Times New Roman" panose="02020603050405020304" pitchFamily="18" charset="0"/>
                <a:cs typeface="Times New Roman" panose="02020603050405020304" pitchFamily="18" charset="0"/>
              </a:rPr>
              <a:t>internal structure design </a:t>
            </a:r>
            <a:r>
              <a:rPr lang="en-US"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can be adapted to hold different internal setups.</a:t>
            </a:r>
            <a:endParaRPr lang="en-US" b="1" dirty="0">
              <a:solidFill>
                <a:srgbClr val="7030A0"/>
              </a:solidFill>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b="1" dirty="0" smtClean="0">
                <a:solidFill>
                  <a:srgbClr val="7030A0"/>
                </a:solidFill>
                <a:latin typeface="Times New Roman" panose="02020603050405020304" pitchFamily="18" charset="0"/>
                <a:cs typeface="Times New Roman" panose="02020603050405020304" pitchFamily="18" charset="0"/>
              </a:rPr>
              <a:t>Moving bellow </a:t>
            </a:r>
            <a:r>
              <a:rPr lang="en-US" b="1" dirty="0" smtClean="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applying </a:t>
            </a:r>
            <a:r>
              <a:rPr lang="en-US" b="1" dirty="0" smtClean="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e</a:t>
            </a:r>
            <a:r>
              <a:rPr lang="en-US" b="1" dirty="0" smtClean="0">
                <a:solidFill>
                  <a:srgbClr val="7030A0"/>
                </a:solidFill>
                <a:latin typeface="Times New Roman" panose="02020603050405020304" pitchFamily="18" charset="0"/>
                <a:cs typeface="Times New Roman" panose="02020603050405020304" pitchFamily="18" charset="0"/>
              </a:rPr>
              <a:t>lectric </a:t>
            </a:r>
            <a:r>
              <a:rPr lang="en-US" b="1" dirty="0" smtClean="0">
                <a:solidFill>
                  <a:srgbClr val="7030A0"/>
                </a:solidFill>
                <a:latin typeface="Times New Roman" panose="02020603050405020304" pitchFamily="18" charset="0"/>
                <a:cs typeface="Times New Roman" panose="02020603050405020304" pitchFamily="18" charset="0"/>
              </a:rPr>
              <a:t>field strengths up to ~ 200 </a:t>
            </a:r>
            <a:r>
              <a:rPr lang="en-US" b="1" dirty="0" smtClean="0">
                <a:solidFill>
                  <a:srgbClr val="7030A0"/>
                </a:solidFill>
                <a:latin typeface="Times New Roman" panose="02020603050405020304" pitchFamily="18" charset="0"/>
                <a:cs typeface="Times New Roman" panose="02020603050405020304" pitchFamily="18" charset="0"/>
              </a:rPr>
              <a:t>kV/cm (with max. 20 kV out put power supply). </a:t>
            </a:r>
            <a:endParaRPr lang="en-US" b="1" dirty="0">
              <a:solidFill>
                <a:srgbClr val="7030A0"/>
              </a:solidFill>
              <a:latin typeface="Times New Roman" panose="02020603050405020304" pitchFamily="18" charset="0"/>
              <a:cs typeface="Times New Roman" panose="02020603050405020304" pitchFamily="18" charset="0"/>
            </a:endParaRPr>
          </a:p>
        </p:txBody>
      </p:sp>
      <p:grpSp>
        <p:nvGrpSpPr>
          <p:cNvPr id="36" name="Group 35"/>
          <p:cNvGrpSpPr/>
          <p:nvPr/>
        </p:nvGrpSpPr>
        <p:grpSpPr>
          <a:xfrm>
            <a:off x="437570" y="2880093"/>
            <a:ext cx="4921298" cy="3476257"/>
            <a:chOff x="5570002" y="1735409"/>
            <a:chExt cx="3560106" cy="2286000"/>
          </a:xfrm>
        </p:grpSpPr>
        <p:pic>
          <p:nvPicPr>
            <p:cNvPr id="37" name="Picture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82108" y="1735409"/>
              <a:ext cx="3048000" cy="2286000"/>
            </a:xfrm>
            <a:prstGeom prst="rect">
              <a:avLst/>
            </a:prstGeom>
          </p:spPr>
        </p:pic>
        <p:cxnSp>
          <p:nvCxnSpPr>
            <p:cNvPr id="44" name="Straight Connector 43"/>
            <p:cNvCxnSpPr>
              <a:endCxn id="37" idx="1"/>
            </p:cNvCxnSpPr>
            <p:nvPr/>
          </p:nvCxnSpPr>
          <p:spPr>
            <a:xfrm flipH="1">
              <a:off x="6082108" y="2878409"/>
              <a:ext cx="1492172" cy="0"/>
            </a:xfrm>
            <a:prstGeom prst="line">
              <a:avLst/>
            </a:prstGeom>
            <a:ln w="19050">
              <a:solidFill>
                <a:srgbClr val="FF000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flipV="1">
              <a:off x="6082108" y="2767360"/>
              <a:ext cx="1537892" cy="17008"/>
            </a:xfrm>
            <a:prstGeom prst="line">
              <a:avLst/>
            </a:prstGeom>
            <a:ln w="19050">
              <a:solidFill>
                <a:srgbClr val="FF000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flipV="1">
              <a:off x="6082108" y="2663585"/>
              <a:ext cx="1537892" cy="33895"/>
            </a:xfrm>
            <a:prstGeom prst="line">
              <a:avLst/>
            </a:prstGeom>
            <a:ln w="19050">
              <a:solidFill>
                <a:srgbClr val="FF000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5672486" y="2514600"/>
              <a:ext cx="447558" cy="230832"/>
            </a:xfrm>
            <a:prstGeom prst="rect">
              <a:avLst/>
            </a:prstGeom>
            <a:noFill/>
          </p:spPr>
          <p:txBody>
            <a:bodyPr wrap="none" rtlCol="0">
              <a:spAutoFit/>
            </a:bodyPr>
            <a:lstStyle/>
            <a:p>
              <a:r>
                <a:rPr lang="en-US" sz="900" dirty="0" err="1">
                  <a:solidFill>
                    <a:srgbClr val="FF0000"/>
                  </a:solidFill>
                  <a:latin typeface="Times New Roman" panose="02020603050405020304" pitchFamily="18" charset="0"/>
                  <a:cs typeface="Times New Roman" panose="02020603050405020304" pitchFamily="18" charset="0"/>
                </a:rPr>
                <a:t>SiPM</a:t>
              </a:r>
              <a:endParaRPr lang="en-US" sz="900" dirty="0">
                <a:solidFill>
                  <a:srgbClr val="FF0000"/>
                </a:solidFill>
                <a:latin typeface="Times New Roman" panose="02020603050405020304" pitchFamily="18" charset="0"/>
                <a:cs typeface="Times New Roman" panose="02020603050405020304" pitchFamily="18" charset="0"/>
              </a:endParaRPr>
            </a:p>
          </p:txBody>
        </p:sp>
        <p:sp>
          <p:nvSpPr>
            <p:cNvPr id="52" name="TextBox 51"/>
            <p:cNvSpPr txBox="1"/>
            <p:nvPr/>
          </p:nvSpPr>
          <p:spPr>
            <a:xfrm>
              <a:off x="5570002" y="2649379"/>
              <a:ext cx="579005" cy="230832"/>
            </a:xfrm>
            <a:prstGeom prst="rect">
              <a:avLst/>
            </a:prstGeom>
            <a:noFill/>
          </p:spPr>
          <p:txBody>
            <a:bodyPr wrap="none" rtlCol="0">
              <a:spAutoFit/>
            </a:bodyPr>
            <a:lstStyle/>
            <a:p>
              <a:r>
                <a:rPr lang="en-US" sz="900" dirty="0">
                  <a:solidFill>
                    <a:srgbClr val="FF0000"/>
                  </a:solidFill>
                  <a:latin typeface="Times New Roman" panose="02020603050405020304" pitchFamily="18" charset="0"/>
                  <a:cs typeface="Times New Roman" panose="02020603050405020304" pitchFamily="18" charset="0"/>
                </a:rPr>
                <a:t>Cathode</a:t>
              </a:r>
            </a:p>
          </p:txBody>
        </p:sp>
        <p:sp>
          <p:nvSpPr>
            <p:cNvPr id="53" name="TextBox 52"/>
            <p:cNvSpPr txBox="1"/>
            <p:nvPr/>
          </p:nvSpPr>
          <p:spPr>
            <a:xfrm>
              <a:off x="5609225" y="2801779"/>
              <a:ext cx="604653" cy="230832"/>
            </a:xfrm>
            <a:prstGeom prst="rect">
              <a:avLst/>
            </a:prstGeom>
            <a:noFill/>
          </p:spPr>
          <p:txBody>
            <a:bodyPr wrap="none" rtlCol="0">
              <a:spAutoFit/>
            </a:bodyPr>
            <a:lstStyle/>
            <a:p>
              <a:r>
                <a:rPr lang="en-US" sz="900" dirty="0">
                  <a:solidFill>
                    <a:srgbClr val="FF0000"/>
                  </a:solidFill>
                  <a:latin typeface="Times New Roman" panose="02020603050405020304" pitchFamily="18" charset="0"/>
                  <a:cs typeface="Times New Roman" panose="02020603050405020304" pitchFamily="18" charset="0"/>
                </a:rPr>
                <a:t>UV LED</a:t>
              </a:r>
            </a:p>
          </p:txBody>
        </p:sp>
        <p:sp>
          <p:nvSpPr>
            <p:cNvPr id="54" name="TextBox 53"/>
            <p:cNvSpPr txBox="1"/>
            <p:nvPr/>
          </p:nvSpPr>
          <p:spPr>
            <a:xfrm>
              <a:off x="6096000" y="2604511"/>
              <a:ext cx="455574" cy="246221"/>
            </a:xfrm>
            <a:prstGeom prst="rect">
              <a:avLst/>
            </a:prstGeom>
            <a:noFill/>
          </p:spPr>
          <p:txBody>
            <a:bodyPr wrap="none" rtlCol="0">
              <a:spAutoFit/>
            </a:bodyPr>
            <a:lstStyle/>
            <a:p>
              <a:r>
                <a:rPr lang="en-US" sz="1000" dirty="0">
                  <a:solidFill>
                    <a:schemeClr val="bg1"/>
                  </a:solidFill>
                  <a:latin typeface="Times New Roman" panose="02020603050405020304" pitchFamily="18" charset="0"/>
                  <a:cs typeface="Times New Roman" panose="02020603050405020304" pitchFamily="18" charset="0"/>
                </a:rPr>
                <a:t>5mm</a:t>
              </a:r>
            </a:p>
          </p:txBody>
        </p:sp>
        <p:sp>
          <p:nvSpPr>
            <p:cNvPr id="55" name="TextBox 54"/>
            <p:cNvSpPr txBox="1"/>
            <p:nvPr/>
          </p:nvSpPr>
          <p:spPr>
            <a:xfrm>
              <a:off x="6076043" y="2704436"/>
              <a:ext cx="553357" cy="246221"/>
            </a:xfrm>
            <a:prstGeom prst="rect">
              <a:avLst/>
            </a:prstGeom>
            <a:noFill/>
          </p:spPr>
          <p:txBody>
            <a:bodyPr wrap="none" rtlCol="0">
              <a:spAutoFit/>
            </a:bodyPr>
            <a:lstStyle/>
            <a:p>
              <a:r>
                <a:rPr lang="en-US" sz="1000" dirty="0">
                  <a:solidFill>
                    <a:schemeClr val="bg1"/>
                  </a:solidFill>
                  <a:latin typeface="Times New Roman" panose="02020603050405020304" pitchFamily="18" charset="0"/>
                  <a:cs typeface="Times New Roman" panose="02020603050405020304" pitchFamily="18" charset="0"/>
                </a:rPr>
                <a:t>4.5mm</a:t>
              </a:r>
            </a:p>
          </p:txBody>
        </p:sp>
      </p:grpSp>
      <p:sp>
        <p:nvSpPr>
          <p:cNvPr id="58" name="Oval 57"/>
          <p:cNvSpPr/>
          <p:nvPr/>
        </p:nvSpPr>
        <p:spPr>
          <a:xfrm>
            <a:off x="6387849" y="4493129"/>
            <a:ext cx="536385" cy="5945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59" name="Straight Arrow Connector 58"/>
          <p:cNvCxnSpPr/>
          <p:nvPr/>
        </p:nvCxnSpPr>
        <p:spPr>
          <a:xfrm flipH="1" flipV="1">
            <a:off x="3357188" y="3610277"/>
            <a:ext cx="3023716" cy="1189571"/>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53565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Work\EXO\IHEP-work\IHEP_Paper\DAQ_wLED.jpg"/>
          <p:cNvPicPr/>
          <p:nvPr/>
        </p:nvPicPr>
        <p:blipFill rotWithShape="1">
          <a:blip r:embed="rId3" cstate="print">
            <a:extLst>
              <a:ext uri="{28A0092B-C50C-407E-A947-70E740481C1C}">
                <a14:useLocalDpi xmlns:a14="http://schemas.microsoft.com/office/drawing/2010/main" val="0"/>
              </a:ext>
            </a:extLst>
          </a:blip>
          <a:srcRect l="2153" t="4895" r="1950" b="5240"/>
          <a:stretch/>
        </p:blipFill>
        <p:spPr bwMode="auto">
          <a:xfrm>
            <a:off x="6025662" y="3670873"/>
            <a:ext cx="6094045" cy="2468347"/>
          </a:xfrm>
          <a:prstGeom prst="rect">
            <a:avLst/>
          </a:prstGeom>
          <a:noFill/>
          <a:ln>
            <a:noFill/>
          </a:ln>
          <a:extLst>
            <a:ext uri="{53640926-AAD7-44D8-BBD7-CCE9431645EC}">
              <a14:shadowObscured xmlns:a14="http://schemas.microsoft.com/office/drawing/2010/main"/>
            </a:ext>
          </a:extLst>
        </p:spPr>
      </p:pic>
      <p:sp>
        <p:nvSpPr>
          <p:cNvPr id="5" name="Rectangle 4"/>
          <p:cNvSpPr/>
          <p:nvPr/>
        </p:nvSpPr>
        <p:spPr>
          <a:xfrm>
            <a:off x="0" y="739868"/>
            <a:ext cx="12192000" cy="5383012"/>
          </a:xfrm>
          <a:prstGeom prst="rect">
            <a:avLst/>
          </a:prstGeom>
        </p:spPr>
        <p:txBody>
          <a:bodyPr wrap="square">
            <a:spAutoFit/>
          </a:bodyPr>
          <a:lstStyle/>
          <a:p>
            <a:pPr marL="285750" indent="-285750">
              <a:buFontTx/>
              <a:buChar char="-"/>
            </a:pPr>
            <a:r>
              <a:rPr lang="en-US" altLang="en-US" dirty="0" smtClean="0">
                <a:latin typeface="Times New Roman" panose="02020603050405020304" pitchFamily="18" charset="0"/>
                <a:ea typeface="宋体" panose="02010600030101010101" pitchFamily="2" charset="-122"/>
                <a:cs typeface="Times New Roman" panose="02020603050405020304" pitchFamily="18" charset="0"/>
              </a:rPr>
              <a:t>Three </a:t>
            </a:r>
            <a:r>
              <a:rPr lang="ru-RU" altLang="en-US" dirty="0" smtClean="0">
                <a:latin typeface="Times New Roman" panose="02020603050405020304" pitchFamily="18" charset="0"/>
                <a:ea typeface="宋体" panose="02010600030101010101" pitchFamily="2" charset="-122"/>
                <a:cs typeface="Times New Roman" panose="02020603050405020304" pitchFamily="18" charset="0"/>
              </a:rPr>
              <a:t>SiPMs </a:t>
            </a:r>
            <a:r>
              <a:rPr lang="ru-RU" altLang="en-US" dirty="0">
                <a:latin typeface="Times New Roman" panose="02020603050405020304" pitchFamily="18" charset="0"/>
                <a:ea typeface="宋体" panose="02010600030101010101" pitchFamily="2" charset="-122"/>
                <a:cs typeface="Times New Roman" panose="02020603050405020304" pitchFamily="18" charset="0"/>
              </a:rPr>
              <a:t>from two different vendors</a:t>
            </a:r>
            <a:r>
              <a:rPr lang="en-US" altLang="en-US" dirty="0">
                <a:latin typeface="Times New Roman" panose="02020603050405020304" pitchFamily="18" charset="0"/>
                <a:ea typeface="宋体" panose="02010600030101010101" pitchFamily="2" charset="-122"/>
                <a:cs typeface="Times New Roman" panose="02020603050405020304" pitchFamily="18" charset="0"/>
              </a:rPr>
              <a:t>, </a:t>
            </a:r>
            <a:r>
              <a:rPr lang="ru-RU" altLang="en-US" dirty="0">
                <a:latin typeface="Times New Roman" panose="02020603050405020304" pitchFamily="18" charset="0"/>
                <a:ea typeface="宋体" panose="02010600030101010101" pitchFamily="2" charset="-122"/>
                <a:cs typeface="Times New Roman" panose="02020603050405020304" pitchFamily="18" charset="0"/>
              </a:rPr>
              <a:t>in which nEXO experiment is interested</a:t>
            </a:r>
            <a:r>
              <a:rPr lang="en-US" altLang="en-US" dirty="0">
                <a:latin typeface="Times New Roman" panose="02020603050405020304" pitchFamily="18" charset="0"/>
                <a:ea typeface="宋体" panose="02010600030101010101" pitchFamily="2" charset="-122"/>
                <a:cs typeface="Times New Roman" panose="02020603050405020304" pitchFamily="18" charset="0"/>
              </a:rPr>
              <a:t> in,</a:t>
            </a:r>
            <a:r>
              <a:rPr lang="ru-RU" altLang="en-US" dirty="0">
                <a:latin typeface="Times New Roman" panose="02020603050405020304" pitchFamily="18" charset="0"/>
                <a:ea typeface="宋体" panose="02010600030101010101" pitchFamily="2" charset="-122"/>
                <a:cs typeface="Times New Roman" panose="02020603050405020304" pitchFamily="18" charset="0"/>
              </a:rPr>
              <a:t> are </a:t>
            </a:r>
            <a:r>
              <a:rPr lang="ru-RU" altLang="en-US" dirty="0" smtClean="0">
                <a:latin typeface="Times New Roman" panose="02020603050405020304" pitchFamily="18" charset="0"/>
                <a:ea typeface="宋体" panose="02010600030101010101" pitchFamily="2" charset="-122"/>
                <a:cs typeface="Times New Roman" panose="02020603050405020304" pitchFamily="18" charset="0"/>
              </a:rPr>
              <a:t>tested</a:t>
            </a:r>
            <a:r>
              <a:rPr lang="en-US" altLang="en-US" dirty="0" smtClean="0">
                <a:latin typeface="Times New Roman" panose="02020603050405020304" pitchFamily="18" charset="0"/>
                <a:ea typeface="宋体" panose="02010600030101010101" pitchFamily="2" charset="-122"/>
                <a:cs typeface="Times New Roman" panose="02020603050405020304" pitchFamily="18" charset="0"/>
              </a:rPr>
              <a:t>:</a:t>
            </a:r>
          </a:p>
          <a:p>
            <a:r>
              <a:rPr lang="en-US" altLang="en-US" dirty="0" smtClean="0">
                <a:latin typeface="Times New Roman" panose="02020603050405020304" pitchFamily="18" charset="0"/>
                <a:ea typeface="宋体" panose="02010600030101010101" pitchFamily="2" charset="-122"/>
                <a:cs typeface="Times New Roman" panose="02020603050405020304" pitchFamily="18" charset="0"/>
              </a:rPr>
              <a:t> </a:t>
            </a:r>
            <a:endParaRPr lang="en-US"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10000"/>
              </a:lnSpc>
              <a:spcAft>
                <a:spcPts val="600"/>
              </a:spcAft>
            </a:pPr>
            <a:r>
              <a:rPr lang="ru-RU" sz="1400" b="1" i="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FBK VUV Low Field SiPM</a:t>
            </a:r>
            <a:r>
              <a:rPr lang="ru-RU" sz="1400" i="1" dirty="0">
                <a:latin typeface="Times New Roman" panose="02020603050405020304" pitchFamily="18" charset="0"/>
                <a:ea typeface="宋体" panose="02010600030101010101" pitchFamily="2" charset="-122"/>
                <a:cs typeface="Times New Roman" panose="02020603050405020304" pitchFamily="18" charset="0"/>
              </a:rPr>
              <a:t>:</a:t>
            </a:r>
            <a:r>
              <a:rPr lang="ru-RU" sz="1400" dirty="0">
                <a:latin typeface="Times New Roman" panose="02020603050405020304" pitchFamily="18" charset="0"/>
                <a:ea typeface="宋体" panose="02010600030101010101" pitchFamily="2" charset="-122"/>
                <a:cs typeface="Times New Roman" panose="02020603050405020304" pitchFamily="18" charset="0"/>
              </a:rPr>
              <a:t> 2x2 array of 2.98x2.78 mm</a:t>
            </a:r>
            <a:r>
              <a:rPr lang="ru-RU" sz="1400" baseline="30000" dirty="0">
                <a:latin typeface="Times New Roman" panose="02020603050405020304" pitchFamily="18" charset="0"/>
                <a:ea typeface="宋体" panose="02010600030101010101" pitchFamily="2" charset="-122"/>
                <a:cs typeface="Times New Roman" panose="02020603050405020304" pitchFamily="18" charset="0"/>
              </a:rPr>
              <a:t>2</a:t>
            </a:r>
            <a:r>
              <a:rPr lang="ru-RU" sz="1400" dirty="0">
                <a:latin typeface="Times New Roman" panose="02020603050405020304" pitchFamily="18" charset="0"/>
                <a:ea typeface="宋体" panose="02010600030101010101" pitchFamily="2" charset="-122"/>
                <a:cs typeface="Times New Roman" panose="02020603050405020304" pitchFamily="18" charset="0"/>
              </a:rPr>
              <a:t> SiPMs of filling factor ~ 73%, with pixel size 25x25 µm</a:t>
            </a:r>
            <a:r>
              <a:rPr lang="ru-RU" sz="1400" baseline="30000" dirty="0">
                <a:latin typeface="Times New Roman" panose="02020603050405020304" pitchFamily="18" charset="0"/>
                <a:ea typeface="宋体" panose="02010600030101010101" pitchFamily="2" charset="-122"/>
                <a:cs typeface="Times New Roman" panose="02020603050405020304" pitchFamily="18" charset="0"/>
              </a:rPr>
              <a:t>2</a:t>
            </a:r>
            <a:r>
              <a:rPr lang="ru-RU" sz="1400" dirty="0">
                <a:latin typeface="Times New Roman" panose="02020603050405020304" pitchFamily="18" charset="0"/>
                <a:ea typeface="宋体" panose="02010600030101010101" pitchFamily="2" charset="-122"/>
                <a:cs typeface="Times New Roman" panose="02020603050405020304" pitchFamily="18" charset="0"/>
              </a:rPr>
              <a:t>, forming ~ 5.96x5.56 mm</a:t>
            </a:r>
            <a:r>
              <a:rPr lang="ru-RU" sz="1400" baseline="30000" dirty="0">
                <a:latin typeface="Times New Roman" panose="02020603050405020304" pitchFamily="18" charset="0"/>
                <a:ea typeface="宋体" panose="02010600030101010101" pitchFamily="2" charset="-122"/>
                <a:cs typeface="Times New Roman" panose="02020603050405020304" pitchFamily="18" charset="0"/>
              </a:rPr>
              <a:t>2</a:t>
            </a:r>
            <a:r>
              <a:rPr lang="ru-RU" sz="1400" dirty="0">
                <a:latin typeface="Times New Roman" panose="02020603050405020304" pitchFamily="18" charset="0"/>
                <a:ea typeface="宋体" panose="02010600030101010101" pitchFamily="2" charset="-122"/>
                <a:cs typeface="Times New Roman" panose="02020603050405020304" pitchFamily="18" charset="0"/>
              </a:rPr>
              <a:t> QUAD </a:t>
            </a:r>
            <a:r>
              <a:rPr lang="ru-RU" sz="1400" dirty="0" smtClean="0">
                <a:latin typeface="Times New Roman" panose="02020603050405020304" pitchFamily="18" charset="0"/>
                <a:ea typeface="宋体" panose="02010600030101010101" pitchFamily="2" charset="-122"/>
                <a:cs typeface="Times New Roman" panose="02020603050405020304" pitchFamily="18" charset="0"/>
              </a:rPr>
              <a:t>Chip. </a:t>
            </a:r>
            <a:r>
              <a:rPr lang="ru-RU" sz="1400" dirty="0">
                <a:latin typeface="Times New Roman" panose="02020603050405020304" pitchFamily="18" charset="0"/>
                <a:ea typeface="宋体" panose="02010600030101010101" pitchFamily="2" charset="-122"/>
                <a:cs typeface="Times New Roman" panose="02020603050405020304" pitchFamily="18" charset="0"/>
              </a:rPr>
              <a:t>They are VUV sensitive, working in cryogenic environment </a:t>
            </a:r>
            <a:r>
              <a:rPr lang="ru-RU" sz="1400" dirty="0" smtClean="0">
                <a:latin typeface="Times New Roman" panose="02020603050405020304" pitchFamily="18" charset="0"/>
                <a:ea typeface="宋体" panose="02010600030101010101" pitchFamily="2" charset="-122"/>
                <a:cs typeface="Times New Roman" panose="02020603050405020304" pitchFamily="18" charset="0"/>
              </a:rPr>
              <a:t>and </a:t>
            </a:r>
            <a:r>
              <a:rPr lang="ru-RU" sz="1400" dirty="0">
                <a:latin typeface="Times New Roman" panose="02020603050405020304" pitchFamily="18" charset="0"/>
                <a:ea typeface="宋体" panose="02010600030101010101" pitchFamily="2" charset="-122"/>
                <a:cs typeface="Times New Roman" panose="02020603050405020304" pitchFamily="18" charset="0"/>
              </a:rPr>
              <a:t>provided as bare chips. </a:t>
            </a:r>
            <a:endParaRPr lang="en-US" sz="1400" dirty="0">
              <a:latin typeface="Times New Roman" panose="02020603050405020304" pitchFamily="18" charset="0"/>
              <a:ea typeface="宋体" panose="02010600030101010101" pitchFamily="2" charset="-122"/>
            </a:endParaRPr>
          </a:p>
          <a:p>
            <a:pPr algn="just">
              <a:lnSpc>
                <a:spcPct val="110000"/>
              </a:lnSpc>
              <a:spcAft>
                <a:spcPts val="600"/>
              </a:spcAft>
            </a:pPr>
            <a:r>
              <a:rPr lang="en-US" sz="1400" b="1" i="1" dirty="0" smtClean="0">
                <a:solidFill>
                  <a:srgbClr val="0070C0"/>
                </a:solidFill>
                <a:latin typeface="Times New Roman" panose="02020603050405020304" pitchFamily="18" charset="0"/>
                <a:ea typeface="宋体" panose="02010600030101010101" pitchFamily="2" charset="-122"/>
                <a:cs typeface="HelveticaNeueLT Com 45 Lt"/>
              </a:rPr>
              <a:t>FBK </a:t>
            </a:r>
            <a:r>
              <a:rPr lang="en-US" sz="1400" b="1" i="1" dirty="0">
                <a:solidFill>
                  <a:srgbClr val="0070C0"/>
                </a:solidFill>
                <a:latin typeface="Times New Roman" panose="02020603050405020304" pitchFamily="18" charset="0"/>
                <a:ea typeface="宋体" panose="02010600030101010101" pitchFamily="2" charset="-122"/>
                <a:cs typeface="HelveticaNeueLT Com 45 Lt"/>
              </a:rPr>
              <a:t>RGB-HD </a:t>
            </a:r>
            <a:r>
              <a:rPr lang="en-US" sz="1400" b="1" i="1" dirty="0" err="1">
                <a:solidFill>
                  <a:srgbClr val="0070C0"/>
                </a:solidFill>
                <a:latin typeface="Times New Roman" panose="02020603050405020304" pitchFamily="18" charset="0"/>
                <a:ea typeface="宋体" panose="02010600030101010101" pitchFamily="2" charset="-122"/>
                <a:cs typeface="HelveticaNeueLT Com 45 Lt"/>
              </a:rPr>
              <a:t>SiPM</a:t>
            </a:r>
            <a:r>
              <a:rPr lang="en-US" sz="1400" i="1" dirty="0">
                <a:solidFill>
                  <a:srgbClr val="000000"/>
                </a:solidFill>
                <a:latin typeface="Times New Roman" panose="02020603050405020304" pitchFamily="18" charset="0"/>
                <a:ea typeface="宋体" panose="02010600030101010101" pitchFamily="2" charset="-122"/>
                <a:cs typeface="HelveticaNeueLT Com 45 Lt"/>
              </a:rPr>
              <a:t>:</a:t>
            </a:r>
            <a:r>
              <a:rPr lang="en-US" sz="1400" b="1" dirty="0">
                <a:solidFill>
                  <a:srgbClr val="000000"/>
                </a:solidFill>
                <a:latin typeface="Times New Roman" panose="02020603050405020304" pitchFamily="18" charset="0"/>
                <a:ea typeface="宋体" panose="02010600030101010101" pitchFamily="2" charset="-122"/>
                <a:cs typeface="HelveticaNeueLT Com 45 Lt"/>
              </a:rPr>
              <a:t> </a:t>
            </a:r>
            <a:r>
              <a:rPr lang="en-US" sz="1400" dirty="0">
                <a:solidFill>
                  <a:srgbClr val="000000"/>
                </a:solidFill>
                <a:latin typeface="Times New Roman" panose="02020603050405020304" pitchFamily="18" charset="0"/>
                <a:ea typeface="宋体" panose="02010600030101010101" pitchFamily="2" charset="-122"/>
                <a:cs typeface="HelveticaNeueLT Com 45 Lt"/>
              </a:rPr>
              <a:t>2x6 array of 2.25 x 2.25 mm</a:t>
            </a:r>
            <a:r>
              <a:rPr lang="en-US" sz="1400" baseline="30000" dirty="0">
                <a:solidFill>
                  <a:srgbClr val="000000"/>
                </a:solidFill>
                <a:latin typeface="Times New Roman" panose="02020603050405020304" pitchFamily="18" charset="0"/>
                <a:ea typeface="宋体" panose="02010600030101010101" pitchFamily="2" charset="-122"/>
                <a:cs typeface="HelveticaNeueLT Com 45 Lt"/>
              </a:rPr>
              <a:t>2</a:t>
            </a:r>
            <a:r>
              <a:rPr lang="en-US" sz="1400" dirty="0">
                <a:solidFill>
                  <a:srgbClr val="000000"/>
                </a:solidFill>
                <a:latin typeface="Times New Roman" panose="02020603050405020304" pitchFamily="18" charset="0"/>
                <a:ea typeface="宋体" panose="02010600030101010101" pitchFamily="2" charset="-122"/>
                <a:cs typeface="HelveticaNeueLT Com 45 Lt"/>
              </a:rPr>
              <a:t> </a:t>
            </a:r>
            <a:r>
              <a:rPr lang="en-US" sz="1400" dirty="0" err="1">
                <a:solidFill>
                  <a:srgbClr val="000000"/>
                </a:solidFill>
                <a:latin typeface="Times New Roman" panose="02020603050405020304" pitchFamily="18" charset="0"/>
                <a:ea typeface="宋体" panose="02010600030101010101" pitchFamily="2" charset="-122"/>
                <a:cs typeface="HelveticaNeueLT Com 45 Lt"/>
              </a:rPr>
              <a:t>SiPMs</a:t>
            </a:r>
            <a:r>
              <a:rPr lang="en-US" sz="1400" dirty="0">
                <a:solidFill>
                  <a:srgbClr val="000000"/>
                </a:solidFill>
                <a:latin typeface="Times New Roman" panose="02020603050405020304" pitchFamily="18" charset="0"/>
                <a:ea typeface="宋体" panose="02010600030101010101" pitchFamily="2" charset="-122"/>
                <a:cs typeface="HelveticaNeueLT Com 45 Lt"/>
              </a:rPr>
              <a:t> of filling factor ~ 72.5%, </a:t>
            </a:r>
            <a:r>
              <a:rPr lang="en-US" sz="1400" dirty="0" smtClean="0">
                <a:solidFill>
                  <a:srgbClr val="000000"/>
                </a:solidFill>
                <a:latin typeface="Times New Roman" panose="02020603050405020304" pitchFamily="18" charset="0"/>
                <a:ea typeface="宋体" panose="02010600030101010101" pitchFamily="2" charset="-122"/>
                <a:cs typeface="HelveticaNeueLT Com 45 Lt"/>
              </a:rPr>
              <a:t>with </a:t>
            </a:r>
            <a:r>
              <a:rPr lang="en-US" sz="1400" dirty="0">
                <a:solidFill>
                  <a:srgbClr val="000000"/>
                </a:solidFill>
                <a:latin typeface="Times New Roman" panose="02020603050405020304" pitchFamily="18" charset="0"/>
                <a:ea typeface="宋体" panose="02010600030101010101" pitchFamily="2" charset="-122"/>
                <a:cs typeface="HelveticaNeueLT Com 45 Lt"/>
              </a:rPr>
              <a:t>pixel size 25 x 25 μm</a:t>
            </a:r>
            <a:r>
              <a:rPr lang="en-US" sz="1400" baseline="30000" dirty="0">
                <a:solidFill>
                  <a:srgbClr val="000000"/>
                </a:solidFill>
                <a:latin typeface="Times New Roman" panose="02020603050405020304" pitchFamily="18" charset="0"/>
                <a:ea typeface="宋体" panose="02010600030101010101" pitchFamily="2" charset="-122"/>
                <a:cs typeface="HelveticaNeueLT Com 45 Lt"/>
              </a:rPr>
              <a:t>2</a:t>
            </a:r>
            <a:r>
              <a:rPr lang="en-US" sz="1400" dirty="0">
                <a:solidFill>
                  <a:srgbClr val="000000"/>
                </a:solidFill>
                <a:latin typeface="Times New Roman" panose="02020603050405020304" pitchFamily="18" charset="0"/>
                <a:ea typeface="宋体" panose="02010600030101010101" pitchFamily="2" charset="-122"/>
                <a:cs typeface="HelveticaNeueLT Com 45 Lt"/>
              </a:rPr>
              <a:t> </a:t>
            </a:r>
            <a:endParaRPr lang="en-US" sz="1400" dirty="0" smtClean="0">
              <a:solidFill>
                <a:srgbClr val="000000"/>
              </a:solidFill>
              <a:latin typeface="Times New Roman" panose="02020603050405020304" pitchFamily="18" charset="0"/>
              <a:ea typeface="宋体" panose="02010600030101010101" pitchFamily="2" charset="-122"/>
              <a:cs typeface="HelveticaNeueLT Com 45 Lt"/>
            </a:endParaRPr>
          </a:p>
          <a:p>
            <a:pPr algn="just">
              <a:lnSpc>
                <a:spcPct val="110000"/>
              </a:lnSpc>
              <a:spcAft>
                <a:spcPts val="600"/>
              </a:spcAft>
            </a:pPr>
            <a:r>
              <a:rPr lang="en-US" sz="1400" dirty="0" smtClean="0">
                <a:solidFill>
                  <a:srgbClr val="000000"/>
                </a:solidFill>
                <a:latin typeface="Times New Roman" panose="02020603050405020304" pitchFamily="18" charset="0"/>
                <a:ea typeface="宋体" panose="02010600030101010101" pitchFamily="2" charset="-122"/>
                <a:cs typeface="HelveticaNeueLT Com 45 Lt"/>
              </a:rPr>
              <a:t>and </a:t>
            </a:r>
            <a:r>
              <a:rPr lang="en-US" sz="1400" dirty="0">
                <a:solidFill>
                  <a:srgbClr val="000000"/>
                </a:solidFill>
                <a:latin typeface="Times New Roman" panose="02020603050405020304" pitchFamily="18" charset="0"/>
                <a:ea typeface="宋体" panose="02010600030101010101" pitchFamily="2" charset="-122"/>
                <a:cs typeface="HelveticaNeueLT Com 45 Lt"/>
              </a:rPr>
              <a:t>total chip size: ~15.3 x 4.95 </a:t>
            </a:r>
            <a:r>
              <a:rPr lang="en-US" sz="1400" dirty="0" smtClean="0">
                <a:solidFill>
                  <a:srgbClr val="000000"/>
                </a:solidFill>
                <a:latin typeface="Times New Roman" panose="02020603050405020304" pitchFamily="18" charset="0"/>
                <a:ea typeface="宋体" panose="02010600030101010101" pitchFamily="2" charset="-122"/>
                <a:cs typeface="HelveticaNeueLT Com 45 Lt"/>
              </a:rPr>
              <a:t>mm</a:t>
            </a:r>
            <a:r>
              <a:rPr lang="en-US" sz="1400" baseline="30000" dirty="0" smtClean="0">
                <a:solidFill>
                  <a:srgbClr val="000000"/>
                </a:solidFill>
                <a:latin typeface="Times New Roman" panose="02020603050405020304" pitchFamily="18" charset="0"/>
                <a:ea typeface="宋体" panose="02010600030101010101" pitchFamily="2" charset="-122"/>
                <a:cs typeface="HelveticaNeueLT Com 45 Lt"/>
              </a:rPr>
              <a:t>2</a:t>
            </a:r>
            <a:r>
              <a:rPr lang="en-US" sz="1400" dirty="0" smtClean="0">
                <a:solidFill>
                  <a:srgbClr val="000000"/>
                </a:solidFill>
                <a:latin typeface="Times New Roman" panose="02020603050405020304" pitchFamily="18" charset="0"/>
                <a:ea typeface="宋体" panose="02010600030101010101" pitchFamily="2" charset="-122"/>
                <a:cs typeface="HelveticaNeueLT Com 45 Lt"/>
              </a:rPr>
              <a:t>. These </a:t>
            </a:r>
            <a:r>
              <a:rPr lang="en-US" sz="1400" dirty="0" err="1">
                <a:solidFill>
                  <a:srgbClr val="000000"/>
                </a:solidFill>
                <a:latin typeface="Times New Roman" panose="02020603050405020304" pitchFamily="18" charset="0"/>
                <a:ea typeface="宋体" panose="02010600030101010101" pitchFamily="2" charset="-122"/>
                <a:cs typeface="HelveticaNeueLT Com 45 Lt"/>
              </a:rPr>
              <a:t>SiPMs</a:t>
            </a:r>
            <a:r>
              <a:rPr lang="en-US" sz="1400" dirty="0">
                <a:solidFill>
                  <a:srgbClr val="000000"/>
                </a:solidFill>
                <a:latin typeface="Times New Roman" panose="02020603050405020304" pitchFamily="18" charset="0"/>
                <a:ea typeface="宋体" panose="02010600030101010101" pitchFamily="2" charset="-122"/>
                <a:cs typeface="HelveticaNeueLT Com 45 Lt"/>
              </a:rPr>
              <a:t> </a:t>
            </a:r>
            <a:r>
              <a:rPr lang="en-US" sz="1400" dirty="0" smtClean="0">
                <a:solidFill>
                  <a:srgbClr val="000000"/>
                </a:solidFill>
                <a:latin typeface="Times New Roman" panose="02020603050405020304" pitchFamily="18" charset="0"/>
                <a:ea typeface="宋体" panose="02010600030101010101" pitchFamily="2" charset="-122"/>
                <a:cs typeface="HelveticaNeueLT Com 45 Lt"/>
              </a:rPr>
              <a:t>are UV </a:t>
            </a:r>
            <a:r>
              <a:rPr lang="en-US" sz="1400" dirty="0">
                <a:solidFill>
                  <a:srgbClr val="000000"/>
                </a:solidFill>
                <a:latin typeface="Times New Roman" panose="02020603050405020304" pitchFamily="18" charset="0"/>
                <a:ea typeface="宋体" panose="02010600030101010101" pitchFamily="2" charset="-122"/>
                <a:cs typeface="HelveticaNeueLT Com 45 Lt"/>
              </a:rPr>
              <a:t>sensitive, working in cryogenic environment and </a:t>
            </a:r>
            <a:r>
              <a:rPr lang="en-US" sz="1400" dirty="0" smtClean="0">
                <a:solidFill>
                  <a:srgbClr val="000000"/>
                </a:solidFill>
                <a:latin typeface="Times New Roman" panose="02020603050405020304" pitchFamily="18" charset="0"/>
                <a:ea typeface="宋体" panose="02010600030101010101" pitchFamily="2" charset="-122"/>
                <a:cs typeface="HelveticaNeueLT Com 45 Lt"/>
              </a:rPr>
              <a:t>provided</a:t>
            </a:r>
          </a:p>
          <a:p>
            <a:pPr algn="just">
              <a:lnSpc>
                <a:spcPct val="110000"/>
              </a:lnSpc>
              <a:spcAft>
                <a:spcPts val="600"/>
              </a:spcAft>
            </a:pPr>
            <a:r>
              <a:rPr lang="en-US" sz="1400" dirty="0" smtClean="0">
                <a:solidFill>
                  <a:srgbClr val="000000"/>
                </a:solidFill>
                <a:latin typeface="Times New Roman" panose="02020603050405020304" pitchFamily="18" charset="0"/>
                <a:ea typeface="宋体" panose="02010600030101010101" pitchFamily="2" charset="-122"/>
                <a:cs typeface="HelveticaNeueLT Com 45 Lt"/>
              </a:rPr>
              <a:t>as </a:t>
            </a:r>
            <a:r>
              <a:rPr lang="en-US" sz="1400" dirty="0">
                <a:solidFill>
                  <a:srgbClr val="000000"/>
                </a:solidFill>
                <a:latin typeface="Times New Roman" panose="02020603050405020304" pitchFamily="18" charset="0"/>
                <a:ea typeface="宋体" panose="02010600030101010101" pitchFamily="2" charset="-122"/>
                <a:cs typeface="HelveticaNeueLT Com 45 Lt"/>
              </a:rPr>
              <a:t>bare chips.</a:t>
            </a:r>
            <a:endParaRPr lang="en-US" sz="1400" dirty="0">
              <a:solidFill>
                <a:srgbClr val="000000"/>
              </a:solidFill>
              <a:latin typeface="HelveticaNeueLT Com 45 Lt"/>
              <a:ea typeface="宋体" panose="02010600030101010101" pitchFamily="2" charset="-122"/>
              <a:cs typeface="HelveticaNeueLT Com 45 Lt"/>
            </a:endParaRPr>
          </a:p>
          <a:p>
            <a:pPr algn="just">
              <a:lnSpc>
                <a:spcPct val="110000"/>
              </a:lnSpc>
            </a:pPr>
            <a:r>
              <a:rPr lang="ru-RU" sz="1400" b="1" i="1" dirty="0" smtClean="0">
                <a:solidFill>
                  <a:srgbClr val="0070C0"/>
                </a:solidFill>
                <a:latin typeface="Times New Roman" panose="02020603050405020304" pitchFamily="18" charset="0"/>
                <a:ea typeface="宋体" panose="02010600030101010101" pitchFamily="2" charset="-122"/>
              </a:rPr>
              <a:t>Hamamatsu </a:t>
            </a:r>
            <a:r>
              <a:rPr lang="ru-RU" sz="1400" b="1" i="1" dirty="0">
                <a:solidFill>
                  <a:srgbClr val="0070C0"/>
                </a:solidFill>
                <a:latin typeface="Times New Roman" panose="02020603050405020304" pitchFamily="18" charset="0"/>
                <a:ea typeface="宋体" panose="02010600030101010101" pitchFamily="2" charset="-122"/>
              </a:rPr>
              <a:t>VUV3 SiPM</a:t>
            </a:r>
            <a:r>
              <a:rPr lang="ru-RU" sz="1400" i="1" dirty="0">
                <a:latin typeface="Times New Roman" panose="02020603050405020304" pitchFamily="18" charset="0"/>
                <a:ea typeface="宋体" panose="02010600030101010101" pitchFamily="2" charset="-122"/>
              </a:rPr>
              <a:t>:</a:t>
            </a:r>
            <a:r>
              <a:rPr lang="ru-RU" sz="1400" dirty="0">
                <a:latin typeface="Times New Roman" panose="02020603050405020304" pitchFamily="18" charset="0"/>
                <a:ea typeface="宋体" panose="02010600030101010101" pitchFamily="2" charset="-122"/>
              </a:rPr>
              <a:t> one SiPM chip of size 3.4x3.4 mm</a:t>
            </a:r>
            <a:r>
              <a:rPr lang="ru-RU" sz="1400" baseline="30000" dirty="0">
                <a:latin typeface="Times New Roman" panose="02020603050405020304" pitchFamily="18" charset="0"/>
                <a:ea typeface="宋体" panose="02010600030101010101" pitchFamily="2" charset="-122"/>
              </a:rPr>
              <a:t>2</a:t>
            </a:r>
            <a:r>
              <a:rPr lang="ru-RU" sz="1400" dirty="0">
                <a:latin typeface="Times New Roman" panose="02020603050405020304" pitchFamily="18" charset="0"/>
                <a:ea typeface="宋体" panose="02010600030101010101" pitchFamily="2" charset="-122"/>
              </a:rPr>
              <a:t> with pixel size 50 µm </a:t>
            </a:r>
            <a:r>
              <a:rPr lang="ru-RU" sz="1400" dirty="0" smtClean="0">
                <a:latin typeface="Times New Roman" panose="02020603050405020304" pitchFamily="18" charset="0"/>
                <a:ea typeface="宋体" panose="02010600030101010101" pitchFamily="2" charset="-122"/>
              </a:rPr>
              <a:t>and filling </a:t>
            </a:r>
            <a:r>
              <a:rPr lang="ru-RU" sz="1400" dirty="0">
                <a:latin typeface="Times New Roman" panose="02020603050405020304" pitchFamily="18" charset="0"/>
                <a:ea typeface="宋体" panose="02010600030101010101" pitchFamily="2" charset="-122"/>
              </a:rPr>
              <a:t>factor ~ 50</a:t>
            </a:r>
            <a:r>
              <a:rPr lang="ru-RU" sz="1400" dirty="0" smtClean="0">
                <a:latin typeface="Times New Roman" panose="02020603050405020304" pitchFamily="18" charset="0"/>
                <a:ea typeface="宋体" panose="02010600030101010101" pitchFamily="2" charset="-122"/>
              </a:rPr>
              <a:t>%. </a:t>
            </a:r>
            <a:endParaRPr lang="en-US" sz="1400" dirty="0" smtClean="0">
              <a:latin typeface="Times New Roman" panose="02020603050405020304" pitchFamily="18" charset="0"/>
              <a:ea typeface="宋体" panose="02010600030101010101" pitchFamily="2" charset="-122"/>
            </a:endParaRPr>
          </a:p>
          <a:p>
            <a:pPr algn="just">
              <a:lnSpc>
                <a:spcPct val="110000"/>
              </a:lnSpc>
            </a:pPr>
            <a:r>
              <a:rPr lang="ru-RU" sz="1400" dirty="0" smtClean="0">
                <a:latin typeface="Times New Roman" panose="02020603050405020304" pitchFamily="18" charset="0"/>
                <a:ea typeface="宋体" panose="02010600030101010101" pitchFamily="2" charset="-122"/>
              </a:rPr>
              <a:t>This </a:t>
            </a:r>
            <a:r>
              <a:rPr lang="ru-RU" sz="1400" dirty="0">
                <a:latin typeface="Times New Roman" panose="02020603050405020304" pitchFamily="18" charset="0"/>
                <a:ea typeface="宋体" panose="02010600030101010101" pitchFamily="2" charset="-122"/>
              </a:rPr>
              <a:t>SiPM is VUV sensitive, working in cryogenic environment but not </a:t>
            </a:r>
            <a:r>
              <a:rPr lang="ru-RU" sz="1400" dirty="0" smtClean="0">
                <a:latin typeface="Times New Roman" panose="02020603050405020304" pitchFamily="18" charset="0"/>
                <a:ea typeface="宋体" panose="02010600030101010101" pitchFamily="2" charset="-122"/>
              </a:rPr>
              <a:t>provided </a:t>
            </a:r>
            <a:r>
              <a:rPr lang="ru-RU" sz="1400" dirty="0">
                <a:latin typeface="Times New Roman" panose="02020603050405020304" pitchFamily="18" charset="0"/>
                <a:ea typeface="宋体" panose="02010600030101010101" pitchFamily="2" charset="-122"/>
              </a:rPr>
              <a:t>as bare chips.</a:t>
            </a:r>
            <a:endParaRPr lang="en-US" sz="1400" dirty="0">
              <a:latin typeface="Times New Roman" panose="02020603050405020304" pitchFamily="18" charset="0"/>
              <a:ea typeface="宋体" panose="02010600030101010101" pitchFamily="2" charset="-122"/>
            </a:endParaRPr>
          </a:p>
          <a:p>
            <a:pPr marL="285750" indent="-285750">
              <a:buFontTx/>
              <a:buChar char="-"/>
            </a:pPr>
            <a:endParaRPr lang="en-US" dirty="0" smtClean="0">
              <a:latin typeface="Times New Roman" panose="02020603050405020304" pitchFamily="18" charset="0"/>
              <a:ea typeface="宋体" panose="02010600030101010101" pitchFamily="2" charset="-122"/>
            </a:endParaRPr>
          </a:p>
          <a:p>
            <a:pPr marL="285750" indent="-285750">
              <a:lnSpc>
                <a:spcPct val="150000"/>
              </a:lnSpc>
              <a:buFontTx/>
              <a:buChar char="-"/>
            </a:pPr>
            <a:r>
              <a:rPr lang="ru-RU" dirty="0" smtClean="0">
                <a:latin typeface="Times New Roman" panose="02020603050405020304" pitchFamily="18" charset="0"/>
                <a:ea typeface="宋体" panose="02010600030101010101" pitchFamily="2" charset="-122"/>
              </a:rPr>
              <a:t>Two </a:t>
            </a:r>
            <a:r>
              <a:rPr lang="ru-RU" dirty="0">
                <a:latin typeface="Times New Roman" panose="02020603050405020304" pitchFamily="18" charset="0"/>
                <a:ea typeface="宋体" panose="02010600030101010101" pitchFamily="2" charset="-122"/>
              </a:rPr>
              <a:t>sets of data were collected </a:t>
            </a:r>
            <a:r>
              <a:rPr lang="en-US" dirty="0" smtClean="0">
                <a:latin typeface="Times New Roman" panose="02020603050405020304" pitchFamily="18" charset="0"/>
                <a:ea typeface="宋体" panose="02010600030101010101" pitchFamily="2" charset="-122"/>
              </a:rPr>
              <a:t>in LCF4 @ -125 </a:t>
            </a:r>
            <a:r>
              <a:rPr lang="en-US" dirty="0">
                <a:latin typeface="Times New Roman" panose="02020603050405020304" pitchFamily="18" charset="0"/>
                <a:ea typeface="宋体" panose="02010600030101010101" pitchFamily="2" charset="-122"/>
              </a:rPr>
              <a:t>°</a:t>
            </a:r>
            <a:r>
              <a:rPr lang="en-US" dirty="0" smtClean="0">
                <a:latin typeface="Times New Roman" panose="02020603050405020304" pitchFamily="18" charset="0"/>
                <a:ea typeface="宋体" panose="02010600030101010101" pitchFamily="2" charset="-122"/>
              </a:rPr>
              <a:t>C.</a:t>
            </a:r>
          </a:p>
          <a:p>
            <a:pPr marL="285750" indent="-285750">
              <a:lnSpc>
                <a:spcPct val="150000"/>
              </a:lnSpc>
              <a:buFontTx/>
              <a:buChar char="-"/>
            </a:pPr>
            <a:r>
              <a:rPr lang="en-US" dirty="0" smtClean="0">
                <a:latin typeface="Times New Roman" panose="02020603050405020304" pitchFamily="18" charset="0"/>
                <a:ea typeface="宋体" panose="02010600030101010101" pitchFamily="2" charset="-122"/>
              </a:rPr>
              <a:t> With</a:t>
            </a:r>
            <a:r>
              <a:rPr lang="ru-RU" dirty="0" smtClean="0">
                <a:latin typeface="Times New Roman" panose="02020603050405020304" pitchFamily="18" charset="0"/>
                <a:ea typeface="宋体" panose="02010600030101010101" pitchFamily="2" charset="-122"/>
              </a:rPr>
              <a:t> </a:t>
            </a:r>
            <a:r>
              <a:rPr lang="ru-RU" dirty="0">
                <a:latin typeface="Times New Roman" panose="02020603050405020304" pitchFamily="18" charset="0"/>
                <a:ea typeface="宋体" panose="02010600030101010101" pitchFamily="2" charset="-122"/>
              </a:rPr>
              <a:t>different electric field </a:t>
            </a:r>
            <a:r>
              <a:rPr lang="en-US" dirty="0">
                <a:latin typeface="Times New Roman" panose="02020603050405020304" pitchFamily="18" charset="0"/>
                <a:ea typeface="宋体" panose="02010600030101010101" pitchFamily="2" charset="-122"/>
              </a:rPr>
              <a:t>values;</a:t>
            </a:r>
            <a:r>
              <a:rPr lang="ru-RU" dirty="0">
                <a:latin typeface="Times New Roman" panose="02020603050405020304" pitchFamily="18" charset="0"/>
                <a:ea typeface="宋体" panose="02010600030101010101" pitchFamily="2" charset="-122"/>
              </a:rPr>
              <a:t> 0, 6, 12, 18, 24 and 30 </a:t>
            </a:r>
            <a:r>
              <a:rPr lang="ru-RU" dirty="0" smtClean="0">
                <a:latin typeface="Times New Roman" panose="02020603050405020304" pitchFamily="18" charset="0"/>
                <a:ea typeface="宋体" panose="02010600030101010101" pitchFamily="2" charset="-122"/>
              </a:rPr>
              <a:t>kV/cm. </a:t>
            </a:r>
            <a:endParaRPr lang="en-US" dirty="0" smtClean="0">
              <a:latin typeface="Times New Roman" panose="02020603050405020304" pitchFamily="18" charset="0"/>
              <a:ea typeface="宋体" panose="02010600030101010101" pitchFamily="2" charset="-122"/>
            </a:endParaRPr>
          </a:p>
          <a:p>
            <a:pPr marL="285750" indent="-285750">
              <a:lnSpc>
                <a:spcPct val="150000"/>
              </a:lnSpc>
              <a:buFontTx/>
              <a:buChar char="-"/>
            </a:pPr>
            <a:r>
              <a:rPr lang="ru-RU" dirty="0" smtClean="0">
                <a:latin typeface="Times New Roman" panose="02020603050405020304" pitchFamily="18" charset="0"/>
                <a:ea typeface="宋体" panose="02010600030101010101" pitchFamily="2" charset="-122"/>
              </a:rPr>
              <a:t>The </a:t>
            </a:r>
            <a:r>
              <a:rPr lang="ru-RU" dirty="0">
                <a:latin typeface="Times New Roman" panose="02020603050405020304" pitchFamily="18" charset="0"/>
                <a:ea typeface="宋体" panose="02010600030101010101" pitchFamily="2" charset="-122"/>
              </a:rPr>
              <a:t>two</a:t>
            </a:r>
            <a:r>
              <a:rPr lang="en-US" dirty="0">
                <a:latin typeface="Times New Roman" panose="02020603050405020304" pitchFamily="18" charset="0"/>
                <a:ea typeface="宋体" panose="02010600030101010101" pitchFamily="2" charset="-122"/>
              </a:rPr>
              <a:t> data</a:t>
            </a:r>
            <a:r>
              <a:rPr lang="ru-RU" dirty="0">
                <a:latin typeface="Times New Roman" panose="02020603050405020304" pitchFamily="18" charset="0"/>
                <a:ea typeface="宋体" panose="02010600030101010101" pitchFamily="2" charset="-122"/>
              </a:rPr>
              <a:t> sets are based on the lightning condition</a:t>
            </a:r>
            <a:r>
              <a:rPr lang="ru-RU" dirty="0" smtClean="0">
                <a:latin typeface="Times New Roman" panose="02020603050405020304" pitchFamily="18" charset="0"/>
                <a:ea typeface="宋体" panose="02010600030101010101" pitchFamily="2" charset="-122"/>
              </a:rPr>
              <a:t>;</a:t>
            </a:r>
            <a:endParaRPr lang="en-US" dirty="0" smtClean="0">
              <a:latin typeface="Times New Roman" panose="02020603050405020304" pitchFamily="18" charset="0"/>
              <a:ea typeface="宋体" panose="02010600030101010101" pitchFamily="2" charset="-122"/>
            </a:endParaRPr>
          </a:p>
          <a:p>
            <a:pPr>
              <a:lnSpc>
                <a:spcPct val="150000"/>
              </a:lnSpc>
            </a:pPr>
            <a:r>
              <a:rPr lang="en-US" dirty="0" smtClean="0">
                <a:latin typeface="Times New Roman" panose="02020603050405020304" pitchFamily="18" charset="0"/>
                <a:ea typeface="宋体" panose="02010600030101010101" pitchFamily="2" charset="-122"/>
                <a:sym typeface="Wingdings" panose="05000000000000000000" pitchFamily="2" charset="2"/>
              </a:rPr>
              <a:t> </a:t>
            </a:r>
            <a:r>
              <a:rPr lang="en-US" dirty="0" smtClean="0">
                <a:latin typeface="Times New Roman" panose="02020603050405020304" pitchFamily="18" charset="0"/>
                <a:ea typeface="宋体" panose="02010600030101010101" pitchFamily="2" charset="-122"/>
              </a:rPr>
              <a:t>The first </a:t>
            </a:r>
            <a:r>
              <a:rPr lang="en-US" dirty="0">
                <a:latin typeface="Times New Roman" panose="02020603050405020304" pitchFamily="18" charset="0"/>
                <a:ea typeface="宋体" panose="02010600030101010101" pitchFamily="2" charset="-122"/>
              </a:rPr>
              <a:t>data set collected in dark.</a:t>
            </a:r>
            <a:r>
              <a:rPr lang="ru-RU" dirty="0">
                <a:latin typeface="Times New Roman" panose="02020603050405020304" pitchFamily="18" charset="0"/>
                <a:ea typeface="宋体" panose="02010600030101010101" pitchFamily="2" charset="-122"/>
              </a:rPr>
              <a:t> </a:t>
            </a:r>
            <a:r>
              <a:rPr lang="en-US" dirty="0">
                <a:latin typeface="Times New Roman" panose="02020603050405020304" pitchFamily="18" charset="0"/>
                <a:ea typeface="宋体" panose="02010600030101010101" pitchFamily="2" charset="-122"/>
              </a:rPr>
              <a:t>	</a:t>
            </a:r>
            <a:endParaRPr lang="en-US" dirty="0" smtClean="0">
              <a:latin typeface="Times New Roman" panose="02020603050405020304" pitchFamily="18" charset="0"/>
              <a:ea typeface="宋体" panose="02010600030101010101" pitchFamily="2" charset="-122"/>
            </a:endParaRPr>
          </a:p>
          <a:p>
            <a:pPr>
              <a:lnSpc>
                <a:spcPct val="150000"/>
              </a:lnSpc>
            </a:pPr>
            <a:r>
              <a:rPr lang="en-US" dirty="0" smtClean="0">
                <a:latin typeface="Times New Roman" panose="02020603050405020304" pitchFamily="18" charset="0"/>
                <a:ea typeface="宋体" panose="02010600030101010101" pitchFamily="2" charset="-122"/>
                <a:sym typeface="Wingdings" panose="05000000000000000000" pitchFamily="2" charset="2"/>
              </a:rPr>
              <a:t> </a:t>
            </a:r>
            <a:r>
              <a:rPr lang="en-US" dirty="0" smtClean="0">
                <a:latin typeface="Times New Roman" panose="02020603050405020304" pitchFamily="18" charset="0"/>
                <a:ea typeface="宋体" panose="02010600030101010101" pitchFamily="2" charset="-122"/>
              </a:rPr>
              <a:t>T</a:t>
            </a:r>
            <a:r>
              <a:rPr lang="ru-RU" dirty="0" smtClean="0">
                <a:latin typeface="Times New Roman" panose="02020603050405020304" pitchFamily="18" charset="0"/>
                <a:ea typeface="宋体" panose="02010600030101010101" pitchFamily="2" charset="-122"/>
              </a:rPr>
              <a:t>he </a:t>
            </a:r>
            <a:r>
              <a:rPr lang="en-US" dirty="0" smtClean="0">
                <a:latin typeface="Times New Roman" panose="02020603050405020304" pitchFamily="18" charset="0"/>
                <a:ea typeface="宋体" panose="02010600030101010101" pitchFamily="2" charset="-122"/>
              </a:rPr>
              <a:t>second</a:t>
            </a:r>
            <a:r>
              <a:rPr lang="ru-RU" dirty="0" smtClean="0">
                <a:latin typeface="Times New Roman" panose="02020603050405020304" pitchFamily="18" charset="0"/>
                <a:ea typeface="宋体" panose="02010600030101010101" pitchFamily="2" charset="-122"/>
              </a:rPr>
              <a:t> </a:t>
            </a:r>
            <a:r>
              <a:rPr lang="ru-RU" dirty="0">
                <a:latin typeface="Times New Roman" panose="02020603050405020304" pitchFamily="18" charset="0"/>
                <a:ea typeface="宋体" panose="02010600030101010101" pitchFamily="2" charset="-122"/>
              </a:rPr>
              <a:t>data set</a:t>
            </a:r>
            <a:r>
              <a:rPr lang="en-US" dirty="0">
                <a:latin typeface="Times New Roman" panose="02020603050405020304" pitchFamily="18" charset="0"/>
                <a:ea typeface="宋体" panose="02010600030101010101" pitchFamily="2" charset="-122"/>
              </a:rPr>
              <a:t> collected</a:t>
            </a:r>
            <a:r>
              <a:rPr lang="ru-RU" dirty="0">
                <a:latin typeface="Times New Roman" panose="02020603050405020304" pitchFamily="18" charset="0"/>
                <a:ea typeface="宋体" panose="02010600030101010101" pitchFamily="2" charset="-122"/>
              </a:rPr>
              <a:t> used a blue light (~ 465 nm) </a:t>
            </a:r>
            <a:r>
              <a:rPr lang="ru-RU" dirty="0" smtClean="0">
                <a:latin typeface="Times New Roman" panose="02020603050405020304" pitchFamily="18" charset="0"/>
                <a:ea typeface="宋体" panose="02010600030101010101" pitchFamily="2" charset="-122"/>
              </a:rPr>
              <a:t>LED</a:t>
            </a:r>
            <a:r>
              <a:rPr lang="en-US" dirty="0" smtClean="0">
                <a:latin typeface="Times New Roman" panose="02020603050405020304" pitchFamily="18" charset="0"/>
                <a:ea typeface="宋体" panose="02010600030101010101" pitchFamily="2" charset="-122"/>
              </a:rPr>
              <a:t>. </a:t>
            </a:r>
            <a:r>
              <a:rPr lang="en-US" dirty="0" smtClean="0">
                <a:latin typeface="Times New Roman" panose="02020603050405020304" pitchFamily="18" charset="0"/>
                <a:ea typeface="宋体" panose="02010600030101010101" pitchFamily="2" charset="-122"/>
                <a:cs typeface="Times New Roman" panose="02020603050405020304" pitchFamily="18" charset="0"/>
              </a:rPr>
              <a:t>A </a:t>
            </a:r>
            <a:r>
              <a:rPr lang="ru-RU" dirty="0" smtClean="0">
                <a:latin typeface="Times New Roman" panose="02020603050405020304" pitchFamily="18" charset="0"/>
                <a:cs typeface="Times New Roman" panose="02020603050405020304" pitchFamily="18" charset="0"/>
              </a:rPr>
              <a:t>PMT out</a:t>
            </a:r>
            <a:r>
              <a:rPr lang="en-US" dirty="0">
                <a:latin typeface="Times New Roman" panose="02020603050405020304" pitchFamily="18" charset="0"/>
                <a:cs typeface="Times New Roman" panose="02020603050405020304" pitchFamily="18" charset="0"/>
              </a:rPr>
              <a:t>side </a:t>
            </a:r>
            <a:endParaRPr lang="en-US" dirty="0" smtClean="0">
              <a:latin typeface="Times New Roman" panose="02020603050405020304" pitchFamily="18" charset="0"/>
              <a:cs typeface="Times New Roman" panose="02020603050405020304" pitchFamily="18" charset="0"/>
            </a:endParaRPr>
          </a:p>
          <a:p>
            <a:pPr>
              <a:lnSpc>
                <a:spcPct val="150000"/>
              </a:lnSpc>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the </a:t>
            </a:r>
            <a:r>
              <a:rPr lang="ru-RU" dirty="0">
                <a:latin typeface="Times New Roman" panose="02020603050405020304" pitchFamily="18" charset="0"/>
                <a:cs typeface="Times New Roman" panose="02020603050405020304" pitchFamily="18" charset="0"/>
              </a:rPr>
              <a:t>chamber</a:t>
            </a:r>
            <a:r>
              <a:rPr lang="en-US" dirty="0">
                <a:latin typeface="Times New Roman" panose="02020603050405020304" pitchFamily="18" charset="0"/>
                <a:cs typeface="Times New Roman" panose="02020603050405020304" pitchFamily="18" charset="0"/>
              </a:rPr>
              <a:t> that is</a:t>
            </a:r>
            <a:r>
              <a:rPr lang="ru-RU" dirty="0">
                <a:latin typeface="Times New Roman" panose="02020603050405020304" pitchFamily="18" charset="0"/>
                <a:cs typeface="Times New Roman" panose="02020603050405020304" pitchFamily="18" charset="0"/>
              </a:rPr>
              <a:t> used to monitor the stability of the LED </a:t>
            </a:r>
            <a:r>
              <a:rPr lang="ru-RU" dirty="0" smtClean="0">
                <a:latin typeface="Times New Roman" panose="02020603050405020304" pitchFamily="18" charset="0"/>
                <a:cs typeface="Times New Roman" panose="02020603050405020304" pitchFamily="18" charset="0"/>
              </a:rPr>
              <a:t>light</a:t>
            </a:r>
            <a:r>
              <a:rPr lang="en-US"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ea typeface="宋体" panose="02010600030101010101" pitchFamily="2" charset="-122"/>
            </a:endParaRPr>
          </a:p>
        </p:txBody>
      </p:sp>
      <p:sp>
        <p:nvSpPr>
          <p:cNvPr id="2" name="Date Placeholder 1"/>
          <p:cNvSpPr>
            <a:spLocks noGrp="1"/>
          </p:cNvSpPr>
          <p:nvPr>
            <p:ph type="dt" sz="half" idx="10"/>
          </p:nvPr>
        </p:nvSpPr>
        <p:spPr/>
        <p:txBody>
          <a:bodyPr/>
          <a:lstStyle/>
          <a:p>
            <a:fld id="{53123D73-C94A-43D4-8461-AC2A342D5EEB}" type="datetime1">
              <a:rPr lang="en-US" smtClean="0"/>
              <a:t>5/23/2017</a:t>
            </a:fld>
            <a:endParaRPr lang="en-US"/>
          </a:p>
        </p:txBody>
      </p:sp>
      <p:sp>
        <p:nvSpPr>
          <p:cNvPr id="3" name="Footer Placeholder 2"/>
          <p:cNvSpPr>
            <a:spLocks noGrp="1"/>
          </p:cNvSpPr>
          <p:nvPr>
            <p:ph type="ftr" sz="quarter" idx="11"/>
          </p:nvPr>
        </p:nvSpPr>
        <p:spPr/>
        <p:txBody>
          <a:bodyPr/>
          <a:lstStyle/>
          <a:p>
            <a:r>
              <a:rPr lang="en-US" dirty="0" err="1" smtClean="0"/>
              <a:t>T.Tolba</a:t>
            </a:r>
            <a:r>
              <a:rPr lang="en-US" dirty="0" smtClean="0"/>
              <a:t>, TIPP 2017</a:t>
            </a:r>
            <a:endParaRPr lang="en-US" dirty="0"/>
          </a:p>
        </p:txBody>
      </p:sp>
      <p:sp>
        <p:nvSpPr>
          <p:cNvPr id="4" name="Slide Number Placeholder 3"/>
          <p:cNvSpPr>
            <a:spLocks noGrp="1"/>
          </p:cNvSpPr>
          <p:nvPr>
            <p:ph type="sldNum" sz="quarter" idx="12"/>
          </p:nvPr>
        </p:nvSpPr>
        <p:spPr/>
        <p:txBody>
          <a:bodyPr/>
          <a:lstStyle/>
          <a:p>
            <a:fld id="{B56E4D6B-D400-4B48-AE41-0D86B7378FF4}" type="slidenum">
              <a:rPr lang="en-US" smtClean="0"/>
              <a:t>7</a:t>
            </a:fld>
            <a:endParaRPr lang="en-US" dirty="0"/>
          </a:p>
        </p:txBody>
      </p:sp>
      <p:sp>
        <p:nvSpPr>
          <p:cNvPr id="6" name="TextBox 5"/>
          <p:cNvSpPr txBox="1"/>
          <p:nvPr/>
        </p:nvSpPr>
        <p:spPr>
          <a:xfrm>
            <a:off x="3216846" y="0"/>
            <a:ext cx="5941050" cy="553998"/>
          </a:xfrm>
          <a:prstGeom prst="rect">
            <a:avLst/>
          </a:prstGeom>
          <a:noFill/>
        </p:spPr>
        <p:txBody>
          <a:bodyPr wrap="none" rtlCol="0">
            <a:spAutoFit/>
          </a:bodyPr>
          <a:lstStyle/>
          <a:p>
            <a:r>
              <a:rPr lang="en-US" sz="3000" dirty="0" smtClean="0">
                <a:latin typeface="Times New Roman" panose="02020603050405020304" pitchFamily="18" charset="0"/>
                <a:cs typeface="Times New Roman" panose="02020603050405020304" pitchFamily="18" charset="0"/>
              </a:rPr>
              <a:t>Data taking, acquisition and analysis </a:t>
            </a:r>
            <a:endParaRPr lang="en-US" sz="3000" dirty="0">
              <a:latin typeface="Times New Roman" panose="02020603050405020304" pitchFamily="18" charset="0"/>
              <a:cs typeface="Times New Roman" panose="02020603050405020304" pitchFamily="18" charset="0"/>
            </a:endParaRPr>
          </a:p>
        </p:txBody>
      </p:sp>
      <p:pic>
        <p:nvPicPr>
          <p:cNvPr id="10" name="Picture 9" descr="C:\Work\EXO\IHEP-work\IHEP_Paper\Fig 7.jpg"/>
          <p:cNvPicPr/>
          <p:nvPr/>
        </p:nvPicPr>
        <p:blipFill>
          <a:blip r:embed="rId4">
            <a:extLst>
              <a:ext uri="{28A0092B-C50C-407E-A947-70E740481C1C}">
                <a14:useLocalDpi xmlns:a14="http://schemas.microsoft.com/office/drawing/2010/main" val="0"/>
              </a:ext>
            </a:extLst>
          </a:blip>
          <a:srcRect/>
          <a:stretch>
            <a:fillRect/>
          </a:stretch>
        </p:blipFill>
        <p:spPr bwMode="auto">
          <a:xfrm>
            <a:off x="9597291" y="1625599"/>
            <a:ext cx="2522415" cy="2000739"/>
          </a:xfrm>
          <a:prstGeom prst="rect">
            <a:avLst/>
          </a:prstGeom>
          <a:noFill/>
          <a:ln>
            <a:noFill/>
          </a:ln>
        </p:spPr>
      </p:pic>
    </p:spTree>
    <p:extLst>
      <p:ext uri="{BB962C8B-B14F-4D97-AF65-F5344CB8AC3E}">
        <p14:creationId xmlns:p14="http://schemas.microsoft.com/office/powerpoint/2010/main" val="31379390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123D73-C94A-43D4-8461-AC2A342D5EEB}" type="datetime1">
              <a:rPr lang="en-US" smtClean="0"/>
              <a:t>5/23/2017</a:t>
            </a:fld>
            <a:endParaRPr lang="en-US"/>
          </a:p>
        </p:txBody>
      </p:sp>
      <p:sp>
        <p:nvSpPr>
          <p:cNvPr id="3" name="Footer Placeholder 2"/>
          <p:cNvSpPr>
            <a:spLocks noGrp="1"/>
          </p:cNvSpPr>
          <p:nvPr>
            <p:ph type="ftr" sz="quarter" idx="11"/>
          </p:nvPr>
        </p:nvSpPr>
        <p:spPr/>
        <p:txBody>
          <a:bodyPr/>
          <a:lstStyle/>
          <a:p>
            <a:r>
              <a:rPr lang="en-US" smtClean="0"/>
              <a:t>T.Tolba, TIPP 2017</a:t>
            </a:r>
            <a:endParaRPr lang="en-US"/>
          </a:p>
        </p:txBody>
      </p:sp>
      <p:sp>
        <p:nvSpPr>
          <p:cNvPr id="4" name="Slide Number Placeholder 3"/>
          <p:cNvSpPr>
            <a:spLocks noGrp="1"/>
          </p:cNvSpPr>
          <p:nvPr>
            <p:ph type="sldNum" sz="quarter" idx="12"/>
          </p:nvPr>
        </p:nvSpPr>
        <p:spPr/>
        <p:txBody>
          <a:bodyPr/>
          <a:lstStyle/>
          <a:p>
            <a:fld id="{B56E4D6B-D400-4B48-AE41-0D86B7378FF4}" type="slidenum">
              <a:rPr lang="en-US" smtClean="0"/>
              <a:t>8</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0277" y="105961"/>
            <a:ext cx="6361723" cy="3725475"/>
          </a:xfrm>
          <a:prstGeom prst="rect">
            <a:avLst/>
          </a:prstGeom>
        </p:spPr>
      </p:pic>
      <p:pic>
        <p:nvPicPr>
          <p:cNvPr id="5" name="Picture 4" descr="C:\work\EXO\IHEP-work\IHEP_Paper\Hamamatsu_3kV_1pefit.png"/>
          <p:cNvPicPr/>
          <p:nvPr/>
        </p:nvPicPr>
        <p:blipFill rotWithShape="1">
          <a:blip r:embed="rId4" cstate="print">
            <a:extLst>
              <a:ext uri="{28A0092B-C50C-407E-A947-70E740481C1C}">
                <a14:useLocalDpi xmlns:a14="http://schemas.microsoft.com/office/drawing/2010/main" val="0"/>
              </a:ext>
            </a:extLst>
          </a:blip>
          <a:srcRect l="3129" t="9116" r="9230"/>
          <a:stretch/>
        </p:blipFill>
        <p:spPr bwMode="auto">
          <a:xfrm>
            <a:off x="140676" y="3245282"/>
            <a:ext cx="6299200" cy="3476193"/>
          </a:xfrm>
          <a:prstGeom prst="rect">
            <a:avLst/>
          </a:prstGeom>
          <a:noFill/>
          <a:ln>
            <a:noFill/>
          </a:ln>
          <a:extLst>
            <a:ext uri="{53640926-AAD7-44D8-BBD7-CCE9431645EC}">
              <a14:shadowObscured xmlns:a14="http://schemas.microsoft.com/office/drawing/2010/main"/>
            </a:ext>
          </a:extLst>
        </p:spPr>
      </p:pic>
      <p:sp>
        <p:nvSpPr>
          <p:cNvPr id="7" name="Rectangle 6"/>
          <p:cNvSpPr/>
          <p:nvPr/>
        </p:nvSpPr>
        <p:spPr>
          <a:xfrm>
            <a:off x="0" y="105961"/>
            <a:ext cx="5884985" cy="3139321"/>
          </a:xfrm>
          <a:prstGeom prst="rect">
            <a:avLst/>
          </a:prstGeom>
        </p:spPr>
        <p:txBody>
          <a:bodyPr wrap="square">
            <a:spAutoFit/>
          </a:bodyPr>
          <a:lstStyle/>
          <a:p>
            <a:pPr marL="285750" indent="-285750" algn="just">
              <a:buFontTx/>
              <a:buChar char="-"/>
            </a:pPr>
            <a:r>
              <a:rPr lang="en-US" dirty="0" smtClean="0">
                <a:latin typeface="Times New Roman" panose="02020603050405020304" pitchFamily="18" charset="0"/>
                <a:ea typeface="宋体" panose="02010600030101010101" pitchFamily="2" charset="-122"/>
                <a:cs typeface="Times New Roman" panose="02020603050405020304" pitchFamily="18" charset="0"/>
              </a:rPr>
              <a:t>For </a:t>
            </a:r>
            <a:r>
              <a:rPr lang="en-US" dirty="0">
                <a:latin typeface="Times New Roman" panose="02020603050405020304" pitchFamily="18" charset="0"/>
                <a:ea typeface="宋体" panose="02010600030101010101" pitchFamily="2" charset="-122"/>
                <a:cs typeface="Times New Roman" panose="02020603050405020304" pitchFamily="18" charset="0"/>
              </a:rPr>
              <a:t>efficient pulse selection, a multi-steps pulse finding algorithm has been applied</a:t>
            </a:r>
            <a:r>
              <a:rPr lang="en-US" dirty="0" smtClean="0">
                <a:latin typeface="Times New Roman" panose="02020603050405020304" pitchFamily="18" charset="0"/>
                <a:ea typeface="宋体" panose="02010600030101010101" pitchFamily="2" charset="-122"/>
                <a:cs typeface="Times New Roman" panose="02020603050405020304" pitchFamily="18" charset="0"/>
              </a:rPr>
              <a:t>. </a:t>
            </a:r>
          </a:p>
          <a:p>
            <a:pPr marL="285750" indent="-285750" algn="just">
              <a:buFontTx/>
              <a:buChar char="-"/>
            </a:pPr>
            <a:endParaRPr lang="en-US" dirty="0" smtClean="0">
              <a:latin typeface="Times New Roman" panose="02020603050405020304" pitchFamily="18" charset="0"/>
              <a:ea typeface="宋体" panose="02010600030101010101" pitchFamily="2" charset="-122"/>
              <a:cs typeface="Times New Roman" panose="02020603050405020304" pitchFamily="18" charset="0"/>
            </a:endParaRPr>
          </a:p>
          <a:p>
            <a:pPr marL="285750" indent="-285750" algn="just">
              <a:buFontTx/>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selection algorithm set specific constraints on the pulse </a:t>
            </a:r>
            <a:r>
              <a:rPr lang="en-US" dirty="0" smtClean="0">
                <a:latin typeface="Times New Roman" panose="02020603050405020304" pitchFamily="18" charset="0"/>
                <a:cs typeface="Times New Roman" panose="02020603050405020304" pitchFamily="18" charset="0"/>
              </a:rPr>
              <a:t>width </a:t>
            </a:r>
            <a:r>
              <a:rPr lang="en-US" dirty="0">
                <a:latin typeface="Times New Roman" panose="02020603050405020304" pitchFamily="18" charset="0"/>
                <a:cs typeface="Times New Roman" panose="02020603050405020304" pitchFamily="18" charset="0"/>
              </a:rPr>
              <a:t>and amplitude</a:t>
            </a:r>
            <a:r>
              <a:rPr lang="en-US" dirty="0" smtClean="0">
                <a:latin typeface="Times New Roman" panose="02020603050405020304" pitchFamily="18" charset="0"/>
                <a:cs typeface="Times New Roman" panose="02020603050405020304" pitchFamily="18" charset="0"/>
              </a:rPr>
              <a:t>.</a:t>
            </a:r>
          </a:p>
          <a:p>
            <a:pPr marL="285750" indent="-285750" algn="just">
              <a:buFontTx/>
              <a:buChar char="-"/>
            </a:pPr>
            <a:endParaRPr lang="en-US" dirty="0" smtClean="0">
              <a:latin typeface="Times New Roman" panose="02020603050405020304" pitchFamily="18" charset="0"/>
              <a:cs typeface="Times New Roman" panose="02020603050405020304" pitchFamily="18" charset="0"/>
            </a:endParaRPr>
          </a:p>
          <a:p>
            <a:pPr marL="285750" indent="-285750" algn="just">
              <a:buFontTx/>
              <a:buChar char="-"/>
            </a:pPr>
            <a:r>
              <a:rPr lang="en-US" dirty="0">
                <a:latin typeface="Times New Roman" panose="02020603050405020304" pitchFamily="18" charset="0"/>
                <a:cs typeface="Times New Roman" panose="02020603050405020304" pitchFamily="18" charset="0"/>
              </a:rPr>
              <a:t>The </a:t>
            </a:r>
            <a:r>
              <a:rPr lang="en-US" dirty="0" smtClean="0">
                <a:latin typeface="Times New Roman" panose="02020603050405020304" pitchFamily="18" charset="0"/>
                <a:cs typeface="Times New Roman" panose="02020603050405020304" pitchFamily="18" charset="0"/>
              </a:rPr>
              <a:t>total </a:t>
            </a:r>
            <a:r>
              <a:rPr lang="en-US" dirty="0">
                <a:latin typeface="Times New Roman" panose="02020603050405020304" pitchFamily="18" charset="0"/>
                <a:cs typeface="Times New Roman" panose="02020603050405020304" pitchFamily="18" charset="0"/>
              </a:rPr>
              <a:t>charge </a:t>
            </a:r>
            <a:r>
              <a:rPr lang="en-US" dirty="0" smtClean="0">
                <a:latin typeface="Times New Roman" panose="02020603050405020304" pitchFamily="18" charset="0"/>
                <a:cs typeface="Times New Roman" panose="02020603050405020304" pitchFamily="18" charset="0"/>
              </a:rPr>
              <a:t>(</a:t>
            </a:r>
            <a:r>
              <a:rPr lang="en-US" i="1" dirty="0" err="1">
                <a:latin typeface="Times New Roman" panose="02020603050405020304" pitchFamily="18" charset="0"/>
                <a:cs typeface="Times New Roman" panose="02020603050405020304" pitchFamily="18" charset="0"/>
              </a:rPr>
              <a:t>Q</a:t>
            </a:r>
            <a:r>
              <a:rPr lang="en-US" i="1" baseline="-25000" dirty="0" err="1">
                <a:latin typeface="Times New Roman" panose="02020603050405020304" pitchFamily="18" charset="0"/>
                <a:cs typeface="Times New Roman" panose="02020603050405020304" pitchFamily="18" charset="0"/>
              </a:rPr>
              <a:t>tot</a:t>
            </a:r>
            <a:r>
              <a:rPr lang="en-US" dirty="0">
                <a:latin typeface="Times New Roman" panose="02020603050405020304" pitchFamily="18" charset="0"/>
                <a:cs typeface="Times New Roman" panose="02020603050405020304" pitchFamily="18" charset="0"/>
              </a:rPr>
              <a:t>) collected </a:t>
            </a:r>
            <a:r>
              <a:rPr lang="en-US" dirty="0" smtClean="0">
                <a:latin typeface="Times New Roman" panose="02020603050405020304" pitchFamily="18" charset="0"/>
                <a:cs typeface="Times New Roman" panose="02020603050405020304" pitchFamily="18" charset="0"/>
              </a:rPr>
              <a:t>by </a:t>
            </a:r>
            <a:r>
              <a:rPr lang="en-US" dirty="0">
                <a:latin typeface="Times New Roman" panose="02020603050405020304" pitchFamily="18" charset="0"/>
                <a:cs typeface="Times New Roman" panose="02020603050405020304" pitchFamily="18" charset="0"/>
              </a:rPr>
              <a:t>the light sensors (</a:t>
            </a:r>
            <a:r>
              <a:rPr lang="en-US" dirty="0" err="1">
                <a:latin typeface="Times New Roman" panose="02020603050405020304" pitchFamily="18" charset="0"/>
                <a:cs typeface="Times New Roman" panose="02020603050405020304" pitchFamily="18" charset="0"/>
              </a:rPr>
              <a:t>SiPMs</a:t>
            </a:r>
            <a:r>
              <a:rPr lang="en-US" dirty="0">
                <a:latin typeface="Times New Roman" panose="02020603050405020304" pitchFamily="18" charset="0"/>
                <a:cs typeface="Times New Roman" panose="02020603050405020304" pitchFamily="18" charset="0"/>
              </a:rPr>
              <a:t> and PMT</a:t>
            </a:r>
            <a:r>
              <a:rPr lang="en-US" dirty="0" smtClean="0">
                <a:latin typeface="Times New Roman" panose="02020603050405020304" pitchFamily="18" charset="0"/>
                <a:cs typeface="Times New Roman" panose="02020603050405020304" pitchFamily="18" charset="0"/>
              </a:rPr>
              <a:t>), is then calculated.</a:t>
            </a:r>
          </a:p>
          <a:p>
            <a:pPr marL="285750" indent="-285750" algn="just">
              <a:buFontTx/>
              <a:buChar char="-"/>
            </a:pPr>
            <a:endParaRPr lang="en-US" dirty="0" smtClean="0">
              <a:latin typeface="Times New Roman" panose="02020603050405020304" pitchFamily="18" charset="0"/>
              <a:cs typeface="Times New Roman" panose="02020603050405020304" pitchFamily="18" charset="0"/>
            </a:endParaRPr>
          </a:p>
          <a:p>
            <a:pPr marL="285750" indent="-285750" algn="just">
              <a:buFontTx/>
              <a:buChar char="-"/>
            </a:pPr>
            <a:r>
              <a:rPr lang="en-US" dirty="0" smtClean="0">
                <a:latin typeface="Times New Roman" panose="02020603050405020304" pitchFamily="18" charset="0"/>
                <a:cs typeface="Times New Roman" panose="02020603050405020304" pitchFamily="18" charset="0"/>
              </a:rPr>
              <a:t>The </a:t>
            </a:r>
            <a:r>
              <a:rPr lang="en-US" i="1" dirty="0" err="1" smtClean="0">
                <a:latin typeface="Times New Roman" panose="02020603050405020304" pitchFamily="18" charset="0"/>
                <a:cs typeface="Times New Roman" panose="02020603050405020304" pitchFamily="18" charset="0"/>
              </a:rPr>
              <a:t>Q</a:t>
            </a:r>
            <a:r>
              <a:rPr lang="en-US" i="1" baseline="-25000" dirty="0" err="1" smtClean="0">
                <a:latin typeface="Times New Roman" panose="02020603050405020304" pitchFamily="18" charset="0"/>
                <a:cs typeface="Times New Roman" panose="02020603050405020304" pitchFamily="18" charset="0"/>
              </a:rPr>
              <a:t>tot</a:t>
            </a:r>
            <a:r>
              <a:rPr lang="en-US" dirty="0" err="1" smtClean="0">
                <a:latin typeface="Times New Roman" panose="02020603050405020304" pitchFamily="18" charset="0"/>
                <a:cs typeface="Times New Roman" panose="02020603050405020304" pitchFamily="18" charset="0"/>
              </a:rPr>
              <a:t>-SiPM</a:t>
            </a:r>
            <a:r>
              <a:rPr lang="en-US" dirty="0" smtClean="0">
                <a:latin typeface="Times New Roman" panose="02020603050405020304" pitchFamily="18" charset="0"/>
                <a:cs typeface="Times New Roman" panose="02020603050405020304" pitchFamily="18" charset="0"/>
              </a:rPr>
              <a:t> is corrected by the corresponding </a:t>
            </a:r>
            <a:r>
              <a:rPr lang="en-US" i="1" dirty="0" err="1" smtClean="0">
                <a:latin typeface="Times New Roman" panose="02020603050405020304" pitchFamily="18" charset="0"/>
                <a:cs typeface="Times New Roman" panose="02020603050405020304" pitchFamily="18" charset="0"/>
              </a:rPr>
              <a:t>Q</a:t>
            </a:r>
            <a:r>
              <a:rPr lang="en-US" i="1" baseline="-25000" dirty="0" err="1" smtClean="0">
                <a:latin typeface="Times New Roman" panose="02020603050405020304" pitchFamily="18" charset="0"/>
                <a:cs typeface="Times New Roman" panose="02020603050405020304" pitchFamily="18" charset="0"/>
              </a:rPr>
              <a:t>tot</a:t>
            </a:r>
            <a:r>
              <a:rPr lang="en-US" dirty="0" smtClean="0">
                <a:latin typeface="Times New Roman" panose="02020603050405020304" pitchFamily="18" charset="0"/>
                <a:cs typeface="Times New Roman" panose="02020603050405020304" pitchFamily="18" charset="0"/>
              </a:rPr>
              <a:t>-PMT value.</a:t>
            </a:r>
            <a:endParaRPr lang="en-US" dirty="0">
              <a:latin typeface="Times New Roman" panose="02020603050405020304" pitchFamily="18" charset="0"/>
              <a:cs typeface="Times New Roman" panose="02020603050405020304" pitchFamily="18" charset="0"/>
            </a:endParaRPr>
          </a:p>
        </p:txBody>
      </p:sp>
      <p:sp>
        <p:nvSpPr>
          <p:cNvPr id="8" name="TextBox 7"/>
          <p:cNvSpPr txBox="1"/>
          <p:nvPr/>
        </p:nvSpPr>
        <p:spPr>
          <a:xfrm>
            <a:off x="6580552" y="4739950"/>
            <a:ext cx="5931877" cy="707886"/>
          </a:xfrm>
          <a:prstGeom prst="rect">
            <a:avLst/>
          </a:prstGeom>
          <a:noFill/>
        </p:spPr>
        <p:txBody>
          <a:bodyPr wrap="square" rtlCol="0">
            <a:spAutoFit/>
          </a:bodyPr>
          <a:lstStyle/>
          <a:p>
            <a:r>
              <a:rPr lang="ru-RU" sz="2000" dirty="0">
                <a:latin typeface="Times New Roman" panose="02020603050405020304" pitchFamily="18" charset="0"/>
                <a:cs typeface="Times New Roman" panose="02020603050405020304" pitchFamily="18" charset="0"/>
              </a:rPr>
              <a:t>Example for single photoelectron spectrum for the Hamamatsu VUV3 </a:t>
            </a:r>
            <a:r>
              <a:rPr lang="ru-RU" sz="2000" dirty="0" smtClean="0">
                <a:latin typeface="Times New Roman" panose="02020603050405020304" pitchFamily="18" charset="0"/>
                <a:cs typeface="Times New Roman" panose="02020603050405020304" pitchFamily="18" charset="0"/>
              </a:rPr>
              <a:t>SiPM</a:t>
            </a:r>
            <a:r>
              <a:rPr lang="en-US" sz="2000" dirty="0" smtClean="0">
                <a:latin typeface="Times New Roman" panose="02020603050405020304" pitchFamily="18" charset="0"/>
                <a:cs typeface="Times New Roman" panose="02020603050405020304" pitchFamily="18" charset="0"/>
              </a:rPr>
              <a:t> @ E field = 18 kV/cm</a:t>
            </a:r>
            <a:endParaRPr lang="en-US" sz="2000"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71526" y="2962539"/>
            <a:ext cx="2456095" cy="1842071"/>
          </a:xfrm>
          <a:prstGeom prst="rect">
            <a:avLst/>
          </a:prstGeom>
        </p:spPr>
      </p:pic>
    </p:spTree>
    <p:extLst>
      <p:ext uri="{BB962C8B-B14F-4D97-AF65-F5344CB8AC3E}">
        <p14:creationId xmlns:p14="http://schemas.microsoft.com/office/powerpoint/2010/main" val="35499874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123D73-C94A-43D4-8461-AC2A342D5EEB}" type="datetime1">
              <a:rPr lang="en-US" smtClean="0"/>
              <a:t>5/23/2017</a:t>
            </a:fld>
            <a:endParaRPr lang="en-US"/>
          </a:p>
        </p:txBody>
      </p:sp>
      <p:sp>
        <p:nvSpPr>
          <p:cNvPr id="3" name="Footer Placeholder 2"/>
          <p:cNvSpPr>
            <a:spLocks noGrp="1"/>
          </p:cNvSpPr>
          <p:nvPr>
            <p:ph type="ftr" sz="quarter" idx="11"/>
          </p:nvPr>
        </p:nvSpPr>
        <p:spPr/>
        <p:txBody>
          <a:bodyPr/>
          <a:lstStyle/>
          <a:p>
            <a:r>
              <a:rPr lang="en-US" smtClean="0"/>
              <a:t>T.Tolba, TIPP 2017</a:t>
            </a:r>
            <a:endParaRPr lang="en-US"/>
          </a:p>
        </p:txBody>
      </p:sp>
      <p:sp>
        <p:nvSpPr>
          <p:cNvPr id="4" name="Slide Number Placeholder 3"/>
          <p:cNvSpPr>
            <a:spLocks noGrp="1"/>
          </p:cNvSpPr>
          <p:nvPr>
            <p:ph type="sldNum" sz="quarter" idx="12"/>
          </p:nvPr>
        </p:nvSpPr>
        <p:spPr/>
        <p:txBody>
          <a:bodyPr/>
          <a:lstStyle/>
          <a:p>
            <a:fld id="{B56E4D6B-D400-4B48-AE41-0D86B7378FF4}" type="slidenum">
              <a:rPr lang="en-US" smtClean="0"/>
              <a:t>9</a:t>
            </a:fld>
            <a:endParaRPr lang="en-US"/>
          </a:p>
        </p:txBody>
      </p:sp>
      <p:sp>
        <p:nvSpPr>
          <p:cNvPr id="5" name="TextBox 4"/>
          <p:cNvSpPr txBox="1"/>
          <p:nvPr/>
        </p:nvSpPr>
        <p:spPr>
          <a:xfrm>
            <a:off x="3552805" y="2790092"/>
            <a:ext cx="5057795" cy="830997"/>
          </a:xfrm>
          <a:prstGeom prst="rect">
            <a:avLst/>
          </a:prstGeom>
          <a:noFill/>
        </p:spPr>
        <p:txBody>
          <a:bodyPr wrap="none" rtlCol="0">
            <a:spAutoFit/>
          </a:bodyPr>
          <a:lstStyle/>
          <a:p>
            <a:r>
              <a:rPr lang="en-US" sz="4800" dirty="0" smtClean="0">
                <a:latin typeface="Times New Roman" panose="02020603050405020304" pitchFamily="18" charset="0"/>
                <a:cs typeface="Times New Roman" panose="02020603050405020304" pitchFamily="18" charset="0"/>
              </a:rPr>
              <a:t>Preliminary Results</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79509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1193</TotalTime>
  <Words>1685</Words>
  <Application>Microsoft Office PowerPoint</Application>
  <PresentationFormat>Widescreen</PresentationFormat>
  <Paragraphs>224</Paragraphs>
  <Slides>20</Slides>
  <Notes>20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HelveticaNeueLT Com 45 Lt</vt:lpstr>
      <vt:lpstr>ＭＳ Ｐゴシック</vt:lpstr>
      <vt:lpstr>SimSun</vt:lpstr>
      <vt:lpstr>SimSun</vt:lpstr>
      <vt:lpstr>Arial</vt:lpstr>
      <vt:lpstr>Calibri</vt:lpstr>
      <vt:lpstr>Calibri Light</vt:lpstr>
      <vt:lpstr>Cambria Math</vt:lpstr>
      <vt:lpstr>Times New Roman</vt:lpstr>
      <vt:lpstr>Wingdings</vt:lpstr>
      <vt:lpstr>Office Theme</vt:lpstr>
      <vt:lpstr>New Study for SiPMs Performance in High Electric Field Environment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Tamer Tolba</dc:creator>
  <cp:lastModifiedBy>Tamer Tolba</cp:lastModifiedBy>
  <cp:revision>58</cp:revision>
  <dcterms:created xsi:type="dcterms:W3CDTF">2017-05-11T02:59:27Z</dcterms:created>
  <dcterms:modified xsi:type="dcterms:W3CDTF">2017-05-23T14:18:45Z</dcterms:modified>
</cp:coreProperties>
</file>