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6"/>
  </p:notesMasterIdLst>
  <p:sldIdLst>
    <p:sldId id="256" r:id="rId2"/>
    <p:sldId id="293" r:id="rId3"/>
    <p:sldId id="277" r:id="rId4"/>
    <p:sldId id="279" r:id="rId5"/>
    <p:sldId id="280" r:id="rId6"/>
    <p:sldId id="299" r:id="rId7"/>
    <p:sldId id="301" r:id="rId8"/>
    <p:sldId id="314" r:id="rId9"/>
    <p:sldId id="308" r:id="rId10"/>
    <p:sldId id="295" r:id="rId11"/>
    <p:sldId id="316" r:id="rId12"/>
    <p:sldId id="298" r:id="rId13"/>
    <p:sldId id="313" r:id="rId14"/>
    <p:sldId id="304" r:id="rId15"/>
    <p:sldId id="319" r:id="rId16"/>
    <p:sldId id="317" r:id="rId17"/>
    <p:sldId id="303" r:id="rId18"/>
    <p:sldId id="283" r:id="rId19"/>
    <p:sldId id="320" r:id="rId20"/>
    <p:sldId id="318" r:id="rId21"/>
    <p:sldId id="321" r:id="rId22"/>
    <p:sldId id="287" r:id="rId23"/>
    <p:sldId id="292" r:id="rId24"/>
    <p:sldId id="274" r:id="rId2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B66D31"/>
    <a:srgbClr val="F79608"/>
    <a:srgbClr val="B2B2B2"/>
    <a:srgbClr val="CC0000"/>
    <a:srgbClr val="C0C0C0"/>
    <a:srgbClr val="CBCBCB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872" autoAdjust="0"/>
  </p:normalViewPr>
  <p:slideViewPr>
    <p:cSldViewPr snapToObjects="1">
      <p:cViewPr varScale="1">
        <p:scale>
          <a:sx n="77" d="100"/>
          <a:sy n="77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D98E4-72E6-4422-969B-190279852A90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CAB2A-B31B-4798-A7A3-C3ABDE7AE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TORCH is</a:t>
            </a:r>
            <a:r>
              <a:rPr lang="en-US" baseline="0" dirty="0"/>
              <a:t> a proposed upgrade to the </a:t>
            </a:r>
            <a:r>
              <a:rPr lang="en-US" baseline="0" dirty="0" err="1"/>
              <a:t>LHCb</a:t>
            </a:r>
            <a:r>
              <a:rPr lang="en-US" baseline="0" dirty="0"/>
              <a:t> detector at CERN, to supplement the particle ID capabilities in the momentum range 2-10GeV/c</a:t>
            </a:r>
          </a:p>
          <a:p>
            <a:endParaRPr lang="en-US" baseline="0" dirty="0"/>
          </a:p>
          <a:p>
            <a:r>
              <a:rPr lang="en-US" baseline="0" dirty="0"/>
              <a:t>Particle are identified by measuring their time of flight from the interaction point, which allows calculation of their mass (hence their identity) since momentum is known from other detectors in </a:t>
            </a:r>
            <a:r>
              <a:rPr lang="en-US" baseline="0" dirty="0" err="1"/>
              <a:t>LHCb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B0060-B215-4D1A-B803-5883858A8EAF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3050" y="6434138"/>
            <a:ext cx="11509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page </a:t>
            </a:r>
            <a:fld id="{B2BE6CF3-AFA0-4767-8B76-81F7832A8938}" type="slidenum">
              <a:rPr lang="en-GB">
                <a:solidFill>
                  <a:schemeClr val="bg1"/>
                </a:solidFill>
                <a:latin typeface="Century Gothic" pitchFamily="34" charset="0"/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08688" y="6434138"/>
            <a:ext cx="3135312" cy="423862"/>
          </a:xfrm>
          <a:prstGeom prst="rect">
            <a:avLst/>
          </a:prstGeom>
          <a:solidFill>
            <a:srgbClr val="E31B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6388" y="6453188"/>
            <a:ext cx="20447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www.photek.co.uk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8638" y="6434138"/>
            <a:ext cx="436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66E2BF24-2E13-4CF3-92F6-50B0B5899B01}" type="slidenum">
              <a:rPr lang="en-GB" sz="1600">
                <a:latin typeface="+mn-lt"/>
                <a:cs typeface="+mn-cs"/>
              </a:rPr>
              <a:pPr>
                <a:defRPr/>
              </a:pPr>
              <a:t>‹#›</a:t>
            </a:fld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8" name="Picture 21" descr="PHOTEK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688" y="142875"/>
            <a:ext cx="1647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Triangle 8"/>
          <p:cNvSpPr/>
          <p:nvPr/>
        </p:nvSpPr>
        <p:spPr>
          <a:xfrm rot="16200000">
            <a:off x="5581650" y="6430963"/>
            <a:ext cx="427037" cy="427038"/>
          </a:xfrm>
          <a:prstGeom prst="rtTriangle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5400000">
            <a:off x="-3005931" y="3005931"/>
            <a:ext cx="6435725" cy="423863"/>
          </a:xfrm>
          <a:prstGeom prst="rect">
            <a:avLst/>
          </a:prstGeom>
          <a:solidFill>
            <a:srgbClr val="E31B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11" name="Right Triangle 10"/>
          <p:cNvSpPr/>
          <p:nvPr/>
        </p:nvSpPr>
        <p:spPr>
          <a:xfrm rot="5400000">
            <a:off x="0" y="6430963"/>
            <a:ext cx="427037" cy="427038"/>
          </a:xfrm>
          <a:prstGeom prst="rtTriangle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1763" y="2130425"/>
            <a:ext cx="705643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623888"/>
            <a:ext cx="7961313" cy="661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0625" y="1690688"/>
            <a:ext cx="38131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690688"/>
            <a:ext cx="3814763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623888"/>
            <a:ext cx="7961313" cy="661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0625" y="1690688"/>
            <a:ext cx="38131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6200" y="1690688"/>
            <a:ext cx="3814763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6200" y="4070350"/>
            <a:ext cx="3814763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86" y="988008"/>
            <a:ext cx="8243909" cy="661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396" y="1690688"/>
            <a:ext cx="3764478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252" y="1690688"/>
            <a:ext cx="4327711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623888"/>
            <a:ext cx="1990725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623888"/>
            <a:ext cx="5824538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008688" y="6434138"/>
            <a:ext cx="3135312" cy="423862"/>
          </a:xfrm>
          <a:prstGeom prst="rect">
            <a:avLst/>
          </a:prstGeom>
          <a:solidFill>
            <a:srgbClr val="E31B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987425"/>
            <a:ext cx="8243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1828800"/>
            <a:ext cx="825023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656388" y="6453188"/>
            <a:ext cx="20447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www.photek.co.uk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638" y="6434138"/>
            <a:ext cx="4365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0BD8639D-5DD8-435E-B061-1CEEEEFB35D6}" type="slidenum">
              <a:rPr lang="en-GB" sz="1600">
                <a:latin typeface="+mn-lt"/>
                <a:cs typeface="+mn-cs"/>
              </a:rPr>
              <a:pPr>
                <a:defRPr/>
              </a:pPr>
              <a:t>‹#›</a:t>
            </a:fld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1031" name="Picture 15" descr="PHOTEK 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1688" y="142875"/>
            <a:ext cx="1647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 rot="5400000">
            <a:off x="-3005931" y="3005931"/>
            <a:ext cx="6435725" cy="423863"/>
          </a:xfrm>
          <a:prstGeom prst="rect">
            <a:avLst/>
          </a:prstGeom>
          <a:solidFill>
            <a:srgbClr val="E31B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19" name="Right Triangle 18"/>
          <p:cNvSpPr/>
          <p:nvPr/>
        </p:nvSpPr>
        <p:spPr>
          <a:xfrm rot="5400000">
            <a:off x="0" y="6430963"/>
            <a:ext cx="427037" cy="427038"/>
          </a:xfrm>
          <a:prstGeom prst="rtTriangle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Triangle 10"/>
          <p:cNvSpPr/>
          <p:nvPr/>
        </p:nvSpPr>
        <p:spPr>
          <a:xfrm rot="16200000">
            <a:off x="5581650" y="6430963"/>
            <a:ext cx="427037" cy="427038"/>
          </a:xfrm>
          <a:prstGeom prst="rtTriangle">
            <a:avLst/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7993" y="1639298"/>
            <a:ext cx="7580825" cy="1041991"/>
          </a:xfrm>
        </p:spPr>
        <p:txBody>
          <a:bodyPr/>
          <a:lstStyle/>
          <a:p>
            <a:r>
              <a:rPr lang="en-GB" dirty="0"/>
              <a:t>The TORCH PMT:</a:t>
            </a:r>
            <a:br>
              <a:rPr lang="en-GB" dirty="0"/>
            </a:br>
            <a:r>
              <a:rPr lang="en-GB" dirty="0"/>
              <a:t>A close packing, long life MCP-PMT for Cherenkov applications with a novel high granularity multi-anode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993" y="3300526"/>
            <a:ext cx="1752403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James Milnes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pic>
        <p:nvPicPr>
          <p:cNvPr id="6" name="Picture 5" descr="http://www.ox.ac.uk/images/hi_res/2256_ox_brand_blue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" y="5093881"/>
            <a:ext cx="1151902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23" y="5093881"/>
            <a:ext cx="1152128" cy="1126925"/>
          </a:xfrm>
          <a:prstGeom prst="rect">
            <a:avLst/>
          </a:prstGeom>
        </p:spPr>
      </p:pic>
      <p:pic>
        <p:nvPicPr>
          <p:cNvPr id="8" name="Picture 7" descr="logo-ltr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8" y="4268944"/>
            <a:ext cx="2346164" cy="6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41" y="4515831"/>
            <a:ext cx="17811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460" y="989428"/>
            <a:ext cx="4950660" cy="5499979"/>
          </a:xfrm>
        </p:spPr>
        <p:txBody>
          <a:bodyPr/>
          <a:lstStyle/>
          <a:p>
            <a:r>
              <a:rPr lang="en-GB" sz="1800" dirty="0"/>
              <a:t>First prototypes built with 32×32 multi-anode charge sharing anode in round </a:t>
            </a:r>
            <a:r>
              <a:rPr lang="en-GB" sz="1800" dirty="0" smtClean="0"/>
              <a:t>format ~ 26 x 26 mm working area</a:t>
            </a:r>
            <a:endParaRPr lang="en-GB" sz="1800" dirty="0"/>
          </a:p>
          <a:p>
            <a:r>
              <a:rPr lang="en-GB" sz="1800" dirty="0"/>
              <a:t>Internal pad width 0.73 mm, pitch 0.83 mm</a:t>
            </a:r>
          </a:p>
          <a:p>
            <a:r>
              <a:rPr lang="en-GB" sz="1800" dirty="0"/>
              <a:t>Year 2 deliverables for the TORCH project</a:t>
            </a:r>
          </a:p>
          <a:p>
            <a:r>
              <a:rPr lang="en-GB" sz="1800" dirty="0"/>
              <a:t>In one direction 8 pads ganged together to create 32×4 layout </a:t>
            </a:r>
          </a:p>
          <a:p>
            <a:r>
              <a:rPr lang="en-GB" sz="1800" dirty="0"/>
              <a:t>With charge sharing improve resolution to 64×4 pixel equivalent (or better)</a:t>
            </a:r>
          </a:p>
          <a:p>
            <a:r>
              <a:rPr lang="en-GB" sz="1800" dirty="0"/>
              <a:t>These represent ¼ size of final detector (target 128 x 8)</a:t>
            </a:r>
          </a:p>
          <a:p>
            <a:r>
              <a:rPr lang="en-GB" sz="1800" dirty="0"/>
              <a:t>Use mechanically applied Anisotropic Conductive Film (ACF) to connector detector output to readout PCB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44" y="3650213"/>
            <a:ext cx="3004124" cy="2691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8" y="1032312"/>
            <a:ext cx="2238114" cy="233312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77956" y="327441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High granularity multi-anode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4191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636" y="225942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High granularity multi-anode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18892"/>
            <a:ext cx="8485187" cy="3802421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674245" y="923347"/>
            <a:ext cx="7906577" cy="501664"/>
          </a:xfrm>
        </p:spPr>
        <p:txBody>
          <a:bodyPr/>
          <a:lstStyle/>
          <a:p>
            <a:r>
              <a:rPr lang="en-GB" sz="1800" dirty="0"/>
              <a:t>Test performed on University of Bristol laser scanning setup</a:t>
            </a:r>
          </a:p>
          <a:p>
            <a:r>
              <a:rPr lang="en-GB" sz="1800" dirty="0"/>
              <a:t>~15 µm laser spot size</a:t>
            </a:r>
          </a:p>
          <a:p>
            <a:r>
              <a:rPr lang="en-GB" sz="1800" dirty="0"/>
              <a:t>Use a 5 GHz, 40 GS/sec scope to sample output for four channels</a:t>
            </a:r>
          </a:p>
          <a:p>
            <a:r>
              <a:rPr lang="en-GB" sz="1800" dirty="0"/>
              <a:t>Digitised pulse integrated to measure charge per pad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1916" y="3789048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Laser centred on this channel</a:t>
            </a:r>
          </a:p>
        </p:txBody>
      </p:sp>
      <p:cxnSp>
        <p:nvCxnSpPr>
          <p:cNvPr id="5" name="Straight Arrow Connector 4"/>
          <p:cNvCxnSpPr>
            <a:cxnSpLocks/>
            <a:stCxn id="2" idx="1"/>
          </p:cNvCxnSpPr>
          <p:nvPr/>
        </p:nvCxnSpPr>
        <p:spPr>
          <a:xfrm flipH="1" flipV="1">
            <a:off x="2545518" y="3699036"/>
            <a:ext cx="1396398" cy="243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165265" y="2981600"/>
            <a:ext cx="630084" cy="2070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23024" y="2652915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Charge histograms</a:t>
            </a:r>
          </a:p>
        </p:txBody>
      </p:sp>
      <p:cxnSp>
        <p:nvCxnSpPr>
          <p:cNvPr id="9" name="Straight Arrow Connector 8"/>
          <p:cNvCxnSpPr>
            <a:stCxn id="11" idx="2"/>
            <a:endCxn id="7" idx="1"/>
          </p:cNvCxnSpPr>
          <p:nvPr/>
        </p:nvCxnSpPr>
        <p:spPr>
          <a:xfrm>
            <a:off x="5971173" y="2960692"/>
            <a:ext cx="1194092" cy="1056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3132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r="8370"/>
          <a:stretch/>
        </p:blipFill>
        <p:spPr>
          <a:xfrm>
            <a:off x="3851903" y="1456199"/>
            <a:ext cx="5220696" cy="31006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086" y="736881"/>
            <a:ext cx="8243909" cy="661987"/>
          </a:xfrm>
        </p:spPr>
        <p:txBody>
          <a:bodyPr/>
          <a:lstStyle/>
          <a:p>
            <a:r>
              <a:rPr lang="en-GB" dirty="0"/>
              <a:t>Position Resolution – Early Result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1460" y="1570861"/>
            <a:ext cx="3420456" cy="4468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800" dirty="0"/>
              <a:t>Applying imaging algorithm on event by event basis, with laser aligned in centre of 4 pixels</a:t>
            </a:r>
          </a:p>
          <a:p>
            <a:r>
              <a:rPr lang="en-GB" sz="1800" dirty="0"/>
              <a:t>TORCH target </a:t>
            </a:r>
            <a:r>
              <a:rPr lang="en-GB" sz="1800" dirty="0" smtClean="0">
                <a:sym typeface="Symbol" panose="05050102010706020507" pitchFamily="18" charset="2"/>
              </a:rPr>
              <a:t> = </a:t>
            </a:r>
            <a:r>
              <a:rPr lang="en-GB" sz="1800" dirty="0" smtClean="0"/>
              <a:t>0.12 mm</a:t>
            </a:r>
            <a:endParaRPr lang="en-GB" sz="1800" dirty="0"/>
          </a:p>
          <a:p>
            <a:r>
              <a:rPr lang="en-GB" sz="1800" dirty="0">
                <a:sym typeface="Symbol" panose="05050102010706020507" pitchFamily="18" charset="2"/>
              </a:rPr>
              <a:t> = </a:t>
            </a:r>
            <a:r>
              <a:rPr lang="en-GB" sz="1800" dirty="0" smtClean="0"/>
              <a:t>0.096 mm </a:t>
            </a:r>
            <a:r>
              <a:rPr lang="en-GB" sz="1800" dirty="0"/>
              <a:t>(0.225 mm FWHM) derived from pads on a 0.83 mm pitch </a:t>
            </a:r>
          </a:p>
          <a:p>
            <a:r>
              <a:rPr lang="en-GB" sz="1800" kern="0" dirty="0"/>
              <a:t>Measured on 4-channel oscilloscope</a:t>
            </a:r>
          </a:p>
          <a:p>
            <a:pPr marL="0" indent="0">
              <a:buNone/>
            </a:pPr>
            <a:endParaRPr lang="en-GB" sz="1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 bwMode="auto">
              <a:xfrm>
                <a:off x="5022060" y="4509144"/>
                <a:ext cx="3420456" cy="1818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2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sz="160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60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i="1" kern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1600" i="1" kern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16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6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GB" sz="16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sz="1600" i="1" kern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sz="1600" kern="0" dirty="0"/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0" dirty="0"/>
                  <a:t> is co-ordinate of pad</a:t>
                </a: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ker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16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0" dirty="0"/>
                  <a:t> is charge collected by pad</a:t>
                </a:r>
                <a14:m>
                  <m:oMath xmlns:m="http://schemas.openxmlformats.org/officeDocument/2006/math">
                    <m:r>
                      <a:rPr lang="en-GB" sz="16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ker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6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GB" sz="1600" i="1" kern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kern="0" dirty="0"/>
                  <a:t> is the sum of all charge collected</a:t>
                </a: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2060" y="4509144"/>
                <a:ext cx="3420456" cy="1818251"/>
              </a:xfrm>
              <a:prstGeom prst="rect">
                <a:avLst/>
              </a:prstGeom>
              <a:blipFill rotWithShape="0">
                <a:blip r:embed="rId3"/>
                <a:stretch>
                  <a:fillRect b="-63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3403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086" y="736881"/>
            <a:ext cx="8243909" cy="661987"/>
          </a:xfrm>
        </p:spPr>
        <p:txBody>
          <a:bodyPr/>
          <a:lstStyle/>
          <a:p>
            <a:r>
              <a:rPr lang="en-GB" dirty="0"/>
              <a:t>Position Resolution – NINO Measurement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7264" y="1293518"/>
            <a:ext cx="8707150" cy="20738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dirty="0"/>
              <a:t>Measurements using the NINO ASIC have proven difficult</a:t>
            </a:r>
          </a:p>
          <a:p>
            <a:pPr lvl="1"/>
            <a:r>
              <a:rPr lang="en-GB" sz="1400" kern="0" dirty="0"/>
              <a:t>Each channel needs individual calibration for charge input / pulse width output using the time-over-threshold technique – threshold dependant</a:t>
            </a:r>
          </a:p>
          <a:p>
            <a:pPr lvl="1"/>
            <a:r>
              <a:rPr lang="en-GB" sz="1400" kern="0" dirty="0"/>
              <a:t>Very susceptible to electronic noise</a:t>
            </a:r>
          </a:p>
          <a:p>
            <a:pPr lvl="1"/>
            <a:r>
              <a:rPr lang="en-GB" sz="1400" kern="0" dirty="0"/>
              <a:t>Odd / even channels can behave differently</a:t>
            </a:r>
            <a:endParaRPr lang="en-GB" sz="1600" dirty="0"/>
          </a:p>
          <a:p>
            <a:r>
              <a:rPr lang="en-GB" sz="1600" dirty="0"/>
              <a:t>Despite these issues, an excellent result was achieved:</a:t>
            </a:r>
          </a:p>
          <a:p>
            <a:endParaRPr lang="en-GB" sz="1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3" y="3253505"/>
            <a:ext cx="8289613" cy="312722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26033" y="6024991"/>
            <a:ext cx="4680624" cy="3614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dirty="0"/>
              <a:t>See L. Castillo García et al </a:t>
            </a:r>
            <a:r>
              <a:rPr lang="en-GB" sz="1400" i="1" dirty="0"/>
              <a:t>JINST 11 C05022 (2016)</a:t>
            </a:r>
            <a:endParaRPr lang="en-GB" sz="1400" dirty="0"/>
          </a:p>
          <a:p>
            <a:endParaRPr lang="en-GB" sz="12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4656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/>
              <a:t>Square Tube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448" y="1823594"/>
            <a:ext cx="5168256" cy="46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800" dirty="0" smtClean="0"/>
              <a:t>Increased working area to 53 x 53 mm</a:t>
            </a:r>
          </a:p>
          <a:p>
            <a:r>
              <a:rPr lang="en-GB" sz="1800" dirty="0" smtClean="0"/>
              <a:t>Pad format now 64 x 64</a:t>
            </a:r>
          </a:p>
          <a:p>
            <a:r>
              <a:rPr lang="en-GB" sz="1800" dirty="0" smtClean="0"/>
              <a:t>DC coupled pad anode design developed in parallel</a:t>
            </a:r>
            <a:endParaRPr lang="en-GB" sz="1800" dirty="0"/>
          </a:p>
          <a:p>
            <a:r>
              <a:rPr lang="en-GB" sz="1800" dirty="0" smtClean="0"/>
              <a:t>Our </a:t>
            </a:r>
            <a:r>
              <a:rPr lang="en-GB" sz="1800" dirty="0"/>
              <a:t>novel MCP fixing method allows short gaps between photocathode, MCPs and anode</a:t>
            </a:r>
          </a:p>
          <a:p>
            <a:r>
              <a:rPr lang="en-GB" sz="1800" dirty="0"/>
              <a:t>Predicted gap between photocathode and MCP to be 1.5 – 2 mm</a:t>
            </a:r>
          </a:p>
          <a:p>
            <a:r>
              <a:rPr lang="en-GB" sz="1800" dirty="0"/>
              <a:t>Predicted MCP – anode gap is 2.5 – 3 mm</a:t>
            </a:r>
          </a:p>
          <a:p>
            <a:pPr lvl="1"/>
            <a:endParaRPr lang="en-GB" sz="1600" dirty="0"/>
          </a:p>
        </p:txBody>
      </p:sp>
      <p:pic>
        <p:nvPicPr>
          <p:cNvPr id="9" name="Picture 8" descr="C:\Users\jamesm\AppData\Local\Microsoft\Windows\Temporary Internet Files\Content.Word\20160223_1419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t="19327" r="28338" b="15741"/>
          <a:stretch/>
        </p:blipFill>
        <p:spPr bwMode="auto">
          <a:xfrm>
            <a:off x="5779727" y="3742381"/>
            <a:ext cx="3173773" cy="2427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5400000">
            <a:off x="7812432" y="1088688"/>
            <a:ext cx="180024" cy="1620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812432" y="1268712"/>
            <a:ext cx="180024" cy="1620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812432" y="1448736"/>
            <a:ext cx="180024" cy="1620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92336" y="2348856"/>
            <a:ext cx="1620216" cy="66673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7039" y="1762863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Insulation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9413" y="1948015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Vacuum Wall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79727" y="2128039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Fixing Mechanics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7183" y="257863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MCP</a:t>
            </a:r>
            <a:endParaRPr lang="en-US" sz="11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92576" y="2348857"/>
            <a:ext cx="0" cy="360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92576" y="1448198"/>
            <a:ext cx="0" cy="360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8682262" y="195101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3.5 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9664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25057" b="6385"/>
          <a:stretch/>
        </p:blipFill>
        <p:spPr>
          <a:xfrm>
            <a:off x="2021920" y="3879060"/>
            <a:ext cx="5620240" cy="23403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10085" y="623624"/>
            <a:ext cx="8243909" cy="661987"/>
          </a:xfrm>
        </p:spPr>
        <p:txBody>
          <a:bodyPr/>
          <a:lstStyle/>
          <a:p>
            <a:pPr lvl="1"/>
            <a:r>
              <a:rPr lang="en-GB" dirty="0"/>
              <a:t>Square Tube Development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94462"/>
              </p:ext>
            </p:extLst>
          </p:nvPr>
        </p:nvGraphicFramePr>
        <p:xfrm>
          <a:off x="536159" y="1401259"/>
          <a:ext cx="8591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940"/>
                <a:gridCol w="2147940"/>
                <a:gridCol w="2147940"/>
                <a:gridCol w="2147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PMT Serial</a:t>
                      </a:r>
                      <a:r>
                        <a:rPr lang="en-GB" sz="1600" baseline="0" dirty="0" smtClean="0"/>
                        <a:t> Number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Cathode –</a:t>
                      </a:r>
                      <a:r>
                        <a:rPr lang="en-GB" sz="1600" baseline="0" dirty="0" smtClean="0"/>
                        <a:t> MCP gap 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PMT Serial</a:t>
                      </a:r>
                      <a:r>
                        <a:rPr lang="en-GB" sz="1600" baseline="0" dirty="0" smtClean="0"/>
                        <a:t> Number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Cathode –</a:t>
                      </a:r>
                      <a:r>
                        <a:rPr lang="en-GB" sz="1600" baseline="0" dirty="0" smtClean="0"/>
                        <a:t> MCP gap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A1170227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1.95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A1170331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1.58 mm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A2170504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2.00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A2170331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1.51 mm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A3170504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1.42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A3170331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1.99 mm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A1170425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1.47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A2170412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2.00 mm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A3170425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1.47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A3170412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1.83 mm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04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44" y="502624"/>
            <a:ext cx="8243909" cy="661987"/>
          </a:xfrm>
        </p:spPr>
        <p:txBody>
          <a:bodyPr/>
          <a:lstStyle/>
          <a:p>
            <a:pPr eaLnBrk="1" hangingPunct="1"/>
            <a:r>
              <a:rPr lang="en-GB" dirty="0"/>
              <a:t>Gain Distribution of Square PMTs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903551"/>
              </p:ext>
            </p:extLst>
          </p:nvPr>
        </p:nvGraphicFramePr>
        <p:xfrm>
          <a:off x="332323" y="1125112"/>
          <a:ext cx="2549294" cy="179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323" y="1125112"/>
                        <a:ext cx="2549294" cy="179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76844"/>
              </p:ext>
            </p:extLst>
          </p:nvPr>
        </p:nvGraphicFramePr>
        <p:xfrm>
          <a:off x="2545518" y="1125111"/>
          <a:ext cx="2538719" cy="178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" name="Graph" r:id="rId5" imgW="4131720" imgH="2901600" progId="Origin50.Graph">
                  <p:embed/>
                </p:oleObj>
              </mc:Choice>
              <mc:Fallback>
                <p:oleObj name="Graph" r:id="rId5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5518" y="1125111"/>
                        <a:ext cx="2538719" cy="178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33227"/>
              </p:ext>
            </p:extLst>
          </p:nvPr>
        </p:nvGraphicFramePr>
        <p:xfrm>
          <a:off x="4633236" y="2815757"/>
          <a:ext cx="2425386" cy="170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" name="Graph" r:id="rId7" imgW="4131720" imgH="2901600" progId="Origin50.Graph">
                  <p:embed/>
                </p:oleObj>
              </mc:Choice>
              <mc:Fallback>
                <p:oleObj name="Graph" r:id="rId7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3236" y="2815757"/>
                        <a:ext cx="2425386" cy="170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36125"/>
              </p:ext>
            </p:extLst>
          </p:nvPr>
        </p:nvGraphicFramePr>
        <p:xfrm>
          <a:off x="4613583" y="1158251"/>
          <a:ext cx="2502106" cy="175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" name="Graph" r:id="rId9" imgW="4131720" imgH="2901600" progId="Origin50.Graph">
                  <p:embed/>
                </p:oleObj>
              </mc:Choice>
              <mc:Fallback>
                <p:oleObj name="Graph" r:id="rId9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3583" y="1158251"/>
                        <a:ext cx="2502106" cy="1757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90507"/>
              </p:ext>
            </p:extLst>
          </p:nvPr>
        </p:nvGraphicFramePr>
        <p:xfrm>
          <a:off x="363338" y="2777966"/>
          <a:ext cx="2518279" cy="176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" name="Graph" r:id="rId11" imgW="4131720" imgH="2901600" progId="Origin50.Graph">
                  <p:embed/>
                </p:oleObj>
              </mc:Choice>
              <mc:Fallback>
                <p:oleObj name="Graph" r:id="rId11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3338" y="2777966"/>
                        <a:ext cx="2518279" cy="1768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37210"/>
              </p:ext>
            </p:extLst>
          </p:nvPr>
        </p:nvGraphicFramePr>
        <p:xfrm>
          <a:off x="382241" y="4437197"/>
          <a:ext cx="2387367" cy="167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" name="Graph" r:id="rId13" imgW="4131720" imgH="2901600" progId="Origin50.Graph">
                  <p:embed/>
                </p:oleObj>
              </mc:Choice>
              <mc:Fallback>
                <p:oleObj name="Graph" r:id="rId13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2241" y="4437197"/>
                        <a:ext cx="2387367" cy="1676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88269"/>
              </p:ext>
            </p:extLst>
          </p:nvPr>
        </p:nvGraphicFramePr>
        <p:xfrm>
          <a:off x="6686927" y="1213174"/>
          <a:ext cx="2382403" cy="167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" name="Graph" r:id="rId15" imgW="4131720" imgH="2901600" progId="Origin50.Graph">
                  <p:embed/>
                </p:oleObj>
              </mc:Choice>
              <mc:Fallback>
                <p:oleObj name="Graph" r:id="rId15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86927" y="1213174"/>
                        <a:ext cx="2382403" cy="167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24521"/>
              </p:ext>
            </p:extLst>
          </p:nvPr>
        </p:nvGraphicFramePr>
        <p:xfrm>
          <a:off x="2545518" y="2760905"/>
          <a:ext cx="2526273" cy="177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" name="Graph" r:id="rId17" imgW="4131720" imgH="2901600" progId="Origin50.Graph">
                  <p:embed/>
                </p:oleObj>
              </mc:Choice>
              <mc:Fallback>
                <p:oleObj name="Graph" r:id="rId17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45518" y="2760905"/>
                        <a:ext cx="2526273" cy="1774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87051"/>
              </p:ext>
            </p:extLst>
          </p:nvPr>
        </p:nvGraphicFramePr>
        <p:xfrm>
          <a:off x="6657481" y="2622736"/>
          <a:ext cx="2770324" cy="194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" name="Graph" r:id="rId19" imgW="4131720" imgH="2901600" progId="Origin50.Graph">
                  <p:embed/>
                </p:oleObj>
              </mc:Choice>
              <mc:Fallback>
                <p:oleObj name="Graph" r:id="rId19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57481" y="2622736"/>
                        <a:ext cx="2770324" cy="1945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55266"/>
              </p:ext>
            </p:extLst>
          </p:nvPr>
        </p:nvGraphicFramePr>
        <p:xfrm>
          <a:off x="2535397" y="4275581"/>
          <a:ext cx="2617502" cy="183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2" name="Graph" r:id="rId21" imgW="4131720" imgH="2901600" progId="Origin50.Graph">
                  <p:embed/>
                </p:oleObj>
              </mc:Choice>
              <mc:Fallback>
                <p:oleObj name="Graph" r:id="rId21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35397" y="4275581"/>
                        <a:ext cx="2617502" cy="1838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36242" y="4579721"/>
            <a:ext cx="3949989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PHDs obtained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Contacting a 25 mm single tapered anode to the central output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Illuminating a central 13 mm diameter region with UV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Subtract dark counts from the raw signal to show the true PHD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0860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mesm\AppData\Local\Microsoft\Windows\Temporary Internet Files\Content.Word\20151110_1007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7356" r="19905" b="3316"/>
          <a:stretch/>
        </p:blipFill>
        <p:spPr bwMode="auto">
          <a:xfrm>
            <a:off x="707362" y="4719445"/>
            <a:ext cx="2340312" cy="166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7" y="4679096"/>
            <a:ext cx="2164651" cy="174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328" y="999795"/>
            <a:ext cx="6322984" cy="250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800" dirty="0"/>
              <a:t>Unrealistic to individually connect all 4096 connections in 64 x 64 array to front-end </a:t>
            </a:r>
            <a:r>
              <a:rPr lang="en-GB" sz="1800" dirty="0" smtClean="0"/>
              <a:t>electronics</a:t>
            </a:r>
            <a:endParaRPr lang="en-GB" sz="1800" dirty="0"/>
          </a:p>
          <a:p>
            <a:r>
              <a:rPr lang="en-GB" sz="1800" dirty="0"/>
              <a:t>However, this format gives flexibility to gang pads </a:t>
            </a:r>
            <a:r>
              <a:rPr lang="en-GB" sz="1800" dirty="0" smtClean="0"/>
              <a:t>together</a:t>
            </a:r>
          </a:p>
          <a:p>
            <a:r>
              <a:rPr lang="en-GB" sz="1800" dirty="0" smtClean="0"/>
              <a:t>We have recently commissioned an ACF (anisotropic conductive film) kit to bond various PCB designs to the output pads of the PMT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26925" y="3770443"/>
            <a:ext cx="250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Gang 8 x 8 pads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8 x 8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MCX co-</a:t>
            </a:r>
            <a:r>
              <a:rPr lang="en-GB" sz="1400" dirty="0" err="1"/>
              <a:t>ax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36609" y="3775620"/>
            <a:ext cx="2548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Gang 4 x 4 pads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16 x 16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SSMCX co-</a:t>
            </a:r>
            <a:r>
              <a:rPr lang="en-GB" sz="1400" dirty="0" err="1"/>
              <a:t>ax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5590" y="3770443"/>
            <a:ext cx="300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Gang 8 x 1 pads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8 x 64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e.g. </a:t>
            </a:r>
            <a:r>
              <a:rPr lang="en-GB" sz="1400" dirty="0" err="1"/>
              <a:t>Samtec</a:t>
            </a:r>
            <a:r>
              <a:rPr lang="en-GB" sz="1400" dirty="0"/>
              <a:t> 140-pin multi-way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9555" y="355653"/>
            <a:ext cx="8243909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GB" kern="0" dirty="0"/>
              <a:t>Commercial Square PMT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4562" b="3333"/>
          <a:stretch/>
        </p:blipFill>
        <p:spPr>
          <a:xfrm rot="5400000">
            <a:off x="6706688" y="1350684"/>
            <a:ext cx="2559817" cy="1893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8000" r="11938" b="9749"/>
          <a:stretch/>
        </p:blipFill>
        <p:spPr>
          <a:xfrm rot="5400000">
            <a:off x="5457196" y="4619819"/>
            <a:ext cx="1827580" cy="1651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1499" r="18500" b="8001"/>
          <a:stretch/>
        </p:blipFill>
        <p:spPr>
          <a:xfrm rot="5400000">
            <a:off x="7257708" y="4490418"/>
            <a:ext cx="1827583" cy="19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4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224" y="598842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Multi-Anode </a:t>
            </a:r>
            <a:r>
              <a:rPr lang="en-GB" dirty="0" smtClean="0"/>
              <a:t>/ TOFPET Camera System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95929" y="3830145"/>
            <a:ext cx="4748071" cy="23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TOFPET ASIC:</a:t>
            </a:r>
          </a:p>
          <a:p>
            <a:r>
              <a:rPr lang="en-GB" sz="1400" dirty="0" smtClean="0"/>
              <a:t>Sourced as alternative to NINO</a:t>
            </a:r>
          </a:p>
          <a:p>
            <a:r>
              <a:rPr lang="en-GB" sz="1400" dirty="0"/>
              <a:t>Combined analogue frontend and TDC in single ASIC</a:t>
            </a:r>
          </a:p>
          <a:p>
            <a:r>
              <a:rPr lang="en-GB" sz="1400" dirty="0" smtClean="0"/>
              <a:t>64 channels per chip</a:t>
            </a:r>
          </a:p>
          <a:p>
            <a:r>
              <a:rPr lang="en-GB" sz="1400" dirty="0" smtClean="0"/>
              <a:t>&lt; 100 </a:t>
            </a:r>
            <a:r>
              <a:rPr lang="en-GB" sz="1400" dirty="0" err="1" smtClean="0"/>
              <a:t>ps</a:t>
            </a:r>
            <a:r>
              <a:rPr lang="en-GB" sz="1400" dirty="0" smtClean="0"/>
              <a:t> </a:t>
            </a:r>
            <a:r>
              <a:rPr lang="en-GB" sz="1400" dirty="0" err="1" smtClean="0"/>
              <a:t>rms</a:t>
            </a:r>
            <a:r>
              <a:rPr lang="en-GB" sz="1400" dirty="0" smtClean="0"/>
              <a:t> with time over threshold correction</a:t>
            </a:r>
          </a:p>
          <a:p>
            <a:r>
              <a:rPr lang="en-GB" sz="1400" dirty="0" smtClean="0"/>
              <a:t>160,000 c/s per channel rate limit</a:t>
            </a:r>
            <a:endParaRPr lang="en-GB" sz="1400" dirty="0"/>
          </a:p>
          <a:p>
            <a:r>
              <a:rPr lang="en-GB" sz="1400" dirty="0" smtClean="0"/>
              <a:t>TOFPET2 now available with 600,000 c/s and full charge integration per channel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33329" y="1314700"/>
            <a:ext cx="4050540" cy="2422401"/>
            <a:chOff x="521461" y="1649413"/>
            <a:chExt cx="4050540" cy="2422401"/>
          </a:xfrm>
        </p:grpSpPr>
        <p:grpSp>
          <p:nvGrpSpPr>
            <p:cNvPr id="3" name="Group 2"/>
            <p:cNvGrpSpPr/>
            <p:nvPr/>
          </p:nvGrpSpPr>
          <p:grpSpPr>
            <a:xfrm>
              <a:off x="521461" y="1649413"/>
              <a:ext cx="4050540" cy="2029736"/>
              <a:chOff x="2549798" y="2713054"/>
              <a:chExt cx="5635907" cy="282416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35" t="30250" r="16085" b="31751"/>
              <a:stretch/>
            </p:blipFill>
            <p:spPr bwMode="auto">
              <a:xfrm>
                <a:off x="5383434" y="2713054"/>
                <a:ext cx="2802271" cy="2824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87" t="32574" r="19359" b="33515"/>
              <a:stretch/>
            </p:blipFill>
            <p:spPr bwMode="auto">
              <a:xfrm>
                <a:off x="2549798" y="2713055"/>
                <a:ext cx="2833636" cy="2824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862718" y="3733260"/>
              <a:ext cx="1354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Vacuum side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4296" y="3731277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Air side</a:t>
              </a:r>
            </a:p>
          </p:txBody>
        </p:sp>
      </p:grpSp>
      <p:pic>
        <p:nvPicPr>
          <p:cNvPr id="13" name="Picture 12" descr="D:\projects\IRPICS\datasheet plots\cross talk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4" y="3903303"/>
            <a:ext cx="3932558" cy="26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21461" y="1221093"/>
            <a:ext cx="4319949" cy="21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dirty="0"/>
              <a:t>Previous project (</a:t>
            </a:r>
            <a:r>
              <a:rPr lang="en-GB" sz="1600" i="1" dirty="0" err="1"/>
              <a:t>IRPics</a:t>
            </a:r>
            <a:r>
              <a:rPr lang="en-GB" sz="1600" dirty="0"/>
              <a:t> with University of Leicester) had produced a 40 mm round PMT with 32 x 32 pads, 0.75 mm wide on a 0.88 mm pitch</a:t>
            </a:r>
          </a:p>
          <a:p>
            <a:r>
              <a:rPr lang="en-GB" sz="1600" dirty="0"/>
              <a:t>Multilayer ceramic with filled </a:t>
            </a:r>
            <a:r>
              <a:rPr lang="en-GB" sz="1600" dirty="0" err="1" smtClean="0"/>
              <a:t>vias</a:t>
            </a:r>
            <a:endParaRPr lang="en-GB" sz="1600" dirty="0" smtClean="0"/>
          </a:p>
          <a:p>
            <a:r>
              <a:rPr lang="en-GB" sz="1600" dirty="0"/>
              <a:t>Cross talk measured using single photon illumination at a gain of 5.5 × 10</a:t>
            </a:r>
            <a:r>
              <a:rPr lang="en-GB" sz="1600" baseline="30000" dirty="0"/>
              <a:t>6</a:t>
            </a:r>
            <a:r>
              <a:rPr lang="en-GB" sz="1600" dirty="0"/>
              <a:t>, 0.2 mm FWHM laser spot</a:t>
            </a:r>
          </a:p>
          <a:p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1688166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r="15074"/>
          <a:stretch/>
        </p:blipFill>
        <p:spPr>
          <a:xfrm>
            <a:off x="1020790" y="1899912"/>
            <a:ext cx="4444665" cy="356780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1224" y="598842"/>
            <a:ext cx="8243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lvl="1"/>
            <a:r>
              <a:rPr lang="en-GB" kern="0" smtClean="0"/>
              <a:t>Multi-Anode / TOFPET Camera System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11472" y="1307690"/>
            <a:ext cx="52633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Package containing 2 x TOFPET chips – 4 in total</a:t>
            </a:r>
            <a:endParaRPr lang="en-GB" dirty="0"/>
          </a:p>
        </p:txBody>
      </p:sp>
      <p:cxnSp>
        <p:nvCxnSpPr>
          <p:cNvPr id="10" name="Straight Arrow Connector 9"/>
          <p:cNvCxnSpPr>
            <a:stCxn id="2" idx="2"/>
          </p:cNvCxnSpPr>
          <p:nvPr/>
        </p:nvCxnSpPr>
        <p:spPr>
          <a:xfrm flipH="1">
            <a:off x="2411712" y="1677022"/>
            <a:ext cx="831410" cy="17878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3243122" y="1677022"/>
            <a:ext cx="657014" cy="2006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745" y="5726769"/>
            <a:ext cx="519475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32 x 32 PMT with mechanically compressed ACF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2892660" y="3834177"/>
            <a:ext cx="350463" cy="18925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12275" y="2105596"/>
            <a:ext cx="3331725" cy="30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dirty="0" smtClean="0"/>
              <a:t>Anode pads ganged into groups of 4</a:t>
            </a:r>
          </a:p>
          <a:p>
            <a:r>
              <a:rPr lang="en-GB" sz="1600" dirty="0" smtClean="0"/>
              <a:t>Using evaluation kit supplied by </a:t>
            </a:r>
            <a:r>
              <a:rPr lang="en-GB" sz="1600" dirty="0" err="1" smtClean="0"/>
              <a:t>PETsys</a:t>
            </a:r>
            <a:r>
              <a:rPr lang="en-GB" sz="1600" dirty="0" smtClean="0"/>
              <a:t> Electronics SA</a:t>
            </a:r>
          </a:p>
          <a:p>
            <a:r>
              <a:rPr lang="en-GB" sz="1600" dirty="0" smtClean="0"/>
              <a:t>16 x 16 channel system</a:t>
            </a:r>
          </a:p>
          <a:p>
            <a:r>
              <a:rPr lang="en-GB" sz="1600" dirty="0" smtClean="0"/>
              <a:t>Pre-production prototype</a:t>
            </a:r>
          </a:p>
          <a:p>
            <a:r>
              <a:rPr lang="en-GB" sz="1600" dirty="0" smtClean="0"/>
              <a:t>Available for site testing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8505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48832" y="1930728"/>
            <a:ext cx="5195168" cy="4492452"/>
            <a:chOff x="5047754" y="1988840"/>
            <a:chExt cx="3749278" cy="3009934"/>
          </a:xfrm>
        </p:grpSpPr>
        <p:pic>
          <p:nvPicPr>
            <p:cNvPr id="6" name="Picture 2" descr="C:\Users\mv12553\Desktop\Presentations\Lhcbview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34"/>
            <a:stretch/>
          </p:blipFill>
          <p:spPr bwMode="auto">
            <a:xfrm>
              <a:off x="5047754" y="1988840"/>
              <a:ext cx="3749278" cy="300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7050752" y="3289176"/>
              <a:ext cx="0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>
              <a:off x="6942739" y="2286434"/>
              <a:ext cx="216025" cy="7937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TORCH -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396" y="1930728"/>
            <a:ext cx="3430489" cy="3924301"/>
          </a:xfrm>
        </p:spPr>
        <p:txBody>
          <a:bodyPr/>
          <a:lstStyle/>
          <a:p>
            <a:r>
              <a:rPr lang="en-GB" sz="2200" dirty="0"/>
              <a:t>TORCH is an ERC funded R&amp;D project </a:t>
            </a:r>
          </a:p>
          <a:p>
            <a:r>
              <a:rPr lang="en-GB" sz="2200" dirty="0"/>
              <a:t>Proposal to upgrade LHCb Particle ID capabilities in 2-10 GeV/c region</a:t>
            </a:r>
          </a:p>
          <a:p>
            <a:r>
              <a:rPr lang="en-GB" sz="2200" dirty="0"/>
              <a:t>See talk by Roger Forty (Thursday 9.00 am)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18344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45286" y="2662119"/>
            <a:ext cx="2922436" cy="3717105"/>
            <a:chOff x="1500847" y="2573176"/>
            <a:chExt cx="2922436" cy="37171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710" y="4501331"/>
              <a:ext cx="2870297" cy="17889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847" y="2573176"/>
              <a:ext cx="2922436" cy="181905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95529" y="2649151"/>
            <a:ext cx="2967187" cy="3755786"/>
            <a:chOff x="5472120" y="2540501"/>
            <a:chExt cx="2967187" cy="3755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2120" y="2540501"/>
              <a:ext cx="2967187" cy="1851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7607" y="4501331"/>
              <a:ext cx="2876212" cy="1794956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1224" y="598842"/>
            <a:ext cx="8243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lvl="1"/>
            <a:r>
              <a:rPr lang="en-GB" kern="0" smtClean="0"/>
              <a:t>Multi-Anode / TOFPET Camera System</a:t>
            </a:r>
            <a:endParaRPr lang="en-GB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743895" y="3058315"/>
            <a:ext cx="2152540" cy="103753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Logarithmic plots of time-over-threshold vs arrival time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309" y="4663162"/>
            <a:ext cx="2710639" cy="1741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Single photon time resolution (black) with Gaussian fit (red)</a:t>
            </a:r>
          </a:p>
          <a:p>
            <a:pPr marL="0" indent="0">
              <a:buNone/>
            </a:pPr>
            <a:r>
              <a:rPr lang="en-GB" sz="1600" dirty="0" smtClean="0"/>
              <a:t>Uncorrected </a:t>
            </a:r>
            <a:r>
              <a:rPr lang="en-GB" sz="1600" dirty="0" smtClean="0">
                <a:sym typeface="Symbol" panose="05050102010706020507" pitchFamily="18" charset="2"/>
              </a:rPr>
              <a:t> </a:t>
            </a:r>
            <a:r>
              <a:rPr lang="en-GB" sz="1600" dirty="0" smtClean="0"/>
              <a:t>= 225 </a:t>
            </a:r>
            <a:r>
              <a:rPr lang="en-GB" sz="1600" dirty="0" err="1" smtClean="0"/>
              <a:t>ps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C</a:t>
            </a:r>
            <a:r>
              <a:rPr lang="en-GB" sz="1600" dirty="0" smtClean="0"/>
              <a:t>orrected </a:t>
            </a:r>
            <a:r>
              <a:rPr lang="en-GB" sz="1600" dirty="0">
                <a:sym typeface="Symbol" panose="05050102010706020507" pitchFamily="18" charset="2"/>
              </a:rPr>
              <a:t> </a:t>
            </a:r>
            <a:r>
              <a:rPr lang="en-GB" sz="1600" dirty="0"/>
              <a:t>= </a:t>
            </a:r>
            <a:r>
              <a:rPr lang="en-GB" sz="1600" dirty="0" smtClean="0"/>
              <a:t>96 </a:t>
            </a:r>
            <a:r>
              <a:rPr lang="en-GB" sz="1600" dirty="0" err="1" smtClean="0"/>
              <a:t>ps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5609" y="1858913"/>
            <a:ext cx="1121790" cy="36793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Raw Data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92686" y="1858913"/>
            <a:ext cx="2499890" cy="381131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Simple Linear </a:t>
            </a:r>
            <a:r>
              <a:rPr lang="en-GB" sz="1600" dirty="0"/>
              <a:t>C</a:t>
            </a:r>
            <a:r>
              <a:rPr lang="en-GB" sz="1600" dirty="0" smtClean="0"/>
              <a:t>orrection</a:t>
            </a:r>
            <a:endParaRPr lang="en-GB" sz="1400" dirty="0"/>
          </a:p>
        </p:txBody>
      </p:sp>
      <p:cxnSp>
        <p:nvCxnSpPr>
          <p:cNvPr id="18" name="Straight Arrow Connector 17"/>
          <p:cNvCxnSpPr>
            <a:stCxn id="14" idx="3"/>
            <a:endCxn id="6" idx="1"/>
          </p:cNvCxnSpPr>
          <p:nvPr/>
        </p:nvCxnSpPr>
        <p:spPr>
          <a:xfrm flipV="1">
            <a:off x="2896435" y="3571648"/>
            <a:ext cx="348851" cy="5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61948" y="5528617"/>
            <a:ext cx="348851" cy="54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06504" y="2226843"/>
            <a:ext cx="0" cy="3734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42631" y="2226843"/>
            <a:ext cx="0" cy="3734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5293" y="1339221"/>
            <a:ext cx="245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Results of TOFPET chip with MCP-PMT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825475" y="1410579"/>
            <a:ext cx="6272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Thanks to Steve Leach &amp; Jon Lapington (University of Leicester) for this data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600727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1224" y="598842"/>
            <a:ext cx="82438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E31B23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0" lvl="1"/>
            <a:r>
              <a:rPr lang="en-GB" kern="0" smtClean="0"/>
              <a:t>Multi-Anode / TOFPET Camera System</a:t>
            </a:r>
            <a:endParaRPr lang="en-GB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8" y="1718772"/>
            <a:ext cx="8712552" cy="4707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472" y="1227647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Screenshot of provisional GUI: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094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656431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612" y="1346656"/>
            <a:ext cx="8243888" cy="496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TORCH PMT </a:t>
            </a:r>
            <a:r>
              <a:rPr lang="en-GB" dirty="0" smtClean="0"/>
              <a:t>developed </a:t>
            </a:r>
            <a:r>
              <a:rPr lang="en-GB" dirty="0"/>
              <a:t>at Photek</a:t>
            </a:r>
          </a:p>
          <a:p>
            <a:r>
              <a:rPr lang="en-GB" dirty="0" smtClean="0"/>
              <a:t>Currently packaging final ten PMTs for delivery to CERN</a:t>
            </a:r>
            <a:endParaRPr lang="en-GB" dirty="0"/>
          </a:p>
          <a:p>
            <a:pPr lvl="1"/>
            <a:r>
              <a:rPr lang="en-GB" dirty="0" smtClean="0"/>
              <a:t>Long lifetime</a:t>
            </a:r>
          </a:p>
          <a:p>
            <a:pPr lvl="1"/>
            <a:r>
              <a:rPr lang="en-GB" dirty="0" smtClean="0"/>
              <a:t>64 x 64 multi-anode readout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 &lt; 0.1 mm achieved in fine pitch direction through charge sharing algorithm and patented A.C. coupled anode design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Square format dimension targets achieved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 smtClean="0"/>
              <a:t>Also produced </a:t>
            </a:r>
            <a:r>
              <a:rPr lang="en-GB" dirty="0"/>
              <a:t>direct coupled anode </a:t>
            </a:r>
            <a:r>
              <a:rPr lang="en-GB" dirty="0" smtClean="0"/>
              <a:t>version</a:t>
            </a:r>
          </a:p>
          <a:p>
            <a:r>
              <a:rPr lang="en-GB" dirty="0" smtClean="0"/>
              <a:t>Multi-Anode / TOFPET prototype camera produced</a:t>
            </a:r>
          </a:p>
          <a:p>
            <a:pPr lvl="1"/>
            <a:r>
              <a:rPr lang="en-GB" dirty="0" smtClean="0"/>
              <a:t>Current format is 16 x 16, could be expanded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 </a:t>
            </a:r>
            <a:r>
              <a:rPr lang="en-GB" dirty="0" smtClean="0"/>
              <a:t>&lt; 100 </a:t>
            </a:r>
            <a:r>
              <a:rPr lang="en-GB" dirty="0" err="1" smtClean="0"/>
              <a:t>ps</a:t>
            </a:r>
            <a:r>
              <a:rPr lang="en-GB" dirty="0" smtClean="0"/>
              <a:t> time resolution with </a:t>
            </a:r>
            <a:r>
              <a:rPr lang="en-GB" dirty="0" err="1" smtClean="0"/>
              <a:t>ToT</a:t>
            </a:r>
            <a:r>
              <a:rPr lang="en-GB" dirty="0" smtClean="0"/>
              <a:t> correction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4073755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0237" y="732697"/>
            <a:ext cx="8250237" cy="4370388"/>
          </a:xfrm>
        </p:spPr>
        <p:txBody>
          <a:bodyPr/>
          <a:lstStyle/>
          <a:p>
            <a:pPr marL="0" indent="0" algn="ctr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With thanks to…</a:t>
            </a:r>
          </a:p>
          <a:p>
            <a:pPr marL="0" indent="0" algn="ctr">
              <a:buNone/>
            </a:pPr>
            <a:r>
              <a:rPr lang="en-GB" sz="2000" dirty="0"/>
              <a:t>The members of the TORCH collaboration at the University of Bristol, CERN and the University of Oxford</a:t>
            </a:r>
            <a:endParaRPr lang="en-GB" sz="1400" dirty="0"/>
          </a:p>
          <a:p>
            <a:pPr marL="0" indent="0" algn="ctr">
              <a:buNone/>
            </a:pPr>
            <a:r>
              <a:rPr lang="en-US" sz="1600" dirty="0"/>
              <a:t>The TORCH project is funded by an ERC Advanced Grant under the Seventh Framework </a:t>
            </a:r>
            <a:r>
              <a:rPr lang="en-US" sz="1600" dirty="0" err="1"/>
              <a:t>Programme</a:t>
            </a:r>
            <a:r>
              <a:rPr lang="en-US" sz="1600" dirty="0"/>
              <a:t> (FP7), code ERC-2011-ADG proposal 299175.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 descr="http://www.ox.ac.uk/images/hi_res/2256_ox_brand_blue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4" y="5433836"/>
            <a:ext cx="1151902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70" y="5433836"/>
            <a:ext cx="1152128" cy="1126925"/>
          </a:xfrm>
          <a:prstGeom prst="rect">
            <a:avLst/>
          </a:prstGeom>
        </p:spPr>
      </p:pic>
      <p:pic>
        <p:nvPicPr>
          <p:cNvPr id="6" name="Picture 5" descr="logo-ltr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5" y="4608899"/>
            <a:ext cx="2346164" cy="6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41" y="4608899"/>
            <a:ext cx="17811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15338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>
              <a:buFontTx/>
              <a:buNone/>
            </a:pPr>
            <a:r>
              <a:rPr lang="en-GB">
                <a:solidFill>
                  <a:srgbClr val="CC0000"/>
                </a:solidFill>
              </a:rPr>
              <a:t>Thank you for listening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TORCH PMT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612" y="1680772"/>
            <a:ext cx="8243887" cy="44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In November 2012 Photek started the development of the TORCH (Timing Of internally Reflected CHerenkov photons) PMT</a:t>
            </a:r>
          </a:p>
          <a:p>
            <a:r>
              <a:rPr lang="en-GB" dirty="0"/>
              <a:t>A collaboration with CERN and the Universities of Oxford and Bristol for the </a:t>
            </a:r>
            <a:r>
              <a:rPr lang="en-GB" dirty="0" err="1"/>
              <a:t>LHCb</a:t>
            </a:r>
            <a:r>
              <a:rPr lang="en-GB" dirty="0"/>
              <a:t> upgrade due around 2023</a:t>
            </a:r>
          </a:p>
          <a:p>
            <a:r>
              <a:rPr lang="en-GB" dirty="0"/>
              <a:t>Technical aims:</a:t>
            </a:r>
          </a:p>
          <a:p>
            <a:pPr lvl="1"/>
            <a:r>
              <a:rPr lang="en-GB" dirty="0"/>
              <a:t>A lifetime of 5 C/cm</a:t>
            </a:r>
            <a:r>
              <a:rPr lang="en-GB" baseline="30000" dirty="0"/>
              <a:t>2</a:t>
            </a:r>
            <a:r>
              <a:rPr lang="en-GB" dirty="0"/>
              <a:t> of accumulated anode charge or better</a:t>
            </a:r>
          </a:p>
          <a:p>
            <a:pPr lvl="1"/>
            <a:r>
              <a:rPr lang="en-GB" dirty="0"/>
              <a:t>A multi-anode readout of 8 x 128 pixels</a:t>
            </a:r>
          </a:p>
          <a:p>
            <a:pPr lvl="2"/>
            <a:r>
              <a:rPr lang="en-GB" sz="1600" dirty="0"/>
              <a:t>Fine pitch resolution </a:t>
            </a:r>
            <a:r>
              <a:rPr lang="en-GB" sz="1600"/>
              <a:t>target </a:t>
            </a:r>
            <a:r>
              <a:rPr lang="en-GB" sz="1600">
                <a:sym typeface="Symbol" panose="05050102010706020507" pitchFamily="18" charset="2"/>
              </a:rPr>
              <a:t> = </a:t>
            </a:r>
            <a:r>
              <a:rPr lang="en-GB" sz="1600"/>
              <a:t>0.12 </a:t>
            </a:r>
            <a:r>
              <a:rPr lang="en-GB" sz="1600" dirty="0"/>
              <a:t>mm</a:t>
            </a:r>
          </a:p>
          <a:p>
            <a:pPr lvl="1"/>
            <a:r>
              <a:rPr lang="en-GB" dirty="0"/>
              <a:t>Close packing on two apposing sides with a fill factor of 88% or better</a:t>
            </a:r>
          </a:p>
          <a:p>
            <a:pPr lvl="2"/>
            <a:r>
              <a:rPr lang="en-GB" sz="1600" dirty="0"/>
              <a:t>53 mm working width within a 60 mm envelope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1200655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 Lifetime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612" y="1680772"/>
            <a:ext cx="8243887" cy="41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Standard MCP detectors suffer from sensitivity loss after prolonged exposure:</a:t>
            </a:r>
          </a:p>
          <a:p>
            <a:pPr lvl="1"/>
            <a:r>
              <a:rPr lang="en-GB" dirty="0"/>
              <a:t>An MCP has a very large surface area</a:t>
            </a:r>
          </a:p>
          <a:p>
            <a:pPr lvl="1"/>
            <a:r>
              <a:rPr lang="en-GB" dirty="0"/>
              <a:t>Prolonged electron bombardment of this surface releases material that is ionised</a:t>
            </a:r>
          </a:p>
          <a:p>
            <a:pPr lvl="1"/>
            <a:r>
              <a:rPr lang="en-GB" dirty="0"/>
              <a:t>These ions are drawn back to the photocathode and reduce </a:t>
            </a:r>
            <a:r>
              <a:rPr lang="en-GB" dirty="0" smtClean="0"/>
              <a:t>sensitivity</a:t>
            </a:r>
          </a:p>
          <a:p>
            <a:r>
              <a:rPr lang="en-GB" dirty="0" smtClean="0"/>
              <a:t>Solution is now well known:</a:t>
            </a:r>
          </a:p>
          <a:p>
            <a:pPr lvl="2"/>
            <a:r>
              <a:rPr lang="en-GB" sz="1800" dirty="0" smtClean="0"/>
              <a:t>Conformal coating </a:t>
            </a:r>
            <a:r>
              <a:rPr lang="en-GB" sz="1800" dirty="0"/>
              <a:t>of </a:t>
            </a:r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 or </a:t>
            </a:r>
            <a:r>
              <a:rPr lang="en-GB" sz="1800" dirty="0" err="1" smtClean="0"/>
              <a:t>MgO</a:t>
            </a:r>
            <a:r>
              <a:rPr lang="en-GB" sz="1800" dirty="0" smtClean="0"/>
              <a:t> through Atomic Layer Deposition</a:t>
            </a:r>
          </a:p>
          <a:p>
            <a:pPr lvl="2"/>
            <a:r>
              <a:rPr lang="en-GB" sz="1800" dirty="0" smtClean="0"/>
              <a:t>Extensive study by Albert Lehmann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3164721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780" y="633909"/>
            <a:ext cx="8243887" cy="661988"/>
          </a:xfrm>
        </p:spPr>
        <p:txBody>
          <a:bodyPr/>
          <a:lstStyle/>
          <a:p>
            <a:r>
              <a:rPr lang="en-GB" dirty="0"/>
              <a:t>MCP-PMT Lifetime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548" y="1226243"/>
            <a:ext cx="8968938" cy="111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8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dirty="0"/>
              <a:t>Photek had already achieved the life time aim in previous work</a:t>
            </a:r>
          </a:p>
          <a:p>
            <a:r>
              <a:rPr lang="en-GB" sz="1600" dirty="0"/>
              <a:t>Two PMT samples produced in 2011: </a:t>
            </a:r>
            <a:r>
              <a:rPr lang="en-GB" sz="1600" dirty="0" smtClean="0"/>
              <a:t>Double-MCP, </a:t>
            </a:r>
            <a:r>
              <a:rPr lang="en-GB" sz="1600" dirty="0"/>
              <a:t>10 mm diameter working area</a:t>
            </a:r>
          </a:p>
          <a:p>
            <a:pPr lvl="1"/>
            <a:r>
              <a:rPr lang="en-GB" sz="1400" dirty="0"/>
              <a:t>One with </a:t>
            </a:r>
            <a:r>
              <a:rPr lang="en-GB" sz="1400" dirty="0" smtClean="0"/>
              <a:t>ALD coated MCPs, </a:t>
            </a:r>
            <a:r>
              <a:rPr lang="en-GB" sz="1400" dirty="0"/>
              <a:t>One control with standard MCPs</a:t>
            </a:r>
          </a:p>
          <a:p>
            <a:pPr lvl="1"/>
            <a:r>
              <a:rPr lang="en-GB" sz="1400" dirty="0"/>
              <a:t>Accelerated test: ~ 800 </a:t>
            </a:r>
            <a:r>
              <a:rPr lang="en-GB" sz="1400" dirty="0" err="1"/>
              <a:t>nA</a:t>
            </a:r>
            <a:r>
              <a:rPr lang="en-GB" sz="1400" dirty="0"/>
              <a:t> / cm</a:t>
            </a:r>
            <a:r>
              <a:rPr lang="en-GB" sz="1400" baseline="30000" dirty="0"/>
              <a:t>2</a:t>
            </a:r>
            <a:r>
              <a:rPr lang="en-GB" sz="1400" dirty="0"/>
              <a:t> for ~ 14 weeks over small area</a:t>
            </a:r>
          </a:p>
        </p:txBody>
      </p:sp>
      <p:pic>
        <p:nvPicPr>
          <p:cNvPr id="5122" name="Picture 2" descr="F:\R&amp;D\Conferences\Vienna Conference on Instrumentation Feb 2013\VCI 2013\lifetest data\life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56" y="2652356"/>
            <a:ext cx="4318328" cy="24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09" y="6105319"/>
            <a:ext cx="7813164" cy="4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42900" indent="-3429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1600">
                <a:latin typeface="+mn-lt"/>
                <a:cs typeface="+mn-cs"/>
              </a:defRPr>
            </a:lvl1pPr>
            <a:lvl2pPr marL="742950" lvl="1" indent="-285750" eaLnBrk="1" hangingPunct="1">
              <a:lnSpc>
                <a:spcPct val="130000"/>
              </a:lnSpc>
              <a:spcBef>
                <a:spcPct val="20000"/>
              </a:spcBef>
              <a:buChar char="–"/>
              <a:defRPr sz="1400">
                <a:latin typeface="+mn-lt"/>
              </a:defRPr>
            </a:lvl2pPr>
            <a:lvl3pPr marL="1143000" indent="-228600" eaLnBrk="1" hangingPunct="1">
              <a:lnSpc>
                <a:spcPct val="130000"/>
              </a:lnSpc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1" hangingPunct="1">
              <a:lnSpc>
                <a:spcPct val="130000"/>
              </a:lnSpc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lnSpc>
                <a:spcPct val="130000"/>
              </a:lnSpc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Work presented by Conneely et al at VCI 2013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43477"/>
              </p:ext>
            </p:extLst>
          </p:nvPr>
        </p:nvGraphicFramePr>
        <p:xfrm>
          <a:off x="2231688" y="4243329"/>
          <a:ext cx="2788608" cy="208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r:id="rId4" imgW="3788640" imgH="2829600" progId="">
                  <p:embed/>
                </p:oleObj>
              </mc:Choice>
              <mc:Fallback>
                <p:oleObj r:id="rId4" imgW="3788640" imgH="282960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1688" y="4243329"/>
                        <a:ext cx="2788608" cy="208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00256"/>
              </p:ext>
            </p:extLst>
          </p:nvPr>
        </p:nvGraphicFramePr>
        <p:xfrm>
          <a:off x="308343" y="2598980"/>
          <a:ext cx="2788608" cy="208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r:id="rId6" imgW="3788640" imgH="2829600" progId="">
                  <p:embed/>
                </p:oleObj>
              </mc:Choice>
              <mc:Fallback>
                <p:oleObj r:id="rId6" imgW="3788640" imgH="282960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343" y="2598980"/>
                        <a:ext cx="2788608" cy="208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292096" y="5299765"/>
            <a:ext cx="3838254" cy="155823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400" kern="0" dirty="0"/>
              <a:t>Photek have licensed </a:t>
            </a:r>
            <a:r>
              <a:rPr lang="en-GB" sz="1400" kern="0" dirty="0" err="1"/>
              <a:t>Arradiance</a:t>
            </a:r>
            <a:r>
              <a:rPr lang="en-GB" sz="1400" kern="0" dirty="0"/>
              <a:t> ALD technology for in-house coating of MCP substrates</a:t>
            </a:r>
          </a:p>
        </p:txBody>
      </p:sp>
    </p:spTree>
    <p:extLst>
      <p:ext uri="{BB962C8B-B14F-4D97-AF65-F5344CB8AC3E}">
        <p14:creationId xmlns:p14="http://schemas.microsoft.com/office/powerpoint/2010/main" val="3169860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7425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High granularity multi-anode</a:t>
            </a:r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709613" y="1538748"/>
            <a:ext cx="8362987" cy="4370388"/>
          </a:xfrm>
        </p:spPr>
        <p:txBody>
          <a:bodyPr/>
          <a:lstStyle/>
          <a:p>
            <a:r>
              <a:rPr lang="en-GB" sz="2000" dirty="0"/>
              <a:t>For the TORCH project, how do we obtain position resolution beyond the pitch of the pads? – Proposed idea of charge sharing:</a:t>
            </a:r>
          </a:p>
          <a:p>
            <a:pPr lvl="1"/>
            <a:r>
              <a:rPr lang="en-GB" sz="1800" dirty="0"/>
              <a:t>Deliberately spread the charge footprint</a:t>
            </a:r>
          </a:p>
          <a:p>
            <a:pPr lvl="1"/>
            <a:r>
              <a:rPr lang="en-GB" sz="1800" dirty="0"/>
              <a:t>Charge is shared over multiple pads</a:t>
            </a:r>
          </a:p>
          <a:p>
            <a:pPr lvl="1"/>
            <a:r>
              <a:rPr lang="en-GB" sz="1800" dirty="0"/>
              <a:t>Charge is measured on each pad – needs charge measuring front-end</a:t>
            </a:r>
          </a:p>
          <a:p>
            <a:pPr lvl="1"/>
            <a:r>
              <a:rPr lang="en-GB" sz="1800" dirty="0"/>
              <a:t>Simple algorithm calculates the interpolated position</a:t>
            </a:r>
          </a:p>
          <a:p>
            <a:pPr lvl="1"/>
            <a:r>
              <a:rPr lang="en-GB" sz="1800" i="1" dirty="0"/>
              <a:t>Reduces channel count – crucial factor!</a:t>
            </a:r>
          </a:p>
          <a:p>
            <a:r>
              <a:rPr lang="en-GB" sz="2000" dirty="0"/>
              <a:t>Cannot share over too many pads without compromising the occupancy level</a:t>
            </a:r>
          </a:p>
          <a:p>
            <a:pPr lvl="1"/>
            <a:r>
              <a:rPr lang="en-GB" sz="1800" dirty="0"/>
              <a:t>Important in a tube designed for high count rates</a:t>
            </a:r>
          </a:p>
          <a:p>
            <a:pPr lvl="1"/>
            <a:r>
              <a:rPr lang="en-GB" sz="1800" dirty="0"/>
              <a:t>Ideally share over 2 – 3 pads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1306282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919610" y="1373710"/>
            <a:ext cx="126201" cy="4953277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5811" y="1373708"/>
            <a:ext cx="1081106" cy="495327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204026" y="2852907"/>
            <a:ext cx="1119456" cy="1277672"/>
            <a:chOff x="4327879" y="3212976"/>
            <a:chExt cx="820185" cy="936104"/>
          </a:xfrm>
        </p:grpSpPr>
        <p:sp>
          <p:nvSpPr>
            <p:cNvPr id="56" name="Rectangle 55"/>
            <p:cNvSpPr/>
            <p:nvPr/>
          </p:nvSpPr>
          <p:spPr>
            <a:xfrm>
              <a:off x="4327879" y="3212976"/>
              <a:ext cx="144016" cy="93610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B66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71895" y="3604828"/>
              <a:ext cx="532154" cy="15240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B66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04048" y="3465004"/>
              <a:ext cx="144016" cy="432048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B66D3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04027" y="4617031"/>
            <a:ext cx="1119456" cy="1277672"/>
            <a:chOff x="4327879" y="3212976"/>
            <a:chExt cx="820185" cy="936104"/>
          </a:xfrm>
        </p:grpSpPr>
        <p:sp>
          <p:nvSpPr>
            <p:cNvPr id="45" name="Rectangle 44"/>
            <p:cNvSpPr/>
            <p:nvPr/>
          </p:nvSpPr>
          <p:spPr>
            <a:xfrm>
              <a:off x="4327879" y="3212976"/>
              <a:ext cx="144016" cy="93610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71895" y="3604828"/>
              <a:ext cx="532154" cy="15240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3465004"/>
              <a:ext cx="144016" cy="432048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04027" y="1068637"/>
            <a:ext cx="1119456" cy="1277672"/>
            <a:chOff x="4327879" y="3212976"/>
            <a:chExt cx="820185" cy="936104"/>
          </a:xfrm>
        </p:grpSpPr>
        <p:sp>
          <p:nvSpPr>
            <p:cNvPr id="42" name="Rectangle 41"/>
            <p:cNvSpPr/>
            <p:nvPr/>
          </p:nvSpPr>
          <p:spPr>
            <a:xfrm>
              <a:off x="4327879" y="3212976"/>
              <a:ext cx="144016" cy="93610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895" y="3604828"/>
              <a:ext cx="532154" cy="15240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3465004"/>
              <a:ext cx="144016" cy="432048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>
            <a:off x="4641942" y="688536"/>
            <a:ext cx="2807741" cy="1370347"/>
          </a:xfrm>
          <a:custGeom>
            <a:avLst/>
            <a:gdLst>
              <a:gd name="connsiteX0" fmla="*/ 86881 w 2057130"/>
              <a:gd name="connsiteY0" fmla="*/ 686364 h 1004004"/>
              <a:gd name="connsiteX1" fmla="*/ 760650 w 2057130"/>
              <a:gd name="connsiteY1" fmla="*/ 1003998 h 1004004"/>
              <a:gd name="connsiteX2" fmla="*/ 1367041 w 2057130"/>
              <a:gd name="connsiteY2" fmla="*/ 695989 h 1004004"/>
              <a:gd name="connsiteX3" fmla="*/ 1973433 w 2057130"/>
              <a:gd name="connsiteY3" fmla="*/ 955871 h 1004004"/>
              <a:gd name="connsiteX4" fmla="*/ 1857930 w 2057130"/>
              <a:gd name="connsiteY4" fmla="*/ 89598 h 1004004"/>
              <a:gd name="connsiteX5" fmla="*/ 202384 w 2057130"/>
              <a:gd name="connsiteY5" fmla="*/ 99223 h 1004004"/>
              <a:gd name="connsiteX6" fmla="*/ 86881 w 2057130"/>
              <a:gd name="connsiteY6" fmla="*/ 686364 h 100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130" h="1004004">
                <a:moveTo>
                  <a:pt x="86881" y="686364"/>
                </a:moveTo>
                <a:cubicBezTo>
                  <a:pt x="179925" y="837160"/>
                  <a:pt x="547290" y="1002394"/>
                  <a:pt x="760650" y="1003998"/>
                </a:cubicBezTo>
                <a:cubicBezTo>
                  <a:pt x="974010" y="1005602"/>
                  <a:pt x="1164911" y="704010"/>
                  <a:pt x="1367041" y="695989"/>
                </a:cubicBezTo>
                <a:cubicBezTo>
                  <a:pt x="1569171" y="687968"/>
                  <a:pt x="1891618" y="1056936"/>
                  <a:pt x="1973433" y="955871"/>
                </a:cubicBezTo>
                <a:cubicBezTo>
                  <a:pt x="2055248" y="854806"/>
                  <a:pt x="2153105" y="232373"/>
                  <a:pt x="1857930" y="89598"/>
                </a:cubicBezTo>
                <a:cubicBezTo>
                  <a:pt x="1562755" y="-53177"/>
                  <a:pt x="494350" y="-6655"/>
                  <a:pt x="202384" y="99223"/>
                </a:cubicBezTo>
                <a:cubicBezTo>
                  <a:pt x="-89582" y="205101"/>
                  <a:pt x="-6163" y="535568"/>
                  <a:pt x="86881" y="686364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3805" y="4037690"/>
            <a:ext cx="1486718" cy="92333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Resistive layer collects the charge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28498" y="5954355"/>
            <a:ext cx="1523494" cy="369332"/>
          </a:xfrm>
          <a:prstGeom prst="rect">
            <a:avLst/>
          </a:prstGeom>
          <a:noFill/>
          <a:ln>
            <a:solidFill>
              <a:srgbClr val="4BACC6">
                <a:shade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VACUUM SIDE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76185" y="5954355"/>
            <a:ext cx="971741" cy="369332"/>
          </a:xfrm>
          <a:prstGeom prst="rect">
            <a:avLst/>
          </a:prstGeom>
          <a:noFill/>
          <a:ln>
            <a:solidFill>
              <a:srgbClr val="4BACC6">
                <a:shade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AIR SIDE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7425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High granularity multi-anode</a:t>
            </a:r>
          </a:p>
        </p:txBody>
      </p:sp>
      <p:cxnSp>
        <p:nvCxnSpPr>
          <p:cNvPr id="20" name="Straight Arrow Connector 19"/>
          <p:cNvCxnSpPr>
            <a:stCxn id="18" idx="3"/>
            <a:endCxn id="33" idx="1"/>
          </p:cNvCxnSpPr>
          <p:nvPr/>
        </p:nvCxnSpPr>
        <p:spPr>
          <a:xfrm flipV="1">
            <a:off x="5560523" y="3850349"/>
            <a:ext cx="359087" cy="649006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23483" y="3859758"/>
            <a:ext cx="1736242" cy="1200329"/>
          </a:xfrm>
          <a:prstGeom prst="rect">
            <a:avLst/>
          </a:prstGeom>
          <a:noFill/>
          <a:ln w="22225">
            <a:solidFill>
              <a:srgbClr val="F796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 induced signal is A.C. coupled onto buried pads</a:t>
            </a:r>
          </a:p>
        </p:txBody>
      </p:sp>
      <p:cxnSp>
        <p:nvCxnSpPr>
          <p:cNvPr id="62" name="Straight Arrow Connector 61"/>
          <p:cNvCxnSpPr>
            <a:stCxn id="60" idx="1"/>
          </p:cNvCxnSpPr>
          <p:nvPr/>
        </p:nvCxnSpPr>
        <p:spPr>
          <a:xfrm flipH="1" flipV="1">
            <a:off x="6400593" y="3872228"/>
            <a:ext cx="922890" cy="587695"/>
          </a:xfrm>
          <a:prstGeom prst="straightConnector1">
            <a:avLst/>
          </a:prstGeom>
          <a:ln w="25400">
            <a:solidFill>
              <a:srgbClr val="F796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>
            <a:off x="6558809" y="4459923"/>
            <a:ext cx="764674" cy="652917"/>
          </a:xfrm>
          <a:prstGeom prst="straightConnector1">
            <a:avLst/>
          </a:prstGeom>
          <a:ln w="25400">
            <a:solidFill>
              <a:srgbClr val="F796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842036" y="120626"/>
            <a:ext cx="2260747" cy="92333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Thin ceramic insulator</a:t>
            </a:r>
            <a:r>
              <a:rPr kumimoji="0" lang="en-GB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between resistive layer and pads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7" name="Straight Arrow Connector 66"/>
          <p:cNvCxnSpPr>
            <a:stCxn id="65" idx="2"/>
          </p:cNvCxnSpPr>
          <p:nvPr/>
        </p:nvCxnSpPr>
        <p:spPr>
          <a:xfrm>
            <a:off x="5972410" y="1043956"/>
            <a:ext cx="162108" cy="79737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674348" y="2590955"/>
            <a:ext cx="1245262" cy="39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33829" y="1945019"/>
            <a:ext cx="15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Charge cloud from MCP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045811" y="2591350"/>
            <a:ext cx="1056972" cy="4674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057878" y="2123493"/>
            <a:ext cx="1056972" cy="4674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sp>
        <p:nvSpPr>
          <p:cNvPr id="48" name="Content Placeholder 1"/>
          <p:cNvSpPr txBox="1">
            <a:spLocks/>
          </p:cNvSpPr>
          <p:nvPr/>
        </p:nvSpPr>
        <p:spPr bwMode="auto">
          <a:xfrm>
            <a:off x="529032" y="1583967"/>
            <a:ext cx="3475265" cy="48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kern="0" dirty="0"/>
              <a:t>Image Charge technique is recognised way of spreading charge footprint</a:t>
            </a:r>
          </a:p>
          <a:p>
            <a:r>
              <a:rPr lang="en-GB" sz="1600" kern="0" dirty="0"/>
              <a:t>See </a:t>
            </a:r>
            <a:r>
              <a:rPr lang="en-GB" sz="1600" kern="0" dirty="0" err="1"/>
              <a:t>Jagutzki</a:t>
            </a:r>
            <a:r>
              <a:rPr lang="en-GB" sz="1600" kern="0" dirty="0"/>
              <a:t> et al, Proc. SPIE 3764</a:t>
            </a:r>
          </a:p>
          <a:p>
            <a:r>
              <a:rPr lang="en-GB" sz="1600" kern="0" dirty="0"/>
              <a:t>Charge footprint is typically 2 to 4 mm diameter once it reaches the external readout</a:t>
            </a:r>
          </a:p>
          <a:p>
            <a:r>
              <a:rPr lang="en-GB" sz="1600" dirty="0"/>
              <a:t>Charge spread is too much for TORCH application</a:t>
            </a:r>
          </a:p>
          <a:p>
            <a:r>
              <a:rPr lang="en-GB" sz="1600" dirty="0"/>
              <a:t>Solution is to have buried pads – patented idea co-authored by Photek and Jon Lapington of the University of Leicester</a:t>
            </a:r>
          </a:p>
          <a:p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2967564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472" y="203749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High granularity multi-anode</a:t>
            </a:r>
          </a:p>
        </p:txBody>
      </p:sp>
      <p:sp>
        <p:nvSpPr>
          <p:cNvPr id="33" name="Rectangle 32"/>
          <p:cNvSpPr/>
          <p:nvPr/>
        </p:nvSpPr>
        <p:spPr>
          <a:xfrm rot="5400000">
            <a:off x="6793120" y="3316978"/>
            <a:ext cx="89417" cy="3509541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6454831" y="3744682"/>
            <a:ext cx="765995" cy="3509542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7022275" y="4845559"/>
            <a:ext cx="139272" cy="90526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6834598" y="5551451"/>
            <a:ext cx="514625" cy="14738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 rot="5400000">
            <a:off x="7022274" y="5743180"/>
            <a:ext cx="139272" cy="417816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5445394" y="5172507"/>
            <a:ext cx="793167" cy="905268"/>
            <a:chOff x="4327879" y="3212976"/>
            <a:chExt cx="820185" cy="936104"/>
          </a:xfrm>
        </p:grpSpPr>
        <p:sp>
          <p:nvSpPr>
            <p:cNvPr id="45" name="Rectangle 44"/>
            <p:cNvSpPr/>
            <p:nvPr/>
          </p:nvSpPr>
          <p:spPr>
            <a:xfrm>
              <a:off x="4327879" y="3212976"/>
              <a:ext cx="144016" cy="93610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71895" y="3604828"/>
              <a:ext cx="532154" cy="15240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3465004"/>
              <a:ext cx="144016" cy="432048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 rot="5400000">
            <a:off x="8286482" y="4845559"/>
            <a:ext cx="139272" cy="90526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8098806" y="5551452"/>
            <a:ext cx="514625" cy="14738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8286482" y="5743181"/>
            <a:ext cx="139272" cy="417816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6454830" y="908853"/>
            <a:ext cx="765995" cy="3509542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 rot="5400000">
            <a:off x="7022273" y="1758355"/>
            <a:ext cx="139272" cy="90526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6708911" y="2589935"/>
            <a:ext cx="765999" cy="14737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 rot="5400000">
            <a:off x="7022273" y="2907350"/>
            <a:ext cx="139272" cy="417816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B66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 rot="5400000">
            <a:off x="5772340" y="1758355"/>
            <a:ext cx="139272" cy="90526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 rot="5400000">
            <a:off x="5448742" y="2579699"/>
            <a:ext cx="766000" cy="16785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 rot="5400000">
            <a:off x="5772340" y="2907351"/>
            <a:ext cx="139272" cy="417816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 rot="5400000">
            <a:off x="8286482" y="1758751"/>
            <a:ext cx="139272" cy="90526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7965980" y="2582797"/>
            <a:ext cx="766000" cy="161654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5400000">
            <a:off x="8286480" y="2907351"/>
            <a:ext cx="139272" cy="417816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6922412" y="-142921"/>
            <a:ext cx="129899" cy="3803931"/>
            <a:chOff x="1238244" y="998676"/>
            <a:chExt cx="183336" cy="5368771"/>
          </a:xfrm>
        </p:grpSpPr>
        <p:sp>
          <p:nvSpPr>
            <p:cNvPr id="3" name="Rectangle 2"/>
            <p:cNvSpPr/>
            <p:nvPr/>
          </p:nvSpPr>
          <p:spPr>
            <a:xfrm>
              <a:off x="1241556" y="998676"/>
              <a:ext cx="180024" cy="53687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41556" y="6182781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241556" y="607755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241556" y="5972329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241556" y="586710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241556" y="5764250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241556" y="565902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241556" y="5553798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241556" y="544857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241556" y="534424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241556" y="523901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241556" y="5133791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241556" y="502856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241556" y="492571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241556" y="482048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241556" y="4715260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241556" y="461003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241556" y="450644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241556" y="440121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241556" y="4295991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241556" y="419076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241556" y="408791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241556" y="398268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241556" y="3877460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241556" y="377223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241556" y="366790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241556" y="3562679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241556" y="345745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241556" y="335222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241556" y="324937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241556" y="3144148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241556" y="303892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241556" y="293369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238244" y="283051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238244" y="2725289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238244" y="262006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238244" y="251483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238244" y="241198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238244" y="2306758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238244" y="220153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238244" y="209630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238244" y="199197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 rot="5400000">
            <a:off x="6922412" y="2720438"/>
            <a:ext cx="129899" cy="3803931"/>
            <a:chOff x="1238244" y="998676"/>
            <a:chExt cx="183336" cy="5368771"/>
          </a:xfrm>
        </p:grpSpPr>
        <p:sp>
          <p:nvSpPr>
            <p:cNvPr id="204" name="Rectangle 203"/>
            <p:cNvSpPr/>
            <p:nvPr/>
          </p:nvSpPr>
          <p:spPr>
            <a:xfrm>
              <a:off x="1241556" y="998676"/>
              <a:ext cx="180024" cy="53687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5" name="Straight Connector 204"/>
            <p:cNvCxnSpPr/>
            <p:nvPr/>
          </p:nvCxnSpPr>
          <p:spPr>
            <a:xfrm>
              <a:off x="1241556" y="6182781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1241556" y="607755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241556" y="5972329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241556" y="586710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241556" y="5764250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1241556" y="565902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241556" y="5553798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241556" y="544857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241556" y="534424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1241556" y="523901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241556" y="5133791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241556" y="502856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241556" y="492571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241556" y="482048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1241556" y="4715260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241556" y="461003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1241556" y="450644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241556" y="440121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1241556" y="4295991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241556" y="419076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1241556" y="408791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1241556" y="398268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1241556" y="3877460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1241556" y="377223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1241556" y="366790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1241556" y="3562679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1241556" y="345745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1241556" y="335222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1241556" y="324937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1241556" y="3144148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1241556" y="303892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241556" y="293369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1238244" y="2830515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1238244" y="2725289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1238244" y="2620063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1238244" y="251483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1238244" y="2411984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1238244" y="2306758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1238244" y="2201532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1238244" y="2096306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238244" y="1991977"/>
              <a:ext cx="180024" cy="74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rot="5400000" flipV="1">
            <a:off x="6970916" y="-461799"/>
            <a:ext cx="0" cy="3806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40"/>
          <p:cNvSpPr/>
          <p:nvPr/>
        </p:nvSpPr>
        <p:spPr>
          <a:xfrm rot="5400000">
            <a:off x="7597914" y="1795162"/>
            <a:ext cx="1989367" cy="970931"/>
          </a:xfrm>
          <a:custGeom>
            <a:avLst/>
            <a:gdLst>
              <a:gd name="connsiteX0" fmla="*/ 86881 w 2057130"/>
              <a:gd name="connsiteY0" fmla="*/ 686364 h 1004004"/>
              <a:gd name="connsiteX1" fmla="*/ 760650 w 2057130"/>
              <a:gd name="connsiteY1" fmla="*/ 1003998 h 1004004"/>
              <a:gd name="connsiteX2" fmla="*/ 1367041 w 2057130"/>
              <a:gd name="connsiteY2" fmla="*/ 695989 h 1004004"/>
              <a:gd name="connsiteX3" fmla="*/ 1973433 w 2057130"/>
              <a:gd name="connsiteY3" fmla="*/ 955871 h 1004004"/>
              <a:gd name="connsiteX4" fmla="*/ 1857930 w 2057130"/>
              <a:gd name="connsiteY4" fmla="*/ 89598 h 1004004"/>
              <a:gd name="connsiteX5" fmla="*/ 202384 w 2057130"/>
              <a:gd name="connsiteY5" fmla="*/ 99223 h 1004004"/>
              <a:gd name="connsiteX6" fmla="*/ 86881 w 2057130"/>
              <a:gd name="connsiteY6" fmla="*/ 686364 h 100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130" h="1004004">
                <a:moveTo>
                  <a:pt x="86881" y="686364"/>
                </a:moveTo>
                <a:cubicBezTo>
                  <a:pt x="179925" y="837160"/>
                  <a:pt x="547290" y="1002394"/>
                  <a:pt x="760650" y="1003998"/>
                </a:cubicBezTo>
                <a:cubicBezTo>
                  <a:pt x="974010" y="1005602"/>
                  <a:pt x="1164911" y="704010"/>
                  <a:pt x="1367041" y="695989"/>
                </a:cubicBezTo>
                <a:cubicBezTo>
                  <a:pt x="1569171" y="687968"/>
                  <a:pt x="1891618" y="1056936"/>
                  <a:pt x="1973433" y="955871"/>
                </a:cubicBezTo>
                <a:cubicBezTo>
                  <a:pt x="2055248" y="854806"/>
                  <a:pt x="2153105" y="232373"/>
                  <a:pt x="1857930" y="89598"/>
                </a:cubicBezTo>
                <a:cubicBezTo>
                  <a:pt x="1562755" y="-53177"/>
                  <a:pt x="494350" y="-6655"/>
                  <a:pt x="202384" y="99223"/>
                </a:cubicBezTo>
                <a:cubicBezTo>
                  <a:pt x="-89582" y="205101"/>
                  <a:pt x="-6163" y="535568"/>
                  <a:pt x="86881" y="686364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 rot="5400000" flipV="1">
            <a:off x="6969667" y="2408128"/>
            <a:ext cx="0" cy="3806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7597916" y="4630992"/>
            <a:ext cx="1989367" cy="970931"/>
          </a:xfrm>
          <a:custGeom>
            <a:avLst/>
            <a:gdLst>
              <a:gd name="connsiteX0" fmla="*/ 86881 w 2057130"/>
              <a:gd name="connsiteY0" fmla="*/ 686364 h 1004004"/>
              <a:gd name="connsiteX1" fmla="*/ 760650 w 2057130"/>
              <a:gd name="connsiteY1" fmla="*/ 1003998 h 1004004"/>
              <a:gd name="connsiteX2" fmla="*/ 1367041 w 2057130"/>
              <a:gd name="connsiteY2" fmla="*/ 695989 h 1004004"/>
              <a:gd name="connsiteX3" fmla="*/ 1973433 w 2057130"/>
              <a:gd name="connsiteY3" fmla="*/ 955871 h 1004004"/>
              <a:gd name="connsiteX4" fmla="*/ 1857930 w 2057130"/>
              <a:gd name="connsiteY4" fmla="*/ 89598 h 1004004"/>
              <a:gd name="connsiteX5" fmla="*/ 202384 w 2057130"/>
              <a:gd name="connsiteY5" fmla="*/ 99223 h 1004004"/>
              <a:gd name="connsiteX6" fmla="*/ 86881 w 2057130"/>
              <a:gd name="connsiteY6" fmla="*/ 686364 h 100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130" h="1004004">
                <a:moveTo>
                  <a:pt x="86881" y="686364"/>
                </a:moveTo>
                <a:cubicBezTo>
                  <a:pt x="179925" y="837160"/>
                  <a:pt x="547290" y="1002394"/>
                  <a:pt x="760650" y="1003998"/>
                </a:cubicBezTo>
                <a:cubicBezTo>
                  <a:pt x="974010" y="1005602"/>
                  <a:pt x="1164911" y="704010"/>
                  <a:pt x="1367041" y="695989"/>
                </a:cubicBezTo>
                <a:cubicBezTo>
                  <a:pt x="1569171" y="687968"/>
                  <a:pt x="1891618" y="1056936"/>
                  <a:pt x="1973433" y="955871"/>
                </a:cubicBezTo>
                <a:cubicBezTo>
                  <a:pt x="2055248" y="854806"/>
                  <a:pt x="2153105" y="232373"/>
                  <a:pt x="1857930" y="89598"/>
                </a:cubicBezTo>
                <a:cubicBezTo>
                  <a:pt x="1562755" y="-53177"/>
                  <a:pt x="494350" y="-6655"/>
                  <a:pt x="202384" y="99223"/>
                </a:cubicBezTo>
                <a:cubicBezTo>
                  <a:pt x="-89582" y="205101"/>
                  <a:pt x="-6163" y="535568"/>
                  <a:pt x="86881" y="686364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5435683" y="720116"/>
            <a:ext cx="346249" cy="12320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Photocathode, -HV</a:t>
            </a:r>
            <a:endParaRPr lang="en-US" sz="1050" dirty="0"/>
          </a:p>
        </p:txBody>
      </p:sp>
      <p:sp>
        <p:nvSpPr>
          <p:cNvPr id="247" name="TextBox 246"/>
          <p:cNvSpPr txBox="1"/>
          <p:nvPr/>
        </p:nvSpPr>
        <p:spPr>
          <a:xfrm rot="5400000">
            <a:off x="5339687" y="1068541"/>
            <a:ext cx="346249" cy="10284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MCP input, -HV</a:t>
            </a:r>
            <a:endParaRPr lang="en-US" sz="1050" dirty="0"/>
          </a:p>
        </p:txBody>
      </p:sp>
      <p:sp>
        <p:nvSpPr>
          <p:cNvPr id="248" name="TextBox 247"/>
          <p:cNvSpPr txBox="1"/>
          <p:nvPr/>
        </p:nvSpPr>
        <p:spPr>
          <a:xfrm rot="5400000">
            <a:off x="5378302" y="1380972"/>
            <a:ext cx="346249" cy="11102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MCP output, -HV</a:t>
            </a:r>
            <a:endParaRPr lang="en-US" sz="1050" dirty="0"/>
          </a:p>
        </p:txBody>
      </p:sp>
      <p:sp>
        <p:nvSpPr>
          <p:cNvPr id="249" name="TextBox 248"/>
          <p:cNvSpPr txBox="1"/>
          <p:nvPr/>
        </p:nvSpPr>
        <p:spPr>
          <a:xfrm rot="5400000">
            <a:off x="5245440" y="2881139"/>
            <a:ext cx="346249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Anodes, 0 V</a:t>
            </a:r>
            <a:endParaRPr lang="en-US" sz="1050" dirty="0"/>
          </a:p>
        </p:txBody>
      </p:sp>
      <p:sp>
        <p:nvSpPr>
          <p:cNvPr id="250" name="TextBox 249"/>
          <p:cNvSpPr txBox="1"/>
          <p:nvPr/>
        </p:nvSpPr>
        <p:spPr>
          <a:xfrm rot="5400000">
            <a:off x="5419929" y="3604422"/>
            <a:ext cx="346249" cy="12016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Photocathode, 0 V</a:t>
            </a:r>
            <a:endParaRPr lang="en-US" sz="1050" dirty="0"/>
          </a:p>
        </p:txBody>
      </p:sp>
      <p:sp>
        <p:nvSpPr>
          <p:cNvPr id="251" name="TextBox 250"/>
          <p:cNvSpPr txBox="1"/>
          <p:nvPr/>
        </p:nvSpPr>
        <p:spPr>
          <a:xfrm rot="5400000">
            <a:off x="5354031" y="3920787"/>
            <a:ext cx="346249" cy="10621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MCP input, +HV</a:t>
            </a:r>
            <a:endParaRPr lang="en-US" sz="1050" dirty="0"/>
          </a:p>
        </p:txBody>
      </p:sp>
      <p:sp>
        <p:nvSpPr>
          <p:cNvPr id="252" name="TextBox 251"/>
          <p:cNvSpPr txBox="1"/>
          <p:nvPr/>
        </p:nvSpPr>
        <p:spPr>
          <a:xfrm rot="5400000">
            <a:off x="5392646" y="4233218"/>
            <a:ext cx="346249" cy="11439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MCP output, +HV</a:t>
            </a:r>
            <a:endParaRPr lang="en-US" sz="1050" dirty="0"/>
          </a:p>
        </p:txBody>
      </p:sp>
      <p:sp>
        <p:nvSpPr>
          <p:cNvPr id="253" name="TextBox 252"/>
          <p:cNvSpPr txBox="1"/>
          <p:nvPr/>
        </p:nvSpPr>
        <p:spPr>
          <a:xfrm rot="5400000">
            <a:off x="5243884" y="5750216"/>
            <a:ext cx="346249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Anodes, 0 V</a:t>
            </a:r>
            <a:endParaRPr lang="en-US" sz="1050" dirty="0"/>
          </a:p>
        </p:txBody>
      </p:sp>
      <p:sp>
        <p:nvSpPr>
          <p:cNvPr id="254" name="TextBox 253"/>
          <p:cNvSpPr txBox="1"/>
          <p:nvPr/>
        </p:nvSpPr>
        <p:spPr>
          <a:xfrm rot="5400000">
            <a:off x="5472059" y="4302094"/>
            <a:ext cx="346249" cy="13106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050" dirty="0"/>
              <a:t>Resistive layer, +HV</a:t>
            </a:r>
            <a:endParaRPr lang="en-US" sz="1050" dirty="0"/>
          </a:p>
        </p:txBody>
      </p:sp>
      <p:sp>
        <p:nvSpPr>
          <p:cNvPr id="255" name="Content Placeholder 1"/>
          <p:cNvSpPr>
            <a:spLocks noGrp="1"/>
          </p:cNvSpPr>
          <p:nvPr>
            <p:ph idx="1"/>
          </p:nvPr>
        </p:nvSpPr>
        <p:spPr>
          <a:xfrm>
            <a:off x="555256" y="1107892"/>
            <a:ext cx="4255546" cy="4370388"/>
          </a:xfrm>
        </p:spPr>
        <p:txBody>
          <a:bodyPr/>
          <a:lstStyle/>
          <a:p>
            <a:r>
              <a:rPr lang="en-GB" sz="1800" dirty="0"/>
              <a:t>Having A.C. coupled anodes allows the photocathode to be operated at 0 V</a:t>
            </a:r>
          </a:p>
          <a:p>
            <a:r>
              <a:rPr lang="en-GB" sz="1800" dirty="0"/>
              <a:t>This removes any issues with charge-up on the input window</a:t>
            </a:r>
          </a:p>
          <a:p>
            <a:r>
              <a:rPr lang="en-GB" sz="1800" dirty="0"/>
              <a:t>All year 2 prototypes (10 PMTs) were operated in this manner</a:t>
            </a:r>
          </a:p>
          <a:p>
            <a:r>
              <a:rPr lang="en-GB" sz="1800" dirty="0"/>
              <a:t>Requires thin ceramic insulator to hold off ~ 4 kV</a:t>
            </a:r>
          </a:p>
          <a:p>
            <a:pPr lvl="1"/>
            <a:endParaRPr lang="en-GB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5" y="4638363"/>
            <a:ext cx="2303430" cy="19735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74748" y="322132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D.C. coupled anodes</a:t>
            </a:r>
            <a:endParaRPr lang="en-US" dirty="0"/>
          </a:p>
        </p:txBody>
      </p:sp>
      <p:sp>
        <p:nvSpPr>
          <p:cNvPr id="256" name="TextBox 255"/>
          <p:cNvSpPr txBox="1"/>
          <p:nvPr/>
        </p:nvSpPr>
        <p:spPr>
          <a:xfrm>
            <a:off x="5974748" y="606463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A.C. coupled anodes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</p:spTree>
    <p:extLst>
      <p:ext uri="{BB962C8B-B14F-4D97-AF65-F5344CB8AC3E}">
        <p14:creationId xmlns:p14="http://schemas.microsoft.com/office/powerpoint/2010/main" val="154101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562" y="971300"/>
            <a:ext cx="4804545" cy="5428095"/>
          </a:xfrm>
        </p:spPr>
        <p:txBody>
          <a:bodyPr/>
          <a:lstStyle/>
          <a:p>
            <a:r>
              <a:rPr lang="en-GB" sz="1600" dirty="0"/>
              <a:t>ANSYS Maxwell modelling software used to optimise anode geometry</a:t>
            </a:r>
          </a:p>
          <a:p>
            <a:r>
              <a:rPr lang="en-GB" sz="1600" dirty="0"/>
              <a:t>Model had to consider:</a:t>
            </a:r>
          </a:p>
          <a:p>
            <a:pPr lvl="1"/>
            <a:r>
              <a:rPr lang="en-GB" sz="1400" dirty="0"/>
              <a:t>Dimension of the thin insulator between the resistive layer and the buried pads</a:t>
            </a:r>
          </a:p>
          <a:p>
            <a:pPr lvl="1"/>
            <a:r>
              <a:rPr lang="en-GB" sz="1400" dirty="0"/>
              <a:t>Pulse Height Distribution (gain variation) and jitter of MCP charge cloud</a:t>
            </a:r>
          </a:p>
          <a:p>
            <a:pPr lvl="1"/>
            <a:r>
              <a:rPr lang="en-GB" sz="1400" dirty="0"/>
              <a:t>Threshold and other characteristics of the NINO front-end electronics</a:t>
            </a:r>
          </a:p>
          <a:p>
            <a:pPr lvl="1"/>
            <a:r>
              <a:rPr lang="en-GB" sz="1400" dirty="0"/>
              <a:t>Temporal profile of the MCP cloud profile</a:t>
            </a:r>
          </a:p>
          <a:p>
            <a:pPr lvl="1"/>
            <a:r>
              <a:rPr lang="en-GB" sz="1400" dirty="0"/>
              <a:t>The effect of the sheet resistance on charge footprint dispersion, and effects of electronics charge integration time</a:t>
            </a:r>
          </a:p>
          <a:p>
            <a:pPr lvl="1"/>
            <a:r>
              <a:rPr lang="en-GB" sz="1400" dirty="0"/>
              <a:t>These factors are then applied to an imaging algorithm to produce a predicted resolution</a:t>
            </a:r>
          </a:p>
          <a:p>
            <a:r>
              <a:rPr lang="en-GB" sz="1600" dirty="0"/>
              <a:t>Modelling showed strong dependence on detector gain and NINO threshold</a:t>
            </a:r>
            <a:endParaRPr lang="en-GB" sz="1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307" y="188568"/>
            <a:ext cx="8243887" cy="661988"/>
          </a:xfrm>
        </p:spPr>
        <p:txBody>
          <a:bodyPr/>
          <a:lstStyle/>
          <a:p>
            <a:pPr lvl="1"/>
            <a:r>
              <a:rPr lang="en-GB" dirty="0"/>
              <a:t>High granularity multi-anode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17"/>
          <a:stretch/>
        </p:blipFill>
        <p:spPr>
          <a:xfrm>
            <a:off x="5273484" y="1033332"/>
            <a:ext cx="3870516" cy="254564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6702" y="3609024"/>
            <a:ext cx="3677298" cy="226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176" y="6669432"/>
            <a:ext cx="2467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TIPP 2017, Beijing, China, May 22 - 26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2345" y="6050758"/>
            <a:ext cx="322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See Conneely </a:t>
            </a:r>
            <a:r>
              <a:rPr lang="en-GB" sz="1200" i="1" dirty="0"/>
              <a:t>et al </a:t>
            </a:r>
            <a:r>
              <a:rPr lang="en-GB" sz="1200" dirty="0"/>
              <a:t>JINST 10 C05003 (2015)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70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DS October 201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1881</Words>
  <Application>Microsoft Office PowerPoint</Application>
  <PresentationFormat>On-screen Show (4:3)</PresentationFormat>
  <Paragraphs>245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Symbol</vt:lpstr>
      <vt:lpstr>EADS October 2010</vt:lpstr>
      <vt:lpstr>Graph</vt:lpstr>
      <vt:lpstr>The TORCH PMT: A close packing, long life MCP-PMT for Cherenkov applications with a novel high granularity multi-anode</vt:lpstr>
      <vt:lpstr>TORCH - Motivation</vt:lpstr>
      <vt:lpstr>The TORCH PMT</vt:lpstr>
      <vt:lpstr>MCP-PMT Lifetime</vt:lpstr>
      <vt:lpstr>MCP-PMT Lifetime</vt:lpstr>
      <vt:lpstr>High granularity multi-anode</vt:lpstr>
      <vt:lpstr>High granularity multi-anode</vt:lpstr>
      <vt:lpstr>High granularity multi-anode</vt:lpstr>
      <vt:lpstr>High granularity multi-anode</vt:lpstr>
      <vt:lpstr>High granularity multi-anode</vt:lpstr>
      <vt:lpstr>High granularity multi-anode</vt:lpstr>
      <vt:lpstr>Position Resolution – Early Result</vt:lpstr>
      <vt:lpstr>Position Resolution – NINO Measurement</vt:lpstr>
      <vt:lpstr>Square Tube Development</vt:lpstr>
      <vt:lpstr>Square Tube Development</vt:lpstr>
      <vt:lpstr>Gain Distribution of Square PMTs</vt:lpstr>
      <vt:lpstr>PowerPoint Presentation</vt:lpstr>
      <vt:lpstr>Multi-Anode / TOFPET Camera System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Company>Photek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IanC</dc:creator>
  <cp:lastModifiedBy>James Milnes</cp:lastModifiedBy>
  <cp:revision>525</cp:revision>
  <cp:lastPrinted>2017-05-19T15:06:32Z</cp:lastPrinted>
  <dcterms:created xsi:type="dcterms:W3CDTF">2006-10-30T13:16:54Z</dcterms:created>
  <dcterms:modified xsi:type="dcterms:W3CDTF">2017-05-22T10:07:01Z</dcterms:modified>
</cp:coreProperties>
</file>