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8"/>
  </p:notesMasterIdLst>
  <p:sldIdLst>
    <p:sldId id="256" r:id="rId2"/>
    <p:sldId id="321" r:id="rId3"/>
    <p:sldId id="296" r:id="rId4"/>
    <p:sldId id="317" r:id="rId5"/>
    <p:sldId id="332" r:id="rId6"/>
    <p:sldId id="351" r:id="rId7"/>
    <p:sldId id="340" r:id="rId8"/>
    <p:sldId id="352" r:id="rId9"/>
    <p:sldId id="353" r:id="rId10"/>
    <p:sldId id="328" r:id="rId11"/>
    <p:sldId id="303" r:id="rId12"/>
    <p:sldId id="304" r:id="rId13"/>
    <p:sldId id="334" r:id="rId14"/>
    <p:sldId id="308" r:id="rId15"/>
    <p:sldId id="307" r:id="rId16"/>
    <p:sldId id="31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9" autoAdjust="0"/>
    <p:restoredTop sz="87582" autoAdjust="0"/>
  </p:normalViewPr>
  <p:slideViewPr>
    <p:cSldViewPr snapToGrid="0">
      <p:cViewPr varScale="1">
        <p:scale>
          <a:sx n="83" d="100"/>
          <a:sy n="83" d="100"/>
        </p:scale>
        <p:origin x="33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1028A-53E8-44FD-955D-2E5DA1EC86D2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AC461-6EC6-48C6-BE9D-08B5267117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128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AC461-6EC6-48C6-BE9D-08B52671175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106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AC461-6EC6-48C6-BE9D-08B52671175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13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AC461-6EC6-48C6-BE9D-08B52671175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185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AC461-6EC6-48C6-BE9D-08B52671175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80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43037-556D-4A12-A498-4F8E126DA466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76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B31-4F58-4C85-873A-C2B98D5EE69E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28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6D3C8-2068-4741-89E9-EF74DA23CAD8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932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EB112-6EFE-46D5-BEAB-E07926279FCD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67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3558-362D-4D42-A571-6FB4535E8595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84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D76A-3368-4F93-9016-73FFCE3BF7B5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657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FF20-7B35-406D-9762-82FB167283FE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63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D36B-9410-4BA8-893A-2A44EEF33358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88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5DE7-0F17-466B-8875-27D604B281C8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261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C42407B-8CC1-427E-A9A4-C824CA0FA020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99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589B-F9E4-4FD7-88BF-7EC62B97EAC8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57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154FDA-EB06-4478-9995-CE2700F5C3B6}" type="datetime1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FF699B6-4F7F-4709-9962-6099ACA3B5A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27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TIPP2017, May 22-26</a:t>
            </a:r>
            <a:r>
              <a:rPr lang="en-US" altLang="ja-JP" dirty="0"/>
              <a:t>, 2017</a:t>
            </a:r>
            <a:r>
              <a:rPr kumimoji="1" lang="en-US" altLang="ja-JP" dirty="0"/>
              <a:t>, Beijing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1600200" y="742950"/>
            <a:ext cx="7543800" cy="3565525"/>
          </a:xfrm>
        </p:spPr>
        <p:txBody>
          <a:bodyPr>
            <a:normAutofit/>
          </a:bodyPr>
          <a:lstStyle/>
          <a:p>
            <a:r>
              <a:rPr lang="en-US" altLang="ja-JP" dirty="0"/>
              <a:t>Integration of Data Acquisition Systems of Belle II Outer-detectors for Cosmic Ray Test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1600200" y="4643438"/>
            <a:ext cx="7543800" cy="1404937"/>
          </a:xfrm>
        </p:spPr>
        <p:txBody>
          <a:bodyPr/>
          <a:lstStyle/>
          <a:p>
            <a:r>
              <a:rPr lang="en-US" altLang="ja-JP" u="sng" dirty="0"/>
              <a:t>S. Yamada(KEK), </a:t>
            </a:r>
            <a:r>
              <a:rPr lang="en-US" altLang="ja-JP" dirty="0"/>
              <a:t>R. Itoh(KEK), K. Tomoyuki(KEK),</a:t>
            </a:r>
            <a:r>
              <a:rPr lang="ja-JP" altLang="en-US" dirty="0"/>
              <a:t> </a:t>
            </a:r>
            <a:r>
              <a:rPr lang="en-US" altLang="ja-JP" dirty="0"/>
              <a:t>Z. Liu(IHEP), </a:t>
            </a:r>
          </a:p>
          <a:p>
            <a:r>
              <a:rPr lang="en-US" altLang="ja-JP" dirty="0"/>
              <a:t>M. Nakao(KEK), S. Y. Suzuki(KEK), J. Zhao(IHEP)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343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TIPP2017, May 22-26, 2017, Beijing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45E6-2D99-4729-97F5-58C67F2D725C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-42956" y="-92740"/>
            <a:ext cx="6346825" cy="460375"/>
          </a:xfrm>
        </p:spPr>
        <p:txBody>
          <a:bodyPr>
            <a:noAutofit/>
          </a:bodyPr>
          <a:lstStyle/>
          <a:p>
            <a:r>
              <a:rPr kumimoji="1" lang="en-US" altLang="ja-JP" sz="2400" u="sng" dirty="0">
                <a:latin typeface="+mn-lt"/>
              </a:rPr>
              <a:t>Belle II cosmic-ray test</a:t>
            </a:r>
            <a:endParaRPr kumimoji="1" lang="ja-JP" altLang="en-US" sz="2400" u="sng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2846263" y="6140"/>
            <a:ext cx="6379908" cy="332891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>
                <a:latin typeface="+mn-ea"/>
              </a:rPr>
              <a:t> Purpose : Detector and D</a:t>
            </a:r>
            <a:r>
              <a:rPr kumimoji="1" lang="en-US" altLang="ja-JP" sz="1800" dirty="0">
                <a:latin typeface="+mn-ea"/>
              </a:rPr>
              <a:t>AQ</a:t>
            </a:r>
            <a:r>
              <a:rPr lang="ja-JP" altLang="en-US" sz="1800" dirty="0">
                <a:latin typeface="+mn-ea"/>
              </a:rPr>
              <a:t> </a:t>
            </a:r>
            <a:r>
              <a:rPr lang="en-US" altLang="ja-JP" sz="1800" dirty="0">
                <a:latin typeface="+mn-ea"/>
              </a:rPr>
              <a:t>commissioning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kumimoji="1" lang="en-US" altLang="ja-JP" sz="1800" dirty="0">
                <a:latin typeface="+mn-ea"/>
              </a:rPr>
              <a:t> Two types of data acquisition schemes</a:t>
            </a:r>
            <a:endParaRPr lang="en-US" altLang="ja-JP" sz="1800" dirty="0">
              <a:latin typeface="+mn-ea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1" lang="en-US" altLang="ja-JP" dirty="0">
                <a:latin typeface="+mn-ea"/>
              </a:rPr>
              <a:t> local run : each sub-detector’s data are taken independently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>
                <a:latin typeface="+mn-ea"/>
              </a:rPr>
              <a:t> combined run : Combined data-taking with online event building</a:t>
            </a:r>
            <a:endParaRPr kumimoji="1" lang="en-US" altLang="ja-JP" dirty="0">
              <a:latin typeface="+mn-ea"/>
            </a:endParaRPr>
          </a:p>
          <a:p>
            <a:pPr marL="0" indent="0">
              <a:buNone/>
            </a:pPr>
            <a:r>
              <a:rPr lang="ja-JP" altLang="en-US" sz="1800" dirty="0">
                <a:latin typeface="+mn-ea"/>
              </a:rPr>
              <a:t>→ </a:t>
            </a:r>
            <a:r>
              <a:rPr lang="en-US" altLang="ja-JP" sz="1800" dirty="0">
                <a:latin typeface="+mn-ea"/>
              </a:rPr>
              <a:t>This local/global switching should be done in not only the commissioning period but actual Belle II experimental period. (daily calibration work etc. )</a:t>
            </a:r>
          </a:p>
          <a:p>
            <a:pPr marL="0" indent="0">
              <a:buNone/>
            </a:pPr>
            <a:r>
              <a:rPr lang="ja-JP" altLang="en-US" sz="1800" dirty="0">
                <a:latin typeface="+mn-ea"/>
              </a:rPr>
              <a:t>→ </a:t>
            </a:r>
            <a:r>
              <a:rPr lang="en-US" altLang="ja-JP" sz="1800" dirty="0">
                <a:latin typeface="+mn-ea"/>
              </a:rPr>
              <a:t>Should be smoothly switched w/o large modification of the setup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789124"/>
              </p:ext>
            </p:extLst>
          </p:nvPr>
        </p:nvGraphicFramePr>
        <p:xfrm>
          <a:off x="352560" y="3335057"/>
          <a:ext cx="8612331" cy="303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367">
                  <a:extLst>
                    <a:ext uri="{9D8B030D-6E8A-4147-A177-3AD203B41FA5}">
                      <a16:colId xmlns:a16="http://schemas.microsoft.com/office/drawing/2014/main" val="4070314780"/>
                    </a:ext>
                  </a:extLst>
                </a:gridCol>
                <a:gridCol w="759607">
                  <a:extLst>
                    <a:ext uri="{9D8B030D-6E8A-4147-A177-3AD203B41FA5}">
                      <a16:colId xmlns:a16="http://schemas.microsoft.com/office/drawing/2014/main" val="665360996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3031552936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773382595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1987940525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1468418485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3210838271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1800351756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699023726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3888732480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273318353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1683797995"/>
                    </a:ext>
                  </a:extLst>
                </a:gridCol>
                <a:gridCol w="662487">
                  <a:extLst>
                    <a:ext uri="{9D8B030D-6E8A-4147-A177-3AD203B41FA5}">
                      <a16:colId xmlns:a16="http://schemas.microsoft.com/office/drawing/2014/main" val="3852397899"/>
                    </a:ext>
                  </a:extLst>
                </a:gridCol>
              </a:tblGrid>
              <a:tr h="55011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Feb</a:t>
                      </a:r>
                    </a:p>
                    <a:p>
                      <a:r>
                        <a:rPr kumimoji="1" lang="en-US" altLang="ja-JP" dirty="0"/>
                        <a:t>2017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Apr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Jun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Jul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Aug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Sep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Oct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Nov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Dec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Jan</a:t>
                      </a:r>
                    </a:p>
                    <a:p>
                      <a:r>
                        <a:rPr kumimoji="1" lang="en-US" altLang="ja-JP" dirty="0"/>
                        <a:t>2018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768688"/>
                  </a:ext>
                </a:extLst>
              </a:tr>
              <a:tr h="497364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KLM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340575"/>
                  </a:ext>
                </a:extLst>
              </a:tr>
              <a:tr h="40044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CDC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500429"/>
                  </a:ext>
                </a:extLst>
              </a:tr>
              <a:tr h="550117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TOP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98876"/>
                  </a:ext>
                </a:extLst>
              </a:tr>
              <a:tr h="40044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ECL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516159"/>
                  </a:ext>
                </a:extLst>
              </a:tr>
              <a:tr h="550117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ARICH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376294"/>
                  </a:ext>
                </a:extLst>
              </a:tr>
            </a:tbl>
          </a:graphicData>
        </a:graphic>
      </p:graphicFrame>
      <p:sp>
        <p:nvSpPr>
          <p:cNvPr id="7" name="右矢印 6"/>
          <p:cNvSpPr/>
          <p:nvPr/>
        </p:nvSpPr>
        <p:spPr>
          <a:xfrm>
            <a:off x="3672128" y="4008879"/>
            <a:ext cx="1608263" cy="1807799"/>
          </a:xfrm>
          <a:prstGeom prst="rightArrow">
            <a:avLst>
              <a:gd name="adj1" fmla="val 91919"/>
              <a:gd name="adj2" fmla="val 14279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Global</a:t>
            </a:r>
          </a:p>
          <a:p>
            <a:pPr algn="ctr"/>
            <a:r>
              <a:rPr kumimoji="1" lang="en-US" altLang="ja-JP" dirty="0"/>
              <a:t>Cosmic ray test</a:t>
            </a:r>
            <a:endParaRPr kumimoji="1" lang="ja-JP" altLang="en-US" dirty="0"/>
          </a:p>
        </p:txBody>
      </p:sp>
      <p:sp>
        <p:nvSpPr>
          <p:cNvPr id="8" name="二等辺三角形 7"/>
          <p:cNvSpPr/>
          <p:nvPr/>
        </p:nvSpPr>
        <p:spPr>
          <a:xfrm flipV="1">
            <a:off x="3590304" y="3871497"/>
            <a:ext cx="163645" cy="11901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 rot="5400000">
            <a:off x="1664295" y="4720513"/>
            <a:ext cx="1765385" cy="2676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/>
              <a:t>Detector roll-in</a:t>
            </a:r>
            <a:endParaRPr kumimoji="1" lang="ja-JP" altLang="en-US" sz="1600" dirty="0"/>
          </a:p>
        </p:txBody>
      </p:sp>
      <p:sp>
        <p:nvSpPr>
          <p:cNvPr id="10" name="正方形/長方形 9"/>
          <p:cNvSpPr/>
          <p:nvPr/>
        </p:nvSpPr>
        <p:spPr>
          <a:xfrm rot="5400000">
            <a:off x="7414280" y="4872225"/>
            <a:ext cx="2413393" cy="5894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Phase II run (beam collision)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 rot="5400000">
            <a:off x="5831031" y="5921508"/>
            <a:ext cx="636602" cy="2676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install</a:t>
            </a:r>
            <a:endParaRPr kumimoji="1" lang="ja-JP" altLang="en-US" sz="1200" dirty="0"/>
          </a:p>
        </p:txBody>
      </p:sp>
      <p:sp>
        <p:nvSpPr>
          <p:cNvPr id="12" name="右矢印 23"/>
          <p:cNvSpPr/>
          <p:nvPr/>
        </p:nvSpPr>
        <p:spPr>
          <a:xfrm>
            <a:off x="926697" y="5947405"/>
            <a:ext cx="5088810" cy="315477"/>
          </a:xfrm>
          <a:prstGeom prst="rightArrow">
            <a:avLst>
              <a:gd name="adj1" fmla="val 64155"/>
              <a:gd name="adj2" fmla="val 23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/>
              <a:t>Assembly work and readout test </a:t>
            </a:r>
            <a:endParaRPr kumimoji="1" lang="ja-JP" altLang="en-US" sz="1600" dirty="0"/>
          </a:p>
        </p:txBody>
      </p:sp>
      <p:cxnSp>
        <p:nvCxnSpPr>
          <p:cNvPr id="13" name="直線コネクタ 12"/>
          <p:cNvCxnSpPr>
            <a:cxnSpLocks/>
          </p:cNvCxnSpPr>
          <p:nvPr/>
        </p:nvCxnSpPr>
        <p:spPr>
          <a:xfrm>
            <a:off x="3672127" y="3971645"/>
            <a:ext cx="1" cy="190809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右矢印 20"/>
          <p:cNvSpPr/>
          <p:nvPr/>
        </p:nvSpPr>
        <p:spPr>
          <a:xfrm>
            <a:off x="926696" y="4071937"/>
            <a:ext cx="1486465" cy="322548"/>
          </a:xfrm>
          <a:prstGeom prst="rightArrow">
            <a:avLst>
              <a:gd name="adj1" fmla="val 64314"/>
              <a:gd name="adj2" fmla="val 50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Cosmic ray test</a:t>
            </a:r>
            <a:endParaRPr kumimoji="1" lang="ja-JP" altLang="en-US" sz="1400" dirty="0"/>
          </a:p>
        </p:txBody>
      </p:sp>
      <p:sp>
        <p:nvSpPr>
          <p:cNvPr id="22" name="右矢印 20"/>
          <p:cNvSpPr/>
          <p:nvPr/>
        </p:nvSpPr>
        <p:spPr>
          <a:xfrm>
            <a:off x="926696" y="4519771"/>
            <a:ext cx="1486465" cy="322548"/>
          </a:xfrm>
          <a:prstGeom prst="rightArrow">
            <a:avLst>
              <a:gd name="adj1" fmla="val 64314"/>
              <a:gd name="adj2" fmla="val 50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Cosmic ray test</a:t>
            </a:r>
            <a:endParaRPr kumimoji="1" lang="ja-JP" altLang="en-US" sz="1400" dirty="0"/>
          </a:p>
        </p:txBody>
      </p:sp>
      <p:sp>
        <p:nvSpPr>
          <p:cNvPr id="23" name="右矢印 20"/>
          <p:cNvSpPr/>
          <p:nvPr/>
        </p:nvSpPr>
        <p:spPr>
          <a:xfrm>
            <a:off x="926696" y="4982480"/>
            <a:ext cx="1486465" cy="322548"/>
          </a:xfrm>
          <a:prstGeom prst="rightArrow">
            <a:avLst>
              <a:gd name="adj1" fmla="val 64314"/>
              <a:gd name="adj2" fmla="val 50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Cosmic ray test</a:t>
            </a:r>
            <a:endParaRPr kumimoji="1" lang="ja-JP" altLang="en-US" sz="1400" dirty="0"/>
          </a:p>
        </p:txBody>
      </p:sp>
      <p:sp>
        <p:nvSpPr>
          <p:cNvPr id="24" name="右矢印 20"/>
          <p:cNvSpPr/>
          <p:nvPr/>
        </p:nvSpPr>
        <p:spPr>
          <a:xfrm>
            <a:off x="930629" y="5463217"/>
            <a:ext cx="1486465" cy="322548"/>
          </a:xfrm>
          <a:prstGeom prst="rightArrow">
            <a:avLst>
              <a:gd name="adj1" fmla="val 64314"/>
              <a:gd name="adj2" fmla="val 50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Cosmic ray test</a:t>
            </a:r>
            <a:endParaRPr kumimoji="1" lang="ja-JP" alt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50797" y="3590351"/>
            <a:ext cx="10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Magnet ON</a:t>
            </a:r>
            <a:endParaRPr kumimoji="1" lang="ja-JP" altLang="en-US" sz="14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44739" y="3054198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Schedule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 rot="5400000">
            <a:off x="2260477" y="5093010"/>
            <a:ext cx="2384523" cy="1767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rgbClr val="0000CC"/>
                </a:solidFill>
              </a:rPr>
              <a:t>TIPP2017</a:t>
            </a:r>
            <a:endParaRPr kumimoji="1" lang="ja-JP" altLang="en-US" sz="1600" dirty="0">
              <a:solidFill>
                <a:srgbClr val="0000CC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1" y="843752"/>
            <a:ext cx="2261271" cy="1817885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08838" y="534314"/>
            <a:ext cx="2388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Detector roll-in last month</a:t>
            </a:r>
            <a:endParaRPr kumimoji="1" lang="ja-JP" altLang="en-US" sz="1600" dirty="0"/>
          </a:p>
        </p:txBody>
      </p:sp>
      <p:cxnSp>
        <p:nvCxnSpPr>
          <p:cNvPr id="15" name="直線矢印コネクタ 14"/>
          <p:cNvCxnSpPr>
            <a:cxnSpLocks/>
            <a:stCxn id="9" idx="1"/>
            <a:endCxn id="25" idx="2"/>
          </p:cNvCxnSpPr>
          <p:nvPr/>
        </p:nvCxnSpPr>
        <p:spPr>
          <a:xfrm flipH="1" flipV="1">
            <a:off x="1303237" y="2661637"/>
            <a:ext cx="1243751" cy="1310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右矢印 6"/>
          <p:cNvSpPr/>
          <p:nvPr/>
        </p:nvSpPr>
        <p:spPr>
          <a:xfrm>
            <a:off x="3065034" y="4453120"/>
            <a:ext cx="268739" cy="1427632"/>
          </a:xfrm>
          <a:prstGeom prst="rightArrow">
            <a:avLst>
              <a:gd name="adj1" fmla="val 91919"/>
              <a:gd name="adj2" fmla="val 14279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 rot="5400000">
            <a:off x="2627420" y="5028437"/>
            <a:ext cx="1098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Combined CRT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13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TIPP2017, May 22-26, 2017, Beijing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C9BF8-93EE-4611-A476-6DD5FBDE0DC0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14820" y="1363681"/>
            <a:ext cx="4232987" cy="369331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u="sng" dirty="0">
                <a:solidFill>
                  <a:srgbClr val="0000CC"/>
                </a:solidFill>
              </a:rPr>
              <a:t>Combined data-taking with some of the sub-detectors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Belle II master FTSW can distribute common trigger over multiple sub-detectors. </a:t>
            </a:r>
          </a:p>
          <a:p>
            <a:r>
              <a:rPr lang="en-US" altLang="ja-JP" u="sng" dirty="0">
                <a:solidFill>
                  <a:srgbClr val="0000CC"/>
                </a:solidFill>
              </a:rPr>
              <a:t>Local data-taking at the same time</a:t>
            </a:r>
            <a:endParaRPr kumimoji="1" lang="en-US" altLang="ja-JP" u="sng" dirty="0">
              <a:solidFill>
                <a:srgbClr val="00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Each sub-detector TTD network has an input for local trigger source.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Since each sub-detector TTD network is separated with others, </a:t>
            </a:r>
            <a:r>
              <a:rPr kumimoji="1" lang="en-US" altLang="ja-JP" dirty="0"/>
              <a:t>no need to modify cabling to switch local/combined data-taking</a:t>
            </a:r>
            <a:endParaRPr kumimoji="1" lang="ja-JP" alt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30455"/>
            <a:ext cx="691465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u="sng" dirty="0"/>
              <a:t>Trigger/Timing distribution(TTD) for </a:t>
            </a:r>
            <a:r>
              <a:rPr lang="en-US" altLang="ja-JP" sz="2000" u="sng" dirty="0">
                <a:ea typeface="+mj-ea"/>
              </a:rPr>
              <a:t>Local/combined data-taking </a:t>
            </a:r>
            <a:endParaRPr lang="ja-JP" altLang="en-US" sz="2000" u="sng" dirty="0">
              <a:ea typeface="+mj-ea"/>
            </a:endParaRPr>
          </a:p>
        </p:txBody>
      </p:sp>
      <p:pic>
        <p:nvPicPr>
          <p:cNvPr id="1026" name="Picture 2" descr="「FTSW KEK Belle」の画像検索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97"/>
          <a:stretch/>
        </p:blipFill>
        <p:spPr bwMode="auto">
          <a:xfrm>
            <a:off x="1031321" y="4484746"/>
            <a:ext cx="1626643" cy="184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754718" y="4794248"/>
            <a:ext cx="114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FTSW modules</a:t>
            </a:r>
            <a:endParaRPr kumimoji="1" lang="ja-JP" altLang="en-US" dirty="0"/>
          </a:p>
        </p:txBody>
      </p:sp>
      <p:grpSp>
        <p:nvGrpSpPr>
          <p:cNvPr id="1038" name="グループ化 1037"/>
          <p:cNvGrpSpPr/>
          <p:nvPr/>
        </p:nvGrpSpPr>
        <p:grpSpPr>
          <a:xfrm>
            <a:off x="151803" y="659047"/>
            <a:ext cx="4354592" cy="3652947"/>
            <a:chOff x="40293" y="660928"/>
            <a:chExt cx="4354592" cy="3652947"/>
          </a:xfrm>
        </p:grpSpPr>
        <p:sp>
          <p:nvSpPr>
            <p:cNvPr id="29" name="矢印: 右 28"/>
            <p:cNvSpPr/>
            <p:nvPr/>
          </p:nvSpPr>
          <p:spPr>
            <a:xfrm>
              <a:off x="1047996" y="958570"/>
              <a:ext cx="698426" cy="269090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矢印: 右 32"/>
            <p:cNvSpPr/>
            <p:nvPr/>
          </p:nvSpPr>
          <p:spPr>
            <a:xfrm rot="5400000">
              <a:off x="3959397" y="1771830"/>
              <a:ext cx="331361" cy="217642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直方体 34"/>
            <p:cNvSpPr/>
            <p:nvPr/>
          </p:nvSpPr>
          <p:spPr>
            <a:xfrm>
              <a:off x="1770793" y="793732"/>
              <a:ext cx="872532" cy="534843"/>
            </a:xfrm>
            <a:prstGeom prst="cub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/>
                <a:t>Master</a:t>
              </a:r>
            </a:p>
            <a:p>
              <a:pPr algn="ctr"/>
              <a:r>
                <a:rPr kumimoji="1" lang="en-US" altLang="ja-JP" sz="1400" dirty="0"/>
                <a:t>FTSW</a:t>
              </a:r>
              <a:endParaRPr kumimoji="1" lang="ja-JP" altLang="en-US" sz="1400" dirty="0"/>
            </a:p>
          </p:txBody>
        </p:sp>
        <p:cxnSp>
          <p:nvCxnSpPr>
            <p:cNvPr id="41" name="直線矢印コネクタ 40"/>
            <p:cNvCxnSpPr>
              <a:cxnSpLocks/>
              <a:stCxn id="35" idx="3"/>
              <a:endCxn id="65" idx="0"/>
            </p:cNvCxnSpPr>
            <p:nvPr/>
          </p:nvCxnSpPr>
          <p:spPr>
            <a:xfrm flipH="1">
              <a:off x="711775" y="1328575"/>
              <a:ext cx="1428429" cy="7010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>
              <a:cxnSpLocks/>
              <a:stCxn id="35" idx="3"/>
              <a:endCxn id="68" idx="0"/>
            </p:cNvCxnSpPr>
            <p:nvPr/>
          </p:nvCxnSpPr>
          <p:spPr>
            <a:xfrm flipH="1">
              <a:off x="1584307" y="1328575"/>
              <a:ext cx="555897" cy="7010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>
              <a:cxnSpLocks/>
              <a:stCxn id="35" idx="3"/>
              <a:endCxn id="69" idx="0"/>
            </p:cNvCxnSpPr>
            <p:nvPr/>
          </p:nvCxnSpPr>
          <p:spPr>
            <a:xfrm>
              <a:off x="2140204" y="1328575"/>
              <a:ext cx="316635" cy="7010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>
              <a:cxnSpLocks/>
              <a:stCxn id="35" idx="3"/>
              <a:endCxn id="72" idx="0"/>
            </p:cNvCxnSpPr>
            <p:nvPr/>
          </p:nvCxnSpPr>
          <p:spPr>
            <a:xfrm>
              <a:off x="2140204" y="1328575"/>
              <a:ext cx="1831914" cy="7275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48"/>
            <p:cNvSpPr txBox="1"/>
            <p:nvPr/>
          </p:nvSpPr>
          <p:spPr>
            <a:xfrm>
              <a:off x="2958193" y="2022838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…</a:t>
              </a:r>
              <a:endParaRPr kumimoji="1" lang="ja-JP" altLang="en-US" dirty="0"/>
            </a:p>
          </p:txBody>
        </p:sp>
        <p:sp>
          <p:nvSpPr>
            <p:cNvPr id="65" name="直方体 64"/>
            <p:cNvSpPr/>
            <p:nvPr/>
          </p:nvSpPr>
          <p:spPr>
            <a:xfrm>
              <a:off x="208654" y="2029605"/>
              <a:ext cx="872532" cy="5348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</a:rPr>
                <a:t>SVD</a:t>
              </a:r>
            </a:p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</a:rPr>
                <a:t>FTSW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8" name="直方体 67"/>
            <p:cNvSpPr/>
            <p:nvPr/>
          </p:nvSpPr>
          <p:spPr>
            <a:xfrm>
              <a:off x="1081186" y="2029605"/>
              <a:ext cx="872532" cy="5348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</a:rPr>
                <a:t>CDC</a:t>
              </a:r>
            </a:p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</a:rPr>
                <a:t>FTSW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9" name="直方体 68"/>
            <p:cNvSpPr/>
            <p:nvPr/>
          </p:nvSpPr>
          <p:spPr>
            <a:xfrm>
              <a:off x="1953718" y="2029605"/>
              <a:ext cx="872532" cy="5348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</a:rPr>
                <a:t>TOP</a:t>
              </a:r>
            </a:p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</a:rPr>
                <a:t>FTSW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2" name="直方体 71"/>
            <p:cNvSpPr/>
            <p:nvPr/>
          </p:nvSpPr>
          <p:spPr>
            <a:xfrm>
              <a:off x="3468997" y="2056087"/>
              <a:ext cx="872532" cy="5348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</a:rPr>
                <a:t>KLM</a:t>
              </a:r>
            </a:p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</a:rPr>
                <a:t>FTSW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29" name="グループ化 1028"/>
            <p:cNvGrpSpPr/>
            <p:nvPr/>
          </p:nvGrpSpPr>
          <p:grpSpPr>
            <a:xfrm>
              <a:off x="208654" y="2564448"/>
              <a:ext cx="632917" cy="920060"/>
              <a:chOff x="67960" y="2507327"/>
              <a:chExt cx="632917" cy="920060"/>
            </a:xfrm>
          </p:grpSpPr>
          <p:cxnSp>
            <p:nvCxnSpPr>
              <p:cNvPr id="75" name="直線矢印コネクタ 74"/>
              <p:cNvCxnSpPr>
                <a:cxnSpLocks/>
                <a:stCxn id="65" idx="3"/>
              </p:cNvCxnSpPr>
              <p:nvPr/>
            </p:nvCxnSpPr>
            <p:spPr>
              <a:xfrm flipH="1">
                <a:off x="67960" y="2507327"/>
                <a:ext cx="369411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矢印コネクタ 76"/>
              <p:cNvCxnSpPr>
                <a:cxnSpLocks/>
                <a:stCxn id="65" idx="3"/>
              </p:cNvCxnSpPr>
              <p:nvPr/>
            </p:nvCxnSpPr>
            <p:spPr>
              <a:xfrm flipH="1">
                <a:off x="178726" y="2507327"/>
                <a:ext cx="258645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矢印コネクタ 78"/>
              <p:cNvCxnSpPr>
                <a:cxnSpLocks/>
                <a:stCxn id="65" idx="3"/>
              </p:cNvCxnSpPr>
              <p:nvPr/>
            </p:nvCxnSpPr>
            <p:spPr>
              <a:xfrm flipH="1">
                <a:off x="308048" y="2507327"/>
                <a:ext cx="129323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矢印コネクタ 81"/>
              <p:cNvCxnSpPr>
                <a:cxnSpLocks/>
                <a:stCxn id="65" idx="3"/>
              </p:cNvCxnSpPr>
              <p:nvPr/>
            </p:nvCxnSpPr>
            <p:spPr>
              <a:xfrm>
                <a:off x="437371" y="2507327"/>
                <a:ext cx="129322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矢印コネクタ 84"/>
              <p:cNvCxnSpPr>
                <a:cxnSpLocks/>
                <a:stCxn id="65" idx="3"/>
              </p:cNvCxnSpPr>
              <p:nvPr/>
            </p:nvCxnSpPr>
            <p:spPr>
              <a:xfrm flipH="1">
                <a:off x="426161" y="2507327"/>
                <a:ext cx="11210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矢印コネクタ 94"/>
              <p:cNvCxnSpPr>
                <a:cxnSpLocks/>
                <a:stCxn id="65" idx="3"/>
              </p:cNvCxnSpPr>
              <p:nvPr/>
            </p:nvCxnSpPr>
            <p:spPr>
              <a:xfrm>
                <a:off x="437371" y="2507327"/>
                <a:ext cx="263506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グループ化 101"/>
            <p:cNvGrpSpPr/>
            <p:nvPr/>
          </p:nvGrpSpPr>
          <p:grpSpPr>
            <a:xfrm>
              <a:off x="1100216" y="2556791"/>
              <a:ext cx="632917" cy="920060"/>
              <a:chOff x="77538" y="2726357"/>
              <a:chExt cx="632917" cy="920060"/>
            </a:xfrm>
          </p:grpSpPr>
          <p:cxnSp>
            <p:nvCxnSpPr>
              <p:cNvPr id="103" name="直線矢印コネクタ 102"/>
              <p:cNvCxnSpPr>
                <a:cxnSpLocks/>
              </p:cNvCxnSpPr>
              <p:nvPr/>
            </p:nvCxnSpPr>
            <p:spPr>
              <a:xfrm flipH="1">
                <a:off x="77538" y="2726357"/>
                <a:ext cx="369411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線矢印コネクタ 103"/>
              <p:cNvCxnSpPr>
                <a:cxnSpLocks/>
              </p:cNvCxnSpPr>
              <p:nvPr/>
            </p:nvCxnSpPr>
            <p:spPr>
              <a:xfrm flipH="1">
                <a:off x="188304" y="2726357"/>
                <a:ext cx="258645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矢印コネクタ 104"/>
              <p:cNvCxnSpPr>
                <a:cxnSpLocks/>
              </p:cNvCxnSpPr>
              <p:nvPr/>
            </p:nvCxnSpPr>
            <p:spPr>
              <a:xfrm flipH="1">
                <a:off x="317626" y="2726357"/>
                <a:ext cx="129323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矢印コネクタ 105"/>
              <p:cNvCxnSpPr>
                <a:cxnSpLocks/>
              </p:cNvCxnSpPr>
              <p:nvPr/>
            </p:nvCxnSpPr>
            <p:spPr>
              <a:xfrm>
                <a:off x="446949" y="2726357"/>
                <a:ext cx="129322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線矢印コネクタ 106"/>
              <p:cNvCxnSpPr>
                <a:cxnSpLocks/>
              </p:cNvCxnSpPr>
              <p:nvPr/>
            </p:nvCxnSpPr>
            <p:spPr>
              <a:xfrm flipH="1">
                <a:off x="435739" y="2726357"/>
                <a:ext cx="11210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矢印コネクタ 107"/>
              <p:cNvCxnSpPr>
                <a:cxnSpLocks/>
              </p:cNvCxnSpPr>
              <p:nvPr/>
            </p:nvCxnSpPr>
            <p:spPr>
              <a:xfrm>
                <a:off x="446949" y="2726357"/>
                <a:ext cx="263506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グループ化 108"/>
            <p:cNvGrpSpPr/>
            <p:nvPr/>
          </p:nvGrpSpPr>
          <p:grpSpPr>
            <a:xfrm>
              <a:off x="1944591" y="2577904"/>
              <a:ext cx="632917" cy="920060"/>
              <a:chOff x="77538" y="2726357"/>
              <a:chExt cx="632917" cy="920060"/>
            </a:xfrm>
          </p:grpSpPr>
          <p:cxnSp>
            <p:nvCxnSpPr>
              <p:cNvPr id="110" name="直線矢印コネクタ 109"/>
              <p:cNvCxnSpPr>
                <a:cxnSpLocks/>
              </p:cNvCxnSpPr>
              <p:nvPr/>
            </p:nvCxnSpPr>
            <p:spPr>
              <a:xfrm flipH="1">
                <a:off x="77538" y="2726357"/>
                <a:ext cx="369411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矢印コネクタ 110"/>
              <p:cNvCxnSpPr>
                <a:cxnSpLocks/>
              </p:cNvCxnSpPr>
              <p:nvPr/>
            </p:nvCxnSpPr>
            <p:spPr>
              <a:xfrm flipH="1">
                <a:off x="188304" y="2726357"/>
                <a:ext cx="258645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線矢印コネクタ 111"/>
              <p:cNvCxnSpPr>
                <a:cxnSpLocks/>
              </p:cNvCxnSpPr>
              <p:nvPr/>
            </p:nvCxnSpPr>
            <p:spPr>
              <a:xfrm flipH="1">
                <a:off x="317626" y="2726357"/>
                <a:ext cx="129323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線矢印コネクタ 112"/>
              <p:cNvCxnSpPr>
                <a:cxnSpLocks/>
              </p:cNvCxnSpPr>
              <p:nvPr/>
            </p:nvCxnSpPr>
            <p:spPr>
              <a:xfrm>
                <a:off x="446949" y="2726357"/>
                <a:ext cx="129322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矢印コネクタ 113"/>
              <p:cNvCxnSpPr>
                <a:cxnSpLocks/>
              </p:cNvCxnSpPr>
              <p:nvPr/>
            </p:nvCxnSpPr>
            <p:spPr>
              <a:xfrm flipH="1">
                <a:off x="435739" y="2726357"/>
                <a:ext cx="11210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線矢印コネクタ 114"/>
              <p:cNvCxnSpPr>
                <a:cxnSpLocks/>
              </p:cNvCxnSpPr>
              <p:nvPr/>
            </p:nvCxnSpPr>
            <p:spPr>
              <a:xfrm>
                <a:off x="446949" y="2726357"/>
                <a:ext cx="263506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グループ化 115"/>
            <p:cNvGrpSpPr/>
            <p:nvPr/>
          </p:nvGrpSpPr>
          <p:grpSpPr>
            <a:xfrm>
              <a:off x="3492161" y="2610442"/>
              <a:ext cx="632917" cy="920060"/>
              <a:chOff x="77538" y="2726357"/>
              <a:chExt cx="632917" cy="920060"/>
            </a:xfrm>
          </p:grpSpPr>
          <p:cxnSp>
            <p:nvCxnSpPr>
              <p:cNvPr id="117" name="直線矢印コネクタ 116"/>
              <p:cNvCxnSpPr>
                <a:cxnSpLocks/>
              </p:cNvCxnSpPr>
              <p:nvPr/>
            </p:nvCxnSpPr>
            <p:spPr>
              <a:xfrm flipH="1">
                <a:off x="77538" y="2726357"/>
                <a:ext cx="369411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矢印コネクタ 117"/>
              <p:cNvCxnSpPr>
                <a:cxnSpLocks/>
              </p:cNvCxnSpPr>
              <p:nvPr/>
            </p:nvCxnSpPr>
            <p:spPr>
              <a:xfrm flipH="1">
                <a:off x="188304" y="2726357"/>
                <a:ext cx="258645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矢印コネクタ 118"/>
              <p:cNvCxnSpPr>
                <a:cxnSpLocks/>
              </p:cNvCxnSpPr>
              <p:nvPr/>
            </p:nvCxnSpPr>
            <p:spPr>
              <a:xfrm flipH="1">
                <a:off x="317626" y="2726357"/>
                <a:ext cx="129323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線矢印コネクタ 119"/>
              <p:cNvCxnSpPr>
                <a:cxnSpLocks/>
              </p:cNvCxnSpPr>
              <p:nvPr/>
            </p:nvCxnSpPr>
            <p:spPr>
              <a:xfrm>
                <a:off x="446949" y="2726357"/>
                <a:ext cx="129322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線矢印コネクタ 120"/>
              <p:cNvCxnSpPr>
                <a:cxnSpLocks/>
              </p:cNvCxnSpPr>
              <p:nvPr/>
            </p:nvCxnSpPr>
            <p:spPr>
              <a:xfrm flipH="1">
                <a:off x="435739" y="2726357"/>
                <a:ext cx="11210" cy="9124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矢印コネクタ 121"/>
              <p:cNvCxnSpPr>
                <a:cxnSpLocks/>
              </p:cNvCxnSpPr>
              <p:nvPr/>
            </p:nvCxnSpPr>
            <p:spPr>
              <a:xfrm>
                <a:off x="446949" y="2726357"/>
                <a:ext cx="263506" cy="92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0" name="テキスト ボックス 1029"/>
            <p:cNvSpPr txBox="1"/>
            <p:nvPr/>
          </p:nvSpPr>
          <p:spPr>
            <a:xfrm>
              <a:off x="238338" y="660928"/>
              <a:ext cx="10374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Combined</a:t>
              </a:r>
            </a:p>
            <a:p>
              <a:r>
                <a:rPr kumimoji="1" lang="en-US" altLang="ja-JP" sz="1600" dirty="0"/>
                <a:t>Trigger </a:t>
              </a:r>
            </a:p>
            <a:p>
              <a:r>
                <a:rPr kumimoji="1" lang="en-US" altLang="ja-JP" sz="1600" dirty="0"/>
                <a:t>Source</a:t>
              </a:r>
              <a:endParaRPr kumimoji="1" lang="ja-JP" altLang="en-US" sz="1600" dirty="0"/>
            </a:p>
          </p:txBody>
        </p:sp>
        <p:sp>
          <p:nvSpPr>
            <p:cNvPr id="124" name="テキスト ボックス 123"/>
            <p:cNvSpPr txBox="1"/>
            <p:nvPr/>
          </p:nvSpPr>
          <p:spPr>
            <a:xfrm>
              <a:off x="3637626" y="883973"/>
              <a:ext cx="75725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Local</a:t>
              </a:r>
            </a:p>
            <a:p>
              <a:r>
                <a:rPr kumimoji="1" lang="en-US" altLang="ja-JP" sz="1600" dirty="0"/>
                <a:t>Trigger</a:t>
              </a:r>
            </a:p>
            <a:p>
              <a:r>
                <a:rPr kumimoji="1" lang="en-US" altLang="ja-JP" sz="1600" dirty="0"/>
                <a:t>Source</a:t>
              </a:r>
              <a:endParaRPr kumimoji="1" lang="ja-JP" altLang="en-US" sz="1600" dirty="0"/>
            </a:p>
          </p:txBody>
        </p:sp>
        <p:sp>
          <p:nvSpPr>
            <p:cNvPr id="125" name="矢印: 右 124"/>
            <p:cNvSpPr/>
            <p:nvPr/>
          </p:nvSpPr>
          <p:spPr>
            <a:xfrm rot="5400000">
              <a:off x="2466299" y="1741648"/>
              <a:ext cx="331361" cy="217642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矢印: 右 125"/>
            <p:cNvSpPr/>
            <p:nvPr/>
          </p:nvSpPr>
          <p:spPr>
            <a:xfrm rot="5400000">
              <a:off x="1209215" y="1747674"/>
              <a:ext cx="331361" cy="217642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矢印: 右 126"/>
            <p:cNvSpPr/>
            <p:nvPr/>
          </p:nvSpPr>
          <p:spPr>
            <a:xfrm rot="5400000">
              <a:off x="347722" y="1741648"/>
              <a:ext cx="331361" cy="217642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37" name="グループ化 1036"/>
            <p:cNvGrpSpPr/>
            <p:nvPr/>
          </p:nvGrpSpPr>
          <p:grpSpPr>
            <a:xfrm>
              <a:off x="40293" y="3662383"/>
              <a:ext cx="841131" cy="594360"/>
              <a:chOff x="40293" y="3662383"/>
              <a:chExt cx="841131" cy="594360"/>
            </a:xfrm>
          </p:grpSpPr>
          <p:sp>
            <p:nvSpPr>
              <p:cNvPr id="1036" name="正方形/長方形 1035"/>
              <p:cNvSpPr/>
              <p:nvPr/>
            </p:nvSpPr>
            <p:spPr>
              <a:xfrm>
                <a:off x="152848" y="3662383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正方形/長方形 133"/>
              <p:cNvSpPr/>
              <p:nvPr/>
            </p:nvSpPr>
            <p:spPr>
              <a:xfrm>
                <a:off x="120609" y="3700483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正方形/長方形 134"/>
              <p:cNvSpPr/>
              <p:nvPr/>
            </p:nvSpPr>
            <p:spPr>
              <a:xfrm>
                <a:off x="72532" y="3743859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正方形/長方形 135"/>
              <p:cNvSpPr/>
              <p:nvPr/>
            </p:nvSpPr>
            <p:spPr>
              <a:xfrm>
                <a:off x="40293" y="3781959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SVD</a:t>
                </a:r>
              </a:p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8" name="グループ化 137"/>
            <p:cNvGrpSpPr/>
            <p:nvPr/>
          </p:nvGrpSpPr>
          <p:grpSpPr>
            <a:xfrm>
              <a:off x="930599" y="3671570"/>
              <a:ext cx="841131" cy="594360"/>
              <a:chOff x="40293" y="3662383"/>
              <a:chExt cx="841131" cy="594360"/>
            </a:xfrm>
          </p:grpSpPr>
          <p:sp>
            <p:nvSpPr>
              <p:cNvPr id="139" name="正方形/長方形 138"/>
              <p:cNvSpPr/>
              <p:nvPr/>
            </p:nvSpPr>
            <p:spPr>
              <a:xfrm>
                <a:off x="152848" y="3662383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正方形/長方形 139"/>
              <p:cNvSpPr/>
              <p:nvPr/>
            </p:nvSpPr>
            <p:spPr>
              <a:xfrm>
                <a:off x="120609" y="3700483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正方形/長方形 140"/>
              <p:cNvSpPr/>
              <p:nvPr/>
            </p:nvSpPr>
            <p:spPr>
              <a:xfrm>
                <a:off x="72532" y="3743859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正方形/長方形 141"/>
              <p:cNvSpPr/>
              <p:nvPr/>
            </p:nvSpPr>
            <p:spPr>
              <a:xfrm>
                <a:off x="40293" y="3781959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CDC</a:t>
                </a:r>
              </a:p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3" name="グループ化 142"/>
            <p:cNvGrpSpPr/>
            <p:nvPr/>
          </p:nvGrpSpPr>
          <p:grpSpPr>
            <a:xfrm>
              <a:off x="1837480" y="3684071"/>
              <a:ext cx="841131" cy="594360"/>
              <a:chOff x="40293" y="3662383"/>
              <a:chExt cx="841131" cy="594360"/>
            </a:xfrm>
          </p:grpSpPr>
          <p:sp>
            <p:nvSpPr>
              <p:cNvPr id="144" name="正方形/長方形 143"/>
              <p:cNvSpPr/>
              <p:nvPr/>
            </p:nvSpPr>
            <p:spPr>
              <a:xfrm>
                <a:off x="152848" y="3662383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正方形/長方形 144"/>
              <p:cNvSpPr/>
              <p:nvPr/>
            </p:nvSpPr>
            <p:spPr>
              <a:xfrm>
                <a:off x="120609" y="3700483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正方形/長方形 145"/>
              <p:cNvSpPr/>
              <p:nvPr/>
            </p:nvSpPr>
            <p:spPr>
              <a:xfrm>
                <a:off x="72532" y="3743859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正方形/長方形 146"/>
              <p:cNvSpPr/>
              <p:nvPr/>
            </p:nvSpPr>
            <p:spPr>
              <a:xfrm>
                <a:off x="40293" y="3781959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TOP</a:t>
                </a:r>
              </a:p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8" name="グループ化 147"/>
            <p:cNvGrpSpPr/>
            <p:nvPr/>
          </p:nvGrpSpPr>
          <p:grpSpPr>
            <a:xfrm>
              <a:off x="3392768" y="3719515"/>
              <a:ext cx="841131" cy="594360"/>
              <a:chOff x="40293" y="3662383"/>
              <a:chExt cx="841131" cy="594360"/>
            </a:xfrm>
          </p:grpSpPr>
          <p:sp>
            <p:nvSpPr>
              <p:cNvPr id="149" name="正方形/長方形 148"/>
              <p:cNvSpPr/>
              <p:nvPr/>
            </p:nvSpPr>
            <p:spPr>
              <a:xfrm>
                <a:off x="152848" y="3662383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正方形/長方形 149"/>
              <p:cNvSpPr/>
              <p:nvPr/>
            </p:nvSpPr>
            <p:spPr>
              <a:xfrm>
                <a:off x="120609" y="3700483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正方形/長方形 150"/>
              <p:cNvSpPr/>
              <p:nvPr/>
            </p:nvSpPr>
            <p:spPr>
              <a:xfrm>
                <a:off x="72532" y="3743859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正方形/長方形 151"/>
              <p:cNvSpPr/>
              <p:nvPr/>
            </p:nvSpPr>
            <p:spPr>
              <a:xfrm>
                <a:off x="40293" y="3781959"/>
                <a:ext cx="728576" cy="4747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KLM</a:t>
                </a:r>
              </a:p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</a:rPr>
                  <a:t>FEE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3" name="テキスト ボックス 152"/>
            <p:cNvSpPr txBox="1"/>
            <p:nvPr/>
          </p:nvSpPr>
          <p:spPr>
            <a:xfrm>
              <a:off x="2908855" y="372422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7691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フッター プレースホルダー 2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TIPP2017, May 22-26, 2017, Beijing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0D23-522B-45F3-92ED-0C827764CCCB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sp>
        <p:nvSpPr>
          <p:cNvPr id="117" name="正方形/長方形 116"/>
          <p:cNvSpPr/>
          <p:nvPr/>
        </p:nvSpPr>
        <p:spPr>
          <a:xfrm flipH="1">
            <a:off x="5530431" y="2614578"/>
            <a:ext cx="2653938" cy="365032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 flipH="1">
            <a:off x="3157457" y="2608996"/>
            <a:ext cx="2274732" cy="365139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6" name="正方形/長方形 115"/>
          <p:cNvSpPr/>
          <p:nvPr/>
        </p:nvSpPr>
        <p:spPr>
          <a:xfrm flipH="1">
            <a:off x="687425" y="2624367"/>
            <a:ext cx="2334991" cy="36360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8" name="テキスト ボックス 117"/>
          <p:cNvSpPr txBox="1"/>
          <p:nvPr/>
        </p:nvSpPr>
        <p:spPr>
          <a:xfrm flipH="1">
            <a:off x="1122661" y="2283727"/>
            <a:ext cx="149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Sub-detectors</a:t>
            </a:r>
            <a:endParaRPr kumimoji="1" lang="ja-JP" altLang="en-US" dirty="0"/>
          </a:p>
        </p:txBody>
      </p:sp>
      <p:sp>
        <p:nvSpPr>
          <p:cNvPr id="137" name="テキスト ボックス 136"/>
          <p:cNvSpPr txBox="1"/>
          <p:nvPr/>
        </p:nvSpPr>
        <p:spPr>
          <a:xfrm flipH="1">
            <a:off x="3284552" y="2274214"/>
            <a:ext cx="200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Readout subsystem</a:t>
            </a:r>
            <a:endParaRPr kumimoji="1" lang="ja-JP" altLang="en-US" dirty="0"/>
          </a:p>
        </p:txBody>
      </p:sp>
      <p:sp>
        <p:nvSpPr>
          <p:cNvPr id="138" name="テキスト ボックス 137"/>
          <p:cNvSpPr txBox="1"/>
          <p:nvPr/>
        </p:nvSpPr>
        <p:spPr>
          <a:xfrm flipH="1">
            <a:off x="6417076" y="2263205"/>
            <a:ext cx="101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PC farms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 rot="16200000" flipH="1">
            <a:off x="4993951" y="3985007"/>
            <a:ext cx="2185811" cy="888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/>
          </a:p>
        </p:txBody>
      </p:sp>
      <p:sp>
        <p:nvSpPr>
          <p:cNvPr id="87" name="正方形/長方形 86"/>
          <p:cNvSpPr/>
          <p:nvPr/>
        </p:nvSpPr>
        <p:spPr>
          <a:xfrm rot="16200000" flipH="1">
            <a:off x="5790639" y="4799770"/>
            <a:ext cx="943734" cy="294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HLT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91" name="正方形/長方形 90"/>
          <p:cNvSpPr/>
          <p:nvPr/>
        </p:nvSpPr>
        <p:spPr>
          <a:xfrm rot="16200000" flipH="1">
            <a:off x="5797890" y="3752176"/>
            <a:ext cx="943734" cy="294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HLT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94" name="正方形/長方形 93"/>
          <p:cNvSpPr/>
          <p:nvPr/>
        </p:nvSpPr>
        <p:spPr>
          <a:xfrm rot="16200000" flipH="1">
            <a:off x="5413594" y="3730125"/>
            <a:ext cx="937707" cy="3427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Event</a:t>
            </a:r>
          </a:p>
          <a:p>
            <a:pPr algn="ctr"/>
            <a:r>
              <a:rPr kumimoji="1" lang="en-US" altLang="ja-JP" sz="1200" dirty="0">
                <a:solidFill>
                  <a:schemeClr val="tx1"/>
                </a:solidFill>
              </a:rPr>
              <a:t>builder</a:t>
            </a:r>
          </a:p>
        </p:txBody>
      </p:sp>
      <p:sp>
        <p:nvSpPr>
          <p:cNvPr id="129" name="右矢印 128"/>
          <p:cNvSpPr/>
          <p:nvPr/>
        </p:nvSpPr>
        <p:spPr>
          <a:xfrm rot="10800000" flipH="1">
            <a:off x="2647396" y="3144902"/>
            <a:ext cx="923553" cy="345626"/>
          </a:xfrm>
          <a:prstGeom prst="rightArrow">
            <a:avLst>
              <a:gd name="adj1" fmla="val 66353"/>
              <a:gd name="adj2" fmla="val 2663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0" name="正方形/長方形 129"/>
          <p:cNvSpPr/>
          <p:nvPr/>
        </p:nvSpPr>
        <p:spPr>
          <a:xfrm flipH="1">
            <a:off x="1839814" y="2968316"/>
            <a:ext cx="646161" cy="45931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sp>
        <p:nvSpPr>
          <p:cNvPr id="131" name="正方形/長方形 130"/>
          <p:cNvSpPr/>
          <p:nvPr/>
        </p:nvSpPr>
        <p:spPr>
          <a:xfrm flipH="1">
            <a:off x="1874381" y="2998630"/>
            <a:ext cx="646161" cy="45931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sp>
        <p:nvSpPr>
          <p:cNvPr id="132" name="正方形/長方形 131"/>
          <p:cNvSpPr/>
          <p:nvPr/>
        </p:nvSpPr>
        <p:spPr>
          <a:xfrm flipH="1">
            <a:off x="1908948" y="3028944"/>
            <a:ext cx="646161" cy="45931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sp>
        <p:nvSpPr>
          <p:cNvPr id="133" name="正方形/長方形 132"/>
          <p:cNvSpPr/>
          <p:nvPr/>
        </p:nvSpPr>
        <p:spPr>
          <a:xfrm flipH="1">
            <a:off x="1904666" y="3064584"/>
            <a:ext cx="646161" cy="45931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sp>
        <p:nvSpPr>
          <p:cNvPr id="134" name="正方形/長方形 133"/>
          <p:cNvSpPr/>
          <p:nvPr/>
        </p:nvSpPr>
        <p:spPr>
          <a:xfrm flipH="1">
            <a:off x="1939233" y="3094898"/>
            <a:ext cx="646161" cy="45931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sp>
        <p:nvSpPr>
          <p:cNvPr id="135" name="正方形/長方形 134"/>
          <p:cNvSpPr/>
          <p:nvPr/>
        </p:nvSpPr>
        <p:spPr>
          <a:xfrm flipH="1">
            <a:off x="1973799" y="3125212"/>
            <a:ext cx="646161" cy="45931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grpSp>
        <p:nvGrpSpPr>
          <p:cNvPr id="109" name="グループ化 108"/>
          <p:cNvGrpSpPr/>
          <p:nvPr/>
        </p:nvGrpSpPr>
        <p:grpSpPr>
          <a:xfrm flipH="1">
            <a:off x="3575840" y="2968316"/>
            <a:ext cx="640989" cy="743517"/>
            <a:chOff x="3898475" y="1649605"/>
            <a:chExt cx="893287" cy="1136796"/>
          </a:xfrm>
          <a:solidFill>
            <a:srgbClr val="00B0F0"/>
          </a:solidFill>
        </p:grpSpPr>
        <p:sp>
          <p:nvSpPr>
            <p:cNvPr id="136" name="正方形/長方形 135"/>
            <p:cNvSpPr/>
            <p:nvPr/>
          </p:nvSpPr>
          <p:spPr>
            <a:xfrm rot="5400000">
              <a:off x="3935862" y="1768387"/>
              <a:ext cx="974681" cy="7371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COPPER</a:t>
              </a:r>
              <a:endParaRPr kumimoji="1" lang="ja-JP" altLang="en-US" dirty="0"/>
            </a:p>
          </p:txBody>
        </p:sp>
        <p:sp>
          <p:nvSpPr>
            <p:cNvPr id="140" name="正方形/長方形 139"/>
            <p:cNvSpPr/>
            <p:nvPr/>
          </p:nvSpPr>
          <p:spPr>
            <a:xfrm rot="5400000">
              <a:off x="3900324" y="1810458"/>
              <a:ext cx="974681" cy="7371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COPPER</a:t>
              </a:r>
              <a:endParaRPr kumimoji="1" lang="ja-JP" altLang="en-US" dirty="0"/>
            </a:p>
          </p:txBody>
        </p:sp>
        <p:sp>
          <p:nvSpPr>
            <p:cNvPr id="141" name="正方形/長方形 140"/>
            <p:cNvSpPr/>
            <p:nvPr/>
          </p:nvSpPr>
          <p:spPr>
            <a:xfrm rot="5400000">
              <a:off x="3849147" y="1856975"/>
              <a:ext cx="974681" cy="7371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COPPER</a:t>
              </a:r>
              <a:endParaRPr kumimoji="1" lang="ja-JP" altLang="en-US" dirty="0"/>
            </a:p>
          </p:txBody>
        </p:sp>
        <p:sp>
          <p:nvSpPr>
            <p:cNvPr id="142" name="正方形/長方形 141"/>
            <p:cNvSpPr/>
            <p:nvPr/>
          </p:nvSpPr>
          <p:spPr>
            <a:xfrm rot="5400000">
              <a:off x="3814791" y="1896995"/>
              <a:ext cx="974681" cy="7371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COPPER</a:t>
              </a:r>
              <a:endParaRPr kumimoji="1" lang="ja-JP" altLang="en-US" dirty="0"/>
            </a:p>
          </p:txBody>
        </p:sp>
        <p:sp>
          <p:nvSpPr>
            <p:cNvPr id="143" name="正方形/長方形 142"/>
            <p:cNvSpPr/>
            <p:nvPr/>
          </p:nvSpPr>
          <p:spPr>
            <a:xfrm rot="5400000">
              <a:off x="3779693" y="1930502"/>
              <a:ext cx="974681" cy="7371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/>
                <a:t>COPPER</a:t>
              </a:r>
              <a:endParaRPr kumimoji="1" lang="ja-JP" altLang="en-US" sz="1600" dirty="0"/>
            </a:p>
          </p:txBody>
        </p:sp>
      </p:grpSp>
      <p:sp>
        <p:nvSpPr>
          <p:cNvPr id="148" name="正方形/長方形 147"/>
          <p:cNvSpPr/>
          <p:nvPr/>
        </p:nvSpPr>
        <p:spPr>
          <a:xfrm rot="16200000" flipH="1">
            <a:off x="4388073" y="3141789"/>
            <a:ext cx="732699" cy="39598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err="1"/>
              <a:t>ROPC</a:t>
            </a:r>
            <a:endParaRPr kumimoji="1" lang="ja-JP" altLang="en-US" sz="1600" dirty="0"/>
          </a:p>
        </p:txBody>
      </p:sp>
      <p:sp>
        <p:nvSpPr>
          <p:cNvPr id="149" name="正方形/長方形 148"/>
          <p:cNvSpPr/>
          <p:nvPr/>
        </p:nvSpPr>
        <p:spPr>
          <a:xfrm rot="16200000" flipH="1">
            <a:off x="4449154" y="3199127"/>
            <a:ext cx="732699" cy="39598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err="1"/>
              <a:t>ROPC</a:t>
            </a:r>
            <a:endParaRPr kumimoji="1" lang="ja-JP" altLang="en-US" sz="1600" dirty="0"/>
          </a:p>
        </p:txBody>
      </p:sp>
      <p:sp>
        <p:nvSpPr>
          <p:cNvPr id="150" name="正方形/長方形 149"/>
          <p:cNvSpPr/>
          <p:nvPr/>
        </p:nvSpPr>
        <p:spPr>
          <a:xfrm rot="16200000" flipH="1">
            <a:off x="4520357" y="3247348"/>
            <a:ext cx="732699" cy="39598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err="1"/>
              <a:t>ROPC</a:t>
            </a:r>
            <a:endParaRPr kumimoji="1" lang="ja-JP" altLang="en-US" sz="1600" dirty="0"/>
          </a:p>
        </p:txBody>
      </p:sp>
      <p:sp>
        <p:nvSpPr>
          <p:cNvPr id="151" name="右矢印 150"/>
          <p:cNvSpPr/>
          <p:nvPr/>
        </p:nvSpPr>
        <p:spPr>
          <a:xfrm rot="10800000" flipH="1">
            <a:off x="4218244" y="3126242"/>
            <a:ext cx="347017" cy="603495"/>
          </a:xfrm>
          <a:prstGeom prst="rightArrow">
            <a:avLst>
              <a:gd name="adj1" fmla="val 71234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 flipH="1">
            <a:off x="2672172" y="3160686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belle2link</a:t>
            </a:r>
            <a:endParaRPr kumimoji="1" lang="ja-JP" altLang="en-US" sz="1400" dirty="0"/>
          </a:p>
        </p:txBody>
      </p:sp>
      <p:sp>
        <p:nvSpPr>
          <p:cNvPr id="176" name="正方形/長方形 175"/>
          <p:cNvSpPr/>
          <p:nvPr/>
        </p:nvSpPr>
        <p:spPr>
          <a:xfrm rot="16200000" flipH="1">
            <a:off x="5972439" y="4073290"/>
            <a:ext cx="2185813" cy="712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/>
          </a:p>
        </p:txBody>
      </p:sp>
      <p:sp>
        <p:nvSpPr>
          <p:cNvPr id="179" name="正方形/長方形 178"/>
          <p:cNvSpPr/>
          <p:nvPr/>
        </p:nvSpPr>
        <p:spPr>
          <a:xfrm rot="16200000" flipH="1">
            <a:off x="6608788" y="3751004"/>
            <a:ext cx="943734" cy="294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recording</a:t>
            </a:r>
          </a:p>
        </p:txBody>
      </p:sp>
      <p:sp>
        <p:nvSpPr>
          <p:cNvPr id="180" name="正方形/長方形 179"/>
          <p:cNvSpPr/>
          <p:nvPr/>
        </p:nvSpPr>
        <p:spPr>
          <a:xfrm rot="16200000" flipH="1">
            <a:off x="6608789" y="4781137"/>
            <a:ext cx="943734" cy="294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recording</a:t>
            </a:r>
            <a:endParaRPr kumimoji="1"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183" name="正方形/長方形 182"/>
          <p:cNvSpPr/>
          <p:nvPr/>
        </p:nvSpPr>
        <p:spPr>
          <a:xfrm flipH="1">
            <a:off x="5626048" y="2754528"/>
            <a:ext cx="1070616" cy="428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Data Quality</a:t>
            </a:r>
          </a:p>
          <a:p>
            <a:pPr algn="ctr"/>
            <a:r>
              <a:rPr kumimoji="1" lang="en-US" altLang="ja-JP" sz="1200" dirty="0"/>
              <a:t>Monitor</a:t>
            </a:r>
            <a:endParaRPr kumimoji="1" lang="ja-JP" altLang="en-US" sz="1200" dirty="0"/>
          </a:p>
        </p:txBody>
      </p:sp>
      <p:sp>
        <p:nvSpPr>
          <p:cNvPr id="185" name="右矢印 184"/>
          <p:cNvSpPr/>
          <p:nvPr/>
        </p:nvSpPr>
        <p:spPr>
          <a:xfrm rot="11820516" flipH="1">
            <a:off x="5029510" y="3309047"/>
            <a:ext cx="735967" cy="603495"/>
          </a:xfrm>
          <a:prstGeom prst="rightArrow">
            <a:avLst>
              <a:gd name="adj1" fmla="val 71234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6" name="右矢印 185"/>
          <p:cNvSpPr/>
          <p:nvPr/>
        </p:nvSpPr>
        <p:spPr>
          <a:xfrm rot="5400000" flipH="1">
            <a:off x="6060213" y="3161159"/>
            <a:ext cx="140487" cy="210198"/>
          </a:xfrm>
          <a:prstGeom prst="rightArrow">
            <a:avLst>
              <a:gd name="adj1" fmla="val 71234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7" name="右矢印 186"/>
          <p:cNvSpPr/>
          <p:nvPr/>
        </p:nvSpPr>
        <p:spPr>
          <a:xfrm rot="5400000">
            <a:off x="6041694" y="5477843"/>
            <a:ext cx="130394" cy="210198"/>
          </a:xfrm>
          <a:prstGeom prst="rightArrow">
            <a:avLst>
              <a:gd name="adj1" fmla="val 71234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8" name="右矢印 187"/>
          <p:cNvSpPr/>
          <p:nvPr/>
        </p:nvSpPr>
        <p:spPr>
          <a:xfrm rot="10800000" flipH="1">
            <a:off x="6429543" y="3640514"/>
            <a:ext cx="279683" cy="603495"/>
          </a:xfrm>
          <a:prstGeom prst="rightArrow">
            <a:avLst>
              <a:gd name="adj1" fmla="val 71234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9" name="右矢印 188"/>
          <p:cNvSpPr/>
          <p:nvPr/>
        </p:nvSpPr>
        <p:spPr>
          <a:xfrm rot="10800000" flipH="1">
            <a:off x="6417077" y="4651752"/>
            <a:ext cx="279683" cy="603495"/>
          </a:xfrm>
          <a:prstGeom prst="rightArrow">
            <a:avLst>
              <a:gd name="adj1" fmla="val 71234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0" name="右矢印 189"/>
          <p:cNvSpPr/>
          <p:nvPr/>
        </p:nvSpPr>
        <p:spPr>
          <a:xfrm rot="11639745" flipH="1">
            <a:off x="7351176" y="3748182"/>
            <a:ext cx="279683" cy="603495"/>
          </a:xfrm>
          <a:prstGeom prst="rightArrow">
            <a:avLst>
              <a:gd name="adj1" fmla="val 71234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1" name="右矢印 190"/>
          <p:cNvSpPr/>
          <p:nvPr/>
        </p:nvSpPr>
        <p:spPr>
          <a:xfrm rot="9442788" flipH="1">
            <a:off x="7347162" y="4414975"/>
            <a:ext cx="279683" cy="603495"/>
          </a:xfrm>
          <a:prstGeom prst="rightArrow">
            <a:avLst>
              <a:gd name="adj1" fmla="val 71234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2" name="右矢印 191"/>
          <p:cNvSpPr/>
          <p:nvPr/>
        </p:nvSpPr>
        <p:spPr>
          <a:xfrm rot="10800000" flipH="1">
            <a:off x="2670773" y="5266166"/>
            <a:ext cx="923553" cy="345626"/>
          </a:xfrm>
          <a:prstGeom prst="rightArrow">
            <a:avLst>
              <a:gd name="adj1" fmla="val 66353"/>
              <a:gd name="adj2" fmla="val 2663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3" name="正方形/長方形 192"/>
          <p:cNvSpPr/>
          <p:nvPr/>
        </p:nvSpPr>
        <p:spPr>
          <a:xfrm flipH="1">
            <a:off x="1863191" y="5089580"/>
            <a:ext cx="646161" cy="459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sp>
        <p:nvSpPr>
          <p:cNvPr id="194" name="正方形/長方形 193"/>
          <p:cNvSpPr/>
          <p:nvPr/>
        </p:nvSpPr>
        <p:spPr>
          <a:xfrm flipH="1">
            <a:off x="1897758" y="5119894"/>
            <a:ext cx="646161" cy="459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sp>
        <p:nvSpPr>
          <p:cNvPr id="195" name="正方形/長方形 194"/>
          <p:cNvSpPr/>
          <p:nvPr/>
        </p:nvSpPr>
        <p:spPr>
          <a:xfrm flipH="1">
            <a:off x="1932325" y="5150208"/>
            <a:ext cx="646161" cy="459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sp>
        <p:nvSpPr>
          <p:cNvPr id="196" name="正方形/長方形 195"/>
          <p:cNvSpPr/>
          <p:nvPr/>
        </p:nvSpPr>
        <p:spPr>
          <a:xfrm flipH="1">
            <a:off x="1928043" y="5185848"/>
            <a:ext cx="646161" cy="459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sp>
        <p:nvSpPr>
          <p:cNvPr id="197" name="正方形/長方形 196"/>
          <p:cNvSpPr/>
          <p:nvPr/>
        </p:nvSpPr>
        <p:spPr>
          <a:xfrm flipH="1">
            <a:off x="1962610" y="5216162"/>
            <a:ext cx="646161" cy="459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sp>
        <p:nvSpPr>
          <p:cNvPr id="198" name="正方形/長方形 197"/>
          <p:cNvSpPr/>
          <p:nvPr/>
        </p:nvSpPr>
        <p:spPr>
          <a:xfrm flipH="1">
            <a:off x="1997176" y="5246476"/>
            <a:ext cx="646161" cy="459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grpSp>
        <p:nvGrpSpPr>
          <p:cNvPr id="199" name="グループ化 198"/>
          <p:cNvGrpSpPr/>
          <p:nvPr/>
        </p:nvGrpSpPr>
        <p:grpSpPr>
          <a:xfrm flipH="1">
            <a:off x="3599217" y="5089580"/>
            <a:ext cx="640989" cy="743517"/>
            <a:chOff x="3898475" y="1649605"/>
            <a:chExt cx="893287" cy="1136796"/>
          </a:xfrm>
          <a:solidFill>
            <a:srgbClr val="FFC000"/>
          </a:solidFill>
        </p:grpSpPr>
        <p:sp>
          <p:nvSpPr>
            <p:cNvPr id="200" name="正方形/長方形 199"/>
            <p:cNvSpPr/>
            <p:nvPr/>
          </p:nvSpPr>
          <p:spPr>
            <a:xfrm rot="5400000">
              <a:off x="3935862" y="1768387"/>
              <a:ext cx="974681" cy="7371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COPPER</a:t>
              </a:r>
              <a:endParaRPr kumimoji="1" lang="ja-JP" altLang="en-US" dirty="0"/>
            </a:p>
          </p:txBody>
        </p:sp>
        <p:sp>
          <p:nvSpPr>
            <p:cNvPr id="201" name="正方形/長方形 200"/>
            <p:cNvSpPr/>
            <p:nvPr/>
          </p:nvSpPr>
          <p:spPr>
            <a:xfrm rot="5400000">
              <a:off x="3900324" y="1810458"/>
              <a:ext cx="974681" cy="7371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COPPER</a:t>
              </a:r>
              <a:endParaRPr kumimoji="1" lang="ja-JP" altLang="en-US" dirty="0"/>
            </a:p>
          </p:txBody>
        </p:sp>
        <p:sp>
          <p:nvSpPr>
            <p:cNvPr id="202" name="正方形/長方形 201"/>
            <p:cNvSpPr/>
            <p:nvPr/>
          </p:nvSpPr>
          <p:spPr>
            <a:xfrm rot="5400000">
              <a:off x="3849147" y="1856975"/>
              <a:ext cx="974681" cy="7371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COPPER</a:t>
              </a:r>
              <a:endParaRPr kumimoji="1" lang="ja-JP" altLang="en-US" dirty="0"/>
            </a:p>
          </p:txBody>
        </p:sp>
        <p:sp>
          <p:nvSpPr>
            <p:cNvPr id="203" name="正方形/長方形 202"/>
            <p:cNvSpPr/>
            <p:nvPr/>
          </p:nvSpPr>
          <p:spPr>
            <a:xfrm rot="5400000">
              <a:off x="3814791" y="1896995"/>
              <a:ext cx="974681" cy="7371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COPPER</a:t>
              </a:r>
              <a:endParaRPr kumimoji="1" lang="ja-JP" altLang="en-US" dirty="0"/>
            </a:p>
          </p:txBody>
        </p:sp>
        <p:sp>
          <p:nvSpPr>
            <p:cNvPr id="204" name="正方形/長方形 203"/>
            <p:cNvSpPr/>
            <p:nvPr/>
          </p:nvSpPr>
          <p:spPr>
            <a:xfrm rot="5400000">
              <a:off x="3779693" y="1930502"/>
              <a:ext cx="974681" cy="7371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/>
                <a:t>COPPER</a:t>
              </a:r>
              <a:endParaRPr kumimoji="1" lang="ja-JP" altLang="en-US" sz="1600" dirty="0"/>
            </a:p>
          </p:txBody>
        </p:sp>
      </p:grpSp>
      <p:sp>
        <p:nvSpPr>
          <p:cNvPr id="205" name="正方形/長方形 204"/>
          <p:cNvSpPr/>
          <p:nvPr/>
        </p:nvSpPr>
        <p:spPr>
          <a:xfrm rot="16200000" flipH="1">
            <a:off x="4411450" y="5263053"/>
            <a:ext cx="732699" cy="3959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err="1"/>
              <a:t>ROPC</a:t>
            </a:r>
            <a:endParaRPr kumimoji="1" lang="ja-JP" altLang="en-US" sz="1600" dirty="0"/>
          </a:p>
        </p:txBody>
      </p:sp>
      <p:sp>
        <p:nvSpPr>
          <p:cNvPr id="206" name="正方形/長方形 205"/>
          <p:cNvSpPr/>
          <p:nvPr/>
        </p:nvSpPr>
        <p:spPr>
          <a:xfrm rot="16200000" flipH="1">
            <a:off x="4472531" y="5320391"/>
            <a:ext cx="732699" cy="3959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err="1"/>
              <a:t>ROPC</a:t>
            </a:r>
            <a:endParaRPr kumimoji="1" lang="ja-JP" altLang="en-US" sz="1600" dirty="0"/>
          </a:p>
        </p:txBody>
      </p:sp>
      <p:sp>
        <p:nvSpPr>
          <p:cNvPr id="207" name="正方形/長方形 206"/>
          <p:cNvSpPr/>
          <p:nvPr/>
        </p:nvSpPr>
        <p:spPr>
          <a:xfrm rot="16200000" flipH="1">
            <a:off x="4543734" y="5368612"/>
            <a:ext cx="732699" cy="3959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err="1"/>
              <a:t>ROPC</a:t>
            </a:r>
            <a:endParaRPr kumimoji="1" lang="ja-JP" altLang="en-US" sz="1600" dirty="0"/>
          </a:p>
        </p:txBody>
      </p:sp>
      <p:sp>
        <p:nvSpPr>
          <p:cNvPr id="208" name="右矢印 207"/>
          <p:cNvSpPr/>
          <p:nvPr/>
        </p:nvSpPr>
        <p:spPr>
          <a:xfrm rot="10800000" flipH="1">
            <a:off x="4241621" y="5247506"/>
            <a:ext cx="347017" cy="603495"/>
          </a:xfrm>
          <a:prstGeom prst="rightArrow">
            <a:avLst>
              <a:gd name="adj1" fmla="val 71234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0" name="右矢印 209"/>
          <p:cNvSpPr/>
          <p:nvPr/>
        </p:nvSpPr>
        <p:spPr>
          <a:xfrm rot="9078322" flipH="1">
            <a:off x="5071717" y="5019735"/>
            <a:ext cx="735967" cy="603495"/>
          </a:xfrm>
          <a:prstGeom prst="rightArrow">
            <a:avLst>
              <a:gd name="adj1" fmla="val 71234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6" name="テキスト ボックス 225"/>
          <p:cNvSpPr txBox="1"/>
          <p:nvPr/>
        </p:nvSpPr>
        <p:spPr>
          <a:xfrm flipH="1">
            <a:off x="1774991" y="4177402"/>
            <a:ext cx="123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Sub-detector1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23" name="直線コネクタ 222"/>
          <p:cNvCxnSpPr/>
          <p:nvPr/>
        </p:nvCxnSpPr>
        <p:spPr>
          <a:xfrm flipH="1">
            <a:off x="0" y="4384401"/>
            <a:ext cx="8337772" cy="110681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正方形/長方形 97"/>
          <p:cNvSpPr/>
          <p:nvPr/>
        </p:nvSpPr>
        <p:spPr>
          <a:xfrm>
            <a:off x="129499" y="63751"/>
            <a:ext cx="6635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u="sng" dirty="0">
                <a:latin typeface="+mj-ea"/>
              </a:rPr>
              <a:t>Back-end DAQ system for </a:t>
            </a:r>
            <a:r>
              <a:rPr lang="en-US" altLang="ja-JP" sz="2000" u="sng" dirty="0" err="1">
                <a:latin typeface="+mj-ea"/>
              </a:rPr>
              <a:t>for</a:t>
            </a:r>
            <a:r>
              <a:rPr lang="en-US" altLang="ja-JP" sz="2000" u="sng" dirty="0">
                <a:latin typeface="+mj-ea"/>
              </a:rPr>
              <a:t> Local/combined data-taking :</a:t>
            </a:r>
            <a:endParaRPr lang="ja-JP" altLang="en-US" sz="2000" u="sng" dirty="0">
              <a:latin typeface="+mj-ea"/>
            </a:endParaRPr>
          </a:p>
        </p:txBody>
      </p:sp>
      <p:pic>
        <p:nvPicPr>
          <p:cNvPr id="100" name="図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9" y="3811692"/>
            <a:ext cx="1645808" cy="1159078"/>
          </a:xfrm>
          <a:prstGeom prst="rect">
            <a:avLst/>
          </a:prstGeom>
        </p:spPr>
      </p:pic>
      <p:sp>
        <p:nvSpPr>
          <p:cNvPr id="83" name="円柱 82"/>
          <p:cNvSpPr/>
          <p:nvPr/>
        </p:nvSpPr>
        <p:spPr>
          <a:xfrm flipH="1">
            <a:off x="7606330" y="3920956"/>
            <a:ext cx="612570" cy="87024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Disk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46457" y="497922"/>
            <a:ext cx="8084361" cy="1754326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+mj-ea"/>
              </a:rPr>
              <a:t>Front-end electronics and readout subsystem(COPPER + readout PC)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+mj-ea"/>
              </a:rPr>
              <a:t>They can be running independently for each sub-detector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+mj-ea"/>
              </a:rPr>
              <a:t>event builder, High level trigger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+mj-ea"/>
              </a:rPr>
              <a:t> hardware is not independent for each sub-detector</a:t>
            </a:r>
          </a:p>
          <a:p>
            <a:r>
              <a:rPr lang="en-US" altLang="ja-JP" dirty="0">
                <a:latin typeface="+mj-ea"/>
              </a:rPr>
              <a:t>    -&gt; Virtually independent system running on the same hardware</a:t>
            </a:r>
          </a:p>
          <a:p>
            <a:r>
              <a:rPr lang="en-US" altLang="ja-JP" dirty="0">
                <a:latin typeface="+mj-ea"/>
              </a:rPr>
              <a:t>    -&gt; Controlled by slow control system </a:t>
            </a:r>
          </a:p>
        </p:txBody>
      </p:sp>
      <p:sp>
        <p:nvSpPr>
          <p:cNvPr id="73" name="正方形/長方形 72"/>
          <p:cNvSpPr/>
          <p:nvPr/>
        </p:nvSpPr>
        <p:spPr>
          <a:xfrm flipH="1">
            <a:off x="5641487" y="5650751"/>
            <a:ext cx="1070616" cy="428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Data Quality</a:t>
            </a:r>
          </a:p>
          <a:p>
            <a:pPr algn="ctr"/>
            <a:r>
              <a:rPr kumimoji="1" lang="en-US" altLang="ja-JP" sz="1200" dirty="0"/>
              <a:t>Monitor</a:t>
            </a:r>
            <a:endParaRPr kumimoji="1" lang="ja-JP" altLang="en-US" sz="1200" dirty="0"/>
          </a:p>
        </p:txBody>
      </p:sp>
      <p:sp>
        <p:nvSpPr>
          <p:cNvPr id="74" name="正方形/長方形 73"/>
          <p:cNvSpPr/>
          <p:nvPr/>
        </p:nvSpPr>
        <p:spPr>
          <a:xfrm rot="16200000" flipH="1">
            <a:off x="5409968" y="4782136"/>
            <a:ext cx="937707" cy="3427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Event</a:t>
            </a:r>
          </a:p>
          <a:p>
            <a:pPr algn="ctr"/>
            <a:r>
              <a:rPr kumimoji="1" lang="en-US" altLang="ja-JP" sz="1200" dirty="0">
                <a:solidFill>
                  <a:schemeClr val="tx1"/>
                </a:solidFill>
              </a:rPr>
              <a:t>builder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 flipH="1">
            <a:off x="2652214" y="5290925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belle2link</a:t>
            </a:r>
            <a:endParaRPr kumimoji="1" lang="ja-JP" altLang="en-US" sz="1400" dirty="0"/>
          </a:p>
        </p:txBody>
      </p:sp>
      <p:sp>
        <p:nvSpPr>
          <p:cNvPr id="76" name="テキスト ボックス 75"/>
          <p:cNvSpPr txBox="1"/>
          <p:nvPr/>
        </p:nvSpPr>
        <p:spPr>
          <a:xfrm flipH="1">
            <a:off x="1761107" y="4469397"/>
            <a:ext cx="123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Sub-detector2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23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kumimoji="1" lang="en-US" altLang="zh-CN"/>
              <a:t>TIPP2017, May 22-26, 2017, Beijing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707E-7C56-46A0-881A-127A0BFB3944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26470" y="2768401"/>
            <a:ext cx="3980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/>
              <a:t>Screenshot of data-taking for ECL and CDC</a:t>
            </a:r>
            <a:endParaRPr kumimoji="1" lang="ja-JP" altLang="en-US" sz="16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805888" y="3075803"/>
            <a:ext cx="6949510" cy="3835096"/>
            <a:chOff x="211338" y="2040265"/>
            <a:chExt cx="6949510" cy="3835096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092" y="2040265"/>
              <a:ext cx="6924756" cy="3782066"/>
            </a:xfrm>
            <a:prstGeom prst="rect">
              <a:avLst/>
            </a:prstGeom>
          </p:spPr>
        </p:pic>
        <p:sp>
          <p:nvSpPr>
            <p:cNvPr id="6" name="円/楕円 5"/>
            <p:cNvSpPr/>
            <p:nvPr/>
          </p:nvSpPr>
          <p:spPr>
            <a:xfrm>
              <a:off x="334247" y="2191537"/>
              <a:ext cx="2227584" cy="159669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211338" y="3887859"/>
              <a:ext cx="2658848" cy="19344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4492521" y="2093295"/>
              <a:ext cx="2668327" cy="20099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4492521" y="4151724"/>
              <a:ext cx="2588411" cy="17236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99164" y="2091907"/>
              <a:ext cx="2054793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ECL run controller</a:t>
              </a:r>
              <a:endParaRPr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44899" y="4031514"/>
              <a:ext cx="2763321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ECL Data Quality Monitor</a:t>
              </a:r>
              <a:endParaRPr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735797" y="2151234"/>
              <a:ext cx="2101857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CDC run controller</a:t>
              </a:r>
              <a:endParaRPr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270547" y="4151724"/>
              <a:ext cx="2810385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CDC Data Quality Monitor</a:t>
              </a:r>
              <a:endParaRPr lang="ja-JP" altLang="en-US" dirty="0"/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14328" y="-9744"/>
            <a:ext cx="5584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u="sng" dirty="0"/>
              <a:t>Run-control system for Local data-taking in parallel :</a:t>
            </a:r>
            <a:endParaRPr lang="ja-JP" altLang="en-US" sz="2000" u="sng" dirty="0"/>
          </a:p>
        </p:txBody>
      </p:sp>
      <p:sp>
        <p:nvSpPr>
          <p:cNvPr id="9" name="四角形: 角を丸くする 8"/>
          <p:cNvSpPr/>
          <p:nvPr/>
        </p:nvSpPr>
        <p:spPr>
          <a:xfrm>
            <a:off x="4127268" y="2057400"/>
            <a:ext cx="781978" cy="341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UI_CDC</a:t>
            </a:r>
            <a:endParaRPr kumimoji="1" lang="ja-JP" altLang="en-US" sz="1400" dirty="0"/>
          </a:p>
        </p:txBody>
      </p:sp>
      <p:sp>
        <p:nvSpPr>
          <p:cNvPr id="22" name="四角形: 角を丸くする 21"/>
          <p:cNvSpPr/>
          <p:nvPr/>
        </p:nvSpPr>
        <p:spPr>
          <a:xfrm>
            <a:off x="3211008" y="2051843"/>
            <a:ext cx="781978" cy="341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UI_ECL</a:t>
            </a:r>
            <a:endParaRPr kumimoji="1" lang="ja-JP" altLang="en-US" sz="1400" dirty="0"/>
          </a:p>
        </p:txBody>
      </p:sp>
      <p:sp>
        <p:nvSpPr>
          <p:cNvPr id="13" name="正方形/長方形 12"/>
          <p:cNvSpPr/>
          <p:nvPr/>
        </p:nvSpPr>
        <p:spPr>
          <a:xfrm>
            <a:off x="2072412" y="1782143"/>
            <a:ext cx="4014835" cy="806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2730194" y="1738227"/>
            <a:ext cx="1106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Shifter’s PC</a:t>
            </a:r>
            <a:endParaRPr kumimoji="1" lang="ja-JP" altLang="en-US" sz="1400" dirty="0"/>
          </a:p>
        </p:txBody>
      </p:sp>
      <p:grpSp>
        <p:nvGrpSpPr>
          <p:cNvPr id="44" name="グループ化 43"/>
          <p:cNvGrpSpPr/>
          <p:nvPr/>
        </p:nvGrpSpPr>
        <p:grpSpPr>
          <a:xfrm>
            <a:off x="371136" y="2141971"/>
            <a:ext cx="1465077" cy="716715"/>
            <a:chOff x="1254728" y="1308520"/>
            <a:chExt cx="1365102" cy="1117795"/>
          </a:xfrm>
        </p:grpSpPr>
        <p:sp>
          <p:nvSpPr>
            <p:cNvPr id="45" name="正方形/長方形 44"/>
            <p:cNvSpPr/>
            <p:nvPr/>
          </p:nvSpPr>
          <p:spPr>
            <a:xfrm>
              <a:off x="1309750" y="1363576"/>
              <a:ext cx="1310080" cy="10627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四角形: 角を丸くする 45"/>
            <p:cNvSpPr/>
            <p:nvPr/>
          </p:nvSpPr>
          <p:spPr>
            <a:xfrm>
              <a:off x="1448220" y="1748813"/>
              <a:ext cx="963146" cy="54617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/>
                <a:t>Slow control daemon</a:t>
              </a:r>
              <a:endParaRPr kumimoji="1" lang="ja-JP" altLang="en-US" sz="1200" dirty="0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 flipH="1">
              <a:off x="1254728" y="1308520"/>
              <a:ext cx="1086180" cy="480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COPPER</a:t>
              </a:r>
              <a:endParaRPr kumimoji="1" lang="ja-JP" altLang="en-US" sz="1400" dirty="0"/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421565" y="1427947"/>
            <a:ext cx="1414742" cy="671434"/>
            <a:chOff x="1301628" y="1341406"/>
            <a:chExt cx="1318202" cy="1084909"/>
          </a:xfrm>
        </p:grpSpPr>
        <p:sp>
          <p:nvSpPr>
            <p:cNvPr id="57" name="正方形/長方形 56"/>
            <p:cNvSpPr/>
            <p:nvPr/>
          </p:nvSpPr>
          <p:spPr>
            <a:xfrm>
              <a:off x="1309750" y="1363576"/>
              <a:ext cx="1310080" cy="10627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四角形: 角を丸くする 57"/>
            <p:cNvSpPr/>
            <p:nvPr/>
          </p:nvSpPr>
          <p:spPr>
            <a:xfrm>
              <a:off x="1448220" y="1748813"/>
              <a:ext cx="963146" cy="54617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/>
                <a:t>Slow control daemon</a:t>
              </a:r>
              <a:endParaRPr kumimoji="1" lang="ja-JP" altLang="en-US" sz="12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 flipH="1">
              <a:off x="1301628" y="1341406"/>
              <a:ext cx="1086180" cy="37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PC farm</a:t>
              </a:r>
              <a:endParaRPr kumimoji="1" lang="ja-JP" altLang="en-US" sz="1400" dirty="0"/>
            </a:p>
          </p:txBody>
        </p:sp>
      </p:grpSp>
      <p:grpSp>
        <p:nvGrpSpPr>
          <p:cNvPr id="60" name="グループ化 59"/>
          <p:cNvGrpSpPr/>
          <p:nvPr/>
        </p:nvGrpSpPr>
        <p:grpSpPr>
          <a:xfrm>
            <a:off x="6239532" y="2112851"/>
            <a:ext cx="1414742" cy="695629"/>
            <a:chOff x="1301628" y="1341406"/>
            <a:chExt cx="1318202" cy="1084909"/>
          </a:xfrm>
        </p:grpSpPr>
        <p:sp>
          <p:nvSpPr>
            <p:cNvPr id="61" name="正方形/長方形 60"/>
            <p:cNvSpPr/>
            <p:nvPr/>
          </p:nvSpPr>
          <p:spPr>
            <a:xfrm>
              <a:off x="1309750" y="1363576"/>
              <a:ext cx="1310080" cy="10627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" name="四角形: 角を丸くする 61"/>
            <p:cNvSpPr/>
            <p:nvPr/>
          </p:nvSpPr>
          <p:spPr>
            <a:xfrm>
              <a:off x="1448307" y="1742124"/>
              <a:ext cx="963146" cy="54617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/>
                <a:t>Slow control daemon</a:t>
              </a:r>
              <a:endParaRPr kumimoji="1" lang="ja-JP" altLang="en-US" sz="1200" dirty="0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 flipH="1">
              <a:off x="1301628" y="1341406"/>
              <a:ext cx="1086180" cy="480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COPPER</a:t>
              </a:r>
              <a:endParaRPr kumimoji="1" lang="ja-JP" altLang="en-US" sz="1400" dirty="0"/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6239626" y="1391462"/>
            <a:ext cx="1414742" cy="657713"/>
            <a:chOff x="1301628" y="1341406"/>
            <a:chExt cx="1318202" cy="1084909"/>
          </a:xfrm>
        </p:grpSpPr>
        <p:sp>
          <p:nvSpPr>
            <p:cNvPr id="65" name="正方形/長方形 64"/>
            <p:cNvSpPr/>
            <p:nvPr/>
          </p:nvSpPr>
          <p:spPr>
            <a:xfrm>
              <a:off x="1309750" y="1363576"/>
              <a:ext cx="1310080" cy="10627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四角形: 角を丸くする 65"/>
            <p:cNvSpPr/>
            <p:nvPr/>
          </p:nvSpPr>
          <p:spPr>
            <a:xfrm>
              <a:off x="1448220" y="1748813"/>
              <a:ext cx="963146" cy="54617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/>
                <a:t>Slow control daemon</a:t>
              </a:r>
              <a:endParaRPr kumimoji="1" lang="ja-JP" altLang="en-US" sz="1200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 flipH="1">
              <a:off x="1301628" y="1341406"/>
              <a:ext cx="1086180" cy="37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PC farm</a:t>
              </a:r>
              <a:endParaRPr kumimoji="1" lang="ja-JP" altLang="en-US" sz="1400" dirty="0"/>
            </a:p>
          </p:txBody>
        </p:sp>
      </p:grpSp>
      <p:cxnSp>
        <p:nvCxnSpPr>
          <p:cNvPr id="69" name="直線矢印コネクタ 68"/>
          <p:cNvCxnSpPr>
            <a:cxnSpLocks/>
            <a:stCxn id="58" idx="3"/>
            <a:endCxn id="86" idx="1"/>
          </p:cNvCxnSpPr>
          <p:nvPr/>
        </p:nvCxnSpPr>
        <p:spPr>
          <a:xfrm>
            <a:off x="1612576" y="1849093"/>
            <a:ext cx="574343" cy="365339"/>
          </a:xfrm>
          <a:prstGeom prst="straightConnector1">
            <a:avLst/>
          </a:prstGeom>
          <a:ln>
            <a:solidFill>
              <a:srgbClr val="0000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>
            <a:cxnSpLocks/>
            <a:stCxn id="58" idx="2"/>
            <a:endCxn id="46" idx="0"/>
          </p:cNvCxnSpPr>
          <p:nvPr/>
        </p:nvCxnSpPr>
        <p:spPr>
          <a:xfrm flipH="1">
            <a:off x="1095641" y="2018101"/>
            <a:ext cx="94" cy="406180"/>
          </a:xfrm>
          <a:prstGeom prst="straightConnector1">
            <a:avLst/>
          </a:prstGeom>
          <a:ln>
            <a:solidFill>
              <a:srgbClr val="0000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/>
          <p:cNvCxnSpPr>
            <a:cxnSpLocks/>
            <a:stCxn id="94" idx="3"/>
            <a:endCxn id="66" idx="1"/>
          </p:cNvCxnSpPr>
          <p:nvPr/>
        </p:nvCxnSpPr>
        <p:spPr>
          <a:xfrm flipV="1">
            <a:off x="5920978" y="1804003"/>
            <a:ext cx="475976" cy="410429"/>
          </a:xfrm>
          <a:prstGeom prst="straightConnector1">
            <a:avLst/>
          </a:prstGeom>
          <a:ln>
            <a:solidFill>
              <a:srgbClr val="0000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>
            <a:cxnSpLocks/>
            <a:stCxn id="66" idx="2"/>
            <a:endCxn id="62" idx="0"/>
          </p:cNvCxnSpPr>
          <p:nvPr/>
        </p:nvCxnSpPr>
        <p:spPr>
          <a:xfrm flipH="1">
            <a:off x="6913795" y="1969557"/>
            <a:ext cx="1" cy="400229"/>
          </a:xfrm>
          <a:prstGeom prst="straightConnector1">
            <a:avLst/>
          </a:prstGeom>
          <a:ln>
            <a:solidFill>
              <a:srgbClr val="0000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コンテンツ プレースホルダー 2"/>
          <p:cNvSpPr txBox="1">
            <a:spLocks/>
          </p:cNvSpPr>
          <p:nvPr/>
        </p:nvSpPr>
        <p:spPr>
          <a:xfrm>
            <a:off x="1133200" y="436632"/>
            <a:ext cx="6077906" cy="86864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/>
              <a:t>Two sub-detector data-taking (CDC and ECL) was performed in parallel</a:t>
            </a:r>
          </a:p>
          <a:p>
            <a:pPr lvl="1"/>
            <a:r>
              <a:rPr lang="en-US" altLang="ja-JP" sz="1600" dirty="0"/>
              <a:t>Each run control master manages each of the combined systems</a:t>
            </a:r>
          </a:p>
          <a:p>
            <a:pPr lvl="1"/>
            <a:r>
              <a:rPr lang="en-US" altLang="ja-JP" sz="1600" dirty="0"/>
              <a:t>Separate control/monitoring for each system</a:t>
            </a:r>
          </a:p>
        </p:txBody>
      </p:sp>
      <p:sp>
        <p:nvSpPr>
          <p:cNvPr id="86" name="四角形: 角を丸くする 85"/>
          <p:cNvSpPr/>
          <p:nvPr/>
        </p:nvSpPr>
        <p:spPr>
          <a:xfrm>
            <a:off x="2186919" y="1967441"/>
            <a:ext cx="839973" cy="49398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/>
              <a:t>Slow control</a:t>
            </a:r>
          </a:p>
          <a:p>
            <a:pPr algn="ctr"/>
            <a:r>
              <a:rPr kumimoji="1" lang="en-US" altLang="ja-JP" sz="1050" b="1" dirty="0"/>
              <a:t>master</a:t>
            </a:r>
            <a:endParaRPr kumimoji="1" lang="ja-JP" altLang="en-US" sz="1050" b="1" dirty="0"/>
          </a:p>
        </p:txBody>
      </p:sp>
      <p:sp>
        <p:nvSpPr>
          <p:cNvPr id="94" name="四角形: 角を丸くする 93"/>
          <p:cNvSpPr/>
          <p:nvPr/>
        </p:nvSpPr>
        <p:spPr>
          <a:xfrm>
            <a:off x="5081005" y="1967441"/>
            <a:ext cx="839973" cy="49398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/>
              <a:t>Slow control</a:t>
            </a:r>
          </a:p>
          <a:p>
            <a:pPr algn="ctr"/>
            <a:r>
              <a:rPr kumimoji="1" lang="en-US" altLang="ja-JP" sz="1050" b="1" dirty="0"/>
              <a:t>master</a:t>
            </a:r>
            <a:endParaRPr kumimoji="1" lang="ja-JP" altLang="en-US" sz="1050" b="1" dirty="0"/>
          </a:p>
        </p:txBody>
      </p:sp>
      <p:cxnSp>
        <p:nvCxnSpPr>
          <p:cNvPr id="96" name="直線矢印コネクタ 95"/>
          <p:cNvCxnSpPr>
            <a:cxnSpLocks/>
            <a:stCxn id="9" idx="3"/>
            <a:endCxn id="94" idx="1"/>
          </p:cNvCxnSpPr>
          <p:nvPr/>
        </p:nvCxnSpPr>
        <p:spPr>
          <a:xfrm flipV="1">
            <a:off x="4909246" y="2214432"/>
            <a:ext cx="171759" cy="13511"/>
          </a:xfrm>
          <a:prstGeom prst="straightConnector1">
            <a:avLst/>
          </a:prstGeom>
          <a:ln>
            <a:solidFill>
              <a:srgbClr val="0000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矢印コネクタ 100"/>
          <p:cNvCxnSpPr>
            <a:cxnSpLocks/>
            <a:stCxn id="86" idx="3"/>
            <a:endCxn id="22" idx="1"/>
          </p:cNvCxnSpPr>
          <p:nvPr/>
        </p:nvCxnSpPr>
        <p:spPr>
          <a:xfrm>
            <a:off x="3026892" y="2214432"/>
            <a:ext cx="184116" cy="7954"/>
          </a:xfrm>
          <a:prstGeom prst="straightConnector1">
            <a:avLst/>
          </a:prstGeom>
          <a:ln>
            <a:solidFill>
              <a:srgbClr val="0000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839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TIPP2017, May 22-26, 2017, Beijing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04355" y="2861560"/>
            <a:ext cx="313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u="sng" dirty="0">
                <a:solidFill>
                  <a:schemeClr val="bg1"/>
                </a:solidFill>
              </a:rPr>
              <a:t>A CDC cosmic ray event from event-display</a:t>
            </a:r>
            <a:endParaRPr kumimoji="1" lang="ja-JP" altLang="en-US" sz="1400" b="1" u="sng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9575" y="1116601"/>
            <a:ext cx="4210856" cy="17543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ja-JP" dirty="0"/>
              <a:t>After the sub-detector installation, Data-taking from the full scale of CDC was performed.</a:t>
            </a:r>
          </a:p>
          <a:p>
            <a:pPr marL="742950" lvl="1" indent="-285750">
              <a:buFontTx/>
              <a:buChar char="-"/>
            </a:pPr>
            <a:r>
              <a:rPr lang="en-US" altLang="ja-JP" dirty="0"/>
              <a:t>75 x COPPER boards</a:t>
            </a:r>
            <a:r>
              <a:rPr lang="ja-JP" altLang="en-US" dirty="0"/>
              <a:t> </a:t>
            </a:r>
            <a:r>
              <a:rPr lang="en-US" altLang="ja-JP" dirty="0"/>
              <a:t>(link x 299)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Trigger source : scintillator and CDC’s TSF(Track Segment Finder) system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0" y="0"/>
            <a:ext cx="5418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u="sng" dirty="0"/>
              <a:t>Cosmic ray data-taking with sub-detectors</a:t>
            </a:r>
            <a:endParaRPr lang="ja-JP" altLang="en-US" sz="2400" u="sng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244" y="861462"/>
            <a:ext cx="2596003" cy="186379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421" y="1059010"/>
            <a:ext cx="2103124" cy="1341123"/>
          </a:xfrm>
          <a:prstGeom prst="rect">
            <a:avLst/>
          </a:prstGeom>
        </p:spPr>
      </p:pic>
      <p:sp>
        <p:nvSpPr>
          <p:cNvPr id="12" name="矢印: 右 11"/>
          <p:cNvSpPr/>
          <p:nvPr/>
        </p:nvSpPr>
        <p:spPr>
          <a:xfrm>
            <a:off x="6101261" y="1506640"/>
            <a:ext cx="365760" cy="465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18022" y="540349"/>
            <a:ext cx="19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</a:rPr>
              <a:t>Installation of CDC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54" y="3247116"/>
            <a:ext cx="3442188" cy="332458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645226" y="2906068"/>
            <a:ext cx="147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</a:rPr>
              <a:t>Shower event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72333" y="3123170"/>
            <a:ext cx="3802709" cy="3051600"/>
            <a:chOff x="4509890" y="3221780"/>
            <a:chExt cx="3802709" cy="305160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5"/>
            <a:srcRect t="9925"/>
            <a:stretch/>
          </p:blipFill>
          <p:spPr>
            <a:xfrm>
              <a:off x="4509890" y="3322603"/>
              <a:ext cx="3802709" cy="2950777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674728" y="3221780"/>
              <a:ext cx="11321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00CC"/>
                  </a:solidFill>
                </a:rPr>
                <a:t>Event rate</a:t>
              </a:r>
              <a:endParaRPr kumimoji="1" lang="ja-JP" altLang="en-US" dirty="0">
                <a:solidFill>
                  <a:srgbClr val="0000CC"/>
                </a:solidFill>
              </a:endParaRPr>
            </a:p>
          </p:txBody>
        </p:sp>
      </p:grpSp>
      <p:sp>
        <p:nvSpPr>
          <p:cNvPr id="7" name="正方形/長方形 6"/>
          <p:cNvSpPr/>
          <p:nvPr/>
        </p:nvSpPr>
        <p:spPr>
          <a:xfrm>
            <a:off x="129575" y="669202"/>
            <a:ext cx="3118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u="sng" dirty="0"/>
              <a:t>CDC (Central Drift Chamber)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17915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TIPP2017, May 22-26, 2017, Beijing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81" y="626819"/>
            <a:ext cx="2386824" cy="2278823"/>
          </a:xfrm>
          <a:prstGeom prst="rect">
            <a:avLst/>
          </a:prstGeom>
        </p:spPr>
      </p:pic>
      <p:sp>
        <p:nvSpPr>
          <p:cNvPr id="47" name="楕円 46"/>
          <p:cNvSpPr/>
          <p:nvPr/>
        </p:nvSpPr>
        <p:spPr>
          <a:xfrm>
            <a:off x="434849" y="735348"/>
            <a:ext cx="1989088" cy="198776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楕円 47"/>
          <p:cNvSpPr/>
          <p:nvPr/>
        </p:nvSpPr>
        <p:spPr>
          <a:xfrm>
            <a:off x="373190" y="679902"/>
            <a:ext cx="2139759" cy="209757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5621844" y="3628926"/>
            <a:ext cx="3559336" cy="2105862"/>
            <a:chOff x="5182789" y="950122"/>
            <a:chExt cx="3711505" cy="2259988"/>
          </a:xfrm>
        </p:grpSpPr>
        <p:sp>
          <p:nvSpPr>
            <p:cNvPr id="51" name="正方形/長方形 50"/>
            <p:cNvSpPr/>
            <p:nvPr/>
          </p:nvSpPr>
          <p:spPr>
            <a:xfrm>
              <a:off x="5192341" y="950122"/>
              <a:ext cx="3701953" cy="2259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252" y="961206"/>
              <a:ext cx="3464319" cy="2065738"/>
            </a:xfrm>
            <a:prstGeom prst="rect">
              <a:avLst/>
            </a:prstGeom>
            <a:ln>
              <a:noFill/>
            </a:ln>
          </p:spPr>
        </p:pic>
        <p:sp>
          <p:nvSpPr>
            <p:cNvPr id="53" name="テキスト ボックス 52"/>
            <p:cNvSpPr txBox="1"/>
            <p:nvPr/>
          </p:nvSpPr>
          <p:spPr>
            <a:xfrm>
              <a:off x="5834491" y="1586208"/>
              <a:ext cx="2694754" cy="5152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ECL cosmic ray test :</a:t>
              </a:r>
            </a:p>
            <a:p>
              <a:r>
                <a:rPr lang="en-US" altLang="ja-JP" dirty="0">
                  <a:solidFill>
                    <a:schemeClr val="bg1"/>
                  </a:solidFill>
                </a:rPr>
                <a:t>Event rate is about </a:t>
              </a:r>
              <a:r>
                <a:rPr kumimoji="1" lang="en-US" altLang="ja-JP" dirty="0">
                  <a:solidFill>
                    <a:schemeClr val="bg1"/>
                  </a:solidFill>
                </a:rPr>
                <a:t>110Hz.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6289313" y="2953795"/>
              <a:ext cx="1882495" cy="2453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solidFill>
                    <a:srgbClr val="0000CC"/>
                  </a:solidFill>
                </a:rPr>
                <a:t>Time from run-start [s]</a:t>
              </a:r>
              <a:endParaRPr kumimoji="1" lang="ja-JP" altLang="en-US" sz="1400" b="1" dirty="0">
                <a:solidFill>
                  <a:srgbClr val="0000CC"/>
                </a:solidFill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 rot="16200000">
              <a:off x="4732061" y="1785201"/>
              <a:ext cx="1174028" cy="2725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solidFill>
                    <a:srgbClr val="0000CC"/>
                  </a:solidFill>
                </a:rPr>
                <a:t>Event rate [Hz]</a:t>
              </a:r>
              <a:endParaRPr kumimoji="1" lang="ja-JP" altLang="en-US" sz="14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62" name="テキスト ボックス 61"/>
          <p:cNvSpPr txBox="1"/>
          <p:nvPr/>
        </p:nvSpPr>
        <p:spPr>
          <a:xfrm>
            <a:off x="121223" y="274628"/>
            <a:ext cx="389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/>
              <a:t>TOP (Time Of Propagation) counter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  <p:grpSp>
        <p:nvGrpSpPr>
          <p:cNvPr id="63" name="グループ化 62"/>
          <p:cNvGrpSpPr/>
          <p:nvPr/>
        </p:nvGrpSpPr>
        <p:grpSpPr>
          <a:xfrm>
            <a:off x="6100778" y="1015174"/>
            <a:ext cx="2899386" cy="2001284"/>
            <a:chOff x="762837" y="1433889"/>
            <a:chExt cx="3374707" cy="2394370"/>
          </a:xfrm>
        </p:grpSpPr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837" y="1433889"/>
              <a:ext cx="3374707" cy="2394370"/>
            </a:xfrm>
            <a:prstGeom prst="rect">
              <a:avLst/>
            </a:prstGeom>
          </p:spPr>
        </p:pic>
        <p:sp>
          <p:nvSpPr>
            <p:cNvPr id="65" name="テキスト ボックス 64"/>
            <p:cNvSpPr txBox="1"/>
            <p:nvPr/>
          </p:nvSpPr>
          <p:spPr>
            <a:xfrm>
              <a:off x="1117520" y="1625588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direct</a:t>
              </a:r>
              <a:endParaRPr kumimoji="1" lang="ja-JP" altLang="en-US" dirty="0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1763580" y="2047921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reflection</a:t>
              </a:r>
              <a:endParaRPr kumimoji="1" lang="ja-JP" altLang="en-US" dirty="0"/>
            </a:p>
          </p:txBody>
        </p:sp>
      </p:grpSp>
      <p:sp>
        <p:nvSpPr>
          <p:cNvPr id="67" name="テキスト ボックス 66"/>
          <p:cNvSpPr txBox="1"/>
          <p:nvPr/>
        </p:nvSpPr>
        <p:spPr>
          <a:xfrm>
            <a:off x="6035729" y="718605"/>
            <a:ext cx="3311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CC"/>
                </a:solidFill>
              </a:rPr>
              <a:t>Hit timi</a:t>
            </a:r>
            <a:r>
              <a:rPr lang="en-US" altLang="ja-JP" sz="1400" dirty="0">
                <a:solidFill>
                  <a:srgbClr val="0000CC"/>
                </a:solidFill>
              </a:rPr>
              <a:t>ng distribution of cosmic ray events</a:t>
            </a:r>
            <a:endParaRPr kumimoji="1" lang="ja-JP" altLang="en-US" sz="1400" dirty="0">
              <a:solidFill>
                <a:srgbClr val="0000CC"/>
              </a:solidFill>
            </a:endParaRP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825" y="776805"/>
            <a:ext cx="3088904" cy="819788"/>
          </a:xfrm>
          <a:prstGeom prst="rect">
            <a:avLst/>
          </a:prstGeom>
        </p:spPr>
      </p:pic>
      <p:pic>
        <p:nvPicPr>
          <p:cNvPr id="69" name="図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249" y="1766231"/>
            <a:ext cx="2436637" cy="89834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 rot="2348647">
            <a:off x="7443790" y="2101175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Preliminary</a:t>
            </a:r>
            <a:endParaRPr kumimoji="1" lang="ja-JP" alt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327318" y="4385661"/>
            <a:ext cx="2321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Stable cosmic ray run was</a:t>
            </a:r>
          </a:p>
          <a:p>
            <a:r>
              <a:rPr kumimoji="1" lang="en-US" altLang="ja-JP" sz="1600" dirty="0"/>
              <a:t>achieved.</a:t>
            </a:r>
          </a:p>
        </p:txBody>
      </p:sp>
      <p:cxnSp>
        <p:nvCxnSpPr>
          <p:cNvPr id="11" name="直線矢印コネクタ 10"/>
          <p:cNvCxnSpPr>
            <a:cxnSpLocks/>
          </p:cNvCxnSpPr>
          <p:nvPr/>
        </p:nvCxnSpPr>
        <p:spPr>
          <a:xfrm flipV="1">
            <a:off x="2395348" y="1329751"/>
            <a:ext cx="960834" cy="78284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428" y="3648518"/>
            <a:ext cx="2397458" cy="2235768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2801819" y="3410544"/>
            <a:ext cx="2911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00CC"/>
                </a:solidFill>
              </a:rPr>
              <a:t>Cosmic ray event in Barrel blocks</a:t>
            </a:r>
            <a:endParaRPr kumimoji="1" lang="ja-JP" altLang="en-US" sz="1600" dirty="0">
              <a:solidFill>
                <a:srgbClr val="0000CC"/>
              </a:solidFill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8"/>
          <a:srcRect l="50789" t="10021" r="7833" b="15870"/>
          <a:stretch/>
        </p:blipFill>
        <p:spPr>
          <a:xfrm>
            <a:off x="199718" y="3742392"/>
            <a:ext cx="2486701" cy="2172815"/>
          </a:xfrm>
          <a:prstGeom prst="rect">
            <a:avLst/>
          </a:prstGeom>
        </p:spPr>
      </p:pic>
      <p:cxnSp>
        <p:nvCxnSpPr>
          <p:cNvPr id="73" name="直線矢印コネクタ 72"/>
          <p:cNvCxnSpPr>
            <a:cxnSpLocks/>
          </p:cNvCxnSpPr>
          <p:nvPr/>
        </p:nvCxnSpPr>
        <p:spPr>
          <a:xfrm>
            <a:off x="593509" y="2749937"/>
            <a:ext cx="489441" cy="1395886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4156" y="-44882"/>
            <a:ext cx="6487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u="sng" dirty="0"/>
              <a:t>Cosmic ray data-taking with sub-detectors (Cont’d)</a:t>
            </a:r>
            <a:endParaRPr lang="ja-JP" altLang="en-US" sz="2400" u="sng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024750" y="3359281"/>
            <a:ext cx="1028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00CC"/>
                </a:solidFill>
              </a:rPr>
              <a:t>Event rate</a:t>
            </a:r>
            <a:endParaRPr kumimoji="1" lang="ja-JP" altLang="en-US" sz="1600" dirty="0">
              <a:solidFill>
                <a:srgbClr val="0000CC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071240" y="587109"/>
            <a:ext cx="291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CC"/>
                </a:solidFill>
              </a:rPr>
              <a:t>Quartz bar and ray of Cherenkov light</a:t>
            </a:r>
            <a:endParaRPr kumimoji="1" lang="ja-JP" altLang="en-US" sz="1400" dirty="0">
              <a:solidFill>
                <a:srgbClr val="0000CC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74945" y="3372963"/>
            <a:ext cx="1838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00CC"/>
                </a:solidFill>
              </a:rPr>
              <a:t>Cross section of ECL</a:t>
            </a:r>
            <a:endParaRPr kumimoji="1" lang="ja-JP" altLang="en-US" sz="1600" dirty="0">
              <a:solidFill>
                <a:srgbClr val="0000CC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3190" y="5946129"/>
            <a:ext cx="871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Each sub-detector’s DAQ was successfully integrated and start collecting cosmic ray events.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9718" y="2970403"/>
            <a:ext cx="38109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/>
              <a:t>ECL (Electromagnetic Calorimeter)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20821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TIPP2017, May 22-26, 2017, Beijing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45E6-2D99-4729-97F5-58C67F2D725C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435629" cy="660400"/>
          </a:xfrm>
        </p:spPr>
        <p:txBody>
          <a:bodyPr>
            <a:normAutofit/>
          </a:bodyPr>
          <a:lstStyle/>
          <a:p>
            <a:r>
              <a:rPr kumimoji="1" lang="en-US" altLang="ja-JP" sz="2800" u="sng" dirty="0"/>
              <a:t>Summary</a:t>
            </a:r>
            <a:endParaRPr kumimoji="1" lang="ja-JP" altLang="en-US" sz="2800" u="sng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5887" y="769450"/>
            <a:ext cx="78946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In the Belle II experiment, we started to take cosmic ray events with the installed sub-detectors for detector and DAQ commissioning.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DAQ integration for the cosmic ray test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Common interface between backend-DAQ and FEE for several sub-detectors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High rate test w/ dummy trigger was performed for barrel ECL with trigger rate of 30kHz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Partitioned DAQ components : (Trigger timing distribution, backend data-stream 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Local/combined data-taking can be easily switched.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Start taking cosmic ray evens w/ CDC, ECL, TOP, CDC+ECL+TOP combined</a:t>
            </a:r>
          </a:p>
        </p:txBody>
      </p:sp>
    </p:spTree>
    <p:extLst>
      <p:ext uri="{BB962C8B-B14F-4D97-AF65-F5344CB8AC3E}">
        <p14:creationId xmlns:p14="http://schemas.microsoft.com/office/powerpoint/2010/main" val="385949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D9D2-A2C1-4445-9600-51CF6F6B9725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grpSp>
        <p:nvGrpSpPr>
          <p:cNvPr id="30" name="グループ化 29"/>
          <p:cNvGrpSpPr/>
          <p:nvPr/>
        </p:nvGrpSpPr>
        <p:grpSpPr>
          <a:xfrm>
            <a:off x="2587747" y="967132"/>
            <a:ext cx="6522098" cy="3949128"/>
            <a:chOff x="91669" y="567623"/>
            <a:chExt cx="6522098" cy="3949128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91669" y="642066"/>
              <a:ext cx="6522098" cy="3874685"/>
              <a:chOff x="3716611" y="3307818"/>
              <a:chExt cx="5433661" cy="3076243"/>
            </a:xfrm>
          </p:grpSpPr>
          <p:pic>
            <p:nvPicPr>
              <p:cNvPr id="10" name="図 9"/>
              <p:cNvPicPr>
                <a:picLocks noChangeAspect="1"/>
              </p:cNvPicPr>
              <p:nvPr/>
            </p:nvPicPr>
            <p:blipFill rotWithShape="1">
              <a:blip r:embed="rId3"/>
              <a:srcRect b="4978"/>
              <a:stretch/>
            </p:blipFill>
            <p:spPr>
              <a:xfrm>
                <a:off x="3716611" y="3307818"/>
                <a:ext cx="5433661" cy="3076243"/>
              </a:xfrm>
              <a:prstGeom prst="rect">
                <a:avLst/>
              </a:prstGeom>
            </p:spPr>
          </p:pic>
          <p:sp>
            <p:nvSpPr>
              <p:cNvPr id="11" name="正方形/長方形 10"/>
              <p:cNvSpPr/>
              <p:nvPr/>
            </p:nvSpPr>
            <p:spPr>
              <a:xfrm>
                <a:off x="3790490" y="3729752"/>
                <a:ext cx="1164047" cy="354169"/>
              </a:xfrm>
              <a:prstGeom prst="rect">
                <a:avLst/>
              </a:prstGeom>
              <a:solidFill>
                <a:srgbClr val="0000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b="1" dirty="0">
                    <a:solidFill>
                      <a:schemeClr val="bg1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ECL</a:t>
                </a:r>
              </a:p>
              <a:p>
                <a:pPr algn="ctr"/>
                <a:r>
                  <a:rPr kumimoji="1" lang="en-US" altLang="ja-JP" sz="900" b="1" dirty="0">
                    <a:solidFill>
                      <a:schemeClr val="bg1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(Electromagnetic </a:t>
                </a:r>
                <a:r>
                  <a:rPr kumimoji="1" lang="en-US" altLang="ja-JP" sz="900" b="1" dirty="0" err="1">
                    <a:solidFill>
                      <a:schemeClr val="bg1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CaLorimeter</a:t>
                </a:r>
                <a:r>
                  <a:rPr kumimoji="1" lang="en-US" altLang="ja-JP" sz="900" b="1" dirty="0">
                    <a:solidFill>
                      <a:schemeClr val="bg1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)</a:t>
                </a:r>
                <a:endParaRPr kumimoji="1" lang="ja-JP" altLang="en-US" sz="9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cxnSp>
          <p:nvCxnSpPr>
            <p:cNvPr id="12" name="直線矢印コネクタ 11"/>
            <p:cNvCxnSpPr/>
            <p:nvPr/>
          </p:nvCxnSpPr>
          <p:spPr>
            <a:xfrm flipH="1">
              <a:off x="2928387" y="886209"/>
              <a:ext cx="2057400" cy="23899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flipH="1">
              <a:off x="3977869" y="896600"/>
              <a:ext cx="1018310" cy="43641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 flipH="1">
              <a:off x="3281679" y="2237027"/>
              <a:ext cx="1766454" cy="19742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>
              <a:cxnSpLocks/>
            </p:cNvCxnSpPr>
            <p:nvPr/>
          </p:nvCxnSpPr>
          <p:spPr>
            <a:xfrm flipH="1" flipV="1">
              <a:off x="3134957" y="2874779"/>
              <a:ext cx="1944348" cy="1035184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1598351" y="1229109"/>
              <a:ext cx="1319645" cy="737754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>
              <a:off x="1577569" y="2237027"/>
              <a:ext cx="1350818" cy="12469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V="1">
              <a:off x="1120369" y="2579927"/>
              <a:ext cx="1828800" cy="11430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正方形/長方形 18"/>
            <p:cNvSpPr/>
            <p:nvPr/>
          </p:nvSpPr>
          <p:spPr>
            <a:xfrm>
              <a:off x="392812" y="1740581"/>
              <a:ext cx="1083531" cy="35175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PXD</a:t>
              </a:r>
            </a:p>
            <a:p>
              <a:pPr algn="ctr"/>
              <a:r>
                <a:rPr kumimoji="1" lang="en-US" altLang="ja-JP" sz="9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</a:t>
              </a:r>
              <a:r>
                <a:rPr kumimoji="1" lang="en-US" altLang="ja-JP" sz="900" b="1" dirty="0" err="1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PiXel</a:t>
              </a:r>
              <a:r>
                <a:rPr kumimoji="1" lang="en-US" altLang="ja-JP" sz="9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Detector)</a:t>
              </a:r>
              <a:endParaRPr kumimoji="1" lang="ja-JP" altLang="en-US" sz="900" b="1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46471" y="2684534"/>
              <a:ext cx="1041212" cy="461956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SVD</a:t>
              </a:r>
            </a:p>
            <a:p>
              <a:pPr algn="ctr"/>
              <a:r>
                <a:rPr kumimoji="1" lang="en-US" altLang="ja-JP" sz="9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(Silicon Vertex Detector)</a:t>
              </a:r>
              <a:endParaRPr kumimoji="1" lang="ja-JP" altLang="en-US" sz="900" b="1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80347" y="3555974"/>
              <a:ext cx="1462960" cy="353989"/>
            </a:xfrm>
            <a:prstGeom prst="rect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b="1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CDC</a:t>
              </a:r>
            </a:p>
            <a:p>
              <a:pPr algn="ctr"/>
              <a:r>
                <a:rPr lang="en-US" altLang="ja-JP" sz="900" b="1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(Central Drift Chamber)</a:t>
              </a: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069382" y="1669099"/>
              <a:ext cx="1253756" cy="630273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ARICH</a:t>
              </a:r>
            </a:p>
            <a:p>
              <a:pPr algn="ctr"/>
              <a:r>
                <a:rPr kumimoji="1" lang="en-US" altLang="ja-JP" sz="9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(Aerogel Ring Imaging Cherenkov Detector )</a:t>
              </a:r>
              <a:endParaRPr kumimoji="1" lang="ja-JP" altLang="en-US" sz="900" b="1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069382" y="3500302"/>
              <a:ext cx="1416133" cy="445250"/>
            </a:xfrm>
            <a:prstGeom prst="rect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TOP</a:t>
              </a:r>
            </a:p>
            <a:p>
              <a:pPr algn="ctr"/>
              <a:r>
                <a:rPr kumimoji="1" lang="en-US" altLang="ja-JP" sz="9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(Time Of Propagation) </a:t>
              </a:r>
              <a:endParaRPr kumimoji="1" lang="ja-JP" altLang="en-US" sz="900" b="1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972329" y="567623"/>
              <a:ext cx="1513186" cy="416253"/>
            </a:xfrm>
            <a:prstGeom prst="rect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KLM</a:t>
              </a:r>
            </a:p>
            <a:p>
              <a:pPr algn="ctr"/>
              <a:r>
                <a:rPr lang="en-US" altLang="ja-JP" sz="900" b="1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(KL and Muon detector)</a:t>
              </a:r>
              <a:endParaRPr kumimoji="1" lang="ja-JP" altLang="en-US" sz="900" b="1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236356" y="5028816"/>
            <a:ext cx="89916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u="sng" dirty="0"/>
              <a:t>Schedule of the Belle-II experiment</a:t>
            </a:r>
            <a:r>
              <a:rPr lang="en-US" altLang="ja-JP" u="sng" dirty="0"/>
              <a:t> : </a:t>
            </a:r>
          </a:p>
          <a:p>
            <a:r>
              <a:rPr lang="en-US" altLang="ja-JP" sz="1600" dirty="0"/>
              <a:t>2016 : phase I run ( accelerator commissioning and beam background study )</a:t>
            </a:r>
          </a:p>
          <a:p>
            <a:r>
              <a:rPr lang="en-US" altLang="ja-JP" sz="1600" dirty="0"/>
              <a:t>2018 Jan. : phase II run ( with the Belle II outer sub-detectors )</a:t>
            </a:r>
          </a:p>
          <a:p>
            <a:r>
              <a:rPr lang="en-US" altLang="ja-JP" sz="1600" dirty="0"/>
              <a:t>2018 Dec. : phase III run ( with the full Belle II detector )</a:t>
            </a:r>
            <a:endParaRPr lang="ja-JP" altLang="en-US" sz="1600" dirty="0"/>
          </a:p>
        </p:txBody>
      </p:sp>
      <p:sp>
        <p:nvSpPr>
          <p:cNvPr id="2" name="正方形/長方形 1"/>
          <p:cNvSpPr/>
          <p:nvPr/>
        </p:nvSpPr>
        <p:spPr>
          <a:xfrm>
            <a:off x="30948" y="8236"/>
            <a:ext cx="7579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u="sng" dirty="0"/>
              <a:t>Belle II detector</a:t>
            </a:r>
          </a:p>
          <a:p>
            <a:pPr lvl="1"/>
            <a:endParaRPr lang="en-US" altLang="ja-JP" sz="16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7765" y="421392"/>
            <a:ext cx="480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It c</a:t>
            </a:r>
            <a:r>
              <a:rPr kumimoji="1" lang="en-US" altLang="ja-JP" dirty="0"/>
              <a:t>onsists of 7 sub-detectors.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CDC, TOP, ECL and KLM were already installed.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54668" y="2706014"/>
            <a:ext cx="13706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Aerogel radiator</a:t>
            </a:r>
            <a:endParaRPr kumimoji="1" lang="ja-JP" altLang="en-US" sz="14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359159" y="1397168"/>
            <a:ext cx="188378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resistive plate chamber</a:t>
            </a:r>
          </a:p>
          <a:p>
            <a:r>
              <a:rPr kumimoji="1" lang="en-US" altLang="ja-JP" sz="1400" dirty="0"/>
              <a:t>+scintillator</a:t>
            </a:r>
            <a:endParaRPr kumimoji="1" lang="ja-JP" altLang="en-US" sz="1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575383" y="4362427"/>
            <a:ext cx="12772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quartz radiator</a:t>
            </a:r>
            <a:endParaRPr kumimoji="1" lang="ja-JP" altLang="en-US" sz="14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523012" y="1038627"/>
            <a:ext cx="16464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kumimoji="1" lang="en-US" altLang="ja-JP" sz="1400" dirty="0"/>
          </a:p>
          <a:p>
            <a:r>
              <a:rPr kumimoji="1" lang="en-US" altLang="ja-JP" sz="1400" dirty="0" err="1"/>
              <a:t>CsI</a:t>
            </a:r>
            <a:r>
              <a:rPr kumimoji="1" lang="en-US" altLang="ja-JP" sz="1400" dirty="0"/>
              <a:t>(Tl) crystal blocks</a:t>
            </a:r>
            <a:endParaRPr kumimoji="1" lang="ja-JP" altLang="en-US" sz="1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591042" y="4332178"/>
            <a:ext cx="12266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                          </a:t>
            </a:r>
          </a:p>
          <a:p>
            <a:r>
              <a:rPr kumimoji="1" lang="en-US" altLang="ja-JP" sz="1400" dirty="0"/>
              <a:t>    </a:t>
            </a:r>
            <a:endParaRPr kumimoji="1" lang="ja-JP" altLang="en-US" sz="14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3475" y="2572444"/>
            <a:ext cx="2436871" cy="206210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Tracking</a:t>
            </a:r>
          </a:p>
          <a:p>
            <a:r>
              <a:rPr lang="ja-JP" altLang="en-US" sz="1600" dirty="0"/>
              <a:t>→ </a:t>
            </a:r>
            <a:r>
              <a:rPr kumimoji="1" lang="en-US" altLang="ja-JP" sz="1600" b="1" dirty="0"/>
              <a:t>CDC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Particle ID</a:t>
            </a:r>
          </a:p>
          <a:p>
            <a:r>
              <a:rPr lang="ja-JP" altLang="en-US" sz="1600" dirty="0"/>
              <a:t>→ </a:t>
            </a:r>
            <a:r>
              <a:rPr lang="en-US" altLang="ja-JP" sz="1600" b="1" dirty="0"/>
              <a:t>TOP, ARICH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EM calorimeter</a:t>
            </a:r>
          </a:p>
          <a:p>
            <a:r>
              <a:rPr lang="ja-JP" altLang="en-US" sz="1600" dirty="0"/>
              <a:t>→ </a:t>
            </a:r>
            <a:r>
              <a:rPr lang="en-US" altLang="ja-JP" sz="1600" b="1" dirty="0"/>
              <a:t>ECL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Muon, Klong</a:t>
            </a:r>
          </a:p>
          <a:p>
            <a:r>
              <a:rPr lang="ja-JP" altLang="en-US" sz="1600" dirty="0"/>
              <a:t>→ </a:t>
            </a:r>
            <a:r>
              <a:rPr lang="en-US" altLang="ja-JP" sz="1600" b="1" dirty="0"/>
              <a:t>KLM</a:t>
            </a:r>
            <a:endParaRPr kumimoji="1" lang="ja-JP" altLang="en-US" sz="16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3018" y="2344212"/>
            <a:ext cx="1677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00CC"/>
                </a:solidFill>
              </a:rPr>
              <a:t>Outer sub-detectors</a:t>
            </a:r>
            <a:endParaRPr kumimoji="1" lang="ja-JP" altLang="en-US" sz="1400" b="1" dirty="0">
              <a:solidFill>
                <a:srgbClr val="0000CC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604" y="1326942"/>
            <a:ext cx="1639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Inner sub-detectors</a:t>
            </a:r>
            <a:endParaRPr kumimoji="1" lang="ja-JP" altLang="en-US" sz="1400" b="1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3733" y="1587227"/>
            <a:ext cx="243687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Vertex determination:</a:t>
            </a:r>
          </a:p>
          <a:p>
            <a:r>
              <a:rPr lang="ja-JP" altLang="en-US" sz="1600" dirty="0"/>
              <a:t>→ </a:t>
            </a:r>
            <a:r>
              <a:rPr lang="en-US" altLang="ja-JP" sz="1600" b="1" dirty="0"/>
              <a:t>PXD, SVD</a:t>
            </a:r>
          </a:p>
        </p:txBody>
      </p:sp>
    </p:spTree>
    <p:extLst>
      <p:ext uri="{BB962C8B-B14F-4D97-AF65-F5344CB8AC3E}">
        <p14:creationId xmlns:p14="http://schemas.microsoft.com/office/powerpoint/2010/main" val="382444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761" y="510263"/>
            <a:ext cx="7398107" cy="4986487"/>
          </a:xfrm>
          <a:prstGeom prst="rect">
            <a:avLst/>
          </a:prstGeom>
        </p:spPr>
      </p:pic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-156266"/>
            <a:ext cx="8240713" cy="611188"/>
          </a:xfrm>
        </p:spPr>
        <p:txBody>
          <a:bodyPr>
            <a:normAutofit/>
          </a:bodyPr>
          <a:lstStyle/>
          <a:p>
            <a:r>
              <a:rPr lang="en-US" altLang="ja-JP" sz="2400" u="sng" dirty="0">
                <a:latin typeface="+mn-lt"/>
              </a:rPr>
              <a:t>Schematic view of Belle II Data Acquisition System</a:t>
            </a:r>
            <a:endParaRPr kumimoji="1" lang="ja-JP" altLang="en-US" sz="2400" u="sng" dirty="0">
              <a:latin typeface="+mn-lt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1743649" y="2149437"/>
            <a:ext cx="2379307" cy="337181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4160672" y="2530699"/>
            <a:ext cx="930782" cy="2926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>
            <a:off x="5214130" y="2559358"/>
            <a:ext cx="1550825" cy="2926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円/楕円 19"/>
          <p:cNvSpPr/>
          <p:nvPr/>
        </p:nvSpPr>
        <p:spPr>
          <a:xfrm>
            <a:off x="4776100" y="1280945"/>
            <a:ext cx="2267337" cy="1048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>
            <a:off x="1835945" y="578941"/>
            <a:ext cx="2267337" cy="1048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円/楕円 23"/>
          <p:cNvSpPr/>
          <p:nvPr/>
        </p:nvSpPr>
        <p:spPr>
          <a:xfrm>
            <a:off x="6954225" y="2530699"/>
            <a:ext cx="1550825" cy="2926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486158" y="5521964"/>
            <a:ext cx="9444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X40</a:t>
            </a:r>
          </a:p>
          <a:p>
            <a:r>
              <a:rPr lang="en-US" altLang="ja-JP" sz="1400" dirty="0"/>
              <a:t>Readout</a:t>
            </a:r>
          </a:p>
          <a:p>
            <a:r>
              <a:rPr kumimoji="1" lang="en-US" altLang="ja-JP" sz="1400" dirty="0"/>
              <a:t>PCs</a:t>
            </a:r>
            <a:endParaRPr kumimoji="1" lang="ja-JP" altLang="en-US" sz="14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312825" y="5464638"/>
            <a:ext cx="8899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X210</a:t>
            </a:r>
          </a:p>
          <a:p>
            <a:r>
              <a:rPr lang="en-US" altLang="ja-JP" sz="1400" dirty="0"/>
              <a:t>readout</a:t>
            </a:r>
          </a:p>
          <a:p>
            <a:r>
              <a:rPr kumimoji="1" lang="en-US" altLang="ja-JP" sz="1400" dirty="0"/>
              <a:t>boards</a:t>
            </a:r>
            <a:endParaRPr kumimoji="1" lang="ja-JP" altLang="en-US" sz="1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595231" y="5589513"/>
            <a:ext cx="3172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x</a:t>
            </a:r>
            <a:r>
              <a:rPr kumimoji="1" lang="en-US" altLang="ja-JP" sz="1400" dirty="0"/>
              <a:t>10 Hig</a:t>
            </a:r>
            <a:r>
              <a:rPr lang="en-US" altLang="ja-JP" sz="1400" dirty="0"/>
              <a:t>h </a:t>
            </a:r>
            <a:r>
              <a:rPr kumimoji="1" lang="en-US" altLang="ja-JP" sz="1400" dirty="0"/>
              <a:t>Level </a:t>
            </a:r>
            <a:r>
              <a:rPr kumimoji="1" lang="en-US" altLang="ja-JP" sz="1400" dirty="0" err="1"/>
              <a:t>Trigger+storage</a:t>
            </a:r>
            <a:r>
              <a:rPr kumimoji="1" lang="en-US" altLang="ja-JP" sz="1400" dirty="0"/>
              <a:t> unit</a:t>
            </a:r>
          </a:p>
          <a:p>
            <a:r>
              <a:rPr lang="en-US" altLang="ja-JP" sz="1400" dirty="0" err="1"/>
              <a:t>HLT</a:t>
            </a:r>
            <a:r>
              <a:rPr lang="en-US" altLang="ja-JP" sz="1400" dirty="0"/>
              <a:t>: ( 20nodes x 16cores )/ unit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41866" y="5671720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/>
              <a:t>1GbE/10GbE</a:t>
            </a:r>
          </a:p>
          <a:p>
            <a:r>
              <a:rPr kumimoji="1" lang="en-US" altLang="ja-JP" sz="1200" b="1" dirty="0"/>
              <a:t>switch</a:t>
            </a:r>
            <a:endParaRPr kumimoji="1" lang="ja-JP" altLang="en-US" sz="1200" b="1" dirty="0"/>
          </a:p>
        </p:txBody>
      </p:sp>
      <p:sp>
        <p:nvSpPr>
          <p:cNvPr id="23" name="正方形/長方形 22"/>
          <p:cNvSpPr/>
          <p:nvPr/>
        </p:nvSpPr>
        <p:spPr>
          <a:xfrm rot="3772809">
            <a:off x="4020245" y="3469973"/>
            <a:ext cx="1053335" cy="3631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>
                <a:solidFill>
                  <a:schemeClr val="tx2"/>
                </a:solidFill>
              </a:rPr>
              <a:t>～ </a:t>
            </a:r>
            <a:r>
              <a:rPr lang="en-US" altLang="ja-JP" sz="1350" b="1" dirty="0">
                <a:solidFill>
                  <a:schemeClr val="tx2"/>
                </a:solidFill>
              </a:rPr>
              <a:t>3GB/s</a:t>
            </a:r>
            <a:endParaRPr lang="ja-JP" altLang="en-US" sz="1350" b="1" dirty="0">
              <a:solidFill>
                <a:schemeClr val="tx2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 rot="3772809">
            <a:off x="3830011" y="1521165"/>
            <a:ext cx="1065847" cy="3631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>
                <a:solidFill>
                  <a:schemeClr val="tx2"/>
                </a:solidFill>
              </a:rPr>
              <a:t>～ </a:t>
            </a:r>
            <a:r>
              <a:rPr lang="en-US" altLang="ja-JP" sz="1350" b="1" dirty="0">
                <a:solidFill>
                  <a:schemeClr val="tx2"/>
                </a:solidFill>
              </a:rPr>
              <a:t>30GB/s</a:t>
            </a:r>
            <a:endParaRPr lang="ja-JP" altLang="en-US" sz="1350" b="1" dirty="0">
              <a:solidFill>
                <a:schemeClr val="tx2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 rot="3772809">
            <a:off x="6424376" y="3385732"/>
            <a:ext cx="1376561" cy="62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b="1" dirty="0">
                <a:solidFill>
                  <a:schemeClr val="tx2"/>
                </a:solidFill>
              </a:rPr>
              <a:t>1-</a:t>
            </a:r>
            <a:r>
              <a:rPr lang="ja-JP" altLang="en-US" sz="1350" b="1" dirty="0">
                <a:solidFill>
                  <a:schemeClr val="tx2"/>
                </a:solidFill>
              </a:rPr>
              <a:t> </a:t>
            </a:r>
            <a:r>
              <a:rPr lang="en-US" altLang="ja-JP" sz="1350" b="1" dirty="0">
                <a:solidFill>
                  <a:schemeClr val="tx2"/>
                </a:solidFill>
              </a:rPr>
              <a:t>2GB/s</a:t>
            </a:r>
          </a:p>
          <a:p>
            <a:pPr algn="ctr"/>
            <a:r>
              <a:rPr lang="en-US" altLang="ja-JP" sz="1350" b="1" dirty="0">
                <a:solidFill>
                  <a:schemeClr val="tx2"/>
                </a:solidFill>
              </a:rPr>
              <a:t>(analysis info. Is added)</a:t>
            </a:r>
            <a:endParaRPr lang="ja-JP" altLang="en-US" sz="1350" b="1" dirty="0">
              <a:solidFill>
                <a:schemeClr val="tx2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 rot="3772809">
            <a:off x="6421563" y="1861469"/>
            <a:ext cx="953987" cy="3631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>
                <a:solidFill>
                  <a:schemeClr val="tx2"/>
                </a:solidFill>
              </a:rPr>
              <a:t>～</a:t>
            </a:r>
            <a:r>
              <a:rPr lang="en-US" altLang="ja-JP" sz="1350" b="1" dirty="0">
                <a:solidFill>
                  <a:schemeClr val="tx2"/>
                </a:solidFill>
              </a:rPr>
              <a:t>1GB/s</a:t>
            </a:r>
            <a:endParaRPr lang="ja-JP" altLang="en-US" sz="1350" b="1" dirty="0">
              <a:solidFill>
                <a:schemeClr val="tx2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 rot="3772809">
            <a:off x="7632959" y="3177533"/>
            <a:ext cx="924699" cy="3631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b="1" dirty="0">
                <a:solidFill>
                  <a:schemeClr val="tx2"/>
                </a:solidFill>
              </a:rPr>
              <a:t>2-3GB/s</a:t>
            </a:r>
            <a:endParaRPr lang="ja-JP" altLang="en-US" sz="1350" b="1" dirty="0">
              <a:solidFill>
                <a:schemeClr val="tx2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 rot="3772809">
            <a:off x="4927916" y="3364914"/>
            <a:ext cx="1376561" cy="413506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b="1" dirty="0">
                <a:solidFill>
                  <a:schemeClr val="tx2"/>
                </a:solidFill>
              </a:rPr>
              <a:t>Trigger rate </a:t>
            </a:r>
          </a:p>
          <a:p>
            <a:pPr algn="ctr"/>
            <a:r>
              <a:rPr lang="en-US" altLang="ja-JP" sz="1350" b="1" dirty="0">
                <a:solidFill>
                  <a:schemeClr val="tx2"/>
                </a:solidFill>
              </a:rPr>
              <a:t>x1/3-1/5</a:t>
            </a:r>
            <a:endParaRPr lang="ja-JP" altLang="en-US" sz="1350" b="1" dirty="0">
              <a:solidFill>
                <a:schemeClr val="tx2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625752" y="461374"/>
            <a:ext cx="5667169" cy="1741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b="1" dirty="0">
                <a:solidFill>
                  <a:schemeClr val="tx1"/>
                </a:solidFill>
              </a:rPr>
              <a:t>Level1 trigger </a:t>
            </a:r>
            <a:r>
              <a:rPr lang="ja-JP" altLang="en-US" sz="1350" b="1" dirty="0">
                <a:solidFill>
                  <a:schemeClr val="tx1"/>
                </a:solidFill>
              </a:rPr>
              <a:t>～ </a:t>
            </a:r>
            <a:r>
              <a:rPr lang="en-US" altLang="ja-JP" sz="1350" b="1" dirty="0">
                <a:solidFill>
                  <a:schemeClr val="tx1"/>
                </a:solidFill>
              </a:rPr>
              <a:t>30kHz (max. value for DAQ development )</a:t>
            </a:r>
            <a:endParaRPr lang="ja-JP" altLang="en-US" sz="1350" b="1" dirty="0">
              <a:solidFill>
                <a:schemeClr val="tx1"/>
              </a:solidFill>
            </a:endParaRPr>
          </a:p>
        </p:txBody>
      </p:sp>
      <p:sp>
        <p:nvSpPr>
          <p:cNvPr id="3" name="左中かっこ 2"/>
          <p:cNvSpPr/>
          <p:nvPr/>
        </p:nvSpPr>
        <p:spPr>
          <a:xfrm>
            <a:off x="916887" y="1627855"/>
            <a:ext cx="306303" cy="1316073"/>
          </a:xfrm>
          <a:prstGeom prst="leftBrac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左中かっこ 37"/>
          <p:cNvSpPr/>
          <p:nvPr/>
        </p:nvSpPr>
        <p:spPr>
          <a:xfrm>
            <a:off x="913105" y="3041587"/>
            <a:ext cx="306303" cy="2444607"/>
          </a:xfrm>
          <a:prstGeom prst="leftBrac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 rot="5400000">
            <a:off x="-27814" y="2184089"/>
            <a:ext cx="996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Inner sub-detectors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 rot="5400000">
            <a:off x="-357840" y="4110001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Outer sub-detectors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3939" y="6338950"/>
            <a:ext cx="7443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ja-JP" sz="1600" dirty="0">
                <a:solidFill>
                  <a:schemeClr val="bg1"/>
                </a:solidFill>
              </a:rPr>
              <a:t>Common interface with FEE</a:t>
            </a:r>
            <a:r>
              <a:rPr lang="en-US" altLang="ja-JP" sz="1600" dirty="0">
                <a:solidFill>
                  <a:schemeClr val="bg1"/>
                </a:solidFill>
              </a:rPr>
              <a:t>s of all sub-detectors except for the pixel detector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>
                <a:solidFill>
                  <a:schemeClr val="bg1"/>
                </a:solidFill>
              </a:rPr>
              <a:t>PXD event size is reduced online by Region of Interest obtained by track information.</a:t>
            </a:r>
          </a:p>
        </p:txBody>
      </p:sp>
      <p:sp>
        <p:nvSpPr>
          <p:cNvPr id="13" name="四角形: メモ 12"/>
          <p:cNvSpPr/>
          <p:nvPr/>
        </p:nvSpPr>
        <p:spPr>
          <a:xfrm>
            <a:off x="1171761" y="706631"/>
            <a:ext cx="950028" cy="567246"/>
          </a:xfrm>
          <a:prstGeom prst="foldedCorne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ja-JP" sz="1100" b="1" dirty="0">
                <a:solidFill>
                  <a:srgbClr val="0000CC"/>
                </a:solidFill>
              </a:rPr>
              <a:t>Trigger and</a:t>
            </a:r>
          </a:p>
          <a:p>
            <a:pPr marL="0" lvl="1" algn="ctr"/>
            <a:r>
              <a:rPr lang="en-US" altLang="ja-JP" sz="1100" b="1" dirty="0">
                <a:solidFill>
                  <a:srgbClr val="0000CC"/>
                </a:solidFill>
              </a:rPr>
              <a:t>Timing distribution</a:t>
            </a:r>
          </a:p>
        </p:txBody>
      </p:sp>
      <p:sp>
        <p:nvSpPr>
          <p:cNvPr id="40" name="四角形: メモ 39"/>
          <p:cNvSpPr/>
          <p:nvPr/>
        </p:nvSpPr>
        <p:spPr>
          <a:xfrm>
            <a:off x="2107993" y="2095760"/>
            <a:ext cx="1686665" cy="380261"/>
          </a:xfrm>
          <a:prstGeom prst="foldedCorne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ja-JP" sz="1100" b="1" dirty="0">
                <a:solidFill>
                  <a:srgbClr val="0000CC"/>
                </a:solidFill>
              </a:rPr>
              <a:t>Common readout-system</a:t>
            </a:r>
          </a:p>
          <a:p>
            <a:pPr marL="0" lvl="1" algn="ctr"/>
            <a:r>
              <a:rPr lang="en-US" altLang="ja-JP" sz="1100" b="1" dirty="0">
                <a:solidFill>
                  <a:srgbClr val="0000CC"/>
                </a:solidFill>
              </a:rPr>
              <a:t>for sub-detectors</a:t>
            </a:r>
          </a:p>
        </p:txBody>
      </p:sp>
      <p:sp>
        <p:nvSpPr>
          <p:cNvPr id="41" name="四角形: メモ 40"/>
          <p:cNvSpPr/>
          <p:nvPr/>
        </p:nvSpPr>
        <p:spPr>
          <a:xfrm>
            <a:off x="4033893" y="2322912"/>
            <a:ext cx="1136641" cy="356879"/>
          </a:xfrm>
          <a:prstGeom prst="foldedCorne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ja-JP" sz="1100" b="1" dirty="0">
                <a:solidFill>
                  <a:srgbClr val="0000CC"/>
                </a:solidFill>
              </a:rPr>
              <a:t>Event-building w/o PXD</a:t>
            </a:r>
          </a:p>
        </p:txBody>
      </p:sp>
      <p:sp>
        <p:nvSpPr>
          <p:cNvPr id="42" name="四角形: メモ 41"/>
          <p:cNvSpPr/>
          <p:nvPr/>
        </p:nvSpPr>
        <p:spPr>
          <a:xfrm>
            <a:off x="5426549" y="2462269"/>
            <a:ext cx="1136641" cy="218977"/>
          </a:xfrm>
          <a:prstGeom prst="foldedCorne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ja-JP" sz="1100" b="1" dirty="0">
                <a:solidFill>
                  <a:srgbClr val="0000CC"/>
                </a:solidFill>
              </a:rPr>
              <a:t>event-reduction</a:t>
            </a:r>
          </a:p>
        </p:txBody>
      </p:sp>
      <p:sp>
        <p:nvSpPr>
          <p:cNvPr id="43" name="四角形: メモ 42"/>
          <p:cNvSpPr/>
          <p:nvPr/>
        </p:nvSpPr>
        <p:spPr>
          <a:xfrm>
            <a:off x="7292921" y="2260407"/>
            <a:ext cx="1136641" cy="540583"/>
          </a:xfrm>
          <a:prstGeom prst="foldedCorne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ja-JP" sz="1100" b="1" dirty="0">
                <a:solidFill>
                  <a:srgbClr val="0000CC"/>
                </a:solidFill>
              </a:rPr>
              <a:t>Combine with PXD data</a:t>
            </a:r>
          </a:p>
          <a:p>
            <a:pPr marL="0" lvl="1" algn="ctr"/>
            <a:r>
              <a:rPr lang="en-US" altLang="ja-JP" sz="1100" b="1" dirty="0">
                <a:solidFill>
                  <a:srgbClr val="0000CC"/>
                </a:solidFill>
              </a:rPr>
              <a:t>and record</a:t>
            </a:r>
          </a:p>
        </p:txBody>
      </p:sp>
      <p:sp>
        <p:nvSpPr>
          <p:cNvPr id="44" name="四角形: メモ 43"/>
          <p:cNvSpPr/>
          <p:nvPr/>
        </p:nvSpPr>
        <p:spPr>
          <a:xfrm>
            <a:off x="5600642" y="1167582"/>
            <a:ext cx="1237853" cy="519175"/>
          </a:xfrm>
          <a:prstGeom prst="foldedCorne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ja-JP" sz="1100" b="1" dirty="0">
                <a:solidFill>
                  <a:srgbClr val="0000CC"/>
                </a:solidFill>
              </a:rPr>
              <a:t>PXD Data-reduction by Region of Interest</a:t>
            </a: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6066887" y="1992564"/>
            <a:ext cx="415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FF0000"/>
                </a:solidFill>
              </a:rPr>
              <a:t>ROI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5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846-F6A0-46DD-87C1-E4DE7B610538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9417" y="841401"/>
            <a:ext cx="8327545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kumimoji="1" lang="en-US" altLang="ja-JP" dirty="0"/>
              <a:t>Minimum DAQ setup (called as “Pocket DAQ”), which includes only COPPER readout boards and readout-PCs for the development of FEE firmware of each sub-detector</a:t>
            </a:r>
          </a:p>
          <a:p>
            <a:r>
              <a:rPr lang="en-US" altLang="ja-JP" dirty="0"/>
              <a:t>-   Once readout of FEE at pocket DAQ becomes is achieved, in principle there should be no problem in the integration of the sub-detector DAQ to the Belle II DAQ system.</a:t>
            </a:r>
          </a:p>
        </p:txBody>
      </p:sp>
      <p:sp>
        <p:nvSpPr>
          <p:cNvPr id="87" name="円/楕円 86"/>
          <p:cNvSpPr/>
          <p:nvPr/>
        </p:nvSpPr>
        <p:spPr>
          <a:xfrm>
            <a:off x="6113250" y="5371365"/>
            <a:ext cx="691018" cy="531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円/楕円 2"/>
          <p:cNvSpPr/>
          <p:nvPr/>
        </p:nvSpPr>
        <p:spPr>
          <a:xfrm>
            <a:off x="1769205" y="5122837"/>
            <a:ext cx="691018" cy="531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49984" y="2321560"/>
            <a:ext cx="367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solidFill>
                  <a:schemeClr val="accent1"/>
                </a:solidFill>
              </a:rPr>
              <a:t>Belle II DAQ at KEK experimental hall </a:t>
            </a:r>
            <a:endParaRPr kumimoji="1" lang="ja-JP" altLang="en-US" u="sng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5919" y="2274319"/>
            <a:ext cx="3602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solidFill>
                  <a:schemeClr val="accent1"/>
                </a:solidFill>
              </a:rPr>
              <a:t>“Pocket DAQ” for each sub-detector </a:t>
            </a:r>
          </a:p>
          <a:p>
            <a:r>
              <a:rPr kumimoji="1" lang="en-US" altLang="ja-JP" u="sng" dirty="0">
                <a:solidFill>
                  <a:schemeClr val="accent1"/>
                </a:solidFill>
              </a:rPr>
              <a:t>FEE development</a:t>
            </a:r>
            <a:endParaRPr kumimoji="1" lang="ja-JP" altLang="en-US" u="sng" dirty="0">
              <a:solidFill>
                <a:schemeClr val="accent1"/>
              </a:solidFill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3792122" y="4370891"/>
            <a:ext cx="694592" cy="6945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13085" y="3768918"/>
            <a:ext cx="1511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After detector</a:t>
            </a:r>
          </a:p>
          <a:p>
            <a:r>
              <a:rPr kumimoji="1" lang="en-US" altLang="ja-JP" dirty="0"/>
              <a:t>installation</a:t>
            </a:r>
          </a:p>
          <a:p>
            <a:endParaRPr kumimoji="1" lang="ja-JP" altLang="en-US" dirty="0"/>
          </a:p>
        </p:txBody>
      </p:sp>
      <p:grpSp>
        <p:nvGrpSpPr>
          <p:cNvPr id="55" name="グループ化 54"/>
          <p:cNvGrpSpPr/>
          <p:nvPr/>
        </p:nvGrpSpPr>
        <p:grpSpPr>
          <a:xfrm>
            <a:off x="1004717" y="3504353"/>
            <a:ext cx="2130339" cy="2081687"/>
            <a:chOff x="1044437" y="2324163"/>
            <a:chExt cx="2130339" cy="2081687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1835257" y="3055942"/>
              <a:ext cx="523878" cy="521112"/>
              <a:chOff x="816077" y="3991894"/>
              <a:chExt cx="523878" cy="52111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2" name="正方形/長方形 11"/>
              <p:cNvSpPr/>
              <p:nvPr/>
            </p:nvSpPr>
            <p:spPr>
              <a:xfrm>
                <a:off x="816077" y="3991897"/>
                <a:ext cx="49162" cy="52110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865239" y="3991896"/>
                <a:ext cx="49162" cy="52110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917290" y="3991896"/>
                <a:ext cx="49162" cy="52110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973072" y="3991895"/>
                <a:ext cx="49162" cy="52110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1028854" y="3991896"/>
                <a:ext cx="49162" cy="52110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1078016" y="3991895"/>
                <a:ext cx="49162" cy="52110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1130067" y="3991895"/>
                <a:ext cx="49162" cy="52110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1185849" y="3991894"/>
                <a:ext cx="49162" cy="52110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1241631" y="3991897"/>
                <a:ext cx="49162" cy="52110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1290793" y="3991896"/>
                <a:ext cx="49162" cy="52110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22" name="正方形/長方形 21"/>
            <p:cNvSpPr/>
            <p:nvPr/>
          </p:nvSpPr>
          <p:spPr>
            <a:xfrm>
              <a:off x="1742669" y="2578401"/>
              <a:ext cx="703622" cy="1399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2334418" y="2934392"/>
              <a:ext cx="84035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COPPER</a:t>
              </a:r>
            </a:p>
            <a:p>
              <a:r>
                <a:rPr kumimoji="1" lang="en-US" altLang="ja-JP" sz="1400" dirty="0"/>
                <a:t>Readout </a:t>
              </a:r>
            </a:p>
            <a:p>
              <a:r>
                <a:rPr kumimoji="1" lang="en-US" altLang="ja-JP" sz="1400" dirty="0"/>
                <a:t>Board</a:t>
              </a:r>
              <a:endParaRPr kumimoji="1" lang="ja-JP" altLang="en-US" sz="14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598836" y="2324163"/>
              <a:ext cx="10295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Readout PC</a:t>
              </a:r>
              <a:endParaRPr kumimoji="1" lang="ja-JP" altLang="en-US" sz="1400" dirty="0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1362985" y="3140098"/>
              <a:ext cx="52861" cy="324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右矢印 44"/>
            <p:cNvSpPr/>
            <p:nvPr/>
          </p:nvSpPr>
          <p:spPr>
            <a:xfrm rot="16200000">
              <a:off x="1953887" y="2738086"/>
              <a:ext cx="252812" cy="3309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044437" y="2838956"/>
              <a:ext cx="710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FTSW</a:t>
              </a:r>
              <a:endParaRPr kumimoji="1" lang="ja-JP" altLang="en-US" dirty="0"/>
            </a:p>
          </p:txBody>
        </p:sp>
        <p:cxnSp>
          <p:nvCxnSpPr>
            <p:cNvPr id="48" name="直線矢印コネクタ 47"/>
            <p:cNvCxnSpPr>
              <a:stCxn id="44" idx="3"/>
              <a:endCxn id="12" idx="1"/>
            </p:cNvCxnSpPr>
            <p:nvPr/>
          </p:nvCxnSpPr>
          <p:spPr>
            <a:xfrm>
              <a:off x="1415846" y="3302411"/>
              <a:ext cx="419411" cy="140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/>
            <p:cNvSpPr txBox="1"/>
            <p:nvPr/>
          </p:nvSpPr>
          <p:spPr>
            <a:xfrm>
              <a:off x="1884419" y="4036518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FEE</a:t>
              </a:r>
              <a:endParaRPr kumimoji="1" lang="ja-JP" altLang="en-US" dirty="0"/>
            </a:p>
          </p:txBody>
        </p:sp>
        <p:cxnSp>
          <p:nvCxnSpPr>
            <p:cNvPr id="51" name="直線矢印コネクタ 50"/>
            <p:cNvCxnSpPr>
              <a:stCxn id="44" idx="3"/>
              <a:endCxn id="3" idx="1"/>
            </p:cNvCxnSpPr>
            <p:nvPr/>
          </p:nvCxnSpPr>
          <p:spPr>
            <a:xfrm>
              <a:off x="1415846" y="3302411"/>
              <a:ext cx="535036" cy="436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グループ化 56"/>
          <p:cNvGrpSpPr/>
          <p:nvPr/>
        </p:nvGrpSpPr>
        <p:grpSpPr>
          <a:xfrm>
            <a:off x="6135406" y="4469756"/>
            <a:ext cx="523878" cy="521112"/>
            <a:chOff x="816077" y="3991894"/>
            <a:chExt cx="523878" cy="52111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8" name="正方形/長方形 67"/>
            <p:cNvSpPr/>
            <p:nvPr/>
          </p:nvSpPr>
          <p:spPr>
            <a:xfrm>
              <a:off x="816077" y="3991897"/>
              <a:ext cx="49162" cy="5211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865239" y="3991896"/>
              <a:ext cx="49162" cy="5211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917290" y="3991896"/>
              <a:ext cx="49162" cy="5211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973072" y="3991895"/>
              <a:ext cx="49162" cy="5211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1028854" y="3991896"/>
              <a:ext cx="49162" cy="5211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1078016" y="3991895"/>
              <a:ext cx="49162" cy="5211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130067" y="3991895"/>
              <a:ext cx="49162" cy="5211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1185849" y="3991894"/>
              <a:ext cx="49162" cy="5211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1241631" y="3991897"/>
              <a:ext cx="49162" cy="5211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1290793" y="3991896"/>
              <a:ext cx="49162" cy="5211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8" name="正方形/長方形 57"/>
          <p:cNvSpPr/>
          <p:nvPr/>
        </p:nvSpPr>
        <p:spPr>
          <a:xfrm>
            <a:off x="6042818" y="3992215"/>
            <a:ext cx="703622" cy="139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723560" y="3912316"/>
            <a:ext cx="1029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Readout PC</a:t>
            </a:r>
            <a:endParaRPr kumimoji="1" lang="ja-JP" altLang="en-US" sz="1400" dirty="0"/>
          </a:p>
        </p:txBody>
      </p:sp>
      <p:sp>
        <p:nvSpPr>
          <p:cNvPr id="61" name="正方形/長方形 60"/>
          <p:cNvSpPr/>
          <p:nvPr/>
        </p:nvSpPr>
        <p:spPr>
          <a:xfrm>
            <a:off x="5734228" y="4558442"/>
            <a:ext cx="52861" cy="324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2" name="右矢印 61"/>
          <p:cNvSpPr/>
          <p:nvPr/>
        </p:nvSpPr>
        <p:spPr>
          <a:xfrm rot="16200000">
            <a:off x="6254036" y="4151900"/>
            <a:ext cx="252812" cy="330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988241" y="3038288"/>
            <a:ext cx="966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FTSW</a:t>
            </a:r>
          </a:p>
          <a:p>
            <a:r>
              <a:rPr lang="en-US" altLang="ja-JP" dirty="0"/>
              <a:t>network</a:t>
            </a:r>
            <a:endParaRPr kumimoji="1" lang="ja-JP" altLang="en-US" dirty="0"/>
          </a:p>
        </p:txBody>
      </p:sp>
      <p:cxnSp>
        <p:nvCxnSpPr>
          <p:cNvPr id="64" name="直線矢印コネクタ 63"/>
          <p:cNvCxnSpPr>
            <a:stCxn id="61" idx="3"/>
            <a:endCxn id="68" idx="1"/>
          </p:cNvCxnSpPr>
          <p:nvPr/>
        </p:nvCxnSpPr>
        <p:spPr>
          <a:xfrm>
            <a:off x="5787089" y="4720755"/>
            <a:ext cx="348317" cy="9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右矢印 64"/>
          <p:cNvSpPr/>
          <p:nvPr/>
        </p:nvSpPr>
        <p:spPr>
          <a:xfrm rot="16200000">
            <a:off x="6231713" y="5119631"/>
            <a:ext cx="314674" cy="16985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209149" y="5441026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FEE</a:t>
            </a:r>
            <a:endParaRPr kumimoji="1" lang="ja-JP" altLang="en-US" dirty="0"/>
          </a:p>
        </p:txBody>
      </p:sp>
      <p:cxnSp>
        <p:nvCxnSpPr>
          <p:cNvPr id="67" name="直線矢印コネクタ 66"/>
          <p:cNvCxnSpPr>
            <a:stCxn id="61" idx="3"/>
            <a:endCxn id="87" idx="1"/>
          </p:cNvCxnSpPr>
          <p:nvPr/>
        </p:nvCxnSpPr>
        <p:spPr>
          <a:xfrm>
            <a:off x="5787089" y="4720755"/>
            <a:ext cx="427358" cy="728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グループ化 77"/>
          <p:cNvGrpSpPr/>
          <p:nvPr/>
        </p:nvGrpSpPr>
        <p:grpSpPr>
          <a:xfrm>
            <a:off x="6001530" y="2754086"/>
            <a:ext cx="757821" cy="985291"/>
            <a:chOff x="6490288" y="2858212"/>
            <a:chExt cx="757821" cy="985291"/>
          </a:xfrm>
        </p:grpSpPr>
        <p:sp>
          <p:nvSpPr>
            <p:cNvPr id="79" name="正方形/長方形 78"/>
            <p:cNvSpPr/>
            <p:nvPr/>
          </p:nvSpPr>
          <p:spPr>
            <a:xfrm>
              <a:off x="6490288" y="2858212"/>
              <a:ext cx="757821" cy="9852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6559370" y="3500098"/>
              <a:ext cx="627173" cy="281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6563327" y="3106433"/>
              <a:ext cx="613750" cy="766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6567418" y="3183046"/>
              <a:ext cx="613750" cy="766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6566738" y="3249556"/>
              <a:ext cx="613750" cy="766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6570829" y="3326169"/>
              <a:ext cx="613750" cy="766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6566082" y="2958307"/>
              <a:ext cx="613750" cy="766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6570173" y="3034920"/>
              <a:ext cx="613750" cy="766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90" name="正方形/長方形 89"/>
          <p:cNvSpPr/>
          <p:nvPr/>
        </p:nvSpPr>
        <p:spPr>
          <a:xfrm>
            <a:off x="5507557" y="4557243"/>
            <a:ext cx="52861" cy="324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1" name="正方形/長方形 90"/>
          <p:cNvSpPr/>
          <p:nvPr/>
        </p:nvSpPr>
        <p:spPr>
          <a:xfrm>
            <a:off x="5253965" y="4567997"/>
            <a:ext cx="52861" cy="324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2" name="正方形/長方形 91"/>
          <p:cNvSpPr/>
          <p:nvPr/>
        </p:nvSpPr>
        <p:spPr>
          <a:xfrm>
            <a:off x="5507557" y="4057782"/>
            <a:ext cx="52861" cy="324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3" name="正方形/長方形 92"/>
          <p:cNvSpPr/>
          <p:nvPr/>
        </p:nvSpPr>
        <p:spPr>
          <a:xfrm>
            <a:off x="5247905" y="4057781"/>
            <a:ext cx="52861" cy="324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4" name="正方形/長方形 93"/>
          <p:cNvSpPr/>
          <p:nvPr/>
        </p:nvSpPr>
        <p:spPr>
          <a:xfrm>
            <a:off x="5378317" y="3613152"/>
            <a:ext cx="52861" cy="324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5" name="直線矢印コネクタ 94"/>
          <p:cNvCxnSpPr>
            <a:stCxn id="92" idx="2"/>
            <a:endCxn id="61" idx="0"/>
          </p:cNvCxnSpPr>
          <p:nvPr/>
        </p:nvCxnSpPr>
        <p:spPr>
          <a:xfrm>
            <a:off x="5533988" y="4382407"/>
            <a:ext cx="226671" cy="176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97"/>
          <p:cNvCxnSpPr>
            <a:stCxn id="92" idx="2"/>
            <a:endCxn id="90" idx="0"/>
          </p:cNvCxnSpPr>
          <p:nvPr/>
        </p:nvCxnSpPr>
        <p:spPr>
          <a:xfrm>
            <a:off x="5533988" y="4382407"/>
            <a:ext cx="0" cy="174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矢印コネクタ 100"/>
          <p:cNvCxnSpPr>
            <a:stCxn id="92" idx="2"/>
            <a:endCxn id="91" idx="0"/>
          </p:cNvCxnSpPr>
          <p:nvPr/>
        </p:nvCxnSpPr>
        <p:spPr>
          <a:xfrm flipH="1">
            <a:off x="5280396" y="4382407"/>
            <a:ext cx="253592" cy="185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/>
          <p:cNvCxnSpPr>
            <a:stCxn id="94" idx="2"/>
            <a:endCxn id="92" idx="0"/>
          </p:cNvCxnSpPr>
          <p:nvPr/>
        </p:nvCxnSpPr>
        <p:spPr>
          <a:xfrm>
            <a:off x="5404748" y="3937777"/>
            <a:ext cx="129240" cy="120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/>
          <p:cNvCxnSpPr>
            <a:stCxn id="94" idx="2"/>
            <a:endCxn id="93" idx="0"/>
          </p:cNvCxnSpPr>
          <p:nvPr/>
        </p:nvCxnSpPr>
        <p:spPr>
          <a:xfrm flipH="1">
            <a:off x="5274336" y="3937777"/>
            <a:ext cx="130412" cy="120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右矢印 121"/>
          <p:cNvSpPr/>
          <p:nvPr/>
        </p:nvSpPr>
        <p:spPr>
          <a:xfrm rot="16200000">
            <a:off x="6265457" y="3677968"/>
            <a:ext cx="252812" cy="330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3" name="右矢印 122"/>
          <p:cNvSpPr/>
          <p:nvPr/>
        </p:nvSpPr>
        <p:spPr>
          <a:xfrm rot="16200000">
            <a:off x="1897423" y="4878885"/>
            <a:ext cx="314674" cy="16985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6" name="テキスト ボックス 125"/>
          <p:cNvSpPr txBox="1"/>
          <p:nvPr/>
        </p:nvSpPr>
        <p:spPr>
          <a:xfrm rot="3811012">
            <a:off x="1207207" y="4826222"/>
            <a:ext cx="606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/>
              <a:t>t</a:t>
            </a:r>
            <a:r>
              <a:rPr kumimoji="1" lang="en-US" altLang="ja-JP" sz="1200" b="1" dirty="0"/>
              <a:t>rg/clk</a:t>
            </a:r>
            <a:endParaRPr kumimoji="1" lang="ja-JP" altLang="en-US" sz="1200" b="1" dirty="0"/>
          </a:p>
        </p:txBody>
      </p:sp>
      <p:sp>
        <p:nvSpPr>
          <p:cNvPr id="127" name="テキスト ボックス 126"/>
          <p:cNvSpPr txBox="1"/>
          <p:nvPr/>
        </p:nvSpPr>
        <p:spPr>
          <a:xfrm rot="3811012">
            <a:off x="5643621" y="5110347"/>
            <a:ext cx="606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/>
              <a:t>t</a:t>
            </a:r>
            <a:r>
              <a:rPr kumimoji="1" lang="en-US" altLang="ja-JP" sz="1200" b="1" dirty="0"/>
              <a:t>rg/clk</a:t>
            </a:r>
            <a:endParaRPr kumimoji="1" lang="ja-JP" altLang="en-US" sz="12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835145" y="2851799"/>
            <a:ext cx="1735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High Level Trigger/</a:t>
            </a:r>
          </a:p>
          <a:p>
            <a:r>
              <a:rPr lang="en-US" altLang="ja-JP" sz="1600" dirty="0"/>
              <a:t>Storage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11448" y="4766"/>
            <a:ext cx="791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u="sng" dirty="0"/>
              <a:t>How to integrate each FEE system with the Belle II DAQ system</a:t>
            </a:r>
            <a:endParaRPr kumimoji="1" lang="ja-JP" altLang="en-US" sz="2400" u="sng" dirty="0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6708446" y="4325227"/>
            <a:ext cx="8403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COPPER</a:t>
            </a:r>
          </a:p>
          <a:p>
            <a:r>
              <a:rPr kumimoji="1" lang="en-US" altLang="ja-JP" sz="1400" dirty="0"/>
              <a:t>Readout </a:t>
            </a:r>
          </a:p>
          <a:p>
            <a:r>
              <a:rPr kumimoji="1" lang="en-US" altLang="ja-JP" sz="1400" dirty="0"/>
              <a:t>Board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51165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線コネクタ 39"/>
          <p:cNvCxnSpPr/>
          <p:nvPr/>
        </p:nvCxnSpPr>
        <p:spPr>
          <a:xfrm>
            <a:off x="7591994" y="3612643"/>
            <a:ext cx="1633648" cy="8999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341946" y="6002140"/>
            <a:ext cx="984019" cy="365125"/>
          </a:xfrm>
        </p:spPr>
        <p:txBody>
          <a:bodyPr/>
          <a:lstStyle/>
          <a:p>
            <a:fld id="{707C9846-F6A0-46DD-87C1-E4DE7B610538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-5905500" y="3284538"/>
            <a:ext cx="9382125" cy="7439025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4998" y="5555524"/>
            <a:ext cx="3083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FPGA on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</a:rPr>
              <a:t>Front-end electronics board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38950" y="819150"/>
            <a:ext cx="23151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Backend-DAQ</a:t>
            </a:r>
          </a:p>
          <a:p>
            <a:r>
              <a:rPr lang="en-US" altLang="ja-JP" sz="2800" b="1" dirty="0"/>
              <a:t>(DAQ gr.)</a:t>
            </a:r>
            <a:endParaRPr kumimoji="1" lang="ja-JP" altLang="en-US" sz="28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5840" y="634047"/>
            <a:ext cx="5629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Two interfaces between FEE and DAQ for readout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b="1" dirty="0"/>
              <a:t>FEE and Trigger/Timing distribution network 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b="1" dirty="0"/>
              <a:t>FEE and backend DAQ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Common FPGA core (“belle2link core”) is implemented in FEE’s FPGA  for the interface</a:t>
            </a:r>
            <a:endParaRPr lang="en-US" altLang="ja-JP" b="1" dirty="0"/>
          </a:p>
        </p:txBody>
      </p:sp>
      <p:sp>
        <p:nvSpPr>
          <p:cNvPr id="11" name="円柱 10"/>
          <p:cNvSpPr/>
          <p:nvPr/>
        </p:nvSpPr>
        <p:spPr>
          <a:xfrm>
            <a:off x="3383714" y="4089439"/>
            <a:ext cx="1167007" cy="108108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FIFO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 rot="2638871">
            <a:off x="5781369" y="2143796"/>
            <a:ext cx="2457450" cy="8476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HSLB(High-speed serial link board)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115050" y="-3719513"/>
            <a:ext cx="9382125" cy="7439025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右矢印 12"/>
          <p:cNvSpPr/>
          <p:nvPr/>
        </p:nvSpPr>
        <p:spPr>
          <a:xfrm rot="8684024">
            <a:off x="4031411" y="3047490"/>
            <a:ext cx="2556135" cy="33473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右矢印 13"/>
          <p:cNvSpPr/>
          <p:nvPr/>
        </p:nvSpPr>
        <p:spPr>
          <a:xfrm rot="19457186">
            <a:off x="4419706" y="3049916"/>
            <a:ext cx="2668122" cy="99684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data</a:t>
            </a:r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 rot="2575956">
            <a:off x="719120" y="3183613"/>
            <a:ext cx="4552950" cy="1981584"/>
          </a:xfrm>
          <a:prstGeom prst="ellipse">
            <a:avLst/>
          </a:prstGeom>
          <a:solidFill>
            <a:srgbClr val="92D050">
              <a:alpha val="2000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 rot="2724382">
            <a:off x="1600256" y="3909366"/>
            <a:ext cx="31886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en-US" altLang="ja-JP" dirty="0"/>
              <a:t>elle2link core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Common for all sub-detectors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下矢印 22"/>
          <p:cNvSpPr/>
          <p:nvPr/>
        </p:nvSpPr>
        <p:spPr>
          <a:xfrm rot="2986561">
            <a:off x="2676417" y="2295006"/>
            <a:ext cx="720053" cy="111593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96256" y="2202148"/>
            <a:ext cx="14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Trigger/clock </a:t>
            </a:r>
            <a:endParaRPr kumimoji="1" lang="ja-JP" altLang="en-US" dirty="0"/>
          </a:p>
        </p:txBody>
      </p:sp>
      <p:sp>
        <p:nvSpPr>
          <p:cNvPr id="25" name="右矢印 24"/>
          <p:cNvSpPr/>
          <p:nvPr/>
        </p:nvSpPr>
        <p:spPr>
          <a:xfrm rot="8474949">
            <a:off x="722957" y="3114220"/>
            <a:ext cx="961368" cy="99684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014676" y="736574"/>
            <a:ext cx="1912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Backend DAQ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 rot="2634526">
            <a:off x="669888" y="3331572"/>
            <a:ext cx="138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Trigger/clock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 rot="19390292">
            <a:off x="4542079" y="2904765"/>
            <a:ext cx="1299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Register access</a:t>
            </a:r>
            <a:endParaRPr kumimoji="1" lang="ja-JP" altLang="en-US" sz="1400" b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-49577" y="-41386"/>
            <a:ext cx="653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/>
              <a:t>Interface between FEE and </a:t>
            </a:r>
            <a:r>
              <a:rPr kumimoji="1" lang="en-US" altLang="ja-JP" sz="2400" u="sng" dirty="0" err="1"/>
              <a:t>backendDAQ</a:t>
            </a:r>
            <a:r>
              <a:rPr kumimoji="1" lang="en-US" altLang="ja-JP" sz="2400" u="sng" dirty="0"/>
              <a:t> : FEE sid</a:t>
            </a:r>
            <a:r>
              <a:rPr kumimoji="1" lang="en-US" altLang="ja-JP" sz="2400" u="sng" dirty="0">
                <a:solidFill>
                  <a:schemeClr val="bg1"/>
                </a:solidFill>
              </a:rPr>
              <a:t>e</a:t>
            </a:r>
            <a:endParaRPr kumimoji="1" lang="ja-JP" altLang="en-US" sz="2400" u="sng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 rot="19367547">
            <a:off x="5137105" y="3815744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Optical fiber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cxnSp>
        <p:nvCxnSpPr>
          <p:cNvPr id="3" name="直線コネクタ 2"/>
          <p:cNvCxnSpPr/>
          <p:nvPr/>
        </p:nvCxnSpPr>
        <p:spPr>
          <a:xfrm flipV="1">
            <a:off x="7339" y="2303602"/>
            <a:ext cx="2707678" cy="3083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5012940" y="5039734"/>
            <a:ext cx="16887" cy="1885383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2771076" y="2373103"/>
            <a:ext cx="2258427" cy="266663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16850" y="2287208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FEE board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flipH="1" flipV="1">
            <a:off x="5784074" y="0"/>
            <a:ext cx="11632" cy="1947662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7766699" y="3305768"/>
            <a:ext cx="93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COPPER</a:t>
            </a:r>
            <a:endParaRPr kumimoji="1" lang="ja-JP" altLang="en-US" dirty="0"/>
          </a:p>
        </p:txBody>
      </p:sp>
      <p:sp>
        <p:nvSpPr>
          <p:cNvPr id="15" name="右矢印 14"/>
          <p:cNvSpPr/>
          <p:nvPr/>
        </p:nvSpPr>
        <p:spPr>
          <a:xfrm rot="19621047">
            <a:off x="2354426" y="4729693"/>
            <a:ext cx="1342616" cy="99684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data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183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8019" y="325723"/>
            <a:ext cx="87585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00CC"/>
                </a:solidFill>
              </a:rPr>
              <a:t>Belle2Link :  </a:t>
            </a:r>
            <a:r>
              <a:rPr kumimoji="1" lang="en-US" altLang="ja-JP" sz="1200" dirty="0"/>
              <a:t>(D. Sun et. all, </a:t>
            </a:r>
            <a:r>
              <a:rPr lang="fr-FR" altLang="ja-JP" sz="1200" dirty="0"/>
              <a:t>hysics Procedia Volume 37, 2012, pp. 1933-1939 )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r>
              <a:rPr lang="en-US" altLang="zh-CN" sz="1600" dirty="0"/>
              <a:t>Unified high speed link which connects  Front-End Electronics (FEE) and DAQ system for signal with data transmission based on Rocket I/O</a:t>
            </a:r>
          </a:p>
          <a:p>
            <a:r>
              <a:rPr kumimoji="1" lang="en-US" altLang="ja-JP" sz="1600" dirty="0"/>
              <a:t>	FEE side :    Functions for I/F with FEE and Trigger </a:t>
            </a:r>
            <a:r>
              <a:rPr lang="en-US" altLang="ja-JP" sz="1600" dirty="0"/>
              <a:t>Timing Distribution</a:t>
            </a:r>
            <a:r>
              <a:rPr kumimoji="1" lang="en-US" altLang="ja-JP" sz="1600" dirty="0"/>
              <a:t> on FPGA </a:t>
            </a:r>
          </a:p>
          <a:p>
            <a:r>
              <a:rPr lang="en-US" altLang="ja-JP" sz="1600" dirty="0"/>
              <a:t>	DAQ side :  </a:t>
            </a:r>
            <a:r>
              <a:rPr lang="en-US" altLang="ja-JP" sz="1600" dirty="0">
                <a:solidFill>
                  <a:srgbClr val="0000CC"/>
                </a:solidFill>
              </a:rPr>
              <a:t>High Speed Link Board(HSLB) </a:t>
            </a:r>
            <a:r>
              <a:rPr lang="en-US" altLang="ja-JP" sz="1600" dirty="0"/>
              <a:t>as a data receiver</a:t>
            </a:r>
          </a:p>
          <a:p>
            <a:endParaRPr lang="ja-JP" altLang="en-US" sz="1600" dirty="0"/>
          </a:p>
        </p:txBody>
      </p:sp>
      <p:pic>
        <p:nvPicPr>
          <p:cNvPr id="11" name="Picture 7" descr="102_4438a"/>
          <p:cNvPicPr>
            <a:picLocks noChangeAspect="1" noChangeArrowheads="1"/>
          </p:cNvPicPr>
          <p:nvPr/>
        </p:nvPicPr>
        <p:blipFill rotWithShape="1">
          <a:blip r:embed="rId2" cstate="print"/>
          <a:srcRect b="64561"/>
          <a:stretch/>
        </p:blipFill>
        <p:spPr bwMode="auto">
          <a:xfrm>
            <a:off x="1231499" y="1900573"/>
            <a:ext cx="3001485" cy="1362415"/>
          </a:xfrm>
          <a:prstGeom prst="rect">
            <a:avLst/>
          </a:prstGeom>
          <a:noFill/>
        </p:spPr>
      </p:pic>
      <p:sp>
        <p:nvSpPr>
          <p:cNvPr id="31" name="テキスト ボックス 30"/>
          <p:cNvSpPr txBox="1"/>
          <p:nvPr/>
        </p:nvSpPr>
        <p:spPr>
          <a:xfrm>
            <a:off x="4412586" y="2003240"/>
            <a:ext cx="33287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- Attached on COPPER readout board</a:t>
            </a:r>
          </a:p>
          <a:p>
            <a:r>
              <a:rPr kumimoji="1" lang="en-US" altLang="ja-JP" sz="1600" b="1" dirty="0"/>
              <a:t>- FPGA : Xilinx </a:t>
            </a:r>
            <a:r>
              <a:rPr kumimoji="1" lang="en-US" altLang="ja-JP" sz="1600" b="1" dirty="0" err="1"/>
              <a:t>Virtex</a:t>
            </a:r>
            <a:r>
              <a:rPr kumimoji="1" lang="en-US" altLang="ja-JP" sz="1600" b="1" dirty="0"/>
              <a:t> 5</a:t>
            </a:r>
          </a:p>
          <a:p>
            <a:pPr marL="171450" indent="-171450">
              <a:buFontTx/>
              <a:buChar char="-"/>
            </a:pPr>
            <a:r>
              <a:rPr kumimoji="1" lang="en-US" altLang="ja-JP" sz="1600" b="1" dirty="0"/>
              <a:t>input/output SFP : x 1 or 2 </a:t>
            </a:r>
          </a:p>
          <a:p>
            <a:pPr marL="171450" indent="-171450">
              <a:buFontTx/>
              <a:buChar char="-"/>
            </a:pPr>
            <a:r>
              <a:rPr kumimoji="1" lang="en-US" altLang="ja-JP" sz="1600" b="1" dirty="0"/>
              <a:t>Line rate : 3.125Gbps</a:t>
            </a:r>
          </a:p>
        </p:txBody>
      </p:sp>
      <p:grpSp>
        <p:nvGrpSpPr>
          <p:cNvPr id="35" name="グループ化 34"/>
          <p:cNvGrpSpPr/>
          <p:nvPr/>
        </p:nvGrpSpPr>
        <p:grpSpPr>
          <a:xfrm>
            <a:off x="31139" y="2907021"/>
            <a:ext cx="8952735" cy="3624598"/>
            <a:chOff x="-174403" y="2751659"/>
            <a:chExt cx="8952735" cy="3624598"/>
          </a:xfrm>
        </p:grpSpPr>
        <p:sp>
          <p:nvSpPr>
            <p:cNvPr id="6" name="Rectangle 23"/>
            <p:cNvSpPr>
              <a:spLocks noChangeArrowheads="1"/>
            </p:cNvSpPr>
            <p:nvPr/>
          </p:nvSpPr>
          <p:spPr bwMode="auto">
            <a:xfrm>
              <a:off x="494842" y="3260223"/>
              <a:ext cx="2055421" cy="2975216"/>
            </a:xfrm>
            <a:prstGeom prst="roundRect">
              <a:avLst>
                <a:gd name="adj" fmla="val 6288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en-US" altLang="ja-JP" sz="2000" b="1" dirty="0"/>
            </a:p>
          </p:txBody>
        </p:sp>
        <p:sp>
          <p:nvSpPr>
            <p:cNvPr id="7" name="Rectangle 23"/>
            <p:cNvSpPr>
              <a:spLocks noChangeArrowheads="1"/>
            </p:cNvSpPr>
            <p:nvPr/>
          </p:nvSpPr>
          <p:spPr bwMode="auto">
            <a:xfrm>
              <a:off x="4880589" y="3242781"/>
              <a:ext cx="3752108" cy="3133476"/>
            </a:xfrm>
            <a:prstGeom prst="roundRect">
              <a:avLst>
                <a:gd name="adj" fmla="val 6288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en-US" altLang="ja-JP" sz="2000" b="1" dirty="0"/>
            </a:p>
          </p:txBody>
        </p:sp>
        <p:sp>
          <p:nvSpPr>
            <p:cNvPr id="8" name="矩形 11"/>
            <p:cNvSpPr>
              <a:spLocks noChangeArrowheads="1"/>
            </p:cNvSpPr>
            <p:nvPr/>
          </p:nvSpPr>
          <p:spPr bwMode="auto">
            <a:xfrm>
              <a:off x="4978728" y="3852628"/>
              <a:ext cx="1571695" cy="799511"/>
            </a:xfrm>
            <a:prstGeom prst="rect">
              <a:avLst/>
            </a:prstGeom>
            <a:solidFill>
              <a:srgbClr val="FF0000"/>
            </a:solidFill>
            <a:ln w="38100" algn="ctr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dirty="0" err="1"/>
                <a:t>HSLB</a:t>
              </a: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(Virtex5)</a:t>
              </a:r>
              <a:endParaRPr lang="zh-CN" altLang="en-US" dirty="0"/>
            </a:p>
          </p:txBody>
        </p:sp>
        <p:sp>
          <p:nvSpPr>
            <p:cNvPr id="9" name="文本框 32"/>
            <p:cNvSpPr txBox="1">
              <a:spLocks noChangeArrowheads="1"/>
            </p:cNvSpPr>
            <p:nvPr/>
          </p:nvSpPr>
          <p:spPr bwMode="auto">
            <a:xfrm>
              <a:off x="896655" y="3216177"/>
              <a:ext cx="184731" cy="27699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endParaRPr lang="en-US" altLang="zh-CN" sz="1200" b="1" dirty="0">
                <a:solidFill>
                  <a:schemeClr val="bg2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  <p:sp>
          <p:nvSpPr>
            <p:cNvPr id="10" name="文本框 34"/>
            <p:cNvSpPr txBox="1">
              <a:spLocks noChangeArrowheads="1"/>
            </p:cNvSpPr>
            <p:nvPr/>
          </p:nvSpPr>
          <p:spPr bwMode="auto">
            <a:xfrm>
              <a:off x="6620608" y="4629558"/>
              <a:ext cx="1143263" cy="307777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altLang="zh-CN" sz="1400" b="1" dirty="0">
                  <a:latin typeface="Century Gothic" pitchFamily="34" charset="0"/>
                  <a:ea typeface="MS PGothic" pitchFamily="34" charset="-128"/>
                </a:rPr>
                <a:t>COPPER I/F</a:t>
              </a: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995647" y="4303192"/>
              <a:ext cx="17538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ja-JP" altLang="en-US" sz="1600" dirty="0">
                <a:solidFill>
                  <a:schemeClr val="bg2"/>
                </a:solidFill>
              </a:endParaRPr>
            </a:p>
          </p:txBody>
        </p:sp>
        <p:sp>
          <p:nvSpPr>
            <p:cNvPr id="13" name="右矢印 39"/>
            <p:cNvSpPr/>
            <p:nvPr/>
          </p:nvSpPr>
          <p:spPr>
            <a:xfrm>
              <a:off x="2414303" y="4013224"/>
              <a:ext cx="2622769" cy="69996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b="1" dirty="0">
                  <a:solidFill>
                    <a:srgbClr val="0000CC"/>
                  </a:solidFill>
                </a:rPr>
                <a:t>data</a:t>
              </a:r>
              <a:endParaRPr lang="ja-JP" altLang="en-US" sz="1350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434317" y="3897045"/>
              <a:ext cx="958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err="1"/>
                <a:t>GTP</a:t>
              </a:r>
              <a:r>
                <a:rPr kumimoji="1" lang="en-US" altLang="ja-JP" sz="1600" b="1" dirty="0"/>
                <a:t> link</a:t>
              </a:r>
              <a:endParaRPr kumimoji="1" lang="ja-JP" altLang="en-US" sz="1600" b="1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05052" y="3559857"/>
              <a:ext cx="1271852" cy="200914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文本框 32"/>
            <p:cNvSpPr txBox="1">
              <a:spLocks noChangeArrowheads="1"/>
            </p:cNvSpPr>
            <p:nvPr/>
          </p:nvSpPr>
          <p:spPr bwMode="auto">
            <a:xfrm>
              <a:off x="6849190" y="3240636"/>
              <a:ext cx="1929142" cy="523220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altLang="zh-CN" sz="1400" b="1" dirty="0">
                  <a:latin typeface="Century Gothic" pitchFamily="34" charset="0"/>
                  <a:ea typeface="MS PGothic" pitchFamily="34" charset="-128"/>
                </a:rPr>
                <a:t>COPPER : data readout board</a:t>
              </a: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34484" y="4007812"/>
              <a:ext cx="693955" cy="86053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b="1" dirty="0">
                  <a:solidFill>
                    <a:srgbClr val="0000CC"/>
                  </a:solidFill>
                </a:rPr>
                <a:t>A/D</a:t>
              </a:r>
            </a:p>
            <a:p>
              <a:pPr algn="ctr"/>
              <a:r>
                <a:rPr lang="en-US" altLang="ja-JP" sz="1350" b="1" dirty="0">
                  <a:solidFill>
                    <a:srgbClr val="0000CC"/>
                  </a:solidFill>
                </a:rPr>
                <a:t>conversion</a:t>
              </a:r>
              <a:endParaRPr lang="ja-JP" altLang="en-US" sz="1350" b="1" dirty="0">
                <a:solidFill>
                  <a:srgbClr val="0000CC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507411" y="2751659"/>
              <a:ext cx="1393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rgbClr val="FFFFFF"/>
                  </a:solidFill>
                </a:rPr>
                <a:t>Developed by IHEP</a:t>
              </a:r>
              <a:endParaRPr kumimoji="1" lang="ja-JP" altLang="en-US" sz="1200" b="1" dirty="0">
                <a:solidFill>
                  <a:srgbClr val="FFFFFF"/>
                </a:solidFill>
              </a:endParaRPr>
            </a:p>
            <a:p>
              <a:endParaRPr kumimoji="1" lang="ja-JP" altLang="en-US"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-174403" y="3259223"/>
              <a:ext cx="188458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1600" b="1" dirty="0">
                  <a:latin typeface="Century Gothic" pitchFamily="34" charset="0"/>
                  <a:ea typeface="MS PGothic" pitchFamily="34" charset="-128"/>
                </a:rPr>
                <a:t>FEE</a:t>
              </a:r>
            </a:p>
          </p:txBody>
        </p:sp>
        <p:cxnSp>
          <p:nvCxnSpPr>
            <p:cNvPr id="20" name="直接箭头连接符 106"/>
            <p:cNvCxnSpPr>
              <a:cxnSpLocks noChangeShapeType="1"/>
            </p:cNvCxnSpPr>
            <p:nvPr/>
          </p:nvCxnSpPr>
          <p:spPr bwMode="auto">
            <a:xfrm>
              <a:off x="2009975" y="4220626"/>
              <a:ext cx="435587" cy="8647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21" name="直接箭头连接符 118"/>
            <p:cNvCxnSpPr>
              <a:cxnSpLocks noChangeShapeType="1"/>
            </p:cNvCxnSpPr>
            <p:nvPr/>
          </p:nvCxnSpPr>
          <p:spPr bwMode="auto">
            <a:xfrm flipV="1">
              <a:off x="2009975" y="4646859"/>
              <a:ext cx="404328" cy="4221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2" name="矩形 12"/>
            <p:cNvSpPr>
              <a:spLocks noChangeArrowheads="1"/>
            </p:cNvSpPr>
            <p:nvPr/>
          </p:nvSpPr>
          <p:spPr bwMode="auto">
            <a:xfrm>
              <a:off x="1701948" y="3961792"/>
              <a:ext cx="734656" cy="737296"/>
            </a:xfrm>
            <a:prstGeom prst="rect">
              <a:avLst/>
            </a:prstGeom>
            <a:solidFill>
              <a:srgbClr val="FF0000"/>
            </a:solidFill>
            <a:ln w="38100" algn="ctr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zh-CN" altLang="zh-CN" sz="2800" dirty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  <p:sp>
          <p:nvSpPr>
            <p:cNvPr id="23" name="文本框 32"/>
            <p:cNvSpPr txBox="1">
              <a:spLocks noChangeArrowheads="1"/>
            </p:cNvSpPr>
            <p:nvPr/>
          </p:nvSpPr>
          <p:spPr bwMode="auto">
            <a:xfrm>
              <a:off x="1698796" y="3994544"/>
              <a:ext cx="726482" cy="307777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altLang="zh-CN" sz="1400" b="1" dirty="0">
                  <a:latin typeface="Century Gothic" pitchFamily="34" charset="0"/>
                  <a:ea typeface="MS PGothic" pitchFamily="34" charset="-128"/>
                </a:rPr>
                <a:t>FEE I/F</a:t>
              </a:r>
            </a:p>
          </p:txBody>
        </p:sp>
        <p:sp>
          <p:nvSpPr>
            <p:cNvPr id="24" name="右矢印 36"/>
            <p:cNvSpPr/>
            <p:nvPr/>
          </p:nvSpPr>
          <p:spPr>
            <a:xfrm>
              <a:off x="989020" y="3979560"/>
              <a:ext cx="854471" cy="80388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dirty="0"/>
                <a:t>data</a:t>
              </a:r>
              <a:endParaRPr lang="ja-JP" altLang="en-US" sz="135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172508" y="3565683"/>
              <a:ext cx="599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rgbClr val="000000"/>
                  </a:solidFill>
                </a:rPr>
                <a:t>FPGA</a:t>
              </a:r>
              <a:endParaRPr kumimoji="1" lang="ja-JP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右矢印 34"/>
            <p:cNvSpPr/>
            <p:nvPr/>
          </p:nvSpPr>
          <p:spPr>
            <a:xfrm>
              <a:off x="6477975" y="3898108"/>
              <a:ext cx="1014023" cy="69996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b="1" dirty="0">
                  <a:solidFill>
                    <a:srgbClr val="0000CC"/>
                  </a:solidFill>
                </a:rPr>
                <a:t>data</a:t>
              </a:r>
              <a:endParaRPr lang="ja-JP" altLang="en-US" sz="1350" b="1" dirty="0">
                <a:solidFill>
                  <a:srgbClr val="0000CC"/>
                </a:solidFill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1726454" y="3306177"/>
              <a:ext cx="4721552" cy="422274"/>
            </a:xfrm>
            <a:prstGeom prst="roundRect">
              <a:avLst/>
            </a:prstGeom>
            <a:solidFill>
              <a:srgbClr val="FF0000"/>
            </a:soli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r>
                <a:rPr lang="en-US" altLang="zh-CN" sz="2400" b="1" dirty="0">
                  <a:ea typeface="楷体" pitchFamily="49" charset="-122"/>
                </a:rPr>
                <a:t>Belle2Link</a:t>
              </a:r>
              <a:endParaRPr lang="en-US" altLang="ja-JP" sz="2400" b="1" dirty="0">
                <a:ea typeface="楷体" pitchFamily="49" charset="-122"/>
              </a:endParaRPr>
            </a:p>
          </p:txBody>
        </p:sp>
        <p:sp>
          <p:nvSpPr>
            <p:cNvPr id="28" name="矩形 11"/>
            <p:cNvSpPr>
              <a:spLocks noChangeArrowheads="1"/>
            </p:cNvSpPr>
            <p:nvPr/>
          </p:nvSpPr>
          <p:spPr bwMode="auto">
            <a:xfrm>
              <a:off x="4978728" y="4768139"/>
              <a:ext cx="1571695" cy="402776"/>
            </a:xfrm>
            <a:prstGeom prst="rect">
              <a:avLst/>
            </a:prstGeom>
            <a:solidFill>
              <a:srgbClr val="FF0000"/>
            </a:solidFill>
            <a:ln w="38100" algn="ctr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dirty="0" err="1"/>
                <a:t>HSLB</a:t>
              </a:r>
              <a:endParaRPr lang="en-US" altLang="zh-CN" dirty="0"/>
            </a:p>
          </p:txBody>
        </p:sp>
        <p:sp>
          <p:nvSpPr>
            <p:cNvPr id="29" name="矩形 11"/>
            <p:cNvSpPr>
              <a:spLocks noChangeArrowheads="1"/>
            </p:cNvSpPr>
            <p:nvPr/>
          </p:nvSpPr>
          <p:spPr bwMode="auto">
            <a:xfrm>
              <a:off x="4974529" y="5291275"/>
              <a:ext cx="1571695" cy="402776"/>
            </a:xfrm>
            <a:prstGeom prst="rect">
              <a:avLst/>
            </a:prstGeom>
            <a:solidFill>
              <a:srgbClr val="FF0000"/>
            </a:solidFill>
            <a:ln w="38100" algn="ctr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dirty="0" err="1"/>
                <a:t>HSLB</a:t>
              </a:r>
              <a:endParaRPr lang="en-US" altLang="zh-CN" dirty="0"/>
            </a:p>
          </p:txBody>
        </p:sp>
        <p:sp>
          <p:nvSpPr>
            <p:cNvPr id="30" name="矩形 11"/>
            <p:cNvSpPr>
              <a:spLocks noChangeArrowheads="1"/>
            </p:cNvSpPr>
            <p:nvPr/>
          </p:nvSpPr>
          <p:spPr bwMode="auto">
            <a:xfrm>
              <a:off x="4974529" y="5796217"/>
              <a:ext cx="1571695" cy="402776"/>
            </a:xfrm>
            <a:prstGeom prst="rect">
              <a:avLst/>
            </a:prstGeom>
            <a:solidFill>
              <a:srgbClr val="FF0000"/>
            </a:solidFill>
            <a:ln w="38100" algn="ctr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dirty="0" err="1"/>
                <a:t>HSLB</a:t>
              </a:r>
              <a:endParaRPr lang="en-US" altLang="zh-CN" dirty="0"/>
            </a:p>
          </p:txBody>
        </p:sp>
        <p:sp>
          <p:nvSpPr>
            <p:cNvPr id="32" name="右矢印 48"/>
            <p:cNvSpPr/>
            <p:nvPr/>
          </p:nvSpPr>
          <p:spPr>
            <a:xfrm flipH="1">
              <a:off x="2434317" y="4609695"/>
              <a:ext cx="2466286" cy="68158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b="1" dirty="0" err="1">
                  <a:solidFill>
                    <a:srgbClr val="0000CC"/>
                  </a:solidFill>
                </a:rPr>
                <a:t>configutaion</a:t>
              </a:r>
              <a:r>
                <a:rPr lang="en-US" altLang="ja-JP" sz="1350" b="1" dirty="0">
                  <a:solidFill>
                    <a:srgbClr val="0000CC"/>
                  </a:solidFill>
                </a:rPr>
                <a:t> </a:t>
              </a:r>
            </a:p>
            <a:p>
              <a:pPr algn="ctr"/>
              <a:r>
                <a:rPr lang="en-US" altLang="ja-JP" sz="1350" b="1" dirty="0">
                  <a:solidFill>
                    <a:srgbClr val="0000CC"/>
                  </a:solidFill>
                </a:rPr>
                <a:t>by register access </a:t>
              </a:r>
              <a:endParaRPr lang="ja-JP" altLang="en-US" sz="135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1193408" y="1839572"/>
            <a:ext cx="920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err="1"/>
              <a:t>HSLB</a:t>
            </a:r>
            <a:r>
              <a:rPr kumimoji="1" lang="en-US" altLang="ja-JP" sz="1200" b="1" dirty="0"/>
              <a:t> board</a:t>
            </a:r>
            <a:endParaRPr kumimoji="1" lang="ja-JP" altLang="en-US" sz="1200" b="1" dirty="0"/>
          </a:p>
        </p:txBody>
      </p:sp>
      <p:sp>
        <p:nvSpPr>
          <p:cNvPr id="34" name="タイトル 1"/>
          <p:cNvSpPr txBox="1">
            <a:spLocks/>
          </p:cNvSpPr>
          <p:nvPr/>
        </p:nvSpPr>
        <p:spPr>
          <a:xfrm>
            <a:off x="7871" y="5083"/>
            <a:ext cx="8005666" cy="10395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u="sng" dirty="0">
                <a:latin typeface="+mn-lt"/>
              </a:rPr>
              <a:t>Data transmission from FEE to backend DAQ</a:t>
            </a:r>
            <a:endParaRPr lang="ja-JP" altLang="en-US" sz="24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778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TIPP2017, May 22-26, 2017, Beijing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45E6-2D99-4729-97F5-58C67F2D725C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-22225"/>
            <a:ext cx="7831138" cy="519113"/>
          </a:xfrm>
        </p:spPr>
        <p:txBody>
          <a:bodyPr>
            <a:normAutofit/>
          </a:bodyPr>
          <a:lstStyle/>
          <a:p>
            <a:r>
              <a:rPr lang="en-US" altLang="ja-JP" sz="2800" u="sng" dirty="0"/>
              <a:t>Interface between FEE and backend DAQ : backend side</a:t>
            </a:r>
            <a:endParaRPr lang="ja-JP" altLang="en-US" sz="2800" u="sng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18251" y="428842"/>
            <a:ext cx="7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Common readout-boards for sub-detectors (except for PXD)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CPU board on COPPER(</a:t>
            </a:r>
            <a:r>
              <a:rPr lang="en-US" altLang="ja-JP" dirty="0" err="1"/>
              <a:t>COmmon</a:t>
            </a:r>
            <a:r>
              <a:rPr lang="en-US" altLang="ja-JP" dirty="0"/>
              <a:t> Pipeline Platforms for Electronics Readout</a:t>
            </a:r>
            <a:r>
              <a:rPr kumimoji="1" lang="en-US" altLang="ja-JP" dirty="0"/>
              <a:t> ) 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event-building of data from 4 HSLB boards, data-formatting and </a:t>
            </a:r>
            <a:r>
              <a:rPr kumimoji="1" lang="en-US" altLang="ja-JP" dirty="0" err="1"/>
              <a:t>sening</a:t>
            </a:r>
            <a:r>
              <a:rPr kumimoji="1" lang="en-US" altLang="ja-JP" dirty="0"/>
              <a:t> the data to readout PCs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Readout PC 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event-building from around 10 COPPERs, Data-corruption check and send the events to high level trigger PC farm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27640" y="3308509"/>
            <a:ext cx="1250251" cy="1685701"/>
          </a:xfrm>
          <a:prstGeom prst="roundRect">
            <a:avLst>
              <a:gd name="adj" fmla="val 6288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altLang="ja-JP" sz="2000" b="1" dirty="0"/>
          </a:p>
        </p:txBody>
      </p:sp>
      <p:sp>
        <p:nvSpPr>
          <p:cNvPr id="13" name="文本框 32"/>
          <p:cNvSpPr txBox="1">
            <a:spLocks noChangeArrowheads="1"/>
          </p:cNvSpPr>
          <p:nvPr/>
        </p:nvSpPr>
        <p:spPr bwMode="auto">
          <a:xfrm>
            <a:off x="201394" y="2800275"/>
            <a:ext cx="1124026" cy="70788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altLang="zh-CN" sz="1400" b="1" dirty="0">
                <a:latin typeface="Century Gothic" pitchFamily="34" charset="0"/>
                <a:ea typeface="MS PGothic" pitchFamily="34" charset="-128"/>
              </a:rPr>
              <a:t>Front-end </a:t>
            </a:r>
          </a:p>
          <a:p>
            <a:pPr algn="ctr" eaLnBrk="0" hangingPunct="0"/>
            <a:r>
              <a:rPr lang="en-US" altLang="zh-CN" sz="1400" b="1" dirty="0">
                <a:latin typeface="Century Gothic" pitchFamily="34" charset="0"/>
                <a:ea typeface="MS PGothic" pitchFamily="34" charset="-128"/>
              </a:rPr>
              <a:t>Electronics</a:t>
            </a:r>
          </a:p>
          <a:p>
            <a:pPr algn="ctr" eaLnBrk="0" hangingPunct="0"/>
            <a:endParaRPr lang="en-US" altLang="zh-CN" sz="1200" dirty="0">
              <a:latin typeface="Century Gothic" pitchFamily="34" charset="0"/>
              <a:ea typeface="MS PGothic" pitchFamily="34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33604" y="3750929"/>
            <a:ext cx="629776" cy="8605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A/D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conversion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2065761" y="2997914"/>
            <a:ext cx="3154509" cy="2845951"/>
            <a:chOff x="4722436" y="865545"/>
            <a:chExt cx="4374739" cy="3718449"/>
          </a:xfrm>
        </p:grpSpPr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2436" y="865545"/>
              <a:ext cx="4374739" cy="3718449"/>
            </a:xfrm>
            <a:prstGeom prst="rect">
              <a:avLst/>
            </a:prstGeom>
          </p:spPr>
        </p:pic>
        <p:sp>
          <p:nvSpPr>
            <p:cNvPr id="36" name="正方形/長方形 35"/>
            <p:cNvSpPr/>
            <p:nvPr/>
          </p:nvSpPr>
          <p:spPr bwMode="auto">
            <a:xfrm>
              <a:off x="7184164" y="1236760"/>
              <a:ext cx="1486534" cy="585262"/>
            </a:xfrm>
            <a:prstGeom prst="rect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806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7418677" y="2936670"/>
              <a:ext cx="1402317" cy="677297"/>
            </a:xfrm>
            <a:prstGeom prst="rect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806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38" name="グループ化 37"/>
            <p:cNvGrpSpPr/>
            <p:nvPr/>
          </p:nvGrpSpPr>
          <p:grpSpPr>
            <a:xfrm>
              <a:off x="5238408" y="3427292"/>
              <a:ext cx="1766620" cy="641827"/>
              <a:chOff x="5238232" y="3427433"/>
              <a:chExt cx="1813620" cy="641827"/>
            </a:xfrm>
          </p:grpSpPr>
          <p:sp>
            <p:nvSpPr>
              <p:cNvPr id="50" name="正方形/長方形 49"/>
              <p:cNvSpPr/>
              <p:nvPr/>
            </p:nvSpPr>
            <p:spPr bwMode="auto">
              <a:xfrm>
                <a:off x="5238232" y="3427433"/>
                <a:ext cx="1813620" cy="641827"/>
              </a:xfrm>
              <a:prstGeom prst="rect">
                <a:avLst/>
              </a:prstGeom>
              <a:noFill/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8069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9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51" name="Rectangle 5"/>
              <p:cNvSpPr>
                <a:spLocks noChangeArrowheads="1"/>
              </p:cNvSpPr>
              <p:nvPr/>
            </p:nvSpPr>
            <p:spPr bwMode="auto">
              <a:xfrm>
                <a:off x="5593920" y="3556833"/>
                <a:ext cx="1102241" cy="326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79059" tIns="39530" rIns="79059" bIns="39530" anchor="ctr">
                <a:spAutoFit/>
              </a:bodyPr>
              <a:lstStyle>
                <a:lvl1pPr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1400" b="1" dirty="0">
                    <a:solidFill>
                      <a:srgbClr val="FFFF00"/>
                    </a:solidFill>
                  </a:rPr>
                  <a:t>HSLB</a:t>
                </a:r>
              </a:p>
            </p:txBody>
          </p:sp>
        </p:grp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7178673" y="1301967"/>
              <a:ext cx="1766344" cy="42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9059" tIns="39530" rIns="79059" bIns="39530" anchor="ctr">
              <a:spAutoFit/>
            </a:bodyPr>
            <a:lstStyle>
              <a:lvl1pPr defTabSz="790575" eaLnBrk="0" hangingPunct="0"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790575" eaLnBrk="0" hangingPunct="0"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790575" eaLnBrk="0" hangingPunct="0"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790575" eaLnBrk="0" hangingPunct="0"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790575" eaLnBrk="0" hangingPunct="0"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790575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790575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790575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790575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1600" b="1" dirty="0">
                  <a:solidFill>
                    <a:srgbClr val="FFFF00"/>
                  </a:solidFill>
                </a:rPr>
                <a:t>CPU card</a:t>
              </a:r>
            </a:p>
          </p:txBody>
        </p:sp>
        <p:sp>
          <p:nvSpPr>
            <p:cNvPr id="40" name="Rectangle 5"/>
            <p:cNvSpPr>
              <a:spLocks noChangeArrowheads="1"/>
            </p:cNvSpPr>
            <p:nvPr/>
          </p:nvSpPr>
          <p:spPr bwMode="auto">
            <a:xfrm>
              <a:off x="7556900" y="3082416"/>
              <a:ext cx="969696" cy="3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9059" tIns="39530" rIns="79059" bIns="39530" anchor="ctr">
              <a:spAutoFit/>
            </a:bodyPr>
            <a:lstStyle>
              <a:lvl1pPr defTabSz="790575" eaLnBrk="0" hangingPunct="0"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790575" eaLnBrk="0" hangingPunct="0"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790575" eaLnBrk="0" hangingPunct="0"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790575" eaLnBrk="0" hangingPunct="0"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790575" eaLnBrk="0" hangingPunct="0"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790575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790575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790575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790575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1400" b="1" dirty="0">
                  <a:solidFill>
                    <a:srgbClr val="FFFF00"/>
                  </a:solidFill>
                </a:rPr>
                <a:t>TTRX</a:t>
              </a:r>
            </a:p>
          </p:txBody>
        </p:sp>
        <p:grpSp>
          <p:nvGrpSpPr>
            <p:cNvPr id="41" name="グループ化 40"/>
            <p:cNvGrpSpPr/>
            <p:nvPr/>
          </p:nvGrpSpPr>
          <p:grpSpPr>
            <a:xfrm>
              <a:off x="5238408" y="2724771"/>
              <a:ext cx="1785328" cy="621016"/>
              <a:chOff x="5238232" y="3427433"/>
              <a:chExt cx="1813620" cy="641827"/>
            </a:xfrm>
          </p:grpSpPr>
          <p:sp>
            <p:nvSpPr>
              <p:cNvPr id="48" name="正方形/長方形 47"/>
              <p:cNvSpPr/>
              <p:nvPr/>
            </p:nvSpPr>
            <p:spPr bwMode="auto">
              <a:xfrm>
                <a:off x="5238232" y="3427433"/>
                <a:ext cx="1813620" cy="641827"/>
              </a:xfrm>
              <a:prstGeom prst="rect">
                <a:avLst/>
              </a:prstGeom>
              <a:noFill/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8069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9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9" name="Rectangle 5"/>
              <p:cNvSpPr>
                <a:spLocks noChangeArrowheads="1"/>
              </p:cNvSpPr>
              <p:nvPr/>
            </p:nvSpPr>
            <p:spPr bwMode="auto">
              <a:xfrm>
                <a:off x="5639431" y="3564496"/>
                <a:ext cx="1085529" cy="336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79059" tIns="39530" rIns="79059" bIns="39530" anchor="ctr">
                <a:spAutoFit/>
              </a:bodyPr>
              <a:lstStyle>
                <a:lvl1pPr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1400" b="1" dirty="0">
                    <a:solidFill>
                      <a:srgbClr val="FFFF00"/>
                    </a:solidFill>
                  </a:rPr>
                  <a:t>HSLB</a:t>
                </a:r>
              </a:p>
            </p:txBody>
          </p:sp>
        </p:grpSp>
        <p:grpSp>
          <p:nvGrpSpPr>
            <p:cNvPr id="42" name="グループ化 41"/>
            <p:cNvGrpSpPr/>
            <p:nvPr/>
          </p:nvGrpSpPr>
          <p:grpSpPr>
            <a:xfrm>
              <a:off x="5311559" y="2034887"/>
              <a:ext cx="1712175" cy="604321"/>
              <a:chOff x="5238232" y="3427433"/>
              <a:chExt cx="1813620" cy="641827"/>
            </a:xfrm>
          </p:grpSpPr>
          <p:sp>
            <p:nvSpPr>
              <p:cNvPr id="46" name="正方形/長方形 45"/>
              <p:cNvSpPr/>
              <p:nvPr/>
            </p:nvSpPr>
            <p:spPr bwMode="auto">
              <a:xfrm>
                <a:off x="5238232" y="3427433"/>
                <a:ext cx="1813620" cy="641827"/>
              </a:xfrm>
              <a:prstGeom prst="rect">
                <a:avLst/>
              </a:prstGeom>
              <a:noFill/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8069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9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7" name="Rectangle 5"/>
              <p:cNvSpPr>
                <a:spLocks noChangeArrowheads="1"/>
              </p:cNvSpPr>
              <p:nvPr/>
            </p:nvSpPr>
            <p:spPr bwMode="auto">
              <a:xfrm>
                <a:off x="5626560" y="3585875"/>
                <a:ext cx="1304614" cy="346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79059" tIns="39530" rIns="79059" bIns="39530" anchor="ctr">
                <a:spAutoFit/>
              </a:bodyPr>
              <a:lstStyle>
                <a:lvl1pPr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1400" b="1" dirty="0">
                    <a:solidFill>
                      <a:srgbClr val="FFFF00"/>
                    </a:solidFill>
                  </a:rPr>
                  <a:t>HSLB</a:t>
                </a:r>
              </a:p>
            </p:txBody>
          </p:sp>
        </p:grpSp>
        <p:grpSp>
          <p:nvGrpSpPr>
            <p:cNvPr id="43" name="グループ化 42"/>
            <p:cNvGrpSpPr/>
            <p:nvPr/>
          </p:nvGrpSpPr>
          <p:grpSpPr>
            <a:xfrm>
              <a:off x="5439576" y="1356836"/>
              <a:ext cx="1565452" cy="604320"/>
              <a:chOff x="5238232" y="3427433"/>
              <a:chExt cx="1813620" cy="641827"/>
            </a:xfrm>
          </p:grpSpPr>
          <p:sp>
            <p:nvSpPr>
              <p:cNvPr id="44" name="正方形/長方形 43"/>
              <p:cNvSpPr/>
              <p:nvPr/>
            </p:nvSpPr>
            <p:spPr bwMode="auto">
              <a:xfrm>
                <a:off x="5238232" y="3427433"/>
                <a:ext cx="1813620" cy="641827"/>
              </a:xfrm>
              <a:prstGeom prst="rect">
                <a:avLst/>
              </a:prstGeom>
              <a:noFill/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8069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9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5" name="Rectangle 5"/>
              <p:cNvSpPr>
                <a:spLocks noChangeArrowheads="1"/>
              </p:cNvSpPr>
              <p:nvPr/>
            </p:nvSpPr>
            <p:spPr bwMode="auto">
              <a:xfrm>
                <a:off x="5561093" y="3575201"/>
                <a:ext cx="1243885" cy="346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79059" tIns="39530" rIns="79059" bIns="39530" anchor="ctr">
                <a:spAutoFit/>
              </a:bodyPr>
              <a:lstStyle>
                <a:lvl1pPr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defTabSz="790575" eaLnBrk="0" hangingPunct="0"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79057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1400" b="1" dirty="0">
                    <a:solidFill>
                      <a:srgbClr val="FFFF00"/>
                    </a:solidFill>
                  </a:rPr>
                  <a:t>HSLB</a:t>
                </a:r>
              </a:p>
            </p:txBody>
          </p:sp>
        </p:grpSp>
      </p:grpSp>
      <p:sp>
        <p:nvSpPr>
          <p:cNvPr id="52" name="正方形/長方形 51"/>
          <p:cNvSpPr/>
          <p:nvPr/>
        </p:nvSpPr>
        <p:spPr>
          <a:xfrm>
            <a:off x="5625399" y="2967953"/>
            <a:ext cx="2453427" cy="28526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557244" y="2671780"/>
            <a:ext cx="128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Readout PC</a:t>
            </a:r>
            <a:endParaRPr lang="ja-JP" altLang="en-US" sz="1600" b="1" dirty="0"/>
          </a:p>
        </p:txBody>
      </p:sp>
      <p:sp>
        <p:nvSpPr>
          <p:cNvPr id="54" name="正方形/長方形 53"/>
          <p:cNvSpPr/>
          <p:nvPr/>
        </p:nvSpPr>
        <p:spPr>
          <a:xfrm rot="5400000">
            <a:off x="6945966" y="4221100"/>
            <a:ext cx="1312343" cy="4106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b="1" dirty="0">
                <a:solidFill>
                  <a:schemeClr val="bg1"/>
                </a:solidFill>
              </a:rPr>
              <a:t>(partial) Event-builder</a:t>
            </a:r>
          </a:p>
        </p:txBody>
      </p:sp>
      <p:grpSp>
        <p:nvGrpSpPr>
          <p:cNvPr id="55" name="グループ化 54"/>
          <p:cNvGrpSpPr/>
          <p:nvPr/>
        </p:nvGrpSpPr>
        <p:grpSpPr>
          <a:xfrm>
            <a:off x="5810243" y="3502724"/>
            <a:ext cx="1214353" cy="1879694"/>
            <a:chOff x="2497216" y="4079474"/>
            <a:chExt cx="1214353" cy="1879694"/>
          </a:xfrm>
        </p:grpSpPr>
        <p:grpSp>
          <p:nvGrpSpPr>
            <p:cNvPr id="56" name="グループ化 55"/>
            <p:cNvGrpSpPr/>
            <p:nvPr/>
          </p:nvGrpSpPr>
          <p:grpSpPr>
            <a:xfrm>
              <a:off x="2990139" y="4079474"/>
              <a:ext cx="721430" cy="1396407"/>
              <a:chOff x="2654388" y="4608332"/>
              <a:chExt cx="721430" cy="1396407"/>
            </a:xfrm>
          </p:grpSpPr>
          <p:sp>
            <p:nvSpPr>
              <p:cNvPr id="81" name="右矢印 80"/>
              <p:cNvSpPr/>
              <p:nvPr/>
            </p:nvSpPr>
            <p:spPr>
              <a:xfrm>
                <a:off x="3055465" y="4959142"/>
                <a:ext cx="232571" cy="310526"/>
              </a:xfrm>
              <a:prstGeom prst="rightArrow">
                <a:avLst>
                  <a:gd name="adj1" fmla="val 37730"/>
                  <a:gd name="adj2" fmla="val 2830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grpSp>
            <p:nvGrpSpPr>
              <p:cNvPr id="82" name="グループ化 81"/>
              <p:cNvGrpSpPr/>
              <p:nvPr/>
            </p:nvGrpSpPr>
            <p:grpSpPr>
              <a:xfrm>
                <a:off x="2654388" y="4608332"/>
                <a:ext cx="721430" cy="1396407"/>
                <a:chOff x="793698" y="4080849"/>
                <a:chExt cx="721430" cy="1396407"/>
              </a:xfrm>
            </p:grpSpPr>
            <p:sp>
              <p:nvSpPr>
                <p:cNvPr id="83" name="正方形/長方形 82"/>
                <p:cNvSpPr/>
                <p:nvPr/>
              </p:nvSpPr>
              <p:spPr>
                <a:xfrm rot="5400000">
                  <a:off x="380087" y="4700844"/>
                  <a:ext cx="1190023" cy="36280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350" b="1" dirty="0" err="1">
                      <a:solidFill>
                        <a:srgbClr val="FF0000"/>
                      </a:solidFill>
                    </a:rPr>
                    <a:t>DeSerializer</a:t>
                  </a:r>
                  <a:endParaRPr lang="ja-JP" altLang="en-US" sz="135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4" name="正方形/長方形 83"/>
                <p:cNvSpPr/>
                <p:nvPr/>
              </p:nvSpPr>
              <p:spPr>
                <a:xfrm>
                  <a:off x="793699" y="4080849"/>
                  <a:ext cx="721429" cy="206382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>
                      <a:solidFill>
                        <a:schemeClr val="tx1"/>
                      </a:solidFill>
                    </a:rPr>
                    <a:t>basf2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正方形/長方形 84"/>
                <p:cNvSpPr/>
                <p:nvPr/>
              </p:nvSpPr>
              <p:spPr>
                <a:xfrm rot="5400000">
                  <a:off x="731897" y="4700844"/>
                  <a:ext cx="1190023" cy="36280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350" b="1" dirty="0" err="1">
                      <a:solidFill>
                        <a:srgbClr val="FF0000"/>
                      </a:solidFill>
                    </a:rPr>
                    <a:t>Serializer</a:t>
                  </a:r>
                  <a:endParaRPr lang="ja-JP" altLang="en-US" sz="135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57" name="グループ化 56"/>
            <p:cNvGrpSpPr/>
            <p:nvPr/>
          </p:nvGrpSpPr>
          <p:grpSpPr>
            <a:xfrm>
              <a:off x="2868930" y="4234737"/>
              <a:ext cx="721430" cy="1396407"/>
              <a:chOff x="2654388" y="4608332"/>
              <a:chExt cx="721430" cy="1396407"/>
            </a:xfrm>
          </p:grpSpPr>
          <p:sp>
            <p:nvSpPr>
              <p:cNvPr id="76" name="右矢印 75"/>
              <p:cNvSpPr/>
              <p:nvPr/>
            </p:nvSpPr>
            <p:spPr>
              <a:xfrm>
                <a:off x="3055465" y="4959142"/>
                <a:ext cx="232571" cy="310526"/>
              </a:xfrm>
              <a:prstGeom prst="rightArrow">
                <a:avLst>
                  <a:gd name="adj1" fmla="val 37730"/>
                  <a:gd name="adj2" fmla="val 2830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grpSp>
            <p:nvGrpSpPr>
              <p:cNvPr id="77" name="グループ化 76"/>
              <p:cNvGrpSpPr/>
              <p:nvPr/>
            </p:nvGrpSpPr>
            <p:grpSpPr>
              <a:xfrm>
                <a:off x="2654388" y="4608332"/>
                <a:ext cx="721430" cy="1396407"/>
                <a:chOff x="793698" y="4080849"/>
                <a:chExt cx="721430" cy="1396407"/>
              </a:xfrm>
            </p:grpSpPr>
            <p:sp>
              <p:nvSpPr>
                <p:cNvPr id="78" name="正方形/長方形 77"/>
                <p:cNvSpPr/>
                <p:nvPr/>
              </p:nvSpPr>
              <p:spPr>
                <a:xfrm rot="5400000">
                  <a:off x="380087" y="4700844"/>
                  <a:ext cx="1190023" cy="36280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350" b="1" dirty="0" err="1">
                      <a:solidFill>
                        <a:srgbClr val="FF0000"/>
                      </a:solidFill>
                    </a:rPr>
                    <a:t>DeSerializer</a:t>
                  </a:r>
                  <a:endParaRPr lang="ja-JP" altLang="en-US" sz="135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9" name="正方形/長方形 78"/>
                <p:cNvSpPr/>
                <p:nvPr/>
              </p:nvSpPr>
              <p:spPr>
                <a:xfrm>
                  <a:off x="793699" y="4080849"/>
                  <a:ext cx="721429" cy="206382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>
                      <a:solidFill>
                        <a:schemeClr val="tx1"/>
                      </a:solidFill>
                    </a:rPr>
                    <a:t>basf2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正方形/長方形 79"/>
                <p:cNvSpPr/>
                <p:nvPr/>
              </p:nvSpPr>
              <p:spPr>
                <a:xfrm rot="5400000">
                  <a:off x="731897" y="4700844"/>
                  <a:ext cx="1190023" cy="36280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350" b="1" dirty="0" err="1">
                      <a:solidFill>
                        <a:srgbClr val="FF0000"/>
                      </a:solidFill>
                    </a:rPr>
                    <a:t>Serializer</a:t>
                  </a:r>
                  <a:endParaRPr lang="ja-JP" altLang="en-US" sz="135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58" name="グループ化 57"/>
            <p:cNvGrpSpPr/>
            <p:nvPr/>
          </p:nvGrpSpPr>
          <p:grpSpPr>
            <a:xfrm>
              <a:off x="2743676" y="4347009"/>
              <a:ext cx="721430" cy="1396407"/>
              <a:chOff x="2654388" y="4608332"/>
              <a:chExt cx="721430" cy="1396407"/>
            </a:xfrm>
          </p:grpSpPr>
          <p:sp>
            <p:nvSpPr>
              <p:cNvPr id="71" name="右矢印 70"/>
              <p:cNvSpPr/>
              <p:nvPr/>
            </p:nvSpPr>
            <p:spPr>
              <a:xfrm>
                <a:off x="3055465" y="4959142"/>
                <a:ext cx="232571" cy="310526"/>
              </a:xfrm>
              <a:prstGeom prst="rightArrow">
                <a:avLst>
                  <a:gd name="adj1" fmla="val 37730"/>
                  <a:gd name="adj2" fmla="val 2830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grpSp>
            <p:nvGrpSpPr>
              <p:cNvPr id="72" name="グループ化 71"/>
              <p:cNvGrpSpPr/>
              <p:nvPr/>
            </p:nvGrpSpPr>
            <p:grpSpPr>
              <a:xfrm>
                <a:off x="2654388" y="4608332"/>
                <a:ext cx="721430" cy="1396407"/>
                <a:chOff x="793698" y="4080849"/>
                <a:chExt cx="721430" cy="1396407"/>
              </a:xfrm>
            </p:grpSpPr>
            <p:sp>
              <p:nvSpPr>
                <p:cNvPr id="73" name="正方形/長方形 72"/>
                <p:cNvSpPr/>
                <p:nvPr/>
              </p:nvSpPr>
              <p:spPr>
                <a:xfrm rot="5400000">
                  <a:off x="380087" y="4700844"/>
                  <a:ext cx="1190023" cy="36280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350" b="1" dirty="0" err="1">
                      <a:solidFill>
                        <a:srgbClr val="FF0000"/>
                      </a:solidFill>
                    </a:rPr>
                    <a:t>DeSerializer</a:t>
                  </a:r>
                  <a:endParaRPr lang="ja-JP" altLang="en-US" sz="135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4" name="正方形/長方形 73"/>
                <p:cNvSpPr/>
                <p:nvPr/>
              </p:nvSpPr>
              <p:spPr>
                <a:xfrm>
                  <a:off x="793699" y="4080849"/>
                  <a:ext cx="721429" cy="206382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>
                      <a:solidFill>
                        <a:schemeClr val="tx1"/>
                      </a:solidFill>
                    </a:rPr>
                    <a:t>basf2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正方形/長方形 74"/>
                <p:cNvSpPr/>
                <p:nvPr/>
              </p:nvSpPr>
              <p:spPr>
                <a:xfrm rot="5400000">
                  <a:off x="731897" y="4700844"/>
                  <a:ext cx="1190023" cy="36280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350" b="1" dirty="0" err="1">
                      <a:solidFill>
                        <a:srgbClr val="FF0000"/>
                      </a:solidFill>
                    </a:rPr>
                    <a:t>Serializer</a:t>
                  </a:r>
                  <a:endParaRPr lang="ja-JP" altLang="en-US" sz="135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59" name="グループ化 58"/>
            <p:cNvGrpSpPr/>
            <p:nvPr/>
          </p:nvGrpSpPr>
          <p:grpSpPr>
            <a:xfrm>
              <a:off x="2633066" y="4459906"/>
              <a:ext cx="721430" cy="1396407"/>
              <a:chOff x="2654388" y="4608332"/>
              <a:chExt cx="721430" cy="1396407"/>
            </a:xfrm>
          </p:grpSpPr>
          <p:sp>
            <p:nvSpPr>
              <p:cNvPr id="66" name="右矢印 65"/>
              <p:cNvSpPr/>
              <p:nvPr/>
            </p:nvSpPr>
            <p:spPr>
              <a:xfrm>
                <a:off x="3055465" y="4959142"/>
                <a:ext cx="232571" cy="310526"/>
              </a:xfrm>
              <a:prstGeom prst="rightArrow">
                <a:avLst>
                  <a:gd name="adj1" fmla="val 37730"/>
                  <a:gd name="adj2" fmla="val 2830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grpSp>
            <p:nvGrpSpPr>
              <p:cNvPr id="67" name="グループ化 66"/>
              <p:cNvGrpSpPr/>
              <p:nvPr/>
            </p:nvGrpSpPr>
            <p:grpSpPr>
              <a:xfrm>
                <a:off x="2654388" y="4608332"/>
                <a:ext cx="721430" cy="1396407"/>
                <a:chOff x="793698" y="4080849"/>
                <a:chExt cx="721430" cy="1396407"/>
              </a:xfrm>
            </p:grpSpPr>
            <p:sp>
              <p:nvSpPr>
                <p:cNvPr id="68" name="正方形/長方形 67"/>
                <p:cNvSpPr/>
                <p:nvPr/>
              </p:nvSpPr>
              <p:spPr>
                <a:xfrm rot="5400000">
                  <a:off x="380087" y="4700844"/>
                  <a:ext cx="1190023" cy="36280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350" b="1" dirty="0" err="1">
                      <a:solidFill>
                        <a:srgbClr val="FF0000"/>
                      </a:solidFill>
                    </a:rPr>
                    <a:t>DeSerializer</a:t>
                  </a:r>
                  <a:endParaRPr lang="ja-JP" altLang="en-US" sz="135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9" name="正方形/長方形 68"/>
                <p:cNvSpPr/>
                <p:nvPr/>
              </p:nvSpPr>
              <p:spPr>
                <a:xfrm>
                  <a:off x="793699" y="4080849"/>
                  <a:ext cx="721429" cy="206382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>
                      <a:solidFill>
                        <a:schemeClr val="tx1"/>
                      </a:solidFill>
                    </a:rPr>
                    <a:t>basf2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正方形/長方形 69"/>
                <p:cNvSpPr/>
                <p:nvPr/>
              </p:nvSpPr>
              <p:spPr>
                <a:xfrm rot="5400000">
                  <a:off x="731897" y="4700844"/>
                  <a:ext cx="1190023" cy="36280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350" b="1" dirty="0" err="1">
                      <a:solidFill>
                        <a:srgbClr val="FF0000"/>
                      </a:solidFill>
                    </a:rPr>
                    <a:t>Serializer</a:t>
                  </a:r>
                  <a:endParaRPr lang="ja-JP" altLang="en-US" sz="135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60" name="グループ化 59"/>
            <p:cNvGrpSpPr/>
            <p:nvPr/>
          </p:nvGrpSpPr>
          <p:grpSpPr>
            <a:xfrm>
              <a:off x="2497216" y="4562761"/>
              <a:ext cx="721430" cy="1396407"/>
              <a:chOff x="2654388" y="4608332"/>
              <a:chExt cx="721430" cy="1396407"/>
            </a:xfrm>
          </p:grpSpPr>
          <p:sp>
            <p:nvSpPr>
              <p:cNvPr id="61" name="右矢印 60"/>
              <p:cNvSpPr/>
              <p:nvPr/>
            </p:nvSpPr>
            <p:spPr>
              <a:xfrm>
                <a:off x="3055465" y="4959142"/>
                <a:ext cx="232571" cy="310526"/>
              </a:xfrm>
              <a:prstGeom prst="rightArrow">
                <a:avLst>
                  <a:gd name="adj1" fmla="val 37730"/>
                  <a:gd name="adj2" fmla="val 2830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grpSp>
            <p:nvGrpSpPr>
              <p:cNvPr id="62" name="グループ化 61"/>
              <p:cNvGrpSpPr/>
              <p:nvPr/>
            </p:nvGrpSpPr>
            <p:grpSpPr>
              <a:xfrm>
                <a:off x="2654388" y="4608332"/>
                <a:ext cx="721430" cy="1396407"/>
                <a:chOff x="793698" y="4080849"/>
                <a:chExt cx="721430" cy="1396407"/>
              </a:xfrm>
            </p:grpSpPr>
            <p:sp>
              <p:nvSpPr>
                <p:cNvPr id="63" name="正方形/長方形 62"/>
                <p:cNvSpPr/>
                <p:nvPr/>
              </p:nvSpPr>
              <p:spPr>
                <a:xfrm rot="5400000">
                  <a:off x="380087" y="4700844"/>
                  <a:ext cx="1190023" cy="36280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350" b="1" dirty="0" err="1">
                      <a:solidFill>
                        <a:srgbClr val="FF0000"/>
                      </a:solidFill>
                    </a:rPr>
                    <a:t>DeSerializer</a:t>
                  </a:r>
                  <a:endParaRPr lang="ja-JP" altLang="en-US" sz="135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4" name="正方形/長方形 63"/>
                <p:cNvSpPr/>
                <p:nvPr/>
              </p:nvSpPr>
              <p:spPr>
                <a:xfrm>
                  <a:off x="793699" y="4080849"/>
                  <a:ext cx="721429" cy="206382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>
                      <a:solidFill>
                        <a:schemeClr val="tx1"/>
                      </a:solidFill>
                    </a:rPr>
                    <a:t>basf2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正方形/長方形 64"/>
                <p:cNvSpPr/>
                <p:nvPr/>
              </p:nvSpPr>
              <p:spPr>
                <a:xfrm rot="5400000">
                  <a:off x="731897" y="4700844"/>
                  <a:ext cx="1190023" cy="36280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350" b="1" dirty="0" err="1">
                      <a:solidFill>
                        <a:srgbClr val="FF0000"/>
                      </a:solidFill>
                    </a:rPr>
                    <a:t>Serializer</a:t>
                  </a:r>
                  <a:endParaRPr lang="ja-JP" altLang="en-US" sz="135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86" name="右矢印 85"/>
          <p:cNvSpPr/>
          <p:nvPr/>
        </p:nvSpPr>
        <p:spPr>
          <a:xfrm>
            <a:off x="6519027" y="4682990"/>
            <a:ext cx="877780" cy="310526"/>
          </a:xfrm>
          <a:prstGeom prst="rightArrow">
            <a:avLst>
              <a:gd name="adj1" fmla="val 37730"/>
              <a:gd name="adj2" fmla="val 283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7" name="右矢印 86"/>
          <p:cNvSpPr/>
          <p:nvPr/>
        </p:nvSpPr>
        <p:spPr>
          <a:xfrm>
            <a:off x="6654026" y="4467273"/>
            <a:ext cx="759538" cy="310526"/>
          </a:xfrm>
          <a:prstGeom prst="rightArrow">
            <a:avLst>
              <a:gd name="adj1" fmla="val 37730"/>
              <a:gd name="adj2" fmla="val 283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8" name="右矢印 87"/>
          <p:cNvSpPr/>
          <p:nvPr/>
        </p:nvSpPr>
        <p:spPr>
          <a:xfrm>
            <a:off x="6772314" y="4261829"/>
            <a:ext cx="641250" cy="310526"/>
          </a:xfrm>
          <a:prstGeom prst="rightArrow">
            <a:avLst>
              <a:gd name="adj1" fmla="val 37730"/>
              <a:gd name="adj2" fmla="val 283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9" name="右矢印 88"/>
          <p:cNvSpPr/>
          <p:nvPr/>
        </p:nvSpPr>
        <p:spPr>
          <a:xfrm>
            <a:off x="6899245" y="4064330"/>
            <a:ext cx="504381" cy="310526"/>
          </a:xfrm>
          <a:prstGeom prst="rightArrow">
            <a:avLst>
              <a:gd name="adj1" fmla="val 37730"/>
              <a:gd name="adj2" fmla="val 283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90" name="右矢印 89"/>
          <p:cNvSpPr/>
          <p:nvPr/>
        </p:nvSpPr>
        <p:spPr>
          <a:xfrm>
            <a:off x="7017554" y="3854851"/>
            <a:ext cx="386072" cy="310526"/>
          </a:xfrm>
          <a:prstGeom prst="rightArrow">
            <a:avLst>
              <a:gd name="adj1" fmla="val 37730"/>
              <a:gd name="adj2" fmla="val 283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92" name="テキスト ボックス 91"/>
          <p:cNvSpPr txBox="1"/>
          <p:nvPr/>
        </p:nvSpPr>
        <p:spPr>
          <a:xfrm rot="5400000">
            <a:off x="7142895" y="3904536"/>
            <a:ext cx="325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 event builder, HLT PC farm</a:t>
            </a:r>
            <a:endParaRPr kumimoji="1" lang="ja-JP" altLang="en-US" dirty="0"/>
          </a:p>
        </p:txBody>
      </p:sp>
      <p:sp>
        <p:nvSpPr>
          <p:cNvPr id="28" name="右矢印 27"/>
          <p:cNvSpPr/>
          <p:nvPr/>
        </p:nvSpPr>
        <p:spPr>
          <a:xfrm>
            <a:off x="729449" y="3624745"/>
            <a:ext cx="727544" cy="97836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/>
              <a:t>data</a:t>
            </a:r>
            <a:endParaRPr lang="ja-JP" altLang="en-US" sz="1350" dirty="0"/>
          </a:p>
        </p:txBody>
      </p:sp>
      <p:sp>
        <p:nvSpPr>
          <p:cNvPr id="93" name="文本框 32"/>
          <p:cNvSpPr txBox="1">
            <a:spLocks noChangeArrowheads="1"/>
          </p:cNvSpPr>
          <p:nvPr/>
        </p:nvSpPr>
        <p:spPr bwMode="auto">
          <a:xfrm>
            <a:off x="2103969" y="2689002"/>
            <a:ext cx="2778326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altLang="zh-CN" sz="1600" b="1" dirty="0">
                <a:latin typeface="Century Gothic" pitchFamily="34" charset="0"/>
                <a:ea typeface="MS PGothic" pitchFamily="34" charset="-128"/>
              </a:rPr>
              <a:t>Read-out board (COPPER)</a:t>
            </a:r>
            <a:endParaRPr lang="en-US" altLang="zh-CN" sz="1600" dirty="0">
              <a:latin typeface="Century Gothic" pitchFamily="34" charset="0"/>
              <a:ea typeface="MS PGothic" pitchFamily="34" charset="-128"/>
            </a:endParaRPr>
          </a:p>
        </p:txBody>
      </p:sp>
      <p:sp>
        <p:nvSpPr>
          <p:cNvPr id="94" name="右矢印 93"/>
          <p:cNvSpPr/>
          <p:nvPr/>
        </p:nvSpPr>
        <p:spPr>
          <a:xfrm>
            <a:off x="4969804" y="3036899"/>
            <a:ext cx="727544" cy="97836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/>
              <a:t>data</a:t>
            </a:r>
            <a:endParaRPr lang="ja-JP" altLang="en-US" sz="1350" dirty="0"/>
          </a:p>
        </p:txBody>
      </p:sp>
      <p:sp>
        <p:nvSpPr>
          <p:cNvPr id="95" name="テキスト ボックス 94"/>
          <p:cNvSpPr txBox="1"/>
          <p:nvPr/>
        </p:nvSpPr>
        <p:spPr>
          <a:xfrm rot="5400000">
            <a:off x="1042756" y="4839837"/>
            <a:ext cx="1372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Rocket I/O </a:t>
            </a:r>
          </a:p>
          <a:p>
            <a:r>
              <a:rPr kumimoji="1" lang="en-US" altLang="ja-JP" sz="1400" dirty="0"/>
              <a:t>based protocol</a:t>
            </a:r>
            <a:endParaRPr kumimoji="1" lang="ja-JP" altLang="en-US" sz="1400" dirty="0"/>
          </a:p>
        </p:txBody>
      </p:sp>
      <p:sp>
        <p:nvSpPr>
          <p:cNvPr id="96" name="テキスト ボックス 95"/>
          <p:cNvSpPr txBox="1"/>
          <p:nvPr/>
        </p:nvSpPr>
        <p:spPr>
          <a:xfrm rot="5400000">
            <a:off x="4665248" y="4635372"/>
            <a:ext cx="1500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Gigabit </a:t>
            </a:r>
            <a:r>
              <a:rPr kumimoji="1" lang="en-US" altLang="ja-JP" sz="1600" b="1" dirty="0" err="1"/>
              <a:t>Ethenet</a:t>
            </a:r>
            <a:endParaRPr kumimoji="1" lang="ja-JP" altLang="en-US" sz="1600" b="1" dirty="0"/>
          </a:p>
        </p:txBody>
      </p:sp>
      <p:sp>
        <p:nvSpPr>
          <p:cNvPr id="3" name="正方形/長方形 2"/>
          <p:cNvSpPr/>
          <p:nvPr/>
        </p:nvSpPr>
        <p:spPr>
          <a:xfrm>
            <a:off x="1712591" y="2621999"/>
            <a:ext cx="6528816" cy="348619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右矢印 90"/>
          <p:cNvSpPr/>
          <p:nvPr/>
        </p:nvSpPr>
        <p:spPr>
          <a:xfrm>
            <a:off x="7813612" y="3812572"/>
            <a:ext cx="726065" cy="1180944"/>
          </a:xfrm>
          <a:prstGeom prst="rightArrow">
            <a:avLst>
              <a:gd name="adj1" fmla="val 57862"/>
              <a:gd name="adj2" fmla="val 283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1309183" y="3901936"/>
            <a:ext cx="1322760" cy="474683"/>
          </a:xfrm>
          <a:prstGeom prst="roundRect">
            <a:avLst/>
          </a:prstGeom>
          <a:solidFill>
            <a:srgbClr val="FF660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en-US" altLang="zh-CN" b="1" dirty="0">
                <a:ea typeface="楷体" pitchFamily="49" charset="-122"/>
              </a:rPr>
              <a:t>Belle2link</a:t>
            </a:r>
            <a:endParaRPr lang="en-US" altLang="ja-JP" b="1" dirty="0"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6735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TIPP2017, May 22-26, 2017, Beijing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4034" y="-15664"/>
            <a:ext cx="6969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/>
              <a:t>High-rate test for TTD network and readout subsystem</a:t>
            </a:r>
            <a:endParaRPr kumimoji="1" lang="ja-JP" altLang="en-US" sz="2400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0306" y="450660"/>
            <a:ext cx="811408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Setup :  barrel part of ECL and readout subsystem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Dummy triggers to 36 ECL FEE boards -&gt;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The FEE sends event data to the back-end DAQ [18 COPPERs -&gt; 7 readout PCs -&gt; event builder on HLT input server ], where the data are discarded.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-323269" y="2251495"/>
            <a:ext cx="9534524" cy="4034434"/>
            <a:chOff x="-418160" y="1370458"/>
            <a:chExt cx="9782351" cy="5338165"/>
          </a:xfrm>
        </p:grpSpPr>
        <p:sp>
          <p:nvSpPr>
            <p:cNvPr id="7" name="正方形/長方形 6"/>
            <p:cNvSpPr/>
            <p:nvPr/>
          </p:nvSpPr>
          <p:spPr>
            <a:xfrm>
              <a:off x="1525255" y="2536486"/>
              <a:ext cx="874266" cy="37435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b="1" dirty="0">
                  <a:solidFill>
                    <a:srgbClr val="000000"/>
                  </a:solidFill>
                </a:rPr>
                <a:t>ECL FEE</a:t>
              </a:r>
              <a:endParaRPr lang="ja-JP" alt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476458" y="2584186"/>
              <a:ext cx="874266" cy="37435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b="1" dirty="0">
                  <a:solidFill>
                    <a:srgbClr val="000000"/>
                  </a:solidFill>
                </a:rPr>
                <a:t>ECL FEE</a:t>
              </a:r>
              <a:endParaRPr lang="ja-JP" alt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右矢印 391"/>
            <p:cNvSpPr/>
            <p:nvPr/>
          </p:nvSpPr>
          <p:spPr>
            <a:xfrm>
              <a:off x="2489637" y="2399023"/>
              <a:ext cx="575714" cy="1035631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0" name="円柱 9"/>
            <p:cNvSpPr/>
            <p:nvPr/>
          </p:nvSpPr>
          <p:spPr>
            <a:xfrm rot="5400000">
              <a:off x="-1983372" y="3647668"/>
              <a:ext cx="4626167" cy="1495744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Barrel ECL detector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87437" y="4675031"/>
              <a:ext cx="2080646" cy="1712983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703763" y="4765065"/>
              <a:ext cx="1018282" cy="2211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b="1" dirty="0" err="1">
                  <a:solidFill>
                    <a:srgbClr val="000000"/>
                  </a:solidFill>
                </a:rPr>
                <a:t>Des_ser_ROPC</a:t>
              </a:r>
              <a:endParaRPr lang="ja-JP" altLang="en-US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005166" y="5382887"/>
              <a:ext cx="343364" cy="369332"/>
            </a:xfrm>
            <a:prstGeom prst="rect">
              <a:avLst/>
            </a:prstGeom>
            <a:solidFill>
              <a:schemeClr val="bg2"/>
            </a:solidFill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…</a:t>
              </a:r>
              <a:endParaRPr lang="ja-JP" altLang="en-US" dirty="0"/>
            </a:p>
          </p:txBody>
        </p:sp>
        <p:grpSp>
          <p:nvGrpSpPr>
            <p:cNvPr id="14" name="グループ化 13"/>
            <p:cNvGrpSpPr/>
            <p:nvPr/>
          </p:nvGrpSpPr>
          <p:grpSpPr>
            <a:xfrm>
              <a:off x="3696665" y="4650156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212" name="グループ化 211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214" name="正方形/長方形 213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215" name="正方形/長方形 214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6" name="正方形/長方形 215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7" name="正方形/長方形 216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正方形/長方形 217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3" name="テキスト ボックス 212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15" name="グループ化 14"/>
            <p:cNvGrpSpPr/>
            <p:nvPr/>
          </p:nvGrpSpPr>
          <p:grpSpPr>
            <a:xfrm>
              <a:off x="3597856" y="4742266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205" name="グループ化 204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207" name="正方形/長方形 206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208" name="正方形/長方形 207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9" name="正方形/長方形 208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0" name="正方形/長方形 209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1" name="正方形/長方形 210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06" name="テキスト ボックス 205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3499047" y="4845262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98" name="グループ化 197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200" name="正方形/長方形 199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201" name="正方形/長方形 200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2" name="正方形/長方形 201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3" name="正方形/長方形 202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正方形/長方形 203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99" name="テキスト ボックス 198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17" name="グループ化 16"/>
            <p:cNvGrpSpPr/>
            <p:nvPr/>
          </p:nvGrpSpPr>
          <p:grpSpPr>
            <a:xfrm>
              <a:off x="3392157" y="4935697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91" name="グループ化 190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93" name="正方形/長方形 192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94" name="正方形/長方形 193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" name="正方形/長方形 194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6" name="正方形/長方形 195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7" name="正方形/長方形 196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92" name="テキスト ボックス 191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18" name="グループ化 17"/>
            <p:cNvGrpSpPr/>
            <p:nvPr/>
          </p:nvGrpSpPr>
          <p:grpSpPr>
            <a:xfrm>
              <a:off x="3307279" y="5011898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84" name="グループ化 183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86" name="正方形/長方形 185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87" name="正方形/長方形 186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8" name="正方形/長方形 187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9" name="正方形/長方形 188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0" name="正方形/長方形 189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5" name="テキスト ボックス 184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>
              <a:off x="3208470" y="5104008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77" name="グループ化 176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79" name="正方形/長方形 178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80" name="正方形/長方形 179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1" name="正方形/長方形 180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" name="正方形/長方形 181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3" name="正方形/長方形 182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8" name="テキスト ボックス 177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20" name="グループ化 19"/>
            <p:cNvGrpSpPr/>
            <p:nvPr/>
          </p:nvGrpSpPr>
          <p:grpSpPr>
            <a:xfrm>
              <a:off x="3109661" y="5207004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70" name="グループ化 169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72" name="正方形/長方形 171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73" name="正方形/長方形 172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4" name="正方形/長方形 173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5" name="正方形/長方形 174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6" name="正方形/長方形 175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1" name="テキスト ボックス 170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21" name="グループ化 20"/>
            <p:cNvGrpSpPr/>
            <p:nvPr/>
          </p:nvGrpSpPr>
          <p:grpSpPr>
            <a:xfrm>
              <a:off x="3002771" y="5297439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63" name="グループ化 162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65" name="正方形/長方形 164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66" name="正方形/長方形 165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 err="1">
                      <a:solidFill>
                        <a:schemeClr val="tx1"/>
                      </a:solidFill>
                    </a:rPr>
                    <a:t>HSLB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7" name="正方形/長方形 166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 err="1">
                      <a:solidFill>
                        <a:schemeClr val="tx1"/>
                      </a:solidFill>
                    </a:rPr>
                    <a:t>HSLB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8" name="正方形/長方形 167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 err="1">
                      <a:solidFill>
                        <a:schemeClr val="tx1"/>
                      </a:solidFill>
                    </a:rPr>
                    <a:t>HSLB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9" name="正方形/長方形 168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 err="1">
                      <a:solidFill>
                        <a:schemeClr val="tx1"/>
                      </a:solidFill>
                    </a:rPr>
                    <a:t>HSLB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4" name="テキスト ボックス 163"/>
              <p:cNvSpPr txBox="1"/>
              <p:nvPr/>
            </p:nvSpPr>
            <p:spPr>
              <a:xfrm>
                <a:off x="2268414" y="3879422"/>
                <a:ext cx="655949" cy="2616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>
                    <a:solidFill>
                      <a:srgbClr val="000000"/>
                    </a:solidFill>
                  </a:rPr>
                  <a:t>COPPER</a:t>
                </a:r>
                <a:endParaRPr lang="ja-JP" altLang="en-US" sz="11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" name="右矢印 76"/>
            <p:cNvSpPr/>
            <p:nvPr/>
          </p:nvSpPr>
          <p:spPr>
            <a:xfrm>
              <a:off x="5254159" y="4765065"/>
              <a:ext cx="449604" cy="207535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23" name="右矢印 77"/>
            <p:cNvSpPr/>
            <p:nvPr/>
          </p:nvSpPr>
          <p:spPr>
            <a:xfrm>
              <a:off x="5161944" y="5065233"/>
              <a:ext cx="540362" cy="193686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24" name="右矢印 78"/>
            <p:cNvSpPr/>
            <p:nvPr/>
          </p:nvSpPr>
          <p:spPr>
            <a:xfrm>
              <a:off x="4566859" y="6070595"/>
              <a:ext cx="1143496" cy="186254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178035" y="1804820"/>
              <a:ext cx="1293854" cy="269187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</a:rPr>
                <a:t>FTSW</a:t>
              </a:r>
              <a:endParaRPr lang="ja-JP" alt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26" name="グループ化 25"/>
            <p:cNvGrpSpPr/>
            <p:nvPr/>
          </p:nvGrpSpPr>
          <p:grpSpPr>
            <a:xfrm>
              <a:off x="3785986" y="5430247"/>
              <a:ext cx="122711" cy="957767"/>
              <a:chOff x="4290339" y="1818738"/>
              <a:chExt cx="315631" cy="1736989"/>
            </a:xfrm>
            <a:solidFill>
              <a:schemeClr val="bg1">
                <a:lumMod val="95000"/>
              </a:schemeClr>
            </a:solidFill>
          </p:grpSpPr>
          <p:cxnSp>
            <p:nvCxnSpPr>
              <p:cNvPr id="157" name="直線コネクタ 156"/>
              <p:cNvCxnSpPr/>
              <p:nvPr/>
            </p:nvCxnSpPr>
            <p:spPr>
              <a:xfrm>
                <a:off x="4458835" y="1818738"/>
                <a:ext cx="3750" cy="1736989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コネクタ 157"/>
              <p:cNvCxnSpPr/>
              <p:nvPr/>
            </p:nvCxnSpPr>
            <p:spPr>
              <a:xfrm flipV="1">
                <a:off x="4317184" y="2003908"/>
                <a:ext cx="141651" cy="1030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コネクタ 158"/>
              <p:cNvCxnSpPr/>
              <p:nvPr/>
            </p:nvCxnSpPr>
            <p:spPr>
              <a:xfrm flipV="1">
                <a:off x="4290339" y="2433788"/>
                <a:ext cx="141651" cy="1030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コネクタ 159"/>
              <p:cNvCxnSpPr/>
              <p:nvPr/>
            </p:nvCxnSpPr>
            <p:spPr>
              <a:xfrm flipV="1">
                <a:off x="4290339" y="2898173"/>
                <a:ext cx="141651" cy="1030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コネクタ 160"/>
              <p:cNvCxnSpPr/>
              <p:nvPr/>
            </p:nvCxnSpPr>
            <p:spPr>
              <a:xfrm flipV="1">
                <a:off x="4297971" y="3336458"/>
                <a:ext cx="141651" cy="1030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コネクタ 161"/>
              <p:cNvCxnSpPr/>
              <p:nvPr/>
            </p:nvCxnSpPr>
            <p:spPr>
              <a:xfrm flipV="1">
                <a:off x="4464319" y="2139037"/>
                <a:ext cx="141651" cy="1030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正方形/長方形 26"/>
            <p:cNvSpPr/>
            <p:nvPr/>
          </p:nvSpPr>
          <p:spPr>
            <a:xfrm>
              <a:off x="3900090" y="5464813"/>
              <a:ext cx="621891" cy="297499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b="1" dirty="0">
                  <a:solidFill>
                    <a:schemeClr val="tx1"/>
                  </a:solidFill>
                </a:rPr>
                <a:t>PrPMC</a:t>
              </a:r>
              <a:endParaRPr lang="ja-JP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938372" y="4629467"/>
              <a:ext cx="7100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b="1" dirty="0" err="1"/>
                <a:t>ROPC</a:t>
              </a:r>
              <a:endParaRPr lang="ja-JP" altLang="en-US" sz="1400" dirty="0"/>
            </a:p>
          </p:txBody>
        </p:sp>
        <p:sp>
          <p:nvSpPr>
            <p:cNvPr id="29" name="右矢印 100"/>
            <p:cNvSpPr/>
            <p:nvPr/>
          </p:nvSpPr>
          <p:spPr>
            <a:xfrm rot="19248282">
              <a:off x="6673689" y="5945181"/>
              <a:ext cx="372194" cy="206529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30" name="右矢印 101"/>
            <p:cNvSpPr/>
            <p:nvPr/>
          </p:nvSpPr>
          <p:spPr>
            <a:xfrm rot="1847646">
              <a:off x="6687890" y="4867573"/>
              <a:ext cx="354907" cy="201150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31" name="右矢印 102"/>
            <p:cNvSpPr/>
            <p:nvPr/>
          </p:nvSpPr>
          <p:spPr>
            <a:xfrm rot="1317941">
              <a:off x="6683496" y="5136508"/>
              <a:ext cx="319476" cy="188081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5698322" y="5046152"/>
              <a:ext cx="1018282" cy="2211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b="1" dirty="0" err="1">
                  <a:solidFill>
                    <a:srgbClr val="000000"/>
                  </a:solidFill>
                </a:rPr>
                <a:t>Des_ser_ROPC</a:t>
              </a:r>
              <a:endParaRPr lang="ja-JP" altLang="en-US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5699282" y="5864371"/>
              <a:ext cx="1018282" cy="50824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b="1" dirty="0">
                  <a:solidFill>
                    <a:srgbClr val="000000"/>
                  </a:solidFill>
                </a:rPr>
                <a:t>Data handler</a:t>
              </a:r>
              <a:endParaRPr lang="ja-JP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 rot="5400000">
              <a:off x="6565259" y="5220257"/>
              <a:ext cx="1265151" cy="63662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b="1" dirty="0">
                  <a:solidFill>
                    <a:srgbClr val="000000"/>
                  </a:solidFill>
                </a:rPr>
                <a:t>Partial Event builder </a:t>
              </a:r>
              <a:endParaRPr lang="ja-JP" altLang="en-US" sz="1350" b="1" dirty="0">
                <a:solidFill>
                  <a:srgbClr val="000000"/>
                </a:solidFill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1875930" y="1370458"/>
              <a:ext cx="1293854" cy="269187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</a:rPr>
                <a:t>FTSW</a:t>
              </a:r>
              <a:endParaRPr lang="ja-JP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直線矢印コネクタ 35"/>
            <p:cNvCxnSpPr>
              <a:stCxn id="35" idx="2"/>
              <a:endCxn id="25" idx="0"/>
            </p:cNvCxnSpPr>
            <p:nvPr/>
          </p:nvCxnSpPr>
          <p:spPr>
            <a:xfrm flipH="1">
              <a:off x="1824962" y="1639645"/>
              <a:ext cx="697895" cy="1651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5828289" y="4398090"/>
              <a:ext cx="1438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Readout PC 7</a:t>
              </a:r>
              <a:endParaRPr kumimoji="1" lang="ja-JP" altLang="en-US" dirty="0"/>
            </a:p>
          </p:txBody>
        </p:sp>
        <p:cxnSp>
          <p:nvCxnSpPr>
            <p:cNvPr id="38" name="直線矢印コネクタ 37"/>
            <p:cNvCxnSpPr>
              <a:stCxn id="25" idx="2"/>
              <a:endCxn id="90" idx="0"/>
            </p:cNvCxnSpPr>
            <p:nvPr/>
          </p:nvCxnSpPr>
          <p:spPr>
            <a:xfrm flipH="1">
              <a:off x="1260688" y="2074007"/>
              <a:ext cx="564274" cy="34999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>
              <a:stCxn id="25" idx="2"/>
              <a:endCxn id="89" idx="0"/>
            </p:cNvCxnSpPr>
            <p:nvPr/>
          </p:nvCxnSpPr>
          <p:spPr>
            <a:xfrm flipH="1">
              <a:off x="1309354" y="2074007"/>
              <a:ext cx="515608" cy="34317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>
              <a:stCxn id="25" idx="2"/>
              <a:endCxn id="88" idx="0"/>
            </p:cNvCxnSpPr>
            <p:nvPr/>
          </p:nvCxnSpPr>
          <p:spPr>
            <a:xfrm flipH="1">
              <a:off x="1367578" y="2074007"/>
              <a:ext cx="457384" cy="33634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>
              <a:stCxn id="25" idx="2"/>
              <a:endCxn id="87" idx="0"/>
            </p:cNvCxnSpPr>
            <p:nvPr/>
          </p:nvCxnSpPr>
          <p:spPr>
            <a:xfrm flipH="1">
              <a:off x="1410473" y="2074007"/>
              <a:ext cx="414489" cy="33067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>
              <a:stCxn id="25" idx="2"/>
              <a:endCxn id="92" idx="0"/>
            </p:cNvCxnSpPr>
            <p:nvPr/>
          </p:nvCxnSpPr>
          <p:spPr>
            <a:xfrm flipH="1">
              <a:off x="1167682" y="2074007"/>
              <a:ext cx="657280" cy="35948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>
              <a:stCxn id="25" idx="2"/>
              <a:endCxn id="91" idx="0"/>
            </p:cNvCxnSpPr>
            <p:nvPr/>
          </p:nvCxnSpPr>
          <p:spPr>
            <a:xfrm flipH="1">
              <a:off x="1210577" y="2074007"/>
              <a:ext cx="614385" cy="35381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>
              <a:stCxn id="25" idx="2"/>
              <a:endCxn id="93" idx="0"/>
            </p:cNvCxnSpPr>
            <p:nvPr/>
          </p:nvCxnSpPr>
          <p:spPr>
            <a:xfrm flipH="1">
              <a:off x="1109458" y="2074007"/>
              <a:ext cx="715504" cy="36631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>
              <a:stCxn id="25" idx="2"/>
              <a:endCxn id="94" idx="0"/>
            </p:cNvCxnSpPr>
            <p:nvPr/>
          </p:nvCxnSpPr>
          <p:spPr>
            <a:xfrm flipH="1">
              <a:off x="1060792" y="2074007"/>
              <a:ext cx="764170" cy="37313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>
              <a:stCxn id="25" idx="2"/>
              <a:endCxn id="8" idx="0"/>
            </p:cNvCxnSpPr>
            <p:nvPr/>
          </p:nvCxnSpPr>
          <p:spPr>
            <a:xfrm>
              <a:off x="1824962" y="2074007"/>
              <a:ext cx="88629" cy="5101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>
              <a:stCxn id="25" idx="2"/>
              <a:endCxn id="7" idx="0"/>
            </p:cNvCxnSpPr>
            <p:nvPr/>
          </p:nvCxnSpPr>
          <p:spPr>
            <a:xfrm>
              <a:off x="1824962" y="2074007"/>
              <a:ext cx="137426" cy="4624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/>
            <p:cNvSpPr txBox="1"/>
            <p:nvPr/>
          </p:nvSpPr>
          <p:spPr>
            <a:xfrm>
              <a:off x="1729157" y="4112260"/>
              <a:ext cx="1177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…</a:t>
              </a:r>
              <a:endParaRPr kumimoji="1" lang="ja-JP" altLang="en-US" dirty="0"/>
            </a:p>
          </p:txBody>
        </p:sp>
        <p:sp>
          <p:nvSpPr>
            <p:cNvPr id="49" name="右矢印 255"/>
            <p:cNvSpPr/>
            <p:nvPr/>
          </p:nvSpPr>
          <p:spPr>
            <a:xfrm>
              <a:off x="2377487" y="4854172"/>
              <a:ext cx="575714" cy="1035631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5487437" y="2320209"/>
              <a:ext cx="2080646" cy="1712983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5703763" y="2410243"/>
              <a:ext cx="1018282" cy="2211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b="1" dirty="0" err="1">
                  <a:solidFill>
                    <a:srgbClr val="000000"/>
                  </a:solidFill>
                </a:rPr>
                <a:t>Des_ser_ROPC</a:t>
              </a:r>
              <a:endParaRPr lang="ja-JP" altLang="en-US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6005166" y="3028065"/>
              <a:ext cx="343364" cy="369332"/>
            </a:xfrm>
            <a:prstGeom prst="rect">
              <a:avLst/>
            </a:prstGeom>
            <a:solidFill>
              <a:schemeClr val="bg2"/>
            </a:solidFill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…</a:t>
              </a:r>
              <a:endParaRPr lang="ja-JP" altLang="en-US" dirty="0"/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6938372" y="2274645"/>
              <a:ext cx="7100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b="1" dirty="0" err="1"/>
                <a:t>ROPC</a:t>
              </a:r>
              <a:endParaRPr lang="ja-JP" altLang="en-US" sz="1400" dirty="0"/>
            </a:p>
          </p:txBody>
        </p:sp>
        <p:sp>
          <p:nvSpPr>
            <p:cNvPr id="54" name="右矢印 277"/>
            <p:cNvSpPr/>
            <p:nvPr/>
          </p:nvSpPr>
          <p:spPr>
            <a:xfrm rot="19248282">
              <a:off x="6673689" y="3590359"/>
              <a:ext cx="372194" cy="206529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55" name="右矢印 278"/>
            <p:cNvSpPr/>
            <p:nvPr/>
          </p:nvSpPr>
          <p:spPr>
            <a:xfrm rot="1847646">
              <a:off x="6687890" y="2512751"/>
              <a:ext cx="354907" cy="201150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56" name="右矢印 279"/>
            <p:cNvSpPr/>
            <p:nvPr/>
          </p:nvSpPr>
          <p:spPr>
            <a:xfrm rot="1317941">
              <a:off x="6683496" y="2781686"/>
              <a:ext cx="319476" cy="188081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5698322" y="2691330"/>
              <a:ext cx="1018282" cy="2211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b="1" dirty="0" err="1">
                  <a:solidFill>
                    <a:srgbClr val="000000"/>
                  </a:solidFill>
                </a:rPr>
                <a:t>Des_ser_ROPC</a:t>
              </a:r>
              <a:endParaRPr lang="ja-JP" altLang="en-US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5692387" y="3489516"/>
              <a:ext cx="1018282" cy="4634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b="1" dirty="0">
                  <a:solidFill>
                    <a:srgbClr val="000000"/>
                  </a:solidFill>
                </a:rPr>
                <a:t>Data handler</a:t>
              </a:r>
              <a:endParaRPr lang="ja-JP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 rot="5400000">
              <a:off x="6573717" y="2866244"/>
              <a:ext cx="1265151" cy="63662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b="1" dirty="0">
                  <a:solidFill>
                    <a:srgbClr val="000000"/>
                  </a:solidFill>
                </a:rPr>
                <a:t>Partial Event builder </a:t>
              </a:r>
              <a:endParaRPr lang="ja-JP" altLang="en-US" sz="1350" b="1" dirty="0">
                <a:solidFill>
                  <a:srgbClr val="000000"/>
                </a:solidFill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082522" y="2014769"/>
              <a:ext cx="1438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Readout PC 1</a:t>
              </a:r>
              <a:endParaRPr kumimoji="1" lang="ja-JP" altLang="en-US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6278250" y="4109461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…</a:t>
              </a:r>
              <a:endParaRPr kumimoji="1" lang="ja-JP" altLang="en-US" dirty="0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2701895" y="1813269"/>
              <a:ext cx="1293854" cy="269187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dirty="0">
                  <a:solidFill>
                    <a:schemeClr val="tx1"/>
                  </a:solidFill>
                </a:rPr>
                <a:t>FTSW</a:t>
              </a:r>
              <a:endParaRPr lang="ja-JP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直線矢印コネクタ 62"/>
            <p:cNvCxnSpPr>
              <a:stCxn id="35" idx="2"/>
              <a:endCxn id="62" idx="0"/>
            </p:cNvCxnSpPr>
            <p:nvPr/>
          </p:nvCxnSpPr>
          <p:spPr>
            <a:xfrm>
              <a:off x="2522857" y="1639645"/>
              <a:ext cx="825965" cy="1736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グループ化 63"/>
            <p:cNvGrpSpPr/>
            <p:nvPr/>
          </p:nvGrpSpPr>
          <p:grpSpPr>
            <a:xfrm>
              <a:off x="3692183" y="2323377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50" name="グループ化 149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52" name="正方形/長方形 151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53" name="正方形/長方形 152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正方形/長方形 153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5" name="正方形/長方形 154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6" name="正方形/長方形 155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1" name="テキスト ボックス 150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65" name="グループ化 64"/>
            <p:cNvGrpSpPr/>
            <p:nvPr/>
          </p:nvGrpSpPr>
          <p:grpSpPr>
            <a:xfrm>
              <a:off x="3593374" y="2415487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43" name="グループ化 142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45" name="正方形/長方形 144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46" name="正方形/長方形 145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7" name="正方形/長方形 146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8" name="正方形/長方形 147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9" name="正方形/長方形 148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4" name="テキスト ボックス 143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>
              <a:off x="3494565" y="2518483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36" name="グループ化 135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38" name="正方形/長方形 137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39" name="正方形/長方形 138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0" name="正方形/長方形 139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1" name="正方形/長方形 140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2" name="正方形/長方形 141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7" name="テキスト ボックス 136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67" name="グループ化 66"/>
            <p:cNvGrpSpPr/>
            <p:nvPr/>
          </p:nvGrpSpPr>
          <p:grpSpPr>
            <a:xfrm>
              <a:off x="3387675" y="2608918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29" name="グループ化 128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31" name="正方形/長方形 130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32" name="正方形/長方形 131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3" name="正方形/長方形 132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4" name="正方形/長方形 133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5" name="正方形/長方形 134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0" name="テキスト ボックス 129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68" name="グループ化 67"/>
            <p:cNvGrpSpPr/>
            <p:nvPr/>
          </p:nvGrpSpPr>
          <p:grpSpPr>
            <a:xfrm>
              <a:off x="3302797" y="2685119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22" name="グループ化 121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24" name="正方形/長方形 123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25" name="正方形/長方形 124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正方形/長方形 125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正方形/長方形 126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正方形/長方形 127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3" name="テキスト ボックス 122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69" name="グループ化 68"/>
            <p:cNvGrpSpPr/>
            <p:nvPr/>
          </p:nvGrpSpPr>
          <p:grpSpPr>
            <a:xfrm>
              <a:off x="3203988" y="2777229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15" name="グループ化 114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17" name="正方形/長方形 116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18" name="正方形/長方形 117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正方形/長方形 118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正方形/長方形 119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" name="正方形/長方形 120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6" name="テキスト ボックス 115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70" name="グループ化 69"/>
            <p:cNvGrpSpPr/>
            <p:nvPr/>
          </p:nvGrpSpPr>
          <p:grpSpPr>
            <a:xfrm>
              <a:off x="3105179" y="2880225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08" name="グループ化 107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10" name="正方形/長方形 109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11" name="正方形/長方形 110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2" name="正方形/長方形 111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" name="正方形/長方形 112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正方形/長方形 113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 err="1">
                      <a:solidFill>
                        <a:schemeClr val="tx1"/>
                      </a:solidFill>
                    </a:rPr>
                    <a:t>dumhslb</a:t>
                  </a:r>
                  <a:endParaRPr lang="ja-JP" alt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9" name="テキスト ボックス 108"/>
              <p:cNvSpPr txBox="1"/>
              <p:nvPr/>
            </p:nvSpPr>
            <p:spPr>
              <a:xfrm>
                <a:off x="2145616" y="3817721"/>
                <a:ext cx="76976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COPPER</a:t>
                </a:r>
                <a:endParaRPr lang="ja-JP" altLang="en-US" sz="1400" dirty="0"/>
              </a:p>
            </p:txBody>
          </p:sp>
        </p:grpSp>
        <p:grpSp>
          <p:nvGrpSpPr>
            <p:cNvPr id="71" name="グループ化 70"/>
            <p:cNvGrpSpPr/>
            <p:nvPr/>
          </p:nvGrpSpPr>
          <p:grpSpPr>
            <a:xfrm>
              <a:off x="2998289" y="2970660"/>
              <a:ext cx="1557494" cy="1165607"/>
              <a:chOff x="1366869" y="2999432"/>
              <a:chExt cx="1557494" cy="1165607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101" name="グループ化 100"/>
              <p:cNvGrpSpPr/>
              <p:nvPr/>
            </p:nvGrpSpPr>
            <p:grpSpPr>
              <a:xfrm>
                <a:off x="1366869" y="2999432"/>
                <a:ext cx="1557494" cy="1165607"/>
                <a:chOff x="1719022" y="2532185"/>
                <a:chExt cx="1557494" cy="1165607"/>
              </a:xfrm>
              <a:grpFill/>
            </p:grpSpPr>
            <p:sp>
              <p:nvSpPr>
                <p:cNvPr id="103" name="正方形/長方形 102"/>
                <p:cNvSpPr/>
                <p:nvPr/>
              </p:nvSpPr>
              <p:spPr>
                <a:xfrm>
                  <a:off x="1719022" y="2532185"/>
                  <a:ext cx="1557494" cy="116560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04" name="正方形/長方形 103"/>
                <p:cNvSpPr/>
                <p:nvPr/>
              </p:nvSpPr>
              <p:spPr>
                <a:xfrm>
                  <a:off x="1779145" y="2635181"/>
                  <a:ext cx="732943" cy="220226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 err="1">
                      <a:solidFill>
                        <a:schemeClr val="tx1"/>
                      </a:solidFill>
                    </a:rPr>
                    <a:t>HSLB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正方形/長方形 104"/>
                <p:cNvSpPr/>
                <p:nvPr/>
              </p:nvSpPr>
              <p:spPr>
                <a:xfrm>
                  <a:off x="1779312" y="2872154"/>
                  <a:ext cx="732943" cy="239485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 err="1">
                      <a:solidFill>
                        <a:schemeClr val="tx1"/>
                      </a:solidFill>
                    </a:rPr>
                    <a:t>HSLB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正方形/長方形 105"/>
                <p:cNvSpPr/>
                <p:nvPr/>
              </p:nvSpPr>
              <p:spPr>
                <a:xfrm>
                  <a:off x="1779145" y="3147648"/>
                  <a:ext cx="732943" cy="220226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 err="1">
                      <a:solidFill>
                        <a:schemeClr val="tx1"/>
                      </a:solidFill>
                    </a:rPr>
                    <a:t>HSLB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正方形/長方形 106"/>
                <p:cNvSpPr/>
                <p:nvPr/>
              </p:nvSpPr>
              <p:spPr>
                <a:xfrm>
                  <a:off x="1779312" y="3384621"/>
                  <a:ext cx="732943" cy="239485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b="1" dirty="0" err="1">
                      <a:solidFill>
                        <a:schemeClr val="tx1"/>
                      </a:solidFill>
                    </a:rPr>
                    <a:t>HSLB</a:t>
                  </a:r>
                  <a:endParaRPr lang="ja-JP" altLang="en-US" sz="1200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2" name="テキスト ボックス 101"/>
              <p:cNvSpPr txBox="1"/>
              <p:nvPr/>
            </p:nvSpPr>
            <p:spPr>
              <a:xfrm>
                <a:off x="2268414" y="3879422"/>
                <a:ext cx="655949" cy="2616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>
                    <a:solidFill>
                      <a:srgbClr val="000000"/>
                    </a:solidFill>
                  </a:rPr>
                  <a:t>COPPER</a:t>
                </a:r>
                <a:endParaRPr lang="ja-JP" altLang="en-US" sz="11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2" name="右矢印 378"/>
            <p:cNvSpPr/>
            <p:nvPr/>
          </p:nvSpPr>
          <p:spPr>
            <a:xfrm>
              <a:off x="5249677" y="2438286"/>
              <a:ext cx="449604" cy="207535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73" name="右矢印 379"/>
            <p:cNvSpPr/>
            <p:nvPr/>
          </p:nvSpPr>
          <p:spPr>
            <a:xfrm>
              <a:off x="5157462" y="2738454"/>
              <a:ext cx="540362" cy="193686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74" name="右矢印 380"/>
            <p:cNvSpPr/>
            <p:nvPr/>
          </p:nvSpPr>
          <p:spPr>
            <a:xfrm>
              <a:off x="4562377" y="3743816"/>
              <a:ext cx="1143496" cy="186254"/>
            </a:xfrm>
            <a:prstGeom prst="rightArrow">
              <a:avLst>
                <a:gd name="adj1" fmla="val 50013"/>
                <a:gd name="adj2" fmla="val 56398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grpSp>
          <p:nvGrpSpPr>
            <p:cNvPr id="75" name="グループ化 74"/>
            <p:cNvGrpSpPr/>
            <p:nvPr/>
          </p:nvGrpSpPr>
          <p:grpSpPr>
            <a:xfrm>
              <a:off x="3781504" y="3103468"/>
              <a:ext cx="122711" cy="957767"/>
              <a:chOff x="4290339" y="1818738"/>
              <a:chExt cx="315631" cy="1736989"/>
            </a:xfrm>
            <a:solidFill>
              <a:schemeClr val="bg1">
                <a:lumMod val="95000"/>
              </a:schemeClr>
            </a:solidFill>
          </p:grpSpPr>
          <p:cxnSp>
            <p:nvCxnSpPr>
              <p:cNvPr id="95" name="直線コネクタ 94"/>
              <p:cNvCxnSpPr/>
              <p:nvPr/>
            </p:nvCxnSpPr>
            <p:spPr>
              <a:xfrm>
                <a:off x="4458835" y="1818738"/>
                <a:ext cx="3750" cy="1736989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コネクタ 95"/>
              <p:cNvCxnSpPr/>
              <p:nvPr/>
            </p:nvCxnSpPr>
            <p:spPr>
              <a:xfrm flipV="1">
                <a:off x="4317184" y="2003908"/>
                <a:ext cx="141651" cy="1030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96"/>
              <p:cNvCxnSpPr/>
              <p:nvPr/>
            </p:nvCxnSpPr>
            <p:spPr>
              <a:xfrm flipV="1">
                <a:off x="4290339" y="2433788"/>
                <a:ext cx="141651" cy="1030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コネクタ 97"/>
              <p:cNvCxnSpPr/>
              <p:nvPr/>
            </p:nvCxnSpPr>
            <p:spPr>
              <a:xfrm flipV="1">
                <a:off x="4290339" y="2898173"/>
                <a:ext cx="141651" cy="1030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線コネクタ 98"/>
              <p:cNvCxnSpPr/>
              <p:nvPr/>
            </p:nvCxnSpPr>
            <p:spPr>
              <a:xfrm flipV="1">
                <a:off x="4297971" y="3336458"/>
                <a:ext cx="141651" cy="1030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コネクタ 99"/>
              <p:cNvCxnSpPr/>
              <p:nvPr/>
            </p:nvCxnSpPr>
            <p:spPr>
              <a:xfrm flipV="1">
                <a:off x="4464319" y="2139037"/>
                <a:ext cx="141651" cy="1030"/>
              </a:xfrm>
              <a:prstGeom prst="line">
                <a:avLst/>
              </a:prstGeom>
              <a:grpFill/>
              <a:ln w="38100">
                <a:solidFill>
                  <a:schemeClr val="tx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正方形/長方形 75"/>
            <p:cNvSpPr/>
            <p:nvPr/>
          </p:nvSpPr>
          <p:spPr>
            <a:xfrm>
              <a:off x="3895608" y="3138034"/>
              <a:ext cx="621891" cy="297499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b="1" dirty="0">
                  <a:solidFill>
                    <a:schemeClr val="tx1"/>
                  </a:solidFill>
                </a:rPr>
                <a:t>PrPMC</a:t>
              </a:r>
              <a:endParaRPr lang="ja-JP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3829711" y="4098634"/>
              <a:ext cx="1177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…</a:t>
              </a:r>
              <a:endParaRPr kumimoji="1" lang="ja-JP" altLang="en-US" dirty="0"/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7896982" y="2760150"/>
              <a:ext cx="1467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err="1"/>
                <a:t>HLT</a:t>
              </a:r>
              <a:endParaRPr lang="en-US" altLang="ja-JP" sz="1400" b="1" dirty="0"/>
            </a:p>
            <a:p>
              <a:r>
                <a:rPr lang="en-US" altLang="ja-JP" sz="1400" b="1" dirty="0"/>
                <a:t>input server</a:t>
              </a:r>
              <a:r>
                <a:rPr lang="en-US" altLang="ja-JP" sz="1400" dirty="0"/>
                <a:t> </a:t>
              </a:r>
              <a:endParaRPr lang="ja-JP" altLang="en-US" sz="1400" dirty="0"/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7856224" y="3443754"/>
              <a:ext cx="1142104" cy="1712983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80" name="正方形/長方形 79"/>
            <p:cNvSpPr/>
            <p:nvPr/>
          </p:nvSpPr>
          <p:spPr>
            <a:xfrm rot="5400000">
              <a:off x="7549357" y="4064102"/>
              <a:ext cx="1187966" cy="3743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b="1" dirty="0">
                  <a:solidFill>
                    <a:srgbClr val="000000"/>
                  </a:solidFill>
                </a:rPr>
                <a:t>eb0</a:t>
              </a:r>
              <a:endParaRPr lang="ja-JP" alt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81" name="右矢印 220"/>
            <p:cNvSpPr/>
            <p:nvPr/>
          </p:nvSpPr>
          <p:spPr>
            <a:xfrm rot="3215682">
              <a:off x="7384525" y="3221323"/>
              <a:ext cx="683933" cy="368149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82" name="右矢印 222"/>
            <p:cNvSpPr/>
            <p:nvPr/>
          </p:nvSpPr>
          <p:spPr>
            <a:xfrm rot="18368196">
              <a:off x="7347276" y="4914355"/>
              <a:ext cx="683933" cy="368149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83" name="右矢印 223"/>
            <p:cNvSpPr/>
            <p:nvPr/>
          </p:nvSpPr>
          <p:spPr>
            <a:xfrm>
              <a:off x="8324034" y="4014608"/>
              <a:ext cx="300927" cy="368149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84" name="テキスト ボックス 83"/>
            <p:cNvSpPr txBox="1"/>
            <p:nvPr/>
          </p:nvSpPr>
          <p:spPr>
            <a:xfrm rot="5400000">
              <a:off x="8057035" y="4345466"/>
              <a:ext cx="14672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/>
                <a:t>/dev/null</a:t>
              </a:r>
              <a:endParaRPr lang="ja-JP" altLang="en-US" sz="1400" b="1" dirty="0"/>
            </a:p>
          </p:txBody>
        </p:sp>
        <p:sp>
          <p:nvSpPr>
            <p:cNvPr id="85" name="楕円 84"/>
            <p:cNvSpPr/>
            <p:nvPr/>
          </p:nvSpPr>
          <p:spPr>
            <a:xfrm>
              <a:off x="816880" y="2631204"/>
              <a:ext cx="170150" cy="3635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6" name="グループ化 85"/>
            <p:cNvGrpSpPr/>
            <p:nvPr/>
          </p:nvGrpSpPr>
          <p:grpSpPr>
            <a:xfrm>
              <a:off x="623659" y="5380786"/>
              <a:ext cx="1223947" cy="798943"/>
              <a:chOff x="623659" y="5380786"/>
              <a:chExt cx="1223947" cy="798943"/>
            </a:xfrm>
          </p:grpSpPr>
          <p:sp>
            <p:nvSpPr>
              <p:cNvPr id="87" name="正方形/長方形 86"/>
              <p:cNvSpPr/>
              <p:nvPr/>
            </p:nvSpPr>
            <p:spPr>
              <a:xfrm>
                <a:off x="973340" y="5380786"/>
                <a:ext cx="874266" cy="37435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b="1" dirty="0">
                    <a:solidFill>
                      <a:srgbClr val="000000"/>
                    </a:solidFill>
                  </a:rPr>
                  <a:t>ECL FEE</a:t>
                </a:r>
                <a:endParaRPr lang="ja-JP" alt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正方形/長方形 87"/>
              <p:cNvSpPr/>
              <p:nvPr/>
            </p:nvSpPr>
            <p:spPr>
              <a:xfrm>
                <a:off x="930445" y="5437494"/>
                <a:ext cx="874266" cy="37435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b="1" dirty="0">
                    <a:solidFill>
                      <a:srgbClr val="000000"/>
                    </a:solidFill>
                  </a:rPr>
                  <a:t>ECL FEE</a:t>
                </a:r>
                <a:endParaRPr lang="ja-JP" alt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正方形/長方形 88"/>
              <p:cNvSpPr/>
              <p:nvPr/>
            </p:nvSpPr>
            <p:spPr>
              <a:xfrm>
                <a:off x="872221" y="5505740"/>
                <a:ext cx="874266" cy="37435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b="1" dirty="0">
                    <a:solidFill>
                      <a:srgbClr val="000000"/>
                    </a:solidFill>
                  </a:rPr>
                  <a:t>ECL FEE</a:t>
                </a:r>
                <a:endParaRPr lang="ja-JP" alt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正方形/長方形 89"/>
              <p:cNvSpPr/>
              <p:nvPr/>
            </p:nvSpPr>
            <p:spPr>
              <a:xfrm>
                <a:off x="823555" y="5573986"/>
                <a:ext cx="874266" cy="37435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b="1" dirty="0">
                    <a:solidFill>
                      <a:srgbClr val="000000"/>
                    </a:solidFill>
                  </a:rPr>
                  <a:t>ECL FEE</a:t>
                </a:r>
                <a:endParaRPr lang="ja-JP" alt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正方形/長方形 90"/>
              <p:cNvSpPr/>
              <p:nvPr/>
            </p:nvSpPr>
            <p:spPr>
              <a:xfrm>
                <a:off x="773444" y="5612175"/>
                <a:ext cx="874266" cy="37435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b="1" dirty="0">
                    <a:solidFill>
                      <a:srgbClr val="000000"/>
                    </a:solidFill>
                  </a:rPr>
                  <a:t>ECL FEE</a:t>
                </a:r>
                <a:endParaRPr lang="ja-JP" alt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正方形/長方形 91"/>
              <p:cNvSpPr/>
              <p:nvPr/>
            </p:nvSpPr>
            <p:spPr>
              <a:xfrm>
                <a:off x="730549" y="5668883"/>
                <a:ext cx="874266" cy="37435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b="1" dirty="0">
                    <a:solidFill>
                      <a:srgbClr val="000000"/>
                    </a:solidFill>
                  </a:rPr>
                  <a:t>ECL FEE</a:t>
                </a:r>
                <a:endParaRPr lang="ja-JP" alt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正方形/長方形 92"/>
              <p:cNvSpPr/>
              <p:nvPr/>
            </p:nvSpPr>
            <p:spPr>
              <a:xfrm>
                <a:off x="672325" y="5737129"/>
                <a:ext cx="874266" cy="37435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b="1" dirty="0">
                    <a:solidFill>
                      <a:srgbClr val="000000"/>
                    </a:solidFill>
                  </a:rPr>
                  <a:t>ECL FEE</a:t>
                </a:r>
                <a:endParaRPr lang="ja-JP" alt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正方形/長方形 93"/>
              <p:cNvSpPr/>
              <p:nvPr/>
            </p:nvSpPr>
            <p:spPr>
              <a:xfrm>
                <a:off x="623659" y="5805375"/>
                <a:ext cx="874266" cy="37435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b="1" dirty="0">
                    <a:solidFill>
                      <a:srgbClr val="000000"/>
                    </a:solidFill>
                  </a:rPr>
                  <a:t>ECL FEE</a:t>
                </a:r>
                <a:endParaRPr lang="ja-JP" altLang="en-US" sz="1400" b="1" dirty="0">
                  <a:solidFill>
                    <a:srgbClr val="000000"/>
                  </a:solidFill>
                </a:endParaRPr>
              </a:p>
            </p:txBody>
          </p:sp>
        </p:grpSp>
      </p:grpSp>
      <p:cxnSp>
        <p:nvCxnSpPr>
          <p:cNvPr id="220" name="直線矢印コネクタ 219"/>
          <p:cNvCxnSpPr>
            <a:cxnSpLocks/>
            <a:stCxn id="221" idx="3"/>
            <a:endCxn id="35" idx="0"/>
          </p:cNvCxnSpPr>
          <p:nvPr/>
        </p:nvCxnSpPr>
        <p:spPr>
          <a:xfrm>
            <a:off x="1788804" y="2057193"/>
            <a:ext cx="754436" cy="194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テキスト ボックス 220"/>
          <p:cNvSpPr txBox="1"/>
          <p:nvPr/>
        </p:nvSpPr>
        <p:spPr>
          <a:xfrm>
            <a:off x="1035200" y="1687861"/>
            <a:ext cx="7536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Dummy</a:t>
            </a:r>
          </a:p>
          <a:p>
            <a:r>
              <a:rPr kumimoji="1" lang="en-US" altLang="ja-JP" sz="1400" dirty="0"/>
              <a:t>Trigger</a:t>
            </a:r>
          </a:p>
          <a:p>
            <a:r>
              <a:rPr kumimoji="1" lang="en-US" altLang="ja-JP" sz="1400" dirty="0"/>
              <a:t>Inputs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61936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8076"/>
          <a:stretch/>
        </p:blipFill>
        <p:spPr>
          <a:xfrm>
            <a:off x="-12627" y="3060803"/>
            <a:ext cx="3371173" cy="2718864"/>
          </a:xfrm>
          <a:prstGeom prst="rect">
            <a:avLst/>
          </a:prstGeom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>
          <a:xfrm>
            <a:off x="2593694" y="6459785"/>
            <a:ext cx="3617103" cy="365125"/>
          </a:xfrm>
        </p:spPr>
        <p:txBody>
          <a:bodyPr/>
          <a:lstStyle/>
          <a:p>
            <a:r>
              <a:rPr kumimoji="1" lang="en-US" altLang="ja-JP" dirty="0"/>
              <a:t>TIPP2017, May 22-26, 2017, Beijing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699B6-4F7F-4709-9962-6099ACA3B5AA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44" y="3152850"/>
            <a:ext cx="3290935" cy="274573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8872" y="2910030"/>
            <a:ext cx="2750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Constant 30kHz trigger rate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57700" y="2876137"/>
            <a:ext cx="3435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Pseudo-Poisson</a:t>
            </a:r>
            <a:r>
              <a:rPr kumimoji="1" lang="en-US" altLang="ja-JP" dirty="0"/>
              <a:t> 30kHz trigger rate 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7537" y="3587032"/>
            <a:ext cx="2440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Efficiency = 99.2%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5524" y="3615576"/>
            <a:ext cx="2440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Efficiency = 98.4%</a:t>
            </a:r>
          </a:p>
        </p:txBody>
      </p:sp>
      <p:sp>
        <p:nvSpPr>
          <p:cNvPr id="10" name="スライド番号プレースホルダー 2"/>
          <p:cNvSpPr txBox="1">
            <a:spLocks/>
          </p:cNvSpPr>
          <p:nvPr/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56F2B7-63D0-4788-8669-1ED0CE729F59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5640" y="566917"/>
            <a:ext cx="8073729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dirty="0"/>
              <a:t>Throughput : about 33MB/s/COPPER ( the expected event size from MC )</a:t>
            </a:r>
          </a:p>
          <a:p>
            <a:pPr marL="742950" lvl="1" indent="-285750">
              <a:buFontTx/>
              <a:buChar char="-"/>
            </a:pPr>
            <a:r>
              <a:rPr lang="en-US" altLang="ja-JP" dirty="0"/>
              <a:t>Event size was adjusted by HIT threshold of ECL FEE </a:t>
            </a:r>
          </a:p>
          <a:p>
            <a:pPr marL="742950" lvl="1" indent="-285750">
              <a:buFontTx/>
              <a:buChar char="-"/>
            </a:pPr>
            <a:r>
              <a:rPr lang="en-US" altLang="ja-JP" dirty="0"/>
              <a:t>Total throughput for Barrel ECL : 600 MB/s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Constant 30kHz trigger  -&gt; efficiency = 99.2%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Pseudo-Poisson 30kH trigger -&gt; efficiency = 98.2 % </a:t>
            </a:r>
          </a:p>
          <a:p>
            <a:pPr marL="742950" lvl="1" indent="-285750">
              <a:buFontTx/>
              <a:buChar char="-"/>
            </a:pPr>
            <a:r>
              <a:rPr kumimoji="1" lang="en-US" altLang="ja-JP" dirty="0"/>
              <a:t>The deadtime comes from trigger limitation (5trigger in 26us due to SVD FEE ).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62933" y="5898581"/>
            <a:ext cx="5062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-&gt; High efficiency(nearly 100%) was achie</a:t>
            </a:r>
            <a:r>
              <a:rPr lang="en-US" altLang="ja-JP" sz="2000" dirty="0"/>
              <a:t>ved ! 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463" y="-17859"/>
            <a:ext cx="4663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/>
              <a:t>Results of the high-rate test (cont’d)</a:t>
            </a:r>
            <a:endParaRPr kumimoji="1" lang="ja-JP" altLang="en-US" sz="2400" u="sng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411" y="3415643"/>
            <a:ext cx="3028589" cy="2364024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896090" y="2876137"/>
            <a:ext cx="1702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CPU usage on</a:t>
            </a:r>
          </a:p>
          <a:p>
            <a:r>
              <a:rPr kumimoji="1" lang="en-US" altLang="ja-JP" dirty="0"/>
              <a:t>a COPPER board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7200343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5290</TotalTime>
  <Words>1917</Words>
  <Application>Microsoft Office PowerPoint</Application>
  <PresentationFormat>画面に合わせる (4:3)</PresentationFormat>
  <Paragraphs>570</Paragraphs>
  <Slides>16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7" baseType="lpstr">
      <vt:lpstr>Arial Unicode MS</vt:lpstr>
      <vt:lpstr>ＭＳ Ｐゴシック</vt:lpstr>
      <vt:lpstr>ＭＳ Ｐゴシック</vt:lpstr>
      <vt:lpstr>宋体</vt:lpstr>
      <vt:lpstr>楷体</vt:lpstr>
      <vt:lpstr>Arial</vt:lpstr>
      <vt:lpstr>Calibri</vt:lpstr>
      <vt:lpstr>Calibri Light</vt:lpstr>
      <vt:lpstr>Century Gothic</vt:lpstr>
      <vt:lpstr>Wingdings</vt:lpstr>
      <vt:lpstr>レトロスペクト</vt:lpstr>
      <vt:lpstr>Integration of Data Acquisition Systems of Belle II Outer-detectors for Cosmic Ray Test</vt:lpstr>
      <vt:lpstr>PowerPoint プレゼンテーション</vt:lpstr>
      <vt:lpstr>Schematic view of Belle II Data Acquisition System</vt:lpstr>
      <vt:lpstr>PowerPoint プレゼンテーション</vt:lpstr>
      <vt:lpstr>PowerPoint プレゼンテーション</vt:lpstr>
      <vt:lpstr>PowerPoint プレゼンテーション</vt:lpstr>
      <vt:lpstr>Interface between FEE and backend DAQ : backend side</vt:lpstr>
      <vt:lpstr>PowerPoint プレゼンテーション</vt:lpstr>
      <vt:lpstr>PowerPoint プレゼンテーション</vt:lpstr>
      <vt:lpstr>Belle II cosmic-ray test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yamada</dc:creator>
  <cp:lastModifiedBy>You Thank</cp:lastModifiedBy>
  <cp:revision>476</cp:revision>
  <dcterms:created xsi:type="dcterms:W3CDTF">2017-04-01T04:35:27Z</dcterms:created>
  <dcterms:modified xsi:type="dcterms:W3CDTF">2017-05-22T04:12:20Z</dcterms:modified>
</cp:coreProperties>
</file>