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64" r:id="rId1"/>
  </p:sldMasterIdLst>
  <p:notesMasterIdLst>
    <p:notesMasterId r:id="rId24"/>
  </p:notesMasterIdLst>
  <p:handoutMasterIdLst>
    <p:handoutMasterId r:id="rId25"/>
  </p:handoutMasterIdLst>
  <p:sldIdLst>
    <p:sldId id="331" r:id="rId2"/>
    <p:sldId id="346" r:id="rId3"/>
    <p:sldId id="334" r:id="rId4"/>
    <p:sldId id="335" r:id="rId5"/>
    <p:sldId id="345" r:id="rId6"/>
    <p:sldId id="344" r:id="rId7"/>
    <p:sldId id="339" r:id="rId8"/>
    <p:sldId id="337" r:id="rId9"/>
    <p:sldId id="338" r:id="rId10"/>
    <p:sldId id="342" r:id="rId11"/>
    <p:sldId id="349" r:id="rId12"/>
    <p:sldId id="347" r:id="rId13"/>
    <p:sldId id="343" r:id="rId14"/>
    <p:sldId id="350" r:id="rId15"/>
    <p:sldId id="341" r:id="rId16"/>
    <p:sldId id="336" r:id="rId17"/>
    <p:sldId id="348" r:id="rId18"/>
    <p:sldId id="323" r:id="rId19"/>
    <p:sldId id="351" r:id="rId20"/>
    <p:sldId id="352" r:id="rId21"/>
    <p:sldId id="354" r:id="rId22"/>
    <p:sldId id="353" r:id="rId23"/>
  </p:sldIdLst>
  <p:sldSz cx="9144000" cy="6858000" type="screen4x3"/>
  <p:notesSz cx="6794500" cy="99314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AE7857C0-2D20-4703-8FB6-39B300EF5577}">
          <p14:sldIdLst>
            <p14:sldId id="331"/>
            <p14:sldId id="346"/>
            <p14:sldId id="334"/>
            <p14:sldId id="335"/>
            <p14:sldId id="345"/>
            <p14:sldId id="344"/>
            <p14:sldId id="339"/>
            <p14:sldId id="337"/>
            <p14:sldId id="338"/>
            <p14:sldId id="342"/>
            <p14:sldId id="349"/>
            <p14:sldId id="347"/>
            <p14:sldId id="343"/>
            <p14:sldId id="350"/>
            <p14:sldId id="341"/>
            <p14:sldId id="336"/>
            <p14:sldId id="348"/>
            <p14:sldId id="323"/>
            <p14:sldId id="351"/>
            <p14:sldId id="352"/>
            <p14:sldId id="354"/>
            <p14:sldId id="353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890">
          <p15:clr>
            <a:srgbClr val="A4A3A4"/>
          </p15:clr>
        </p15:guide>
        <p15:guide id="2" orient="horz" pos="845">
          <p15:clr>
            <a:srgbClr val="A4A3A4"/>
          </p15:clr>
        </p15:guide>
        <p15:guide id="3" orient="horz" pos="3793">
          <p15:clr>
            <a:srgbClr val="A4A3A4"/>
          </p15:clr>
        </p15:guide>
        <p15:guide id="4" orient="horz" pos="1117">
          <p15:clr>
            <a:srgbClr val="A4A3A4"/>
          </p15:clr>
        </p15:guide>
        <p15:guide id="5" orient="horz" pos="187">
          <p15:clr>
            <a:srgbClr val="A4A3A4"/>
          </p15:clr>
        </p15:guide>
        <p15:guide id="6" orient="horz" pos="504">
          <p15:clr>
            <a:srgbClr val="A4A3A4"/>
          </p15:clr>
        </p15:guide>
        <p15:guide id="7" orient="horz" pos="4156">
          <p15:clr>
            <a:srgbClr val="A4A3A4"/>
          </p15:clr>
        </p15:guide>
        <p15:guide id="8" orient="horz">
          <p15:clr>
            <a:srgbClr val="A4A3A4"/>
          </p15:clr>
        </p15:guide>
        <p15:guide id="9" pos="657">
          <p15:clr>
            <a:srgbClr val="A4A3A4"/>
          </p15:clr>
        </p15:guide>
        <p15:guide id="10" pos="5534">
          <p15:clr>
            <a:srgbClr val="A4A3A4"/>
          </p15:clr>
        </p15:guide>
        <p15:guide id="11" pos="521">
          <p15:clr>
            <a:srgbClr val="A4A3A4"/>
          </p15:clr>
        </p15:guide>
        <p15:guide id="12" pos="453">
          <p15:clr>
            <a:srgbClr val="A4A3A4"/>
          </p15:clr>
        </p15:guide>
        <p15:guide id="13" pos="1315">
          <p15:clr>
            <a:srgbClr val="A4A3A4"/>
          </p15:clr>
        </p15:guide>
        <p15:guide id="14" pos="3039">
          <p15:clr>
            <a:srgbClr val="A4A3A4"/>
          </p15:clr>
        </p15:guide>
        <p15:guide id="15" pos="3152">
          <p15:clr>
            <a:srgbClr val="A4A3A4"/>
          </p15:clr>
        </p15:guide>
        <p15:guide id="16" pos="573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8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000"/>
    <a:srgbClr val="FFFFFF"/>
    <a:srgbClr val="808080"/>
    <a:srgbClr val="000000"/>
    <a:srgbClr val="FDCA00"/>
    <a:srgbClr val="EF5B00"/>
    <a:srgbClr val="C50006"/>
    <a:srgbClr val="7C204E"/>
    <a:srgbClr val="003B6E"/>
    <a:srgbClr val="1974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37" autoAdjust="0"/>
  </p:normalViewPr>
  <p:slideViewPr>
    <p:cSldViewPr snapToObjects="1">
      <p:cViewPr>
        <p:scale>
          <a:sx n="100" d="100"/>
          <a:sy n="100" d="100"/>
        </p:scale>
        <p:origin x="-389" y="710"/>
      </p:cViewPr>
      <p:guideLst>
        <p:guide orient="horz" pos="890"/>
        <p:guide orient="horz" pos="845"/>
        <p:guide orient="horz" pos="3793"/>
        <p:guide orient="horz" pos="1117"/>
        <p:guide orient="horz" pos="187"/>
        <p:guide orient="horz" pos="504"/>
        <p:guide orient="horz" pos="4156"/>
        <p:guide orient="horz"/>
        <p:guide pos="657"/>
        <p:guide pos="5534"/>
        <p:guide pos="521"/>
        <p:guide pos="453"/>
        <p:guide pos="1315"/>
        <p:guide pos="3039"/>
        <p:guide pos="3152"/>
        <p:guide pos="57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851"/>
    </p:cViewPr>
  </p:sorterViewPr>
  <p:notesViewPr>
    <p:cSldViewPr snapToObjects="1">
      <p:cViewPr varScale="1">
        <p:scale>
          <a:sx n="115" d="100"/>
          <a:sy n="115" d="100"/>
        </p:scale>
        <p:origin x="-4932" y="-108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01\1700\ASM_Groups_Users\User\gf17\Gantry2\StoppingPowerAnalysis\PlexiSample_test_April2017\Plexiglass_Meas_Apr2017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fs01\1700\ASM_Groups_Users\User\gf17\Gantry2\Contracts\Hefei_April2017\Deg_PosvsWET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200" dirty="0"/>
              <a:t>Water Equivalence </a:t>
            </a:r>
            <a:r>
              <a:rPr lang="en-US" sz="1200" dirty="0" err="1"/>
              <a:t>Thickeness</a:t>
            </a:r>
            <a:r>
              <a:rPr lang="en-US" sz="1200" baseline="0" dirty="0"/>
              <a:t> of </a:t>
            </a:r>
            <a:r>
              <a:rPr lang="en-US" sz="1200" baseline="0" dirty="0" err="1"/>
              <a:t>Plexiglass</a:t>
            </a:r>
            <a:endParaRPr lang="en-US" sz="1200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4"/>
          </c:marker>
          <c:trendline>
            <c:trendlineType val="linear"/>
            <c:intercept val="0"/>
            <c:dispRSqr val="1"/>
            <c:dispEq val="1"/>
            <c:trendlineLbl>
              <c:layout>
                <c:manualLayout>
                  <c:x val="-9.9817702070109759E-2"/>
                  <c:y val="-1.6602246233812793E-2"/>
                </c:manualLayout>
              </c:layout>
              <c:numFmt formatCode="General" sourceLinked="0"/>
            </c:trendlineLbl>
          </c:trendline>
          <c:errBars>
            <c:errDir val="y"/>
            <c:errBarType val="both"/>
            <c:errValType val="cust"/>
            <c:noEndCap val="0"/>
            <c:plus>
              <c:numRef>
                <c:f>Sheet1!$E$7:$E$16</c:f>
                <c:numCache>
                  <c:formatCode>General</c:formatCode>
                  <c:ptCount val="10"/>
                  <c:pt idx="0">
                    <c:v>0.291451558184466</c:v>
                  </c:pt>
                  <c:pt idx="1">
                    <c:v>0.36601417762052302</c:v>
                  </c:pt>
                  <c:pt idx="2">
                    <c:v>0.36564509134447298</c:v>
                  </c:pt>
                  <c:pt idx="3">
                    <c:v>0.39650463897015298</c:v>
                  </c:pt>
                  <c:pt idx="4">
                    <c:v>0.40347482039154697</c:v>
                  </c:pt>
                  <c:pt idx="5">
                    <c:v>0.280347856963369</c:v>
                  </c:pt>
                  <c:pt idx="6">
                    <c:v>0.31537053765912698</c:v>
                  </c:pt>
                  <c:pt idx="7">
                    <c:v>0.31325159374706502</c:v>
                  </c:pt>
                  <c:pt idx="8">
                    <c:v>0.21919822425392299</c:v>
                  </c:pt>
                  <c:pt idx="9">
                    <c:v>2.5584597161685499E-2</c:v>
                  </c:pt>
                </c:numCache>
              </c:numRef>
            </c:plus>
            <c:minus>
              <c:numRef>
                <c:f>Sheet1!$E$7:$E$16</c:f>
                <c:numCache>
                  <c:formatCode>General</c:formatCode>
                  <c:ptCount val="10"/>
                  <c:pt idx="0">
                    <c:v>0.291451558184466</c:v>
                  </c:pt>
                  <c:pt idx="1">
                    <c:v>0.36601417762052302</c:v>
                  </c:pt>
                  <c:pt idx="2">
                    <c:v>0.36564509134447298</c:v>
                  </c:pt>
                  <c:pt idx="3">
                    <c:v>0.39650463897015298</c:v>
                  </c:pt>
                  <c:pt idx="4">
                    <c:v>0.40347482039154697</c:v>
                  </c:pt>
                  <c:pt idx="5">
                    <c:v>0.280347856963369</c:v>
                  </c:pt>
                  <c:pt idx="6">
                    <c:v>0.31537053765912698</c:v>
                  </c:pt>
                  <c:pt idx="7">
                    <c:v>0.31325159374706502</c:v>
                  </c:pt>
                  <c:pt idx="8">
                    <c:v>0.21919822425392299</c:v>
                  </c:pt>
                  <c:pt idx="9">
                    <c:v>2.5584597161685499E-2</c:v>
                  </c:pt>
                </c:numCache>
              </c:numRef>
            </c:minus>
          </c:errBars>
          <c:xVal>
            <c:numRef>
              <c:f>Sheet1!$B$7:$B$16</c:f>
              <c:numCache>
                <c:formatCode>General</c:formatCode>
                <c:ptCount val="10"/>
                <c:pt idx="0">
                  <c:v>20</c:v>
                </c:pt>
                <c:pt idx="1">
                  <c:v>30</c:v>
                </c:pt>
                <c:pt idx="2">
                  <c:v>35</c:v>
                </c:pt>
                <c:pt idx="3">
                  <c:v>37</c:v>
                </c:pt>
                <c:pt idx="4">
                  <c:v>38</c:v>
                </c:pt>
                <c:pt idx="5">
                  <c:v>18</c:v>
                </c:pt>
                <c:pt idx="6">
                  <c:v>8</c:v>
                </c:pt>
                <c:pt idx="7">
                  <c:v>3</c:v>
                </c:pt>
                <c:pt idx="8">
                  <c:v>1</c:v>
                </c:pt>
                <c:pt idx="9">
                  <c:v>0</c:v>
                </c:pt>
              </c:numCache>
            </c:numRef>
          </c:xVal>
          <c:yVal>
            <c:numRef>
              <c:f>Sheet1!$D$7:$D$16</c:f>
              <c:numCache>
                <c:formatCode>General</c:formatCode>
                <c:ptCount val="10"/>
                <c:pt idx="0">
                  <c:v>22.736781812352401</c:v>
                </c:pt>
                <c:pt idx="1">
                  <c:v>34.291736001966697</c:v>
                </c:pt>
                <c:pt idx="2">
                  <c:v>40.075220453808903</c:v>
                </c:pt>
                <c:pt idx="3">
                  <c:v>42.461255874648202</c:v>
                </c:pt>
                <c:pt idx="4">
                  <c:v>43.6517058989186</c:v>
                </c:pt>
                <c:pt idx="5">
                  <c:v>21.027215408405201</c:v>
                </c:pt>
                <c:pt idx="6">
                  <c:v>9.4878625112716701</c:v>
                </c:pt>
                <c:pt idx="7">
                  <c:v>3.6175280152273999</c:v>
                </c:pt>
                <c:pt idx="8">
                  <c:v>1.2603796796704101</c:v>
                </c:pt>
                <c:pt idx="9">
                  <c:v>4.9002195446401803E-2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795-4917-B73D-63978E677E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96672"/>
        <c:axId val="90007040"/>
      </c:scatterChart>
      <c:valAx>
        <c:axId val="899966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Thickness of</a:t>
                </a:r>
                <a:r>
                  <a:rPr lang="en-US" baseline="0"/>
                  <a:t> plexiglass [mm]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90007040"/>
        <c:crosses val="autoZero"/>
        <c:crossBetween val="midCat"/>
      </c:valAx>
      <c:valAx>
        <c:axId val="90007040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Equivalence</a:t>
                </a:r>
                <a:r>
                  <a:rPr lang="en-US" baseline="0"/>
                  <a:t> Thickness [mm]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89996672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C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Water equivalence</a:t>
            </a:r>
            <a:r>
              <a:rPr lang="en-US" sz="1600" baseline="0"/>
              <a:t> of different degrader positions for 220 MeV protons</a:t>
            </a:r>
            <a:endParaRPr lang="en-US" sz="1600"/>
          </a:p>
        </c:rich>
      </c:tx>
      <c:layout>
        <c:manualLayout>
          <c:xMode val="edge"/>
          <c:yMode val="edge"/>
          <c:x val="0.1254123112659698"/>
          <c:y val="4.4593088071348944E-2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trendline>
            <c:trendlineType val="linear"/>
            <c:dispRSqr val="0"/>
            <c:dispEq val="0"/>
          </c:trendline>
          <c:xVal>
            <c:numRef>
              <c:f>Sheet1!$D$4:$D$18</c:f>
              <c:numCache>
                <c:formatCode>General</c:formatCode>
                <c:ptCount val="1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</c:numCache>
            </c:numRef>
          </c:xVal>
          <c:yVal>
            <c:numRef>
              <c:f>Sheet1!$G$4:$G$18</c:f>
              <c:numCache>
                <c:formatCode>General</c:formatCode>
                <c:ptCount val="15"/>
                <c:pt idx="0">
                  <c:v>0</c:v>
                </c:pt>
                <c:pt idx="1">
                  <c:v>13.904069726706901</c:v>
                </c:pt>
                <c:pt idx="2">
                  <c:v>30.147905560337801</c:v>
                </c:pt>
                <c:pt idx="3">
                  <c:v>45.807237905646197</c:v>
                </c:pt>
                <c:pt idx="4">
                  <c:v>62.111230905062598</c:v>
                </c:pt>
                <c:pt idx="5">
                  <c:v>78.186010897495095</c:v>
                </c:pt>
                <c:pt idx="6">
                  <c:v>94.601188260887696</c:v>
                </c:pt>
                <c:pt idx="7">
                  <c:v>110.892024133707</c:v>
                </c:pt>
                <c:pt idx="8">
                  <c:v>127.485440252044</c:v>
                </c:pt>
                <c:pt idx="9">
                  <c:v>143.64910149078401</c:v>
                </c:pt>
                <c:pt idx="10">
                  <c:v>159.98911116135801</c:v>
                </c:pt>
                <c:pt idx="11">
                  <c:v>176.476568634275</c:v>
                </c:pt>
                <c:pt idx="12">
                  <c:v>192.80474186618599</c:v>
                </c:pt>
                <c:pt idx="13">
                  <c:v>209.91556082058099</c:v>
                </c:pt>
                <c:pt idx="14">
                  <c:v>216.92539304216399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846336"/>
        <c:axId val="88848256"/>
      </c:scatterChart>
      <c:valAx>
        <c:axId val="8884633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Degrader position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8848256"/>
        <c:crossesAt val="0"/>
        <c:crossBetween val="midCat"/>
      </c:valAx>
      <c:valAx>
        <c:axId val="8884825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Equivalent Thicness [mm]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88846336"/>
        <c:crosses val="autoZero"/>
        <c:crossBetween val="midCat"/>
      </c:valAx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94" y="0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t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6125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631" y="4718072"/>
            <a:ext cx="4981238" cy="446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defTabSz="955672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94" y="9434393"/>
            <a:ext cx="2944807" cy="497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1" tIns="47782" rIns="95561" bIns="47782" numCol="1" anchor="b" anchorCtr="0" compatLnSpc="1">
            <a:prstTxWarp prst="textNoShape">
              <a:avLst/>
            </a:prstTxWarp>
          </a:bodyPr>
          <a:lstStyle>
            <a:lvl1pPr algn="r" defTabSz="955672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90488" indent="-90488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5" indent="-9207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700" indent="-85725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88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75" indent="-90488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63" indent="-90488" algn="l" defTabSz="457200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50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38" indent="-90488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50" indent="-88900" algn="l" defTabSz="457200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3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984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88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3038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513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U:\20160506_PSI_Luftbild_0292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6" b="7666"/>
          <a:stretch/>
        </p:blipFill>
        <p:spPr bwMode="auto">
          <a:xfrm>
            <a:off x="2642401" y="282698"/>
            <a:ext cx="5674015" cy="33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>
          <a:xfrm>
            <a:off x="814387" y="4572000"/>
            <a:ext cx="7969249" cy="1388939"/>
          </a:xfrm>
        </p:spPr>
        <p:txBody>
          <a:bodyPr/>
          <a:lstStyle>
            <a:lvl1pPr>
              <a:defRPr sz="30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814388" y="4140000"/>
            <a:ext cx="7969249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8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2" y="282698"/>
            <a:ext cx="25344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12" name="Bild 2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263" y="548680"/>
            <a:ext cx="1219200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"/>
          <p:cNvSpPr>
            <a:spLocks noChangeArrowheads="1"/>
          </p:cNvSpPr>
          <p:nvPr userDrawn="1"/>
        </p:nvSpPr>
        <p:spPr bwMode="auto">
          <a:xfrm>
            <a:off x="5292080" y="3412620"/>
            <a:ext cx="3024336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1100" b="1" i="0" kern="0" spc="30" dirty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424000" y="282698"/>
            <a:ext cx="720000" cy="3362326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5" name="Rechteck 15"/>
          <p:cNvSpPr>
            <a:spLocks noChangeArrowheads="1"/>
          </p:cNvSpPr>
          <p:nvPr userDrawn="1"/>
        </p:nvSpPr>
        <p:spPr bwMode="auto">
          <a:xfrm>
            <a:off x="828000" y="6138863"/>
            <a:ext cx="720725" cy="719137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66807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6818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9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934839" y="1484782"/>
            <a:ext cx="7885633" cy="4608514"/>
          </a:xfrm>
        </p:spPr>
        <p:txBody>
          <a:bodyPr/>
          <a:lstStyle>
            <a:lvl1pPr marL="1778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>
                <a:latin typeface="+mn-lt"/>
              </a:defRPr>
            </a:lvl1pPr>
            <a:lvl2pPr marL="35560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2pPr>
            <a:lvl3pPr marL="539750" marR="0" indent="-1841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3pPr>
            <a:lvl4pPr marL="7175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4pPr>
            <a:lvl5pPr marL="895350" marR="0" indent="-1778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>
                <a:latin typeface="+mn-lt"/>
              </a:defRPr>
            </a:lvl5pPr>
            <a:lvl6pPr marL="1074738" indent="-179388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600"/>
            </a:lvl6pPr>
            <a:lvl7pPr marL="1257300" indent="-182563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7pPr>
            <a:lvl8pPr marL="1436688" indent="-179388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8pPr>
            <a:lvl9pPr marL="1614488" indent="-177800">
              <a:lnSpc>
                <a:spcPct val="110000"/>
              </a:lnSpc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  <a:p>
            <a:pPr lvl="5"/>
            <a:r>
              <a:rPr lang="de-CH" dirty="0"/>
              <a:t>Sechste Ebene</a:t>
            </a:r>
          </a:p>
          <a:p>
            <a:pPr lvl="6"/>
            <a:r>
              <a:rPr lang="de-CH" dirty="0"/>
              <a:t>Siebte Ebene</a:t>
            </a:r>
          </a:p>
          <a:p>
            <a:pPr lvl="7"/>
            <a:r>
              <a:rPr lang="de-CH" dirty="0"/>
              <a:t>Achte Ebene</a:t>
            </a:r>
          </a:p>
          <a:p>
            <a:pPr lvl="8"/>
            <a:r>
              <a:rPr lang="de-CH" dirty="0"/>
              <a:t>Neunte Ebene</a:t>
            </a: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39105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sz="quarter" idx="13" hasCustomPrompt="1"/>
          </p:nvPr>
        </p:nvSpPr>
        <p:spPr>
          <a:xfrm>
            <a:off x="1042988" y="1341438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5003800" y="1337869"/>
            <a:ext cx="3781425" cy="4679950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0303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7" name="Inhaltsplatzhalter 10"/>
          <p:cNvSpPr>
            <a:spLocks noGrp="1"/>
          </p:cNvSpPr>
          <p:nvPr>
            <p:ph sz="quarter" idx="18" hasCustomPrompt="1"/>
          </p:nvPr>
        </p:nvSpPr>
        <p:spPr>
          <a:xfrm>
            <a:off x="938416" y="1449803"/>
            <a:ext cx="3781425" cy="4571585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sp>
        <p:nvSpPr>
          <p:cNvPr id="18" name="Inhaltsplatzhalter 10"/>
          <p:cNvSpPr>
            <a:spLocks noGrp="1"/>
          </p:cNvSpPr>
          <p:nvPr>
            <p:ph sz="quarter" idx="19" hasCustomPrompt="1"/>
          </p:nvPr>
        </p:nvSpPr>
        <p:spPr>
          <a:xfrm>
            <a:off x="4899228" y="1446234"/>
            <a:ext cx="3781425" cy="4575154"/>
          </a:xfrm>
        </p:spPr>
        <p:txBody>
          <a:bodyPr/>
          <a:lstStyle>
            <a:lvl1pPr marL="177800" indent="-177800">
              <a:buClr>
                <a:schemeClr val="tx1"/>
              </a:buClr>
              <a:buFont typeface="Arial" panose="020B0604020202020204" pitchFamily="34" charset="0"/>
              <a:buChar char="•"/>
              <a:defRPr/>
            </a:lvl1pPr>
            <a:lvl2pPr marL="355600" indent="-177800">
              <a:buSzPct val="100000"/>
              <a:buFont typeface="Symbol" panose="05050102010706020507" pitchFamily="18" charset="2"/>
              <a:buChar char="-"/>
              <a:defRPr/>
            </a:lvl2pPr>
            <a:lvl3pPr marL="539750" indent="-184150">
              <a:buFont typeface="Symbol" panose="05050102010706020507" pitchFamily="18" charset="2"/>
              <a:buChar char="-"/>
              <a:defRPr/>
            </a:lvl3pPr>
            <a:lvl4pPr marL="717550" indent="-177800">
              <a:buFont typeface="Symbol" panose="05050102010706020507" pitchFamily="18" charset="2"/>
              <a:buChar char="-"/>
              <a:defRPr/>
            </a:lvl4pPr>
            <a:lvl5pPr marL="895350" indent="-177800">
              <a:buFont typeface="Symbol" panose="05050102010706020507" pitchFamily="18" charset="2"/>
              <a:buChar char="-"/>
              <a:defRPr/>
            </a:lvl5pPr>
            <a:lvl6pPr marL="1074738" indent="-179388">
              <a:buFont typeface="Symbol" panose="05050102010706020507" pitchFamily="18" charset="2"/>
              <a:buChar char="-"/>
              <a:defRPr sz="1600"/>
            </a:lvl6pPr>
            <a:lvl7pPr marL="1257300" indent="-182563">
              <a:buFont typeface="Symbol" panose="05050102010706020507" pitchFamily="18" charset="2"/>
              <a:buChar char="-"/>
              <a:defRPr sz="1600"/>
            </a:lvl7pPr>
            <a:lvl8pPr marL="1436688" indent="-179388">
              <a:buFont typeface="Symbol" panose="05050102010706020507" pitchFamily="18" charset="2"/>
              <a:buChar char="-"/>
              <a:defRPr sz="1600"/>
            </a:lvl8pPr>
            <a:lvl9pPr marL="1614488" indent="-177800">
              <a:buFont typeface="Symbol" panose="05050102010706020507" pitchFamily="18" charset="2"/>
              <a:buChar char="-"/>
              <a:defRPr sz="1600"/>
            </a:lvl9pPr>
          </a:lstStyle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635311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152505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7" name="Rechteck 6"/>
          <p:cNvSpPr/>
          <p:nvPr userDrawn="1"/>
        </p:nvSpPr>
        <p:spPr bwMode="auto">
          <a:xfrm>
            <a:off x="827088" y="1412875"/>
            <a:ext cx="8066087" cy="5184775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3878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U:\20160506_PSI_Luftbild_029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19811"/>
            <a:ext cx="8370753" cy="557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/>
          </p:nvPr>
        </p:nvSpPr>
        <p:spPr>
          <a:xfrm>
            <a:off x="827088" y="1019810"/>
            <a:ext cx="2289712" cy="5577839"/>
          </a:xfrm>
          <a:solidFill>
            <a:schemeClr val="bg1">
              <a:alpha val="75000"/>
            </a:schemeClr>
          </a:solidFill>
        </p:spPr>
        <p:txBody>
          <a:bodyPr lIns="72000" tIns="360000" rIns="36000" bIns="36000" anchor="t" anchorCtr="0"/>
          <a:lstStyle>
            <a:lvl1pPr marL="177800" indent="-177800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pic>
        <p:nvPicPr>
          <p:cNvPr id="13" name="Bild 14" descr="PSI-Logo_narrow_30k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>
            <a:spLocks noChangeArrowheads="1"/>
          </p:cNvSpPr>
          <p:nvPr userDrawn="1"/>
        </p:nvSpPr>
        <p:spPr bwMode="auto">
          <a:xfrm>
            <a:off x="0" y="1019811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6880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077200" y="291600"/>
            <a:ext cx="6708025" cy="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err="1"/>
              <a:t>Folientitel</a:t>
            </a:r>
            <a:r>
              <a:rPr lang="en-GB" noProof="0" dirty="0"/>
              <a:t> </a:t>
            </a:r>
            <a:r>
              <a:rPr lang="en-GB" noProof="0" dirty="0" err="1"/>
              <a:t>eingeben</a:t>
            </a:r>
            <a:endParaRPr lang="en-GB" noProof="0" dirty="0"/>
          </a:p>
        </p:txBody>
      </p:sp>
      <p:sp>
        <p:nvSpPr>
          <p:cNvPr id="1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06312" y="6661150"/>
            <a:ext cx="575742" cy="1968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900" smtClean="0">
                <a:latin typeface="+mn-lt"/>
              </a:defRPr>
            </a:lvl1pPr>
          </a:lstStyle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  <p:sp>
        <p:nvSpPr>
          <p:cNvPr id="6" name="Rechteck 12"/>
          <p:cNvSpPr>
            <a:spLocks noChangeArrowheads="1"/>
          </p:cNvSpPr>
          <p:nvPr/>
        </p:nvSpPr>
        <p:spPr bwMode="auto">
          <a:xfrm>
            <a:off x="0" y="1412875"/>
            <a:ext cx="720725" cy="727901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1042988" y="1341438"/>
            <a:ext cx="7742237" cy="46799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err="1"/>
              <a:t>Mastertextformat</a:t>
            </a:r>
            <a:r>
              <a:rPr lang="en-GB" noProof="0" dirty="0"/>
              <a:t> </a:t>
            </a:r>
            <a:r>
              <a:rPr lang="en-GB" noProof="0" dirty="0" err="1"/>
              <a:t>bearbeiten</a:t>
            </a:r>
            <a:endParaRPr lang="en-GB" noProof="0" dirty="0"/>
          </a:p>
          <a:p>
            <a:pPr lvl="1"/>
            <a:r>
              <a:rPr lang="en-GB" noProof="0" dirty="0" err="1"/>
              <a:t>Zweite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2"/>
            <a:r>
              <a:rPr lang="en-GB" noProof="0" dirty="0" err="1"/>
              <a:t>Dritte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3"/>
            <a:r>
              <a:rPr lang="en-GB" noProof="0" dirty="0" err="1"/>
              <a:t>Vierte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4"/>
            <a:r>
              <a:rPr lang="en-GB" noProof="0" dirty="0" err="1"/>
              <a:t>Fünfte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5"/>
            <a:r>
              <a:rPr lang="en-GB" noProof="0" dirty="0" err="1"/>
              <a:t>Sechste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6"/>
            <a:r>
              <a:rPr lang="en-GB" noProof="0" dirty="0" err="1"/>
              <a:t>Siebte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7"/>
            <a:r>
              <a:rPr lang="en-GB" noProof="0" dirty="0" err="1"/>
              <a:t>Achte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  <a:p>
            <a:pPr lvl="8"/>
            <a:r>
              <a:rPr lang="en-GB" noProof="0" dirty="0" err="1"/>
              <a:t>Neunte</a:t>
            </a:r>
            <a:r>
              <a:rPr lang="en-GB" noProof="0" dirty="0"/>
              <a:t> </a:t>
            </a:r>
            <a:r>
              <a:rPr lang="en-GB" noProof="0" dirty="0" err="1"/>
              <a:t>Ebene</a:t>
            </a:r>
            <a:endParaRPr lang="en-GB" noProof="0" dirty="0"/>
          </a:p>
        </p:txBody>
      </p:sp>
      <p:pic>
        <p:nvPicPr>
          <p:cNvPr id="8" name="Bild 14" descr="PSI-Logo_narrow_30k.e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285750"/>
            <a:ext cx="10160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4" r:id="rId2"/>
    <p:sldLayoutId id="2147483976" r:id="rId3"/>
    <p:sldLayoutId id="2147483973" r:id="rId4"/>
    <p:sldLayoutId id="2147483977" r:id="rId5"/>
    <p:sldLayoutId id="2147483979" r:id="rId6"/>
    <p:sldLayoutId id="2147483978" r:id="rId7"/>
    <p:sldLayoutId id="2147483980" r:id="rId8"/>
  </p:sldLayoutIdLst>
  <p:transition spd="med"/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kern="1000" spc="0">
          <a:solidFill>
            <a:srgbClr val="686868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1778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600" indent="18415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50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73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6pPr>
      <a:lvl7pPr marL="1257300" indent="-182563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7pPr>
      <a:lvl8pPr marL="1436688" indent="-179388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8pPr>
      <a:lvl9pPr marL="1614488" indent="-177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1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8104299" TargetMode="Externa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.wmv"/><Relationship Id="rId7" Type="http://schemas.openxmlformats.org/officeDocument/2006/relationships/image" Target="../media/image5.png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2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9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14387" y="4572001"/>
            <a:ext cx="7969249" cy="1090800"/>
          </a:xfrm>
        </p:spPr>
        <p:txBody>
          <a:bodyPr/>
          <a:lstStyle/>
          <a:p>
            <a:r>
              <a:rPr lang="en-GB" dirty="0"/>
              <a:t>Multi-layer ionization chamber for quality assurance and stopping power measurement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sz="quarter" idx="1"/>
          </p:nvPr>
        </p:nvSpPr>
        <p:spPr>
          <a:xfrm>
            <a:off x="792716" y="3705759"/>
            <a:ext cx="7969249" cy="866242"/>
          </a:xfrm>
        </p:spPr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Francis Gagnon-Moisan ::  Operations physicist ::  Paul </a:t>
            </a:r>
            <a:r>
              <a:rPr lang="en-GB" dirty="0" err="1"/>
              <a:t>Scherrer</a:t>
            </a:r>
            <a:r>
              <a:rPr lang="en-GB" dirty="0"/>
              <a:t> </a:t>
            </a:r>
            <a:r>
              <a:rPr lang="en-GB" dirty="0" err="1"/>
              <a:t>Institut</a:t>
            </a:r>
            <a:endParaRPr lang="en-GB" dirty="0"/>
          </a:p>
          <a:p>
            <a:r>
              <a:rPr lang="en-GB" sz="1400" dirty="0" err="1"/>
              <a:t>Dr.</a:t>
            </a:r>
            <a:r>
              <a:rPr lang="en-GB" sz="1400" dirty="0"/>
              <a:t> Oxana ACTIS, </a:t>
            </a:r>
            <a:r>
              <a:rPr lang="en-GB" sz="1400" dirty="0" err="1"/>
              <a:t>Dr.</a:t>
            </a:r>
            <a:r>
              <a:rPr lang="en-GB" sz="1400" dirty="0"/>
              <a:t> Zema CHOWDHURI , </a:t>
            </a:r>
            <a:r>
              <a:rPr lang="en-GB" sz="1400" dirty="0" err="1"/>
              <a:t>Dr.</a:t>
            </a:r>
            <a:r>
              <a:rPr lang="en-GB" sz="1400" dirty="0"/>
              <a:t> Manuel DIETERLE, Mr. Michael EICHIN </a:t>
            </a:r>
            <a:r>
              <a:rPr lang="en-GB" sz="1400" dirty="0" err="1"/>
              <a:t>Dr.</a:t>
            </a:r>
            <a:r>
              <a:rPr lang="en-GB" sz="1400" dirty="0"/>
              <a:t> Stefan KÖNIG, </a:t>
            </a:r>
          </a:p>
          <a:p>
            <a:r>
              <a:rPr lang="en-GB" sz="1400" dirty="0" err="1"/>
              <a:t>Prof.</a:t>
            </a:r>
            <a:r>
              <a:rPr lang="en-GB" sz="1400" dirty="0"/>
              <a:t> Damien Charles WEBER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14387" y="5575446"/>
            <a:ext cx="6853957" cy="504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969696"/>
                </a:solidFill>
                <a:latin typeface="+mn-lt"/>
              </a:rPr>
              <a:t>TECHNOLOGY AND INSTRUMENTATION IN PARTICLE PHYSICS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1800" b="1" dirty="0">
                <a:solidFill>
                  <a:srgbClr val="969696"/>
                </a:solidFill>
                <a:latin typeface="+mn-lt"/>
              </a:rPr>
              <a:t>23 May 2017</a:t>
            </a:r>
            <a:endParaRPr lang="en-GB" sz="1800" b="1" kern="1000" spc="30" dirty="0">
              <a:solidFill>
                <a:srgbClr val="969696"/>
              </a:solidFill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759519946"/>
      </p:ext>
    </p:extLst>
  </p:cSld>
  <p:clrMapOvr>
    <a:masterClrMapping/>
  </p:clrMapOvr>
  <p:transition spd="med" advTm="37897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Range measurement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10</a:t>
            </a:fld>
            <a:endParaRPr lang="de-DE" dirty="0"/>
          </a:p>
        </p:txBody>
      </p:sp>
      <p:pic>
        <p:nvPicPr>
          <p:cNvPr id="2051" name="Picture 3" descr="G:\ASM_Groups_Users\User\gf17\Gantry2\Contracts\Hefei_April2017\Figures\BC_230MeV_pos1_n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0" y="908720"/>
            <a:ext cx="7402051" cy="461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405390"/>
            <a:ext cx="8136905" cy="1255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The </a:t>
            </a:r>
            <a:r>
              <a:rPr lang="de-DE" sz="1800" kern="1000" spc="30" dirty="0" err="1">
                <a:latin typeface="+mn-lt"/>
                <a:cs typeface="Franklin Gothic Book"/>
              </a:rPr>
              <a:t>range</a:t>
            </a:r>
            <a:r>
              <a:rPr lang="de-DE" sz="1800" kern="1000" spc="30" dirty="0">
                <a:latin typeface="+mn-lt"/>
                <a:cs typeface="Franklin Gothic Book"/>
              </a:rPr>
              <a:t> </a:t>
            </a:r>
            <a:r>
              <a:rPr lang="de-DE" sz="1800" kern="1000" spc="30" dirty="0" smtClean="0">
                <a:cs typeface="Franklin Gothic Book"/>
              </a:rPr>
              <a:t>r</a:t>
            </a:r>
            <a:r>
              <a:rPr lang="de-DE" sz="1800" kern="1000" spc="30" baseline="-25000" dirty="0" smtClean="0">
                <a:cs typeface="Franklin Gothic Book"/>
              </a:rPr>
              <a:t>0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is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>
                <a:latin typeface="+mn-lt"/>
                <a:cs typeface="Franklin Gothic Book"/>
              </a:rPr>
              <a:t>evaluated at 80</a:t>
            </a:r>
            <a:r>
              <a:rPr lang="de-DE" sz="1800" kern="1000" spc="30" dirty="0" smtClean="0">
                <a:latin typeface="+mn-lt"/>
                <a:cs typeface="Franklin Gothic Book"/>
              </a:rPr>
              <a:t>% (</a:t>
            </a:r>
            <a:r>
              <a:rPr lang="de-DE" sz="1800" kern="1000" spc="30" dirty="0" smtClean="0">
                <a:cs typeface="Franklin Gothic Book"/>
              </a:rPr>
              <a:t>r</a:t>
            </a:r>
            <a:r>
              <a:rPr lang="de-DE" sz="1800" kern="1000" spc="30" baseline="-25000" dirty="0" smtClean="0">
                <a:cs typeface="Franklin Gothic Book"/>
              </a:rPr>
              <a:t>80</a:t>
            </a:r>
            <a:r>
              <a:rPr lang="de-DE" sz="1800" kern="1000" spc="30" dirty="0" smtClean="0">
                <a:latin typeface="+mn-lt"/>
                <a:cs typeface="Franklin Gothic Book"/>
              </a:rPr>
              <a:t>) </a:t>
            </a:r>
            <a:r>
              <a:rPr lang="de-DE" sz="1800" kern="1000" spc="30" dirty="0">
                <a:latin typeface="+mn-lt"/>
                <a:cs typeface="Franklin Gothic Book"/>
              </a:rPr>
              <a:t>of the maximum of the Bragg curve,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using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>
                <a:latin typeface="+mn-lt"/>
                <a:cs typeface="Franklin Gothic Book"/>
              </a:rPr>
              <a:t>a spline interpolation.</a:t>
            </a:r>
            <a:endParaRPr lang="de-CH" sz="1800" kern="1000" spc="30" dirty="0">
              <a:latin typeface="+mn-lt"/>
              <a:cs typeface="Franklin Gothic Book"/>
            </a:endParaRP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 bwMode="auto">
          <a:xfrm>
            <a:off x="7452320" y="2420888"/>
            <a:ext cx="0" cy="25922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020272" y="2420888"/>
            <a:ext cx="86409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56376" y="2276872"/>
            <a:ext cx="648073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kern="1000" spc="30" dirty="0">
                <a:latin typeface="+mn-lt"/>
                <a:cs typeface="Franklin Gothic Book"/>
              </a:rPr>
              <a:t>80%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0312" y="5085184"/>
            <a:ext cx="504056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kern="1000" spc="30" dirty="0">
                <a:latin typeface="+mn-lt"/>
                <a:cs typeface="Franklin Gothic Book"/>
              </a:rPr>
              <a:t>r</a:t>
            </a:r>
            <a:r>
              <a:rPr lang="de-DE" sz="1800" kern="1000" spc="30" baseline="-25000" dirty="0">
                <a:latin typeface="+mn-lt"/>
                <a:cs typeface="Franklin Gothic Book"/>
              </a:rPr>
              <a:t>80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7034584" y="1700808"/>
            <a:ext cx="864096" cy="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984996" y="1520788"/>
            <a:ext cx="648073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kern="1000" spc="30" dirty="0" smtClean="0">
                <a:latin typeface="+mn-lt"/>
                <a:cs typeface="Franklin Gothic Book"/>
              </a:rPr>
              <a:t>100</a:t>
            </a:r>
            <a:r>
              <a:rPr lang="de-DE" sz="1800" kern="1000" spc="30" dirty="0">
                <a:latin typeface="+mn-lt"/>
                <a:cs typeface="Franklin Gothic Book"/>
              </a:rPr>
              <a:t>%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133837163"/>
      </p:ext>
    </p:extLst>
  </p:cSld>
  <p:clrMapOvr>
    <a:masterClrMapping/>
  </p:clrMapOvr>
  <p:transition spd="med" advTm="6191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Range measurement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11</a:t>
            </a:fld>
            <a:endParaRPr lang="de-DE" dirty="0"/>
          </a:p>
        </p:txBody>
      </p:sp>
      <p:pic>
        <p:nvPicPr>
          <p:cNvPr id="5" name="Picture 2" descr="G:\ASM_Groups_Users\User\gf17\Gantry2\Contracts\Hefei_April2017\Figures\BC_AllCE_pos1_n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0" y="800100"/>
            <a:ext cx="7632848" cy="473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7544" y="5405390"/>
            <a:ext cx="8136905" cy="12557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115 </a:t>
            </a:r>
            <a:r>
              <a:rPr lang="de-CH" sz="1800" kern="1000" spc="30" dirty="0" err="1">
                <a:latin typeface="+mn-lt"/>
                <a:cs typeface="Franklin Gothic Book"/>
              </a:rPr>
              <a:t>energies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between</a:t>
            </a:r>
            <a:r>
              <a:rPr lang="de-CH" sz="1800" kern="1000" spc="30" dirty="0">
                <a:latin typeface="+mn-lt"/>
                <a:cs typeface="Franklin Gothic Book"/>
              </a:rPr>
              <a:t> 70-230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MeV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smtClean="0">
                <a:latin typeface="+mn-lt"/>
                <a:cs typeface="Franklin Gothic Book"/>
              </a:rPr>
              <a:t>1 Bragg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curve</a:t>
            </a:r>
            <a:r>
              <a:rPr lang="de-CH" sz="1800" kern="1000" spc="30" dirty="0" smtClean="0">
                <a:latin typeface="+mn-lt"/>
                <a:cs typeface="Franklin Gothic Book"/>
              </a:rPr>
              <a:t> (1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energy</a:t>
            </a:r>
            <a:r>
              <a:rPr lang="de-CH" sz="1800" kern="1000" spc="30" dirty="0" smtClean="0">
                <a:latin typeface="+mn-lt"/>
                <a:cs typeface="Franklin Gothic Book"/>
              </a:rPr>
              <a:t>)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measurement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takes</a:t>
            </a:r>
            <a:r>
              <a:rPr lang="de-CH" sz="1800" kern="1000" spc="30" dirty="0">
                <a:latin typeface="+mn-lt"/>
                <a:cs typeface="Franklin Gothic Book"/>
              </a:rPr>
              <a:t> ~150ms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 smtClean="0">
                <a:latin typeface="+mn-lt"/>
                <a:cs typeface="Franklin Gothic Book"/>
              </a:rPr>
              <a:t>Fast </a:t>
            </a:r>
            <a:r>
              <a:rPr lang="de-DE" sz="1800" kern="1000" spc="30" dirty="0">
                <a:latin typeface="+mn-lt"/>
                <a:cs typeface="Franklin Gothic Book"/>
              </a:rPr>
              <a:t>Matlab analysis</a:t>
            </a:r>
            <a:endParaRPr lang="de-CH" sz="1800" kern="1000" spc="30" dirty="0">
              <a:latin typeface="+mn-lt"/>
              <a:cs typeface="Franklin Gothic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294310"/>
      </p:ext>
    </p:extLst>
  </p:cSld>
  <p:clrMapOvr>
    <a:masterClrMapping/>
  </p:clrMapOvr>
  <p:transition spd="med" advTm="264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946488" y="980728"/>
            <a:ext cx="7932278" cy="46799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MLIC are commercially available from different vendors</a:t>
            </a:r>
          </a:p>
          <a:p>
            <a:endParaRPr lang="en-US" dirty="0"/>
          </a:p>
          <a:p>
            <a:r>
              <a:rPr lang="en-US" dirty="0" smtClean="0"/>
              <a:t>Full integration in the therapy system provide unmatched readout and capabilities</a:t>
            </a:r>
          </a:p>
          <a:p>
            <a:r>
              <a:rPr lang="en-US" dirty="0" smtClean="0"/>
              <a:t>Extensive customization possible (hardware and software)</a:t>
            </a:r>
          </a:p>
          <a:p>
            <a:r>
              <a:rPr lang="en-US" dirty="0" smtClean="0"/>
              <a:t>Price : comparable devices cost ~150 000US $ vs 15 000US$ building your own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Why building our own device?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12</a:t>
            </a:fld>
            <a:endParaRPr lang="de-DE" dirty="0"/>
          </a:p>
        </p:txBody>
      </p:sp>
      <p:pic>
        <p:nvPicPr>
          <p:cNvPr id="2050" name="Picture 2" descr="Image result for giraffe IB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37084"/>
            <a:ext cx="4100591" cy="328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805264"/>
            <a:ext cx="4248472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400" kern="1000" spc="30" dirty="0">
                <a:latin typeface="+mn-lt"/>
                <a:cs typeface="Franklin Gothic Book"/>
              </a:rPr>
              <a:t>IBA Giraffe </a:t>
            </a:r>
            <a:r>
              <a:rPr lang="de-DE" sz="1400" kern="1000" spc="30" dirty="0" smtClean="0">
                <a:latin typeface="+mn-lt"/>
                <a:cs typeface="Franklin Gothic Book"/>
              </a:rPr>
              <a:t>: https</a:t>
            </a:r>
            <a:r>
              <a:rPr lang="de-DE" sz="1400" kern="1000" spc="30" dirty="0">
                <a:latin typeface="+mn-lt"/>
                <a:cs typeface="Franklin Gothic Book"/>
              </a:rPr>
              <a:t>://iba-worldwide.com</a:t>
            </a:r>
            <a:r>
              <a:rPr lang="de-DE" sz="1800" kern="1000" spc="30" dirty="0">
                <a:latin typeface="+mn-lt"/>
                <a:cs typeface="Franklin Gothic Book"/>
              </a:rPr>
              <a:t>/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4664442"/>
      </p:ext>
    </p:extLst>
  </p:cSld>
  <p:clrMapOvr>
    <a:masterClrMapping/>
  </p:clrMapOvr>
  <p:transition spd="med" advTm="60496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Stopping power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13</a:t>
            </a:fld>
            <a:endParaRPr lang="de-DE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8956375"/>
              </p:ext>
            </p:extLst>
          </p:nvPr>
        </p:nvGraphicFramePr>
        <p:xfrm>
          <a:off x="4427984" y="980728"/>
          <a:ext cx="4504504" cy="346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5576" y="982570"/>
            <a:ext cx="3463473" cy="18992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Water Equivalence of material needs to be evaluated for treatment planning purposes.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M</a:t>
            </a:r>
            <a:r>
              <a:rPr lang="de-CH" sz="1800" kern="1000" spc="30" dirty="0">
                <a:latin typeface="+mn-lt"/>
                <a:cs typeface="Franklin Gothic Book"/>
              </a:rPr>
              <a:t>any materials </a:t>
            </a:r>
            <a:r>
              <a:rPr lang="de-CH" sz="1800" kern="1000" spc="30" dirty="0" err="1">
                <a:latin typeface="+mn-lt"/>
                <a:cs typeface="Franklin Gothic Book"/>
              </a:rPr>
              <a:t>are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en-US" sz="1800" kern="1000" spc="30" dirty="0" smtClean="0">
                <a:latin typeface="+mn-lt"/>
                <a:cs typeface="Franklin Gothic Book"/>
              </a:rPr>
              <a:t>proprietary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compounds</a:t>
            </a:r>
            <a:endParaRPr lang="de-DE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DE" sz="1800" kern="1000" spc="30" dirty="0">
              <a:latin typeface="+mn-lt"/>
              <a:cs typeface="Franklin Gothic Book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3603" y="564427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>
                <a:latin typeface="+mn-lt"/>
              </a:rPr>
              <a:t>Liquid fiducial marker applicability in proton therapy of locally advanced lung cancer.</a:t>
            </a:r>
          </a:p>
          <a:p>
            <a:r>
              <a:rPr lang="de-CH" sz="1200" u="sng" dirty="0">
                <a:solidFill>
                  <a:srgbClr val="660066"/>
                </a:solidFill>
                <a:latin typeface="+mn-lt"/>
                <a:hlinkClick r:id="rId3" tooltip="Radiotherapy and oncology : journal of the European Society for Therapeutic Radiology and Oncology."/>
              </a:rPr>
              <a:t>Radiother Oncol.</a:t>
            </a:r>
            <a:r>
              <a:rPr lang="de-CH" sz="1200" dirty="0">
                <a:solidFill>
                  <a:srgbClr val="000000"/>
                </a:solidFill>
                <a:latin typeface="+mn-lt"/>
              </a:rPr>
              <a:t> 2017 Mar;122(3):393-399</a:t>
            </a:r>
            <a:endParaRPr lang="de-CH" sz="1200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7118" y="4811204"/>
            <a:ext cx="527434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DE" sz="1800" kern="1000" spc="30" dirty="0">
                <a:latin typeface="+mn-lt"/>
                <a:cs typeface="Franklin Gothic Book"/>
              </a:rPr>
              <a:t>M</a:t>
            </a:r>
            <a:r>
              <a:rPr lang="de-CH" sz="1800" kern="1000" spc="30" dirty="0">
                <a:latin typeface="+mn-lt"/>
                <a:cs typeface="Franklin Gothic Book"/>
              </a:rPr>
              <a:t>LIC provide a fast, direct &amp; reliable way to evaluate stopping power 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8" t="21533"/>
          <a:stretch/>
        </p:blipFill>
        <p:spPr bwMode="auto">
          <a:xfrm>
            <a:off x="5796136" y="4725143"/>
            <a:ext cx="2088232" cy="18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7" y="2636912"/>
            <a:ext cx="393919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906859"/>
      </p:ext>
    </p:extLst>
  </p:cSld>
  <p:clrMapOvr>
    <a:masterClrMapping/>
  </p:clrMapOvr>
  <p:transition spd="med" advTm="5109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Stopping</a:t>
            </a:r>
            <a:r>
              <a:rPr lang="de-CH" dirty="0" smtClean="0"/>
              <a:t> power </a:t>
            </a:r>
            <a:r>
              <a:rPr lang="de-CH" dirty="0" err="1" smtClean="0"/>
              <a:t>evaluation</a:t>
            </a:r>
            <a:r>
              <a:rPr lang="de-CH" dirty="0" smtClean="0"/>
              <a:t> </a:t>
            </a:r>
            <a:r>
              <a:rPr lang="de-CH" dirty="0" err="1" smtClean="0"/>
              <a:t>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14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09139"/>
            <a:ext cx="5544616" cy="335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7584" y="6002704"/>
            <a:ext cx="57606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latin typeface="+mn-lt"/>
              </a:rPr>
              <a:t>Characterizing and validating </a:t>
            </a:r>
            <a:r>
              <a:rPr lang="en-US" sz="1200" b="1" dirty="0" smtClean="0">
                <a:latin typeface="+mn-lt"/>
              </a:rPr>
              <a:t>DECT rho/Z </a:t>
            </a:r>
            <a:r>
              <a:rPr lang="en-US" sz="1200" b="1" dirty="0">
                <a:latin typeface="+mn-lt"/>
              </a:rPr>
              <a:t>algorithm for proton </a:t>
            </a:r>
            <a:r>
              <a:rPr lang="en-US" sz="1200" b="1" dirty="0" smtClean="0">
                <a:latin typeface="+mn-lt"/>
              </a:rPr>
              <a:t>therapy application</a:t>
            </a:r>
            <a:r>
              <a:rPr lang="en-US" sz="1200" b="1" dirty="0">
                <a:latin typeface="+mn-lt"/>
              </a:rPr>
              <a:t>: an experimental </a:t>
            </a:r>
            <a:r>
              <a:rPr lang="en-US" sz="1200" b="1" dirty="0" smtClean="0">
                <a:latin typeface="+mn-lt"/>
              </a:rPr>
              <a:t>study</a:t>
            </a:r>
          </a:p>
          <a:p>
            <a:r>
              <a:rPr lang="en-US" sz="1200" dirty="0" smtClean="0">
                <a:latin typeface="+mn-lt"/>
              </a:rPr>
              <a:t>F .Vitullo, Semester project, EPFL, ETH Zurich 2016-2017</a:t>
            </a:r>
            <a:endParaRPr lang="de-CH" sz="1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4437112"/>
            <a:ext cx="7776864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smtClean="0">
                <a:latin typeface="+mn-lt"/>
                <a:cs typeface="Franklin Gothic Book"/>
              </a:rPr>
              <a:t>Relative Proton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Stopping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Power (RPSP)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evaluated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with</a:t>
            </a:r>
            <a:r>
              <a:rPr lang="de-CH" sz="1800" kern="1000" spc="30" dirty="0" smtClean="0">
                <a:latin typeface="+mn-lt"/>
                <a:cs typeface="Franklin Gothic Book"/>
              </a:rPr>
              <a:t> 4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differents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methods</a:t>
            </a:r>
            <a:r>
              <a:rPr lang="de-CH" sz="1800" kern="1000" spc="30" dirty="0" smtClean="0">
                <a:latin typeface="+mn-lt"/>
                <a:cs typeface="Franklin Gothic Book"/>
              </a:rPr>
              <a:t>: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Reconstruction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from</a:t>
            </a:r>
            <a:r>
              <a:rPr lang="de-CH" sz="1800" kern="1000" spc="30" dirty="0" smtClean="0">
                <a:latin typeface="+mn-lt"/>
                <a:cs typeface="Franklin Gothic Book"/>
              </a:rPr>
              <a:t> material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composition</a:t>
            </a:r>
            <a:endParaRPr lang="de-CH" sz="1800" kern="1000" spc="30" dirty="0" smtClean="0">
              <a:latin typeface="+mn-lt"/>
              <a:cs typeface="Franklin Gothic Book"/>
            </a:endParaRP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800" dirty="0">
                <a:latin typeface="+mn-lt"/>
              </a:rPr>
              <a:t>Rho/Z algorithm from </a:t>
            </a:r>
            <a:r>
              <a:rPr lang="en-US" sz="1800" dirty="0" smtClean="0">
                <a:latin typeface="+mn-lt"/>
              </a:rPr>
              <a:t>Dual Energy CT images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kern="1000" spc="30" dirty="0" err="1" smtClean="0">
                <a:latin typeface="+mn-lt"/>
                <a:cs typeface="Franklin Gothic Book"/>
              </a:rPr>
              <a:t>Water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Equivalence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measurement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using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Gantry</a:t>
            </a:r>
            <a:r>
              <a:rPr lang="de-CH" sz="1800" kern="1000" spc="30" dirty="0" smtClean="0">
                <a:latin typeface="+mn-lt"/>
                <a:cs typeface="Franklin Gothic Book"/>
              </a:rPr>
              <a:t> 1 (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single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ionization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chamber</a:t>
            </a:r>
            <a:r>
              <a:rPr lang="de-CH" sz="1800" kern="1000" spc="30" dirty="0" smtClean="0">
                <a:latin typeface="+mn-lt"/>
                <a:cs typeface="Franklin Gothic Book"/>
              </a:rPr>
              <a:t>)</a:t>
            </a:r>
          </a:p>
          <a:p>
            <a:pPr marL="342900" indent="-3429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de-CH" sz="1800" u="sng" kern="1000" spc="3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Water</a:t>
            </a:r>
            <a:r>
              <a:rPr lang="de-CH" sz="1800" u="sng" kern="1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Equivalence</a:t>
            </a:r>
            <a:r>
              <a:rPr lang="de-CH" sz="1800" u="sng" kern="1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measurement</a:t>
            </a:r>
            <a:r>
              <a:rPr lang="de-CH" sz="1800" u="sng" kern="1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using</a:t>
            </a:r>
            <a:r>
              <a:rPr lang="de-CH" sz="1800" u="sng" kern="1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Gantry</a:t>
            </a:r>
            <a:r>
              <a:rPr lang="de-CH" sz="1800" u="sng" kern="1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2 </a:t>
            </a:r>
            <a:r>
              <a:rPr lang="de-CH" sz="1800" u="sng" kern="1000" spc="3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and</a:t>
            </a:r>
            <a:r>
              <a:rPr lang="de-CH" sz="1800" u="sng" kern="10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</a:t>
            </a:r>
            <a:r>
              <a:rPr lang="de-CH" sz="1800" u="sng" kern="1000" spc="3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new</a:t>
            </a:r>
            <a:r>
              <a:rPr lang="de-CH" sz="1800" u="sng" kern="1000" spc="3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 MLIC</a:t>
            </a:r>
            <a:endParaRPr lang="de-CH" sz="1800" u="sng" kern="1000" spc="3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Franklin Gothic Book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638005"/>
              </p:ext>
            </p:extLst>
          </p:nvPr>
        </p:nvGraphicFramePr>
        <p:xfrm>
          <a:off x="6516216" y="2924944"/>
          <a:ext cx="2376264" cy="1371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188132"/>
                <a:gridCol w="1188132"/>
              </a:tblGrid>
              <a:tr h="187221"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Material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Substitute </a:t>
                      </a:r>
                      <a:r>
                        <a:rPr lang="de-CH" sz="1200" dirty="0" err="1" smtClean="0"/>
                        <a:t>for</a:t>
                      </a:r>
                      <a:endParaRPr lang="en-US" sz="1200" dirty="0"/>
                    </a:p>
                  </a:txBody>
                  <a:tcPr/>
                </a:tc>
              </a:tr>
              <a:tr h="187221"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BT 358-1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Brain</a:t>
                      </a:r>
                      <a:endParaRPr lang="en-US" sz="1200" dirty="0"/>
                    </a:p>
                  </a:txBody>
                  <a:tcPr/>
                </a:tc>
              </a:tr>
              <a:tr h="187221"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STG 955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Soft </a:t>
                      </a:r>
                      <a:r>
                        <a:rPr lang="de-CH" sz="1200" dirty="0" err="1" smtClean="0"/>
                        <a:t>tissue</a:t>
                      </a:r>
                      <a:endParaRPr lang="en-US" sz="1200" dirty="0"/>
                    </a:p>
                  </a:txBody>
                  <a:tcPr/>
                </a:tc>
              </a:tr>
              <a:tr h="187221"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DTB 109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 err="1" smtClean="0"/>
                        <a:t>Trabecular</a:t>
                      </a:r>
                      <a:r>
                        <a:rPr lang="de-CH" sz="1200" dirty="0" smtClean="0"/>
                        <a:t> </a:t>
                      </a:r>
                      <a:r>
                        <a:rPr lang="de-CH" sz="1200" dirty="0" err="1" smtClean="0"/>
                        <a:t>bone</a:t>
                      </a:r>
                      <a:endParaRPr lang="en-US" sz="1200" dirty="0"/>
                    </a:p>
                  </a:txBody>
                  <a:tcPr/>
                </a:tc>
              </a:tr>
              <a:tr h="187221"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VSC 31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1200" dirty="0" smtClean="0"/>
                        <a:t>Spinal </a:t>
                      </a:r>
                      <a:r>
                        <a:rPr lang="de-CH" sz="1200" dirty="0" err="1" smtClean="0"/>
                        <a:t>cord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4478184"/>
      </p:ext>
    </p:extLst>
  </p:cSld>
  <p:clrMapOvr>
    <a:masterClrMapping/>
  </p:clrMapOvr>
  <p:transition spd="med" advTm="6558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15</a:t>
            </a:fld>
            <a:endParaRPr 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899592" y="1052736"/>
            <a:ext cx="7885633" cy="54006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The MLIC developed at PSI provides an state of the art solution for proton therapy QA.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Fast and reliable protons energy measurement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Evaluation of exotic material stopping power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needed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for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treatment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planing</a:t>
            </a:r>
            <a:r>
              <a:rPr lang="de-DE" sz="1800" kern="1000" spc="30" dirty="0" smtClean="0">
                <a:latin typeface="+mn-lt"/>
                <a:cs typeface="Franklin Gothic Book"/>
              </a:rPr>
              <a:t>.</a:t>
            </a:r>
            <a:endParaRPr lang="de-DE" sz="1800" kern="1000" spc="30" dirty="0">
              <a:latin typeface="+mn-lt"/>
              <a:cs typeface="Franklin Gothic Book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de-DE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Customization allows for further developement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Fast energy change measurement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Spread-Out Bragg peak evaluation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Proton radiography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de-CH" sz="1800" kern="1000" spc="30" dirty="0" err="1">
              <a:latin typeface="+mn-lt"/>
              <a:cs typeface="Franklin Gothic Book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95" y="3284984"/>
            <a:ext cx="3649835" cy="311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53344"/>
      </p:ext>
    </p:extLst>
  </p:cSld>
  <p:clrMapOvr>
    <a:masterClrMapping/>
  </p:clrMapOvr>
  <p:transition spd="med" advTm="10137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>
                <a:solidFill>
                  <a:srgbClr val="000000"/>
                </a:solidFill>
              </a:rPr>
              <a:t>Page </a:t>
            </a:r>
            <a:fld id="{EBC07571-3134-BB4B-B83F-1A9FE18D34F3}" type="slidenum">
              <a:rPr lang="de-DE">
                <a:solidFill>
                  <a:srgbClr val="000000"/>
                </a:solidFill>
              </a:rPr>
              <a:pPr algn="r">
                <a:defRPr/>
              </a:pPr>
              <a:t>16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Wir schaffen Wissen – heute für morgen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827088" y="5949280"/>
            <a:ext cx="8425432" cy="7118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CH" b="1" dirty="0" err="1"/>
              <a:t>My</a:t>
            </a:r>
            <a:r>
              <a:rPr lang="de-CH" b="1" dirty="0"/>
              <a:t> </a:t>
            </a:r>
            <a:r>
              <a:rPr lang="de-CH" b="1" dirty="0" err="1"/>
              <a:t>thanks</a:t>
            </a:r>
            <a:r>
              <a:rPr lang="de-CH" b="1" dirty="0"/>
              <a:t> </a:t>
            </a:r>
            <a:r>
              <a:rPr lang="de-CH" b="1" dirty="0" err="1"/>
              <a:t>go</a:t>
            </a:r>
            <a:r>
              <a:rPr lang="de-CH" b="1" dirty="0"/>
              <a:t> </a:t>
            </a:r>
            <a:r>
              <a:rPr lang="de-CH" b="1" dirty="0" err="1"/>
              <a:t>to</a:t>
            </a:r>
            <a:r>
              <a:rPr lang="de-CH" dirty="0"/>
              <a:t> Oxana Actis </a:t>
            </a:r>
            <a:r>
              <a:rPr lang="de-CH" dirty="0" smtClean="0"/>
              <a:t>, Martin </a:t>
            </a:r>
            <a:r>
              <a:rPr lang="de-CH" dirty="0"/>
              <a:t>Grossmann, David </a:t>
            </a:r>
            <a:r>
              <a:rPr lang="de-CH" dirty="0" smtClean="0"/>
              <a:t>Meer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62520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Further use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204864"/>
            <a:ext cx="3118293" cy="3568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559" y="5877272"/>
            <a:ext cx="5400600" cy="3246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100" kern="1000" spc="30" dirty="0">
                <a:latin typeface="+mn-lt"/>
                <a:cs typeface="Franklin Gothic Book"/>
              </a:rPr>
              <a:t>http://mp.weixin.qq.com/s/iXgn_U0mf2wsyrr-pYA8aw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7545" y="1124744"/>
            <a:ext cx="5112568" cy="73598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kern="1000" spc="30" dirty="0">
                <a:latin typeface="+mn-lt"/>
                <a:cs typeface="Franklin Gothic Book"/>
              </a:rPr>
              <a:t>Degrader prototype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testing</a:t>
            </a:r>
            <a:r>
              <a:rPr lang="de-DE" sz="1800" kern="1000" spc="30" dirty="0" smtClean="0">
                <a:latin typeface="+mn-lt"/>
                <a:cs typeface="Franklin Gothic Book"/>
              </a:rPr>
              <a:t> </a:t>
            </a:r>
            <a:r>
              <a:rPr lang="de-DE" sz="1800" kern="1000" spc="30" dirty="0" err="1" smtClean="0">
                <a:latin typeface="+mn-lt"/>
                <a:cs typeface="Franklin Gothic Book"/>
              </a:rPr>
              <a:t>for</a:t>
            </a:r>
            <a:endParaRPr lang="de-DE" sz="1800" kern="1000" spc="30" dirty="0" smtClean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1800" kern="1000" spc="30" dirty="0">
                <a:latin typeface="+mn-lt"/>
                <a:cs typeface="Franklin Gothic Book"/>
              </a:rPr>
              <a:t>Hefei CAS Ion Medical and Technical Devices Co., Ltd</a:t>
            </a:r>
            <a:endParaRPr lang="de-CH" sz="1800" kern="1000" spc="30" dirty="0" err="1">
              <a:latin typeface="+mn-lt"/>
              <a:cs typeface="Franklin Gothic Book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435744"/>
              </p:ext>
            </p:extLst>
          </p:nvPr>
        </p:nvGraphicFramePr>
        <p:xfrm>
          <a:off x="3563888" y="2074777"/>
          <a:ext cx="5580112" cy="380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306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2" y="1340768"/>
            <a:ext cx="8507119" cy="410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60" y="938024"/>
            <a:ext cx="8490778" cy="4909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037" y="938024"/>
            <a:ext cx="7962900" cy="5295900"/>
          </a:xfrm>
          <a:prstGeom prst="rect">
            <a:avLst/>
          </a:prstGeom>
        </p:spPr>
      </p:pic>
      <p:sp>
        <p:nvSpPr>
          <p:cNvPr id="5" name="Ellipse 8"/>
          <p:cNvSpPr/>
          <p:nvPr/>
        </p:nvSpPr>
        <p:spPr bwMode="auto">
          <a:xfrm>
            <a:off x="4644008" y="1628800"/>
            <a:ext cx="504056" cy="50405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600" y="1340768"/>
            <a:ext cx="136815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2400" b="1" kern="10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FRANCE</a:t>
            </a:r>
            <a:endParaRPr lang="en-US" sz="2400" b="1" kern="1000" spc="3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0152" y="908720"/>
            <a:ext cx="136815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2400" b="1" kern="10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GERMANY</a:t>
            </a:r>
            <a:endParaRPr lang="en-US" sz="2400" b="1" kern="1000" spc="3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63988" y="5589240"/>
            <a:ext cx="136815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2400" b="1" kern="1000" spc="3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Franklin Gothic Book"/>
              </a:rPr>
              <a:t>ITALY</a:t>
            </a:r>
            <a:endParaRPr lang="en-US" sz="2400" b="1" kern="1000" spc="30" dirty="0" err="1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90117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The Paul </a:t>
            </a:r>
            <a:r>
              <a:rPr lang="en-US" dirty="0" err="1"/>
              <a:t>Scherrer</a:t>
            </a:r>
            <a:r>
              <a:rPr lang="en-US" dirty="0"/>
              <a:t> </a:t>
            </a:r>
            <a:r>
              <a:rPr lang="en-US" dirty="0" err="1"/>
              <a:t>Institut</a:t>
            </a:r>
            <a:r>
              <a:rPr lang="en-US" dirty="0"/>
              <a:t> (PSI)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19</a:t>
            </a:fld>
            <a:endParaRPr lang="de-DE" dirty="0"/>
          </a:p>
        </p:txBody>
      </p:sp>
      <p:pic>
        <p:nvPicPr>
          <p:cNvPr id="4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735189"/>
            <a:ext cx="6075540" cy="60781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11036" y="774461"/>
            <a:ext cx="3074775" cy="17650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PSI in </a:t>
            </a:r>
            <a:r>
              <a:rPr lang="de-CH" sz="1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numbers</a:t>
            </a:r>
            <a:endParaRPr lang="de-CH" sz="17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+mn-lt"/>
                <a:cs typeface="Arial Narrow"/>
              </a:rPr>
              <a:t>1900 </a:t>
            </a:r>
            <a:r>
              <a:rPr lang="de-CH" sz="1600" dirty="0" err="1">
                <a:latin typeface="+mn-lt"/>
                <a:cs typeface="Arial Narrow"/>
              </a:rPr>
              <a:t>employees</a:t>
            </a:r>
            <a:endParaRPr lang="de-CH" sz="1600" dirty="0"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sz="1600" dirty="0">
                <a:latin typeface="+mn-lt"/>
                <a:cs typeface="Arial Narrow"/>
              </a:rPr>
              <a:t>Budget </a:t>
            </a:r>
            <a:r>
              <a:rPr lang="de-CH" sz="1600" dirty="0" err="1">
                <a:latin typeface="+mn-lt"/>
                <a:cs typeface="Arial Narrow"/>
              </a:rPr>
              <a:t>of</a:t>
            </a:r>
            <a:r>
              <a:rPr lang="de-CH" sz="1600" dirty="0">
                <a:latin typeface="+mn-lt"/>
                <a:cs typeface="Arial Narrow"/>
              </a:rPr>
              <a:t> 380M CHF             </a:t>
            </a:r>
            <a:r>
              <a:rPr lang="en-CA" sz="1600" dirty="0">
                <a:latin typeface="+mn-lt"/>
                <a:cs typeface="Arial Narrow"/>
              </a:rPr>
              <a:t>(~380M US$)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de-CH" sz="1700" dirty="0">
              <a:latin typeface="Arial Narrow"/>
              <a:cs typeface="Arial Narrow"/>
            </a:endParaRPr>
          </a:p>
        </p:txBody>
      </p:sp>
      <p:sp>
        <p:nvSpPr>
          <p:cNvPr id="6" name="ZoneTexte 9"/>
          <p:cNvSpPr txBox="1"/>
          <p:nvPr/>
        </p:nvSpPr>
        <p:spPr>
          <a:xfrm>
            <a:off x="6111036" y="2596065"/>
            <a:ext cx="2987824" cy="15188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The </a:t>
            </a:r>
            <a:r>
              <a:rPr lang="de-CH" sz="17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research</a:t>
            </a:r>
            <a:r>
              <a:rPr lang="de-CH" sz="1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 at PSI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dirty="0">
                <a:latin typeface="+mn-lt"/>
                <a:cs typeface="Arial Narrow"/>
              </a:rPr>
              <a:t>Material </a:t>
            </a:r>
            <a:r>
              <a:rPr lang="de-CH" dirty="0" err="1">
                <a:latin typeface="+mn-lt"/>
                <a:cs typeface="Arial Narrow"/>
              </a:rPr>
              <a:t>science</a:t>
            </a:r>
            <a:endParaRPr lang="de-CH" dirty="0"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dirty="0" err="1">
                <a:latin typeface="+mn-lt"/>
                <a:cs typeface="Arial Narrow"/>
              </a:rPr>
              <a:t>Energy</a:t>
            </a:r>
            <a:r>
              <a:rPr lang="de-CH" dirty="0">
                <a:latin typeface="+mn-lt"/>
                <a:cs typeface="Arial Narrow"/>
              </a:rPr>
              <a:t> </a:t>
            </a:r>
            <a:r>
              <a:rPr lang="de-CH" dirty="0" err="1">
                <a:latin typeface="+mn-lt"/>
                <a:cs typeface="Arial Narrow"/>
              </a:rPr>
              <a:t>and</a:t>
            </a:r>
            <a:r>
              <a:rPr lang="de-CH" dirty="0">
                <a:latin typeface="+mn-lt"/>
                <a:cs typeface="Arial Narrow"/>
              </a:rPr>
              <a:t> </a:t>
            </a:r>
            <a:r>
              <a:rPr lang="de-CH" dirty="0" err="1">
                <a:latin typeface="+mn-lt"/>
                <a:cs typeface="Arial Narrow"/>
              </a:rPr>
              <a:t>environnment</a:t>
            </a:r>
            <a:endParaRPr lang="de-CH" dirty="0"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CH" dirty="0" err="1">
                <a:latin typeface="+mn-lt"/>
                <a:cs typeface="Arial Narrow"/>
              </a:rPr>
              <a:t>Health</a:t>
            </a:r>
            <a:endParaRPr lang="de-CH" dirty="0">
              <a:latin typeface="+mn-lt"/>
              <a:cs typeface="Arial Narrow"/>
            </a:endParaRPr>
          </a:p>
        </p:txBody>
      </p:sp>
      <p:pic>
        <p:nvPicPr>
          <p:cNvPr id="8" name="Picture 10" descr="bi1993_002_an_v kl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764704"/>
            <a:ext cx="40370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077072"/>
            <a:ext cx="5580112" cy="235684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111036" y="4496055"/>
            <a:ext cx="2987824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7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Arial Narrow"/>
              </a:rPr>
              <a:t>The HEALTh research at PSI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 Narrow"/>
              </a:rPr>
              <a:t>The Center of Radiopharmaceutical Sciences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 Narrow"/>
              </a:rPr>
              <a:t>The Laboratory of Biomolecular Research</a:t>
            </a: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 Narrow"/>
              </a:rPr>
              <a:t>The Center for Proton Therapy</a:t>
            </a:r>
            <a:endParaRPr lang="de-CH" dirty="0">
              <a:latin typeface="+mn-lt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66927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idea of protons for cancer treatment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</a:t>
            </a:fld>
            <a:endParaRPr lang="de-DE" dirty="0"/>
          </a:p>
        </p:txBody>
      </p:sp>
      <p:pic>
        <p:nvPicPr>
          <p:cNvPr id="5" name="Picture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12836"/>
            <a:ext cx="5328592" cy="412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14" y="900012"/>
            <a:ext cx="1439863" cy="171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771800" y="909944"/>
            <a:ext cx="3816424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r>
              <a:rPr lang="en-US" altLang="de-DE" sz="1700" baseline="0" dirty="0">
                <a:solidFill>
                  <a:srgbClr val="000000"/>
                </a:solidFill>
                <a:latin typeface="Arial Narrow" pitchFamily="34" charset="0"/>
                <a:cs typeface="ヒラギノ角ゴ Pro W3"/>
              </a:rPr>
              <a:t>Robert R Wilson:</a:t>
            </a:r>
          </a:p>
          <a:p>
            <a:r>
              <a:rPr lang="en-US" altLang="de-DE" sz="1700" i="1" baseline="0" dirty="0">
                <a:solidFill>
                  <a:srgbClr val="000000"/>
                </a:solidFill>
                <a:latin typeface="Arial Narrow" pitchFamily="34" charset="0"/>
                <a:cs typeface="ヒラギノ角ゴ Pro W3"/>
              </a:rPr>
              <a:t>Radiological Use of Fast Protons</a:t>
            </a:r>
          </a:p>
          <a:p>
            <a:r>
              <a:rPr lang="en-GB" altLang="de-DE" sz="1700" baseline="0" dirty="0">
                <a:solidFill>
                  <a:srgbClr val="000000"/>
                </a:solidFill>
                <a:latin typeface="Arial Narrow" pitchFamily="34" charset="0"/>
                <a:cs typeface="ヒラギノ角ゴ Pro W3"/>
              </a:rPr>
              <a:t>Radiology, </a:t>
            </a:r>
            <a:r>
              <a:rPr lang="en-GB" altLang="de-DE" sz="1700" b="1" baseline="0" dirty="0">
                <a:solidFill>
                  <a:srgbClr val="000000"/>
                </a:solidFill>
                <a:latin typeface="Arial Narrow" pitchFamily="34" charset="0"/>
                <a:cs typeface="ヒラギノ角ゴ Pro W3"/>
              </a:rPr>
              <a:t>47</a:t>
            </a:r>
            <a:r>
              <a:rPr lang="en-GB" altLang="de-DE" sz="1700" baseline="0" dirty="0">
                <a:solidFill>
                  <a:srgbClr val="000000"/>
                </a:solidFill>
                <a:latin typeface="Arial Narrow" pitchFamily="34" charset="0"/>
                <a:cs typeface="ヒラギノ角ゴ Pro W3"/>
              </a:rPr>
              <a:t>:487-491 </a:t>
            </a:r>
            <a:r>
              <a:rPr lang="en-GB" altLang="de-DE" sz="1700" b="1" baseline="0" dirty="0">
                <a:solidFill>
                  <a:srgbClr val="FF0000"/>
                </a:solidFill>
                <a:latin typeface="Arial Narrow" pitchFamily="34" charset="0"/>
                <a:cs typeface="ヒラギノ角ゴ Pro W3"/>
              </a:rPr>
              <a:t>(1946)</a:t>
            </a:r>
          </a:p>
        </p:txBody>
      </p:sp>
    </p:spTree>
    <p:extLst>
      <p:ext uri="{BB962C8B-B14F-4D97-AF65-F5344CB8AC3E}">
        <p14:creationId xmlns:p14="http://schemas.microsoft.com/office/powerpoint/2010/main" val="2849918744"/>
      </p:ext>
    </p:extLst>
  </p:cSld>
  <p:clrMapOvr>
    <a:masterClrMapping/>
  </p:clrMapOvr>
  <p:transition spd="med" advTm="3709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– The Center for Proton Therapy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20</a:t>
            </a:fld>
            <a:endParaRPr lang="de-DE" dirty="0"/>
          </a:p>
        </p:txBody>
      </p:sp>
      <p:sp>
        <p:nvSpPr>
          <p:cNvPr id="8" name="ZoneTexte 2"/>
          <p:cNvSpPr txBox="1"/>
          <p:nvPr/>
        </p:nvSpPr>
        <p:spPr>
          <a:xfrm>
            <a:off x="4499992" y="1056650"/>
            <a:ext cx="4896544" cy="4892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 smtClean="0">
                <a:latin typeface="+mn-lt"/>
                <a:cs typeface="Arial Narrow"/>
              </a:rPr>
              <a:t>OPTIS2 </a:t>
            </a:r>
            <a:r>
              <a:rPr lang="en-US" sz="1700" dirty="0">
                <a:latin typeface="+mn-lt"/>
                <a:cs typeface="Arial Narrow"/>
              </a:rPr>
              <a:t>since 2009 (OPTIS since 1984)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latin typeface="+mn-lt"/>
                <a:cs typeface="Arial Narrow"/>
              </a:rPr>
              <a:t>Gantry 1 since 1996!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latin typeface="+mn-lt"/>
                <a:cs typeface="Arial Narrow"/>
              </a:rPr>
              <a:t>Gantry 2 since 2013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latin typeface="+mn-lt"/>
                <a:cs typeface="Arial Narrow"/>
              </a:rPr>
              <a:t>Gantry 3 operational end 2017</a:t>
            </a:r>
            <a:r>
              <a:rPr lang="en-US" sz="1700" dirty="0" smtClean="0">
                <a:latin typeface="+mn-lt"/>
                <a:cs typeface="Arial Narrow"/>
              </a:rPr>
              <a:t>!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 smtClean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 smtClean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cs typeface="Arial Narrow"/>
              </a:rPr>
              <a:t>Gantry 1 more than 1000 patients since 1996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cs typeface="Arial Narrow"/>
              </a:rPr>
              <a:t>Gantry 2 over 50 patients treated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sz="1700" dirty="0">
                <a:cs typeface="Arial Narrow"/>
              </a:rPr>
              <a:t>OPTIS + OPTIS2 &gt; 7000 patients</a:t>
            </a: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 smtClean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 smtClean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endParaRPr lang="en-US" sz="1700" dirty="0" smtClean="0">
              <a:latin typeface="+mn-lt"/>
              <a:cs typeface="Arial Narrow"/>
            </a:endParaRPr>
          </a:p>
          <a:p>
            <a:pPr lvl="1">
              <a:lnSpc>
                <a:spcPct val="110000"/>
              </a:lnSpc>
              <a:spcBef>
                <a:spcPts val="0"/>
              </a:spcBef>
            </a:pPr>
            <a:endParaRPr lang="en-US" sz="1700" dirty="0">
              <a:latin typeface="Arial Narrow"/>
              <a:cs typeface="Arial Narrow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8" y="2992877"/>
            <a:ext cx="4329363" cy="3696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576" y="773014"/>
            <a:ext cx="4572000" cy="22590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en-US" dirty="0">
                <a:latin typeface="+mn-lt"/>
                <a:cs typeface="Arial Narrow"/>
              </a:rPr>
              <a:t>~100 </a:t>
            </a:r>
            <a:r>
              <a:rPr lang="en-US" dirty="0" smtClean="0">
                <a:latin typeface="+mn-lt"/>
                <a:cs typeface="Arial Narrow"/>
              </a:rPr>
              <a:t>employees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err="1" smtClean="0">
                <a:latin typeface="+mn-lt"/>
                <a:cs typeface="Arial Narrow"/>
              </a:rPr>
              <a:t>Physicist</a:t>
            </a:r>
            <a:endParaRPr lang="de-CH" dirty="0" smtClean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smtClean="0">
                <a:latin typeface="+mn-lt"/>
                <a:cs typeface="Arial Narrow"/>
              </a:rPr>
              <a:t>Medical </a:t>
            </a:r>
            <a:r>
              <a:rPr lang="de-CH" dirty="0" err="1" smtClean="0">
                <a:latin typeface="+mn-lt"/>
                <a:cs typeface="Arial Narrow"/>
              </a:rPr>
              <a:t>Physicist</a:t>
            </a:r>
            <a:endParaRPr lang="de-CH" dirty="0" smtClean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err="1" smtClean="0">
                <a:latin typeface="+mn-lt"/>
                <a:cs typeface="Arial Narrow"/>
              </a:rPr>
              <a:t>Students</a:t>
            </a:r>
            <a:r>
              <a:rPr lang="de-CH" dirty="0" smtClean="0">
                <a:latin typeface="+mn-lt"/>
                <a:cs typeface="Arial Narrow"/>
              </a:rPr>
              <a:t> (</a:t>
            </a:r>
            <a:r>
              <a:rPr lang="de-CH" dirty="0" err="1" smtClean="0">
                <a:latin typeface="+mn-lt"/>
                <a:cs typeface="Arial Narrow"/>
              </a:rPr>
              <a:t>PhD</a:t>
            </a:r>
            <a:r>
              <a:rPr lang="de-CH" dirty="0" smtClean="0">
                <a:latin typeface="+mn-lt"/>
                <a:cs typeface="Arial Narrow"/>
              </a:rPr>
              <a:t>, Master, </a:t>
            </a:r>
            <a:r>
              <a:rPr lang="de-CH" dirty="0" err="1" smtClean="0">
                <a:latin typeface="+mn-lt"/>
                <a:cs typeface="Arial Narrow"/>
              </a:rPr>
              <a:t>apprentices</a:t>
            </a:r>
            <a:r>
              <a:rPr lang="de-CH" dirty="0" smtClean="0">
                <a:latin typeface="+mn-lt"/>
                <a:cs typeface="Arial Narrow"/>
              </a:rPr>
              <a:t>) 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smtClean="0">
                <a:latin typeface="+mn-lt"/>
                <a:cs typeface="Arial Narrow"/>
              </a:rPr>
              <a:t>Engineers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smtClean="0">
                <a:latin typeface="+mn-lt"/>
                <a:cs typeface="Arial Narrow"/>
              </a:rPr>
              <a:t>Medical </a:t>
            </a:r>
            <a:r>
              <a:rPr lang="de-CH" dirty="0" err="1" smtClean="0">
                <a:latin typeface="+mn-lt"/>
                <a:cs typeface="Arial Narrow"/>
              </a:rPr>
              <a:t>doctors</a:t>
            </a:r>
            <a:endParaRPr lang="de-CH" dirty="0" smtClean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err="1" smtClean="0">
                <a:latin typeface="+mn-lt"/>
                <a:cs typeface="Arial Narrow"/>
              </a:rPr>
              <a:t>Radiologists</a:t>
            </a:r>
            <a:endParaRPr lang="de-CH" dirty="0" smtClean="0">
              <a:latin typeface="+mn-lt"/>
              <a:cs typeface="Arial Narrow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/>
              <a:buChar char="•"/>
            </a:pPr>
            <a:r>
              <a:rPr lang="de-CH" dirty="0" smtClean="0">
                <a:latin typeface="+mn-lt"/>
                <a:cs typeface="Arial Narrow"/>
              </a:rPr>
              <a:t>Support </a:t>
            </a:r>
            <a:r>
              <a:rPr lang="de-CH" dirty="0" err="1" smtClean="0">
                <a:latin typeface="+mn-lt"/>
                <a:cs typeface="Arial Narrow"/>
              </a:rPr>
              <a:t>employees</a:t>
            </a:r>
            <a:endParaRPr lang="en-US" dirty="0">
              <a:latin typeface="+mn-lt"/>
              <a:cs typeface="Arial Narrow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182280"/>
      </p:ext>
    </p:extLst>
  </p:cSld>
  <p:clrMapOvr>
    <a:masterClrMapping/>
  </p:clrMapOvr>
  <p:transition spd="med" advTm="10449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21</a:t>
            </a:fld>
            <a:endParaRPr lang="de-DE" dirty="0"/>
          </a:p>
        </p:txBody>
      </p:sp>
      <p:pic>
        <p:nvPicPr>
          <p:cNvPr id="5" name="Picture 4" descr="G:\ASM_Groups_Users\User\gf17\Gantry2\MLIC2\Giraffe_vs_MLIC_190MeV.em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189808" cy="3251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806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U:\Gantry3\BilderBaustelle\proscan_d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7704856" cy="589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r>
              <a:rPr lang="de-CH" dirty="0"/>
              <a:t> - </a:t>
            </a:r>
            <a:r>
              <a:rPr lang="de-CH" dirty="0" err="1"/>
              <a:t>Proscan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12" y="908720"/>
            <a:ext cx="2856291" cy="2142508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 bwMode="auto">
          <a:xfrm>
            <a:off x="2915816" y="3195244"/>
            <a:ext cx="288032" cy="5040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132" y="256327"/>
            <a:ext cx="2591695" cy="157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OPTIS_BILD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036" y="2198284"/>
            <a:ext cx="2210200" cy="14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727" y="4896369"/>
            <a:ext cx="2086292" cy="2137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gagnon_f\Dropbox\PSI\Presentation\TIPP\2017\Gantry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07" y="5201284"/>
            <a:ext cx="2396249" cy="183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18985"/>
      </p:ext>
    </p:extLst>
  </p:cSld>
  <p:clrMapOvr>
    <a:masterClrMapping/>
  </p:clrMapOvr>
  <p:transition spd="med" advTm="298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PT advantage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3</a:t>
            </a:fld>
            <a:endParaRPr lang="de-DE" dirty="0"/>
          </a:p>
        </p:txBody>
      </p:sp>
      <p:sp>
        <p:nvSpPr>
          <p:cNvPr id="173" name="Rectangle 3"/>
          <p:cNvSpPr>
            <a:spLocks noChangeArrowheads="1"/>
          </p:cNvSpPr>
          <p:nvPr/>
        </p:nvSpPr>
        <p:spPr bwMode="auto">
          <a:xfrm>
            <a:off x="2077200" y="872872"/>
            <a:ext cx="5403850" cy="3827463"/>
          </a:xfrm>
          <a:prstGeom prst="rect">
            <a:avLst/>
          </a:prstGeom>
          <a:gradFill rotWithShape="1">
            <a:gsLst>
              <a:gs pos="0">
                <a:schemeClr val="accent1">
                  <a:alpha val="2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24211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 eaLnBrk="1" hangingPunct="1"/>
            <a:endParaRPr lang="en-US" altLang="en-US" sz="1700" baseline="0">
              <a:solidFill>
                <a:srgbClr val="000000"/>
              </a:solidFill>
              <a:latin typeface="Arial Narrow" pitchFamily="34" charset="0"/>
              <a:cs typeface="ヒラギノ角ゴ Pro W3"/>
            </a:endParaRPr>
          </a:p>
        </p:txBody>
      </p:sp>
      <p:grpSp>
        <p:nvGrpSpPr>
          <p:cNvPr id="174" name="Group 4"/>
          <p:cNvGrpSpPr>
            <a:grpSpLocks/>
          </p:cNvGrpSpPr>
          <p:nvPr/>
        </p:nvGrpSpPr>
        <p:grpSpPr bwMode="auto">
          <a:xfrm>
            <a:off x="1342187" y="957010"/>
            <a:ext cx="6237288" cy="4360862"/>
            <a:chOff x="756" y="1339"/>
            <a:chExt cx="3929" cy="2747"/>
          </a:xfrm>
        </p:grpSpPr>
        <p:grpSp>
          <p:nvGrpSpPr>
            <p:cNvPr id="175" name="Group 5"/>
            <p:cNvGrpSpPr>
              <a:grpSpLocks/>
            </p:cNvGrpSpPr>
            <p:nvPr/>
          </p:nvGrpSpPr>
          <p:grpSpPr bwMode="auto">
            <a:xfrm>
              <a:off x="1158" y="3784"/>
              <a:ext cx="3527" cy="302"/>
              <a:chOff x="1158" y="3784"/>
              <a:chExt cx="3527" cy="302"/>
            </a:xfrm>
          </p:grpSpPr>
          <p:grpSp>
            <p:nvGrpSpPr>
              <p:cNvPr id="184" name="Group 6"/>
              <p:cNvGrpSpPr>
                <a:grpSpLocks/>
              </p:cNvGrpSpPr>
              <p:nvPr/>
            </p:nvGrpSpPr>
            <p:grpSpPr bwMode="auto">
              <a:xfrm>
                <a:off x="1158" y="3784"/>
                <a:ext cx="3527" cy="165"/>
                <a:chOff x="1158" y="3784"/>
                <a:chExt cx="3527" cy="165"/>
              </a:xfrm>
            </p:grpSpPr>
            <p:sp>
              <p:nvSpPr>
                <p:cNvPr id="186" name="Rectangle 7"/>
                <p:cNvSpPr>
                  <a:spLocks noChangeArrowheads="1"/>
                </p:cNvSpPr>
                <p:nvPr/>
              </p:nvSpPr>
              <p:spPr bwMode="auto">
                <a:xfrm>
                  <a:off x="1158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7" name="Rectangle 8"/>
                <p:cNvSpPr>
                  <a:spLocks noChangeArrowheads="1"/>
                </p:cNvSpPr>
                <p:nvPr/>
              </p:nvSpPr>
              <p:spPr bwMode="auto">
                <a:xfrm>
                  <a:off x="1757" y="3784"/>
                  <a:ext cx="63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5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8" name="Rectangle 9"/>
                <p:cNvSpPr>
                  <a:spLocks noChangeArrowheads="1"/>
                </p:cNvSpPr>
                <p:nvPr/>
              </p:nvSpPr>
              <p:spPr bwMode="auto">
                <a:xfrm>
                  <a:off x="2291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10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9" name="Rectangle 10"/>
                <p:cNvSpPr>
                  <a:spLocks noChangeArrowheads="1"/>
                </p:cNvSpPr>
                <p:nvPr/>
              </p:nvSpPr>
              <p:spPr bwMode="auto">
                <a:xfrm>
                  <a:off x="2859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15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90" name="Rectangle 11"/>
                <p:cNvSpPr>
                  <a:spLocks noChangeArrowheads="1"/>
                </p:cNvSpPr>
                <p:nvPr/>
              </p:nvSpPr>
              <p:spPr bwMode="auto">
                <a:xfrm>
                  <a:off x="3426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20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91" name="Rectangle 12"/>
                <p:cNvSpPr>
                  <a:spLocks noChangeArrowheads="1"/>
                </p:cNvSpPr>
                <p:nvPr/>
              </p:nvSpPr>
              <p:spPr bwMode="auto">
                <a:xfrm>
                  <a:off x="3994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25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92" name="Rectangle 13"/>
                <p:cNvSpPr>
                  <a:spLocks noChangeArrowheads="1"/>
                </p:cNvSpPr>
                <p:nvPr/>
              </p:nvSpPr>
              <p:spPr bwMode="auto">
                <a:xfrm>
                  <a:off x="4560" y="3784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ct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30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</p:grpSp>
          <p:sp>
            <p:nvSpPr>
              <p:cNvPr id="185" name="Rectangle 14"/>
              <p:cNvSpPr>
                <a:spLocks noChangeArrowheads="1"/>
              </p:cNvSpPr>
              <p:nvPr/>
            </p:nvSpPr>
            <p:spPr bwMode="auto">
              <a:xfrm>
                <a:off x="2142" y="3921"/>
                <a:ext cx="1558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1pPr>
                <a:lvl2pPr marL="742950" indent="-28575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2pPr>
                <a:lvl3pPr marL="11430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3pPr>
                <a:lvl4pPr marL="16002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4pPr>
                <a:lvl5pPr marL="20574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9pPr>
              </a:lstStyle>
              <a:p>
                <a:pPr algn="ctr" eaLnBrk="1" hangingPunct="1"/>
                <a:r>
                  <a:rPr lang="en-GB" altLang="de-DE" sz="1700" baseline="0">
                    <a:solidFill>
                      <a:srgbClr val="24211D"/>
                    </a:solidFill>
                    <a:latin typeface="Arial Narrow" pitchFamily="34" charset="0"/>
                    <a:cs typeface="ヒラギノ角ゴ Pro W3"/>
                  </a:rPr>
                  <a:t>Penetration depth in water [cm]</a:t>
                </a:r>
              </a:p>
            </p:txBody>
          </p:sp>
        </p:grpSp>
        <p:grpSp>
          <p:nvGrpSpPr>
            <p:cNvPr id="176" name="Group 15"/>
            <p:cNvGrpSpPr>
              <a:grpSpLocks/>
            </p:cNvGrpSpPr>
            <p:nvPr/>
          </p:nvGrpSpPr>
          <p:grpSpPr bwMode="auto">
            <a:xfrm>
              <a:off x="756" y="1339"/>
              <a:ext cx="353" cy="2434"/>
              <a:chOff x="756" y="1339"/>
              <a:chExt cx="353" cy="2434"/>
            </a:xfrm>
          </p:grpSpPr>
          <p:sp>
            <p:nvSpPr>
              <p:cNvPr id="177" name="Rectangle 16"/>
              <p:cNvSpPr>
                <a:spLocks noChangeArrowheads="1"/>
              </p:cNvSpPr>
              <p:nvPr/>
            </p:nvSpPr>
            <p:spPr bwMode="auto">
              <a:xfrm rot="-5400000">
                <a:off x="385" y="2405"/>
                <a:ext cx="908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1pPr>
                <a:lvl2pPr marL="742950" indent="-28575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2pPr>
                <a:lvl3pPr marL="11430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3pPr>
                <a:lvl4pPr marL="16002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4pPr>
                <a:lvl5pPr marL="2057400" indent="-228600"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aseline="30000">
                    <a:solidFill>
                      <a:schemeClr val="tx1"/>
                    </a:solidFill>
                    <a:latin typeface="Times" pitchFamily="-112" charset="0"/>
                  </a:defRPr>
                </a:lvl9pPr>
              </a:lstStyle>
              <a:p>
                <a:pPr algn="ctr" eaLnBrk="1" hangingPunct="1"/>
                <a:r>
                  <a:rPr lang="en-GB" altLang="de-DE" sz="1700" baseline="0">
                    <a:solidFill>
                      <a:srgbClr val="24211D"/>
                    </a:solidFill>
                    <a:latin typeface="Arial Narrow" pitchFamily="34" charset="0"/>
                    <a:cs typeface="ヒラギノ角ゴ Pro W3"/>
                  </a:rPr>
                  <a:t>Relative dose  [%]</a:t>
                </a:r>
              </a:p>
            </p:txBody>
          </p:sp>
          <p:grpSp>
            <p:nvGrpSpPr>
              <p:cNvPr id="178" name="Group 17"/>
              <p:cNvGrpSpPr>
                <a:grpSpLocks/>
              </p:cNvGrpSpPr>
              <p:nvPr/>
            </p:nvGrpSpPr>
            <p:grpSpPr bwMode="auto">
              <a:xfrm>
                <a:off x="921" y="1339"/>
                <a:ext cx="188" cy="2434"/>
                <a:chOff x="921" y="1339"/>
                <a:chExt cx="188" cy="2434"/>
              </a:xfrm>
            </p:grpSpPr>
            <p:sp>
              <p:nvSpPr>
                <p:cNvPr id="179" name="Rectangle 18"/>
                <p:cNvSpPr>
                  <a:spLocks noChangeArrowheads="1"/>
                </p:cNvSpPr>
                <p:nvPr/>
              </p:nvSpPr>
              <p:spPr bwMode="auto">
                <a:xfrm>
                  <a:off x="921" y="2474"/>
                  <a:ext cx="188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100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0" name="Rectangle 19"/>
                <p:cNvSpPr>
                  <a:spLocks noChangeArrowheads="1"/>
                </p:cNvSpPr>
                <p:nvPr/>
              </p:nvSpPr>
              <p:spPr bwMode="auto">
                <a:xfrm>
                  <a:off x="1046" y="3608"/>
                  <a:ext cx="63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1" name="Rectangle 20"/>
                <p:cNvSpPr>
                  <a:spLocks noChangeArrowheads="1"/>
                </p:cNvSpPr>
                <p:nvPr/>
              </p:nvSpPr>
              <p:spPr bwMode="auto">
                <a:xfrm>
                  <a:off x="921" y="1339"/>
                  <a:ext cx="188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200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2" name="Rectangle 21"/>
                <p:cNvSpPr>
                  <a:spLocks noChangeArrowheads="1"/>
                </p:cNvSpPr>
                <p:nvPr/>
              </p:nvSpPr>
              <p:spPr bwMode="auto">
                <a:xfrm>
                  <a:off x="984" y="3040"/>
                  <a:ext cx="125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50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  <p:sp>
              <p:nvSpPr>
                <p:cNvPr id="183" name="Rectangle 22"/>
                <p:cNvSpPr>
                  <a:spLocks noChangeArrowheads="1"/>
                </p:cNvSpPr>
                <p:nvPr/>
              </p:nvSpPr>
              <p:spPr bwMode="auto">
                <a:xfrm>
                  <a:off x="921" y="1907"/>
                  <a:ext cx="188" cy="1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1pPr>
                  <a:lvl2pPr marL="742950" indent="-28575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2pPr>
                  <a:lvl3pPr marL="11430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3pPr>
                  <a:lvl4pPr marL="16002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4pPr>
                  <a:lvl5pPr marL="2057400" indent="-228600"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aseline="30000">
                      <a:solidFill>
                        <a:schemeClr val="tx1"/>
                      </a:solidFill>
                      <a:latin typeface="Times" pitchFamily="-112" charset="0"/>
                    </a:defRPr>
                  </a:lvl9pPr>
                </a:lstStyle>
                <a:p>
                  <a:pPr algn="r" eaLnBrk="1" hangingPunct="1"/>
                  <a:r>
                    <a:rPr lang="en-GB" altLang="de-DE" sz="1700" baseline="0">
                      <a:solidFill>
                        <a:srgbClr val="24211D"/>
                      </a:solidFill>
                      <a:latin typeface="Arial Narrow" pitchFamily="34" charset="0"/>
                      <a:cs typeface="ヒラギノ角ゴ Pro W3"/>
                    </a:rPr>
                    <a:t>150</a:t>
                  </a:r>
                  <a:endParaRPr lang="en-GB" altLang="de-DE" sz="1700" baseline="0">
                    <a:solidFill>
                      <a:srgbClr val="000000"/>
                    </a:solidFill>
                    <a:latin typeface="Arial Narrow" pitchFamily="34" charset="0"/>
                    <a:cs typeface="ヒラギノ角ゴ Pro W3"/>
                  </a:endParaRPr>
                </a:p>
              </p:txBody>
            </p:sp>
          </p:grpSp>
        </p:grpSp>
      </p:grpSp>
      <p:sp>
        <p:nvSpPr>
          <p:cNvPr id="193" name="Freeform 23"/>
          <p:cNvSpPr>
            <a:spLocks/>
          </p:cNvSpPr>
          <p:nvPr/>
        </p:nvSpPr>
        <p:spPr bwMode="auto">
          <a:xfrm>
            <a:off x="2077200" y="968122"/>
            <a:ext cx="5403850" cy="3727450"/>
          </a:xfrm>
          <a:custGeom>
            <a:avLst/>
            <a:gdLst>
              <a:gd name="T0" fmla="*/ 5403850 w 1134"/>
              <a:gd name="T1" fmla="*/ 2945734 h 782"/>
              <a:gd name="T2" fmla="*/ 5403850 w 1134"/>
              <a:gd name="T3" fmla="*/ 3727450 h 782"/>
              <a:gd name="T4" fmla="*/ 0 w 1134"/>
              <a:gd name="T5" fmla="*/ 3727450 h 782"/>
              <a:gd name="T6" fmla="*/ 0 w 1134"/>
              <a:gd name="T7" fmla="*/ 3360425 h 782"/>
              <a:gd name="T8" fmla="*/ 66714 w 1134"/>
              <a:gd name="T9" fmla="*/ 1401369 h 782"/>
              <a:gd name="T10" fmla="*/ 128663 w 1134"/>
              <a:gd name="T11" fmla="*/ 538621 h 782"/>
              <a:gd name="T12" fmla="*/ 243030 w 1134"/>
              <a:gd name="T13" fmla="*/ 66732 h 782"/>
              <a:gd name="T14" fmla="*/ 424112 w 1134"/>
              <a:gd name="T15" fmla="*/ 104864 h 782"/>
              <a:gd name="T16" fmla="*/ 676673 w 1134"/>
              <a:gd name="T17" fmla="*/ 357492 h 782"/>
              <a:gd name="T18" fmla="*/ 2134854 w 1134"/>
              <a:gd name="T19" fmla="*/ 1582498 h 782"/>
              <a:gd name="T20" fmla="*/ 5403850 w 1134"/>
              <a:gd name="T21" fmla="*/ 2945734 h 78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134" h="782">
                <a:moveTo>
                  <a:pt x="1134" y="618"/>
                </a:moveTo>
                <a:lnTo>
                  <a:pt x="1134" y="782"/>
                </a:lnTo>
                <a:lnTo>
                  <a:pt x="0" y="782"/>
                </a:lnTo>
                <a:lnTo>
                  <a:pt x="0" y="705"/>
                </a:lnTo>
                <a:cubicBezTo>
                  <a:pt x="4" y="568"/>
                  <a:pt x="7" y="431"/>
                  <a:pt x="14" y="294"/>
                </a:cubicBezTo>
                <a:cubicBezTo>
                  <a:pt x="16" y="236"/>
                  <a:pt x="20" y="171"/>
                  <a:pt x="27" y="113"/>
                </a:cubicBezTo>
                <a:cubicBezTo>
                  <a:pt x="29" y="91"/>
                  <a:pt x="36" y="32"/>
                  <a:pt x="51" y="14"/>
                </a:cubicBezTo>
                <a:cubicBezTo>
                  <a:pt x="63" y="0"/>
                  <a:pt x="79" y="13"/>
                  <a:pt x="89" y="22"/>
                </a:cubicBezTo>
                <a:cubicBezTo>
                  <a:pt x="104" y="35"/>
                  <a:pt x="127" y="60"/>
                  <a:pt x="142" y="75"/>
                </a:cubicBezTo>
                <a:cubicBezTo>
                  <a:pt x="238" y="174"/>
                  <a:pt x="334" y="256"/>
                  <a:pt x="448" y="332"/>
                </a:cubicBezTo>
                <a:cubicBezTo>
                  <a:pt x="659" y="472"/>
                  <a:pt x="890" y="559"/>
                  <a:pt x="1134" y="618"/>
                </a:cubicBezTo>
                <a:close/>
              </a:path>
            </a:pathLst>
          </a:custGeom>
          <a:solidFill>
            <a:srgbClr val="FF6600"/>
          </a:solidFill>
          <a:ln w="25400">
            <a:solidFill>
              <a:schemeClr val="folHlink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" name="Freeform 24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815102 h 380"/>
              <a:gd name="T6" fmla="*/ 524118 w 718"/>
              <a:gd name="T7" fmla="*/ 753135 h 380"/>
              <a:gd name="T8" fmla="*/ 543177 w 718"/>
              <a:gd name="T9" fmla="*/ 748368 h 380"/>
              <a:gd name="T10" fmla="*/ 886236 w 718"/>
              <a:gd name="T11" fmla="*/ 695935 h 380"/>
              <a:gd name="T12" fmla="*/ 919589 w 718"/>
              <a:gd name="T13" fmla="*/ 691168 h 380"/>
              <a:gd name="T14" fmla="*/ 2182238 w 718"/>
              <a:gd name="T15" fmla="*/ 200200 h 380"/>
              <a:gd name="T16" fmla="*/ 2263238 w 718"/>
              <a:gd name="T17" fmla="*/ 71500 h 380"/>
              <a:gd name="T18" fmla="*/ 2334709 w 718"/>
              <a:gd name="T19" fmla="*/ 9533 h 380"/>
              <a:gd name="T20" fmla="*/ 2449062 w 718"/>
              <a:gd name="T21" fmla="*/ 4767 h 380"/>
              <a:gd name="T22" fmla="*/ 2539591 w 718"/>
              <a:gd name="T23" fmla="*/ 4767 h 380"/>
              <a:gd name="T24" fmla="*/ 2630121 w 718"/>
              <a:gd name="T25" fmla="*/ 4767 h 380"/>
              <a:gd name="T26" fmla="*/ 2701592 w 718"/>
              <a:gd name="T27" fmla="*/ 4767 h 380"/>
              <a:gd name="T28" fmla="*/ 2811180 w 718"/>
              <a:gd name="T29" fmla="*/ 4767 h 380"/>
              <a:gd name="T30" fmla="*/ 2920768 w 718"/>
              <a:gd name="T31" fmla="*/ 4767 h 380"/>
              <a:gd name="T32" fmla="*/ 3063710 w 718"/>
              <a:gd name="T33" fmla="*/ 4767 h 380"/>
              <a:gd name="T34" fmla="*/ 3135180 w 718"/>
              <a:gd name="T35" fmla="*/ 52433 h 380"/>
              <a:gd name="T36" fmla="*/ 3206651 w 718"/>
              <a:gd name="T37" fmla="*/ 624435 h 380"/>
              <a:gd name="T38" fmla="*/ 3259063 w 718"/>
              <a:gd name="T39" fmla="*/ 1334669 h 380"/>
              <a:gd name="T40" fmla="*/ 3335298 w 718"/>
              <a:gd name="T41" fmla="*/ 1763670 h 380"/>
              <a:gd name="T42" fmla="*/ 3378181 w 718"/>
              <a:gd name="T43" fmla="*/ 1801804 h 380"/>
              <a:gd name="T44" fmla="*/ 3421063 w 718"/>
              <a:gd name="T45" fmla="*/ 1806570 h 38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171"/>
                </a:lnTo>
                <a:cubicBezTo>
                  <a:pt x="37" y="167"/>
                  <a:pt x="73" y="163"/>
                  <a:pt x="110" y="158"/>
                </a:cubicBezTo>
                <a:cubicBezTo>
                  <a:pt x="114" y="157"/>
                  <a:pt x="110" y="158"/>
                  <a:pt x="114" y="157"/>
                </a:cubicBezTo>
                <a:cubicBezTo>
                  <a:pt x="138" y="154"/>
                  <a:pt x="162" y="150"/>
                  <a:pt x="186" y="146"/>
                </a:cubicBezTo>
                <a:lnTo>
                  <a:pt x="193" y="145"/>
                </a:lnTo>
                <a:cubicBezTo>
                  <a:pt x="269" y="131"/>
                  <a:pt x="408" y="103"/>
                  <a:pt x="458" y="42"/>
                </a:cubicBezTo>
                <a:cubicBezTo>
                  <a:pt x="465" y="33"/>
                  <a:pt x="469" y="25"/>
                  <a:pt x="475" y="15"/>
                </a:cubicBezTo>
                <a:cubicBezTo>
                  <a:pt x="479" y="8"/>
                  <a:pt x="482" y="3"/>
                  <a:pt x="490" y="2"/>
                </a:cubicBezTo>
                <a:cubicBezTo>
                  <a:pt x="498" y="1"/>
                  <a:pt x="506" y="1"/>
                  <a:pt x="514" y="1"/>
                </a:cubicBezTo>
                <a:lnTo>
                  <a:pt x="533" y="1"/>
                </a:lnTo>
                <a:lnTo>
                  <a:pt x="552" y="1"/>
                </a:lnTo>
                <a:lnTo>
                  <a:pt x="567" y="1"/>
                </a:lnTo>
                <a:lnTo>
                  <a:pt x="590" y="1"/>
                </a:ln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5" name="Freeform 25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848468 h 380"/>
              <a:gd name="T6" fmla="*/ 524118 w 718"/>
              <a:gd name="T7" fmla="*/ 786502 h 380"/>
              <a:gd name="T8" fmla="*/ 543177 w 718"/>
              <a:gd name="T9" fmla="*/ 786502 h 380"/>
              <a:gd name="T10" fmla="*/ 886236 w 718"/>
              <a:gd name="T11" fmla="*/ 734068 h 380"/>
              <a:gd name="T12" fmla="*/ 919589 w 718"/>
              <a:gd name="T13" fmla="*/ 729301 h 380"/>
              <a:gd name="T14" fmla="*/ 2172709 w 718"/>
              <a:gd name="T15" fmla="*/ 305067 h 380"/>
              <a:gd name="T16" fmla="*/ 2325179 w 718"/>
              <a:gd name="T17" fmla="*/ 109634 h 380"/>
              <a:gd name="T18" fmla="*/ 2396650 w 718"/>
              <a:gd name="T19" fmla="*/ 14300 h 380"/>
              <a:gd name="T20" fmla="*/ 2520532 w 718"/>
              <a:gd name="T21" fmla="*/ 4767 h 380"/>
              <a:gd name="T22" fmla="*/ 2630121 w 718"/>
              <a:gd name="T23" fmla="*/ 4767 h 380"/>
              <a:gd name="T24" fmla="*/ 2701592 w 718"/>
              <a:gd name="T25" fmla="*/ 4767 h 380"/>
              <a:gd name="T26" fmla="*/ 2811180 w 718"/>
              <a:gd name="T27" fmla="*/ 4767 h 380"/>
              <a:gd name="T28" fmla="*/ 2920768 w 718"/>
              <a:gd name="T29" fmla="*/ 4767 h 380"/>
              <a:gd name="T30" fmla="*/ 3063710 w 718"/>
              <a:gd name="T31" fmla="*/ 4767 h 380"/>
              <a:gd name="T32" fmla="*/ 3135180 w 718"/>
              <a:gd name="T33" fmla="*/ 52433 h 380"/>
              <a:gd name="T34" fmla="*/ 3206651 w 718"/>
              <a:gd name="T35" fmla="*/ 624435 h 380"/>
              <a:gd name="T36" fmla="*/ 3259063 w 718"/>
              <a:gd name="T37" fmla="*/ 1334669 h 380"/>
              <a:gd name="T38" fmla="*/ 3335298 w 718"/>
              <a:gd name="T39" fmla="*/ 1763670 h 380"/>
              <a:gd name="T40" fmla="*/ 3378181 w 718"/>
              <a:gd name="T41" fmla="*/ 1801804 h 380"/>
              <a:gd name="T42" fmla="*/ 3421063 w 718"/>
              <a:gd name="T43" fmla="*/ 1806570 h 3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178"/>
                </a:lnTo>
                <a:cubicBezTo>
                  <a:pt x="37" y="175"/>
                  <a:pt x="73" y="170"/>
                  <a:pt x="110" y="165"/>
                </a:cubicBezTo>
                <a:cubicBezTo>
                  <a:pt x="114" y="165"/>
                  <a:pt x="110" y="165"/>
                  <a:pt x="114" y="165"/>
                </a:cubicBezTo>
                <a:cubicBezTo>
                  <a:pt x="138" y="161"/>
                  <a:pt x="162" y="158"/>
                  <a:pt x="186" y="154"/>
                </a:cubicBezTo>
                <a:lnTo>
                  <a:pt x="193" y="153"/>
                </a:lnTo>
                <a:cubicBezTo>
                  <a:pt x="272" y="140"/>
                  <a:pt x="395" y="116"/>
                  <a:pt x="456" y="64"/>
                </a:cubicBezTo>
                <a:cubicBezTo>
                  <a:pt x="471" y="51"/>
                  <a:pt x="479" y="40"/>
                  <a:pt x="488" y="23"/>
                </a:cubicBezTo>
                <a:cubicBezTo>
                  <a:pt x="491" y="16"/>
                  <a:pt x="496" y="6"/>
                  <a:pt x="503" y="3"/>
                </a:cubicBezTo>
                <a:cubicBezTo>
                  <a:pt x="509" y="0"/>
                  <a:pt x="523" y="2"/>
                  <a:pt x="529" y="1"/>
                </a:cubicBezTo>
                <a:lnTo>
                  <a:pt x="552" y="1"/>
                </a:lnTo>
                <a:lnTo>
                  <a:pt x="567" y="1"/>
                </a:lnTo>
                <a:lnTo>
                  <a:pt x="590" y="1"/>
                </a:ln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6" name="Freeform 26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886602 h 380"/>
              <a:gd name="T6" fmla="*/ 524118 w 718"/>
              <a:gd name="T7" fmla="*/ 824635 h 380"/>
              <a:gd name="T8" fmla="*/ 533648 w 718"/>
              <a:gd name="T9" fmla="*/ 824635 h 380"/>
              <a:gd name="T10" fmla="*/ 757589 w 718"/>
              <a:gd name="T11" fmla="*/ 796035 h 380"/>
              <a:gd name="T12" fmla="*/ 886236 w 718"/>
              <a:gd name="T13" fmla="*/ 776968 h 380"/>
              <a:gd name="T14" fmla="*/ 919589 w 718"/>
              <a:gd name="T15" fmla="*/ 772202 h 380"/>
              <a:gd name="T16" fmla="*/ 2172709 w 718"/>
              <a:gd name="T17" fmla="*/ 386101 h 380"/>
              <a:gd name="T18" fmla="*/ 2387121 w 718"/>
              <a:gd name="T19" fmla="*/ 147767 h 380"/>
              <a:gd name="T20" fmla="*/ 2468121 w 718"/>
              <a:gd name="T21" fmla="*/ 19067 h 380"/>
              <a:gd name="T22" fmla="*/ 2558650 w 718"/>
              <a:gd name="T23" fmla="*/ 4767 h 380"/>
              <a:gd name="T24" fmla="*/ 2630121 w 718"/>
              <a:gd name="T25" fmla="*/ 4767 h 380"/>
              <a:gd name="T26" fmla="*/ 2701592 w 718"/>
              <a:gd name="T27" fmla="*/ 4767 h 380"/>
              <a:gd name="T28" fmla="*/ 2811180 w 718"/>
              <a:gd name="T29" fmla="*/ 4767 h 380"/>
              <a:gd name="T30" fmla="*/ 2920768 w 718"/>
              <a:gd name="T31" fmla="*/ 4767 h 380"/>
              <a:gd name="T32" fmla="*/ 3063710 w 718"/>
              <a:gd name="T33" fmla="*/ 4767 h 380"/>
              <a:gd name="T34" fmla="*/ 3135180 w 718"/>
              <a:gd name="T35" fmla="*/ 52433 h 380"/>
              <a:gd name="T36" fmla="*/ 3206651 w 718"/>
              <a:gd name="T37" fmla="*/ 624435 h 380"/>
              <a:gd name="T38" fmla="*/ 3259063 w 718"/>
              <a:gd name="T39" fmla="*/ 1334669 h 380"/>
              <a:gd name="T40" fmla="*/ 3335298 w 718"/>
              <a:gd name="T41" fmla="*/ 1763670 h 380"/>
              <a:gd name="T42" fmla="*/ 3378181 w 718"/>
              <a:gd name="T43" fmla="*/ 1801804 h 380"/>
              <a:gd name="T44" fmla="*/ 3421063 w 718"/>
              <a:gd name="T45" fmla="*/ 1806570 h 380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186"/>
                </a:lnTo>
                <a:cubicBezTo>
                  <a:pt x="37" y="182"/>
                  <a:pt x="73" y="178"/>
                  <a:pt x="110" y="173"/>
                </a:cubicBezTo>
                <a:cubicBezTo>
                  <a:pt x="113" y="173"/>
                  <a:pt x="111" y="173"/>
                  <a:pt x="112" y="173"/>
                </a:cubicBezTo>
                <a:lnTo>
                  <a:pt x="159" y="167"/>
                </a:lnTo>
                <a:lnTo>
                  <a:pt x="186" y="163"/>
                </a:lnTo>
                <a:lnTo>
                  <a:pt x="193" y="162"/>
                </a:lnTo>
                <a:cubicBezTo>
                  <a:pt x="273" y="149"/>
                  <a:pt x="390" y="127"/>
                  <a:pt x="456" y="81"/>
                </a:cubicBezTo>
                <a:cubicBezTo>
                  <a:pt x="475" y="67"/>
                  <a:pt x="490" y="53"/>
                  <a:pt x="501" y="31"/>
                </a:cubicBezTo>
                <a:cubicBezTo>
                  <a:pt x="505" y="24"/>
                  <a:pt x="511" y="9"/>
                  <a:pt x="518" y="4"/>
                </a:cubicBezTo>
                <a:cubicBezTo>
                  <a:pt x="523" y="1"/>
                  <a:pt x="531" y="1"/>
                  <a:pt x="537" y="1"/>
                </a:cubicBezTo>
                <a:lnTo>
                  <a:pt x="552" y="1"/>
                </a:lnTo>
                <a:lnTo>
                  <a:pt x="567" y="1"/>
                </a:lnTo>
                <a:lnTo>
                  <a:pt x="590" y="1"/>
                </a:ln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7" name="Freeform 27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924735 h 380"/>
              <a:gd name="T6" fmla="*/ 524118 w 718"/>
              <a:gd name="T7" fmla="*/ 867535 h 380"/>
              <a:gd name="T8" fmla="*/ 533648 w 718"/>
              <a:gd name="T9" fmla="*/ 867535 h 380"/>
              <a:gd name="T10" fmla="*/ 767119 w 718"/>
              <a:gd name="T11" fmla="*/ 834168 h 380"/>
              <a:gd name="T12" fmla="*/ 886236 w 718"/>
              <a:gd name="T13" fmla="*/ 819868 h 380"/>
              <a:gd name="T14" fmla="*/ 919589 w 718"/>
              <a:gd name="T15" fmla="*/ 815102 h 380"/>
              <a:gd name="T16" fmla="*/ 2196532 w 718"/>
              <a:gd name="T17" fmla="*/ 448068 h 380"/>
              <a:gd name="T18" fmla="*/ 2458591 w 718"/>
              <a:gd name="T19" fmla="*/ 176367 h 380"/>
              <a:gd name="T20" fmla="*/ 2539591 w 718"/>
              <a:gd name="T21" fmla="*/ 33367 h 380"/>
              <a:gd name="T22" fmla="*/ 2630121 w 718"/>
              <a:gd name="T23" fmla="*/ 4767 h 380"/>
              <a:gd name="T24" fmla="*/ 2701592 w 718"/>
              <a:gd name="T25" fmla="*/ 4767 h 380"/>
              <a:gd name="T26" fmla="*/ 2811180 w 718"/>
              <a:gd name="T27" fmla="*/ 4767 h 380"/>
              <a:gd name="T28" fmla="*/ 2920768 w 718"/>
              <a:gd name="T29" fmla="*/ 4767 h 380"/>
              <a:gd name="T30" fmla="*/ 3063710 w 718"/>
              <a:gd name="T31" fmla="*/ 4767 h 380"/>
              <a:gd name="T32" fmla="*/ 3135180 w 718"/>
              <a:gd name="T33" fmla="*/ 52433 h 380"/>
              <a:gd name="T34" fmla="*/ 3206651 w 718"/>
              <a:gd name="T35" fmla="*/ 624435 h 380"/>
              <a:gd name="T36" fmla="*/ 3259063 w 718"/>
              <a:gd name="T37" fmla="*/ 1334669 h 380"/>
              <a:gd name="T38" fmla="*/ 3335298 w 718"/>
              <a:gd name="T39" fmla="*/ 1763670 h 380"/>
              <a:gd name="T40" fmla="*/ 3378181 w 718"/>
              <a:gd name="T41" fmla="*/ 1801804 h 380"/>
              <a:gd name="T42" fmla="*/ 3421063 w 718"/>
              <a:gd name="T43" fmla="*/ 1806570 h 38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194"/>
                </a:lnTo>
                <a:cubicBezTo>
                  <a:pt x="37" y="190"/>
                  <a:pt x="73" y="186"/>
                  <a:pt x="110" y="182"/>
                </a:cubicBezTo>
                <a:cubicBezTo>
                  <a:pt x="113" y="182"/>
                  <a:pt x="112" y="182"/>
                  <a:pt x="112" y="182"/>
                </a:cubicBezTo>
                <a:lnTo>
                  <a:pt x="161" y="175"/>
                </a:lnTo>
                <a:lnTo>
                  <a:pt x="186" y="172"/>
                </a:lnTo>
                <a:lnTo>
                  <a:pt x="193" y="171"/>
                </a:lnTo>
                <a:cubicBezTo>
                  <a:pt x="274" y="159"/>
                  <a:pt x="392" y="138"/>
                  <a:pt x="461" y="94"/>
                </a:cubicBezTo>
                <a:cubicBezTo>
                  <a:pt x="485" y="79"/>
                  <a:pt x="503" y="62"/>
                  <a:pt x="516" y="37"/>
                </a:cubicBezTo>
                <a:cubicBezTo>
                  <a:pt x="521" y="29"/>
                  <a:pt x="527" y="13"/>
                  <a:pt x="533" y="7"/>
                </a:cubicBezTo>
                <a:cubicBezTo>
                  <a:pt x="538" y="2"/>
                  <a:pt x="545" y="1"/>
                  <a:pt x="552" y="1"/>
                </a:cubicBezTo>
                <a:lnTo>
                  <a:pt x="567" y="1"/>
                </a:lnTo>
                <a:lnTo>
                  <a:pt x="590" y="1"/>
                </a:ln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8" name="Freeform 28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962869 h 380"/>
              <a:gd name="T6" fmla="*/ 524118 w 718"/>
              <a:gd name="T7" fmla="*/ 910435 h 380"/>
              <a:gd name="T8" fmla="*/ 533648 w 718"/>
              <a:gd name="T9" fmla="*/ 910435 h 380"/>
              <a:gd name="T10" fmla="*/ 767119 w 718"/>
              <a:gd name="T11" fmla="*/ 881835 h 380"/>
              <a:gd name="T12" fmla="*/ 886236 w 718"/>
              <a:gd name="T13" fmla="*/ 867535 h 380"/>
              <a:gd name="T14" fmla="*/ 929119 w 718"/>
              <a:gd name="T15" fmla="*/ 862768 h 380"/>
              <a:gd name="T16" fmla="*/ 2225120 w 718"/>
              <a:gd name="T17" fmla="*/ 514801 h 380"/>
              <a:gd name="T18" fmla="*/ 2530062 w 718"/>
              <a:gd name="T19" fmla="*/ 209734 h 380"/>
              <a:gd name="T20" fmla="*/ 2620591 w 718"/>
              <a:gd name="T21" fmla="*/ 38133 h 380"/>
              <a:gd name="T22" fmla="*/ 2720650 w 718"/>
              <a:gd name="T23" fmla="*/ 4767 h 380"/>
              <a:gd name="T24" fmla="*/ 2811180 w 718"/>
              <a:gd name="T25" fmla="*/ 4767 h 380"/>
              <a:gd name="T26" fmla="*/ 2920768 w 718"/>
              <a:gd name="T27" fmla="*/ 4767 h 380"/>
              <a:gd name="T28" fmla="*/ 3063710 w 718"/>
              <a:gd name="T29" fmla="*/ 4767 h 380"/>
              <a:gd name="T30" fmla="*/ 3135180 w 718"/>
              <a:gd name="T31" fmla="*/ 52433 h 380"/>
              <a:gd name="T32" fmla="*/ 3206651 w 718"/>
              <a:gd name="T33" fmla="*/ 624435 h 380"/>
              <a:gd name="T34" fmla="*/ 3259063 w 718"/>
              <a:gd name="T35" fmla="*/ 1334669 h 380"/>
              <a:gd name="T36" fmla="*/ 3335298 w 718"/>
              <a:gd name="T37" fmla="*/ 1763670 h 380"/>
              <a:gd name="T38" fmla="*/ 3378181 w 718"/>
              <a:gd name="T39" fmla="*/ 1801804 h 380"/>
              <a:gd name="T40" fmla="*/ 3421063 w 718"/>
              <a:gd name="T41" fmla="*/ 1806570 h 38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202"/>
                </a:lnTo>
                <a:cubicBezTo>
                  <a:pt x="37" y="199"/>
                  <a:pt x="73" y="195"/>
                  <a:pt x="110" y="191"/>
                </a:cubicBezTo>
                <a:cubicBezTo>
                  <a:pt x="113" y="191"/>
                  <a:pt x="112" y="191"/>
                  <a:pt x="112" y="191"/>
                </a:cubicBezTo>
                <a:lnTo>
                  <a:pt x="161" y="185"/>
                </a:lnTo>
                <a:lnTo>
                  <a:pt x="186" y="182"/>
                </a:lnTo>
                <a:lnTo>
                  <a:pt x="195" y="181"/>
                </a:lnTo>
                <a:cubicBezTo>
                  <a:pt x="277" y="169"/>
                  <a:pt x="396" y="149"/>
                  <a:pt x="467" y="108"/>
                </a:cubicBezTo>
                <a:cubicBezTo>
                  <a:pt x="494" y="92"/>
                  <a:pt x="517" y="72"/>
                  <a:pt x="531" y="44"/>
                </a:cubicBezTo>
                <a:cubicBezTo>
                  <a:pt x="536" y="34"/>
                  <a:pt x="544" y="15"/>
                  <a:pt x="550" y="8"/>
                </a:cubicBezTo>
                <a:cubicBezTo>
                  <a:pt x="556" y="1"/>
                  <a:pt x="563" y="1"/>
                  <a:pt x="571" y="1"/>
                </a:cubicBezTo>
                <a:lnTo>
                  <a:pt x="590" y="1"/>
                </a:ln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9" name="Freeform 29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1010535 h 380"/>
              <a:gd name="T6" fmla="*/ 524118 w 718"/>
              <a:gd name="T7" fmla="*/ 958102 h 380"/>
              <a:gd name="T8" fmla="*/ 533648 w 718"/>
              <a:gd name="T9" fmla="*/ 958102 h 380"/>
              <a:gd name="T10" fmla="*/ 748060 w 718"/>
              <a:gd name="T11" fmla="*/ 934269 h 380"/>
              <a:gd name="T12" fmla="*/ 886236 w 718"/>
              <a:gd name="T13" fmla="*/ 915202 h 380"/>
              <a:gd name="T14" fmla="*/ 929119 w 718"/>
              <a:gd name="T15" fmla="*/ 910435 h 380"/>
              <a:gd name="T16" fmla="*/ 2263238 w 718"/>
              <a:gd name="T17" fmla="*/ 576768 h 380"/>
              <a:gd name="T18" fmla="*/ 2601533 w 718"/>
              <a:gd name="T19" fmla="*/ 243100 h 380"/>
              <a:gd name="T20" fmla="*/ 2692062 w 718"/>
              <a:gd name="T21" fmla="*/ 52433 h 380"/>
              <a:gd name="T22" fmla="*/ 2811180 w 718"/>
              <a:gd name="T23" fmla="*/ 4767 h 380"/>
              <a:gd name="T24" fmla="*/ 2920768 w 718"/>
              <a:gd name="T25" fmla="*/ 4767 h 380"/>
              <a:gd name="T26" fmla="*/ 3063710 w 718"/>
              <a:gd name="T27" fmla="*/ 4767 h 380"/>
              <a:gd name="T28" fmla="*/ 3135180 w 718"/>
              <a:gd name="T29" fmla="*/ 52433 h 380"/>
              <a:gd name="T30" fmla="*/ 3206651 w 718"/>
              <a:gd name="T31" fmla="*/ 624435 h 380"/>
              <a:gd name="T32" fmla="*/ 3259063 w 718"/>
              <a:gd name="T33" fmla="*/ 1334669 h 380"/>
              <a:gd name="T34" fmla="*/ 3335298 w 718"/>
              <a:gd name="T35" fmla="*/ 1763670 h 380"/>
              <a:gd name="T36" fmla="*/ 3378181 w 718"/>
              <a:gd name="T37" fmla="*/ 1801804 h 380"/>
              <a:gd name="T38" fmla="*/ 3421063 w 718"/>
              <a:gd name="T39" fmla="*/ 1806570 h 3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212"/>
                </a:lnTo>
                <a:cubicBezTo>
                  <a:pt x="37" y="209"/>
                  <a:pt x="73" y="205"/>
                  <a:pt x="110" y="201"/>
                </a:cubicBezTo>
                <a:cubicBezTo>
                  <a:pt x="113" y="201"/>
                  <a:pt x="112" y="201"/>
                  <a:pt x="112" y="201"/>
                </a:cubicBezTo>
                <a:lnTo>
                  <a:pt x="157" y="196"/>
                </a:lnTo>
                <a:lnTo>
                  <a:pt x="186" y="192"/>
                </a:lnTo>
                <a:lnTo>
                  <a:pt x="195" y="191"/>
                </a:lnTo>
                <a:cubicBezTo>
                  <a:pt x="279" y="180"/>
                  <a:pt x="401" y="162"/>
                  <a:pt x="475" y="121"/>
                </a:cubicBezTo>
                <a:cubicBezTo>
                  <a:pt x="505" y="104"/>
                  <a:pt x="531" y="83"/>
                  <a:pt x="546" y="51"/>
                </a:cubicBezTo>
                <a:cubicBezTo>
                  <a:pt x="552" y="40"/>
                  <a:pt x="560" y="20"/>
                  <a:pt x="565" y="11"/>
                </a:cubicBezTo>
                <a:cubicBezTo>
                  <a:pt x="572" y="1"/>
                  <a:pt x="579" y="1"/>
                  <a:pt x="590" y="1"/>
                </a:cubicBezTo>
                <a:lnTo>
                  <a:pt x="613" y="1"/>
                </a:lnTo>
                <a:cubicBezTo>
                  <a:pt x="622" y="1"/>
                  <a:pt x="634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" name="Freeform 30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1058202 h 380"/>
              <a:gd name="T6" fmla="*/ 524118 w 718"/>
              <a:gd name="T7" fmla="*/ 1010535 h 380"/>
              <a:gd name="T8" fmla="*/ 533648 w 718"/>
              <a:gd name="T9" fmla="*/ 1010535 h 380"/>
              <a:gd name="T10" fmla="*/ 724236 w 718"/>
              <a:gd name="T11" fmla="*/ 991469 h 380"/>
              <a:gd name="T12" fmla="*/ 886236 w 718"/>
              <a:gd name="T13" fmla="*/ 972402 h 380"/>
              <a:gd name="T14" fmla="*/ 929119 w 718"/>
              <a:gd name="T15" fmla="*/ 967635 h 380"/>
              <a:gd name="T16" fmla="*/ 2272767 w 718"/>
              <a:gd name="T17" fmla="*/ 662568 h 380"/>
              <a:gd name="T18" fmla="*/ 2677768 w 718"/>
              <a:gd name="T19" fmla="*/ 286001 h 380"/>
              <a:gd name="T20" fmla="*/ 2758768 w 718"/>
              <a:gd name="T21" fmla="*/ 95334 h 380"/>
              <a:gd name="T22" fmla="*/ 2844533 w 718"/>
              <a:gd name="T23" fmla="*/ 9533 h 380"/>
              <a:gd name="T24" fmla="*/ 2944592 w 718"/>
              <a:gd name="T25" fmla="*/ 4767 h 380"/>
              <a:gd name="T26" fmla="*/ 3063710 w 718"/>
              <a:gd name="T27" fmla="*/ 4767 h 380"/>
              <a:gd name="T28" fmla="*/ 3135180 w 718"/>
              <a:gd name="T29" fmla="*/ 52433 h 380"/>
              <a:gd name="T30" fmla="*/ 3206651 w 718"/>
              <a:gd name="T31" fmla="*/ 624435 h 380"/>
              <a:gd name="T32" fmla="*/ 3259063 w 718"/>
              <a:gd name="T33" fmla="*/ 1334669 h 380"/>
              <a:gd name="T34" fmla="*/ 3335298 w 718"/>
              <a:gd name="T35" fmla="*/ 1763670 h 380"/>
              <a:gd name="T36" fmla="*/ 3378181 w 718"/>
              <a:gd name="T37" fmla="*/ 1801804 h 380"/>
              <a:gd name="T38" fmla="*/ 3421063 w 718"/>
              <a:gd name="T39" fmla="*/ 1806570 h 380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222"/>
                </a:lnTo>
                <a:cubicBezTo>
                  <a:pt x="37" y="219"/>
                  <a:pt x="73" y="216"/>
                  <a:pt x="110" y="212"/>
                </a:cubicBezTo>
                <a:cubicBezTo>
                  <a:pt x="113" y="212"/>
                  <a:pt x="112" y="212"/>
                  <a:pt x="112" y="212"/>
                </a:cubicBezTo>
                <a:lnTo>
                  <a:pt x="152" y="208"/>
                </a:lnTo>
                <a:lnTo>
                  <a:pt x="186" y="204"/>
                </a:lnTo>
                <a:lnTo>
                  <a:pt x="195" y="203"/>
                </a:lnTo>
                <a:cubicBezTo>
                  <a:pt x="280" y="193"/>
                  <a:pt x="401" y="176"/>
                  <a:pt x="477" y="139"/>
                </a:cubicBezTo>
                <a:cubicBezTo>
                  <a:pt x="513" y="121"/>
                  <a:pt x="543" y="97"/>
                  <a:pt x="562" y="60"/>
                </a:cubicBezTo>
                <a:cubicBezTo>
                  <a:pt x="568" y="47"/>
                  <a:pt x="572" y="33"/>
                  <a:pt x="579" y="20"/>
                </a:cubicBezTo>
                <a:cubicBezTo>
                  <a:pt x="583" y="11"/>
                  <a:pt x="587" y="3"/>
                  <a:pt x="597" y="2"/>
                </a:cubicBezTo>
                <a:cubicBezTo>
                  <a:pt x="603" y="1"/>
                  <a:pt x="612" y="1"/>
                  <a:pt x="618" y="1"/>
                </a:cubicBezTo>
                <a:cubicBezTo>
                  <a:pt x="626" y="1"/>
                  <a:pt x="635" y="1"/>
                  <a:pt x="643" y="1"/>
                </a:cubicBezTo>
                <a:cubicBezTo>
                  <a:pt x="651" y="0"/>
                  <a:pt x="655" y="2"/>
                  <a:pt x="658" y="11"/>
                </a:cubicBezTo>
                <a:cubicBezTo>
                  <a:pt x="666" y="34"/>
                  <a:pt x="671" y="106"/>
                  <a:pt x="673" y="131"/>
                </a:cubicBezTo>
                <a:cubicBezTo>
                  <a:pt x="677" y="181"/>
                  <a:pt x="680" y="231"/>
                  <a:pt x="684" y="280"/>
                </a:cubicBezTo>
                <a:cubicBezTo>
                  <a:pt x="686" y="299"/>
                  <a:pt x="691" y="353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" name="Freeform 31"/>
          <p:cNvSpPr>
            <a:spLocks/>
          </p:cNvSpPr>
          <p:nvPr/>
        </p:nvSpPr>
        <p:spPr bwMode="auto">
          <a:xfrm>
            <a:off x="2077200" y="2888997"/>
            <a:ext cx="3421062" cy="1811338"/>
          </a:xfrm>
          <a:custGeom>
            <a:avLst/>
            <a:gdLst>
              <a:gd name="T0" fmla="*/ 3421063 w 718"/>
              <a:gd name="T1" fmla="*/ 1806570 h 380"/>
              <a:gd name="T2" fmla="*/ 0 w 718"/>
              <a:gd name="T3" fmla="*/ 1806570 h 380"/>
              <a:gd name="T4" fmla="*/ 0 w 718"/>
              <a:gd name="T5" fmla="*/ 1110636 h 380"/>
              <a:gd name="T6" fmla="*/ 524118 w 718"/>
              <a:gd name="T7" fmla="*/ 1067735 h 380"/>
              <a:gd name="T8" fmla="*/ 543177 w 718"/>
              <a:gd name="T9" fmla="*/ 1067735 h 380"/>
              <a:gd name="T10" fmla="*/ 886236 w 718"/>
              <a:gd name="T11" fmla="*/ 1034369 h 380"/>
              <a:gd name="T12" fmla="*/ 929119 w 718"/>
              <a:gd name="T13" fmla="*/ 1029602 h 380"/>
              <a:gd name="T14" fmla="*/ 2315650 w 718"/>
              <a:gd name="T15" fmla="*/ 734068 h 380"/>
              <a:gd name="T16" fmla="*/ 2749239 w 718"/>
              <a:gd name="T17" fmla="*/ 338434 h 380"/>
              <a:gd name="T18" fmla="*/ 2839768 w 718"/>
              <a:gd name="T19" fmla="*/ 109634 h 380"/>
              <a:gd name="T20" fmla="*/ 2920768 w 718"/>
              <a:gd name="T21" fmla="*/ 9533 h 380"/>
              <a:gd name="T22" fmla="*/ 3016063 w 718"/>
              <a:gd name="T23" fmla="*/ 4767 h 380"/>
              <a:gd name="T24" fmla="*/ 3092298 w 718"/>
              <a:gd name="T25" fmla="*/ 4767 h 380"/>
              <a:gd name="T26" fmla="*/ 3144710 w 718"/>
              <a:gd name="T27" fmla="*/ 81033 h 380"/>
              <a:gd name="T28" fmla="*/ 3225710 w 718"/>
              <a:gd name="T29" fmla="*/ 872302 h 380"/>
              <a:gd name="T30" fmla="*/ 3268592 w 718"/>
              <a:gd name="T31" fmla="*/ 1430003 h 380"/>
              <a:gd name="T32" fmla="*/ 3335298 w 718"/>
              <a:gd name="T33" fmla="*/ 1763670 h 380"/>
              <a:gd name="T34" fmla="*/ 3378181 w 718"/>
              <a:gd name="T35" fmla="*/ 1801804 h 380"/>
              <a:gd name="T36" fmla="*/ 3421063 w 718"/>
              <a:gd name="T37" fmla="*/ 1806570 h 3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718" h="380">
                <a:moveTo>
                  <a:pt x="718" y="379"/>
                </a:moveTo>
                <a:lnTo>
                  <a:pt x="0" y="379"/>
                </a:lnTo>
                <a:lnTo>
                  <a:pt x="0" y="233"/>
                </a:lnTo>
                <a:cubicBezTo>
                  <a:pt x="37" y="231"/>
                  <a:pt x="73" y="228"/>
                  <a:pt x="110" y="224"/>
                </a:cubicBezTo>
                <a:lnTo>
                  <a:pt x="114" y="224"/>
                </a:lnTo>
                <a:cubicBezTo>
                  <a:pt x="138" y="222"/>
                  <a:pt x="162" y="219"/>
                  <a:pt x="186" y="217"/>
                </a:cubicBezTo>
                <a:lnTo>
                  <a:pt x="195" y="216"/>
                </a:lnTo>
                <a:cubicBezTo>
                  <a:pt x="281" y="207"/>
                  <a:pt x="408" y="190"/>
                  <a:pt x="486" y="154"/>
                </a:cubicBezTo>
                <a:cubicBezTo>
                  <a:pt x="525" y="136"/>
                  <a:pt x="558" y="111"/>
                  <a:pt x="577" y="71"/>
                </a:cubicBezTo>
                <a:cubicBezTo>
                  <a:pt x="585" y="55"/>
                  <a:pt x="589" y="39"/>
                  <a:pt x="596" y="23"/>
                </a:cubicBezTo>
                <a:cubicBezTo>
                  <a:pt x="599" y="14"/>
                  <a:pt x="603" y="5"/>
                  <a:pt x="613" y="2"/>
                </a:cubicBezTo>
                <a:cubicBezTo>
                  <a:pt x="619" y="1"/>
                  <a:pt x="627" y="1"/>
                  <a:pt x="633" y="1"/>
                </a:cubicBezTo>
                <a:cubicBezTo>
                  <a:pt x="636" y="1"/>
                  <a:pt x="647" y="0"/>
                  <a:pt x="649" y="1"/>
                </a:cubicBezTo>
                <a:cubicBezTo>
                  <a:pt x="656" y="2"/>
                  <a:pt x="658" y="11"/>
                  <a:pt x="660" y="17"/>
                </a:cubicBezTo>
                <a:cubicBezTo>
                  <a:pt x="668" y="49"/>
                  <a:pt x="674" y="147"/>
                  <a:pt x="677" y="183"/>
                </a:cubicBezTo>
                <a:cubicBezTo>
                  <a:pt x="680" y="222"/>
                  <a:pt x="682" y="261"/>
                  <a:pt x="686" y="300"/>
                </a:cubicBezTo>
                <a:cubicBezTo>
                  <a:pt x="688" y="316"/>
                  <a:pt x="692" y="356"/>
                  <a:pt x="700" y="370"/>
                </a:cubicBezTo>
                <a:cubicBezTo>
                  <a:pt x="702" y="374"/>
                  <a:pt x="705" y="377"/>
                  <a:pt x="709" y="378"/>
                </a:cubicBezTo>
                <a:cubicBezTo>
                  <a:pt x="713" y="380"/>
                  <a:pt x="714" y="379"/>
                  <a:pt x="718" y="379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2" name="Freeform 32"/>
          <p:cNvSpPr>
            <a:spLocks/>
          </p:cNvSpPr>
          <p:nvPr/>
        </p:nvSpPr>
        <p:spPr bwMode="auto">
          <a:xfrm>
            <a:off x="2077200" y="2893760"/>
            <a:ext cx="3421062" cy="1806575"/>
          </a:xfrm>
          <a:custGeom>
            <a:avLst/>
            <a:gdLst>
              <a:gd name="T0" fmla="*/ 3421063 w 718"/>
              <a:gd name="T1" fmla="*/ 1801808 h 379"/>
              <a:gd name="T2" fmla="*/ 0 w 718"/>
              <a:gd name="T3" fmla="*/ 1801808 h 379"/>
              <a:gd name="T4" fmla="*/ 0 w 718"/>
              <a:gd name="T5" fmla="*/ 1167839 h 379"/>
              <a:gd name="T6" fmla="*/ 524118 w 718"/>
              <a:gd name="T7" fmla="*/ 1129705 h 379"/>
              <a:gd name="T8" fmla="*/ 543177 w 718"/>
              <a:gd name="T9" fmla="*/ 1129705 h 379"/>
              <a:gd name="T10" fmla="*/ 886236 w 718"/>
              <a:gd name="T11" fmla="*/ 1101105 h 379"/>
              <a:gd name="T12" fmla="*/ 929119 w 718"/>
              <a:gd name="T13" fmla="*/ 1096338 h 379"/>
              <a:gd name="T14" fmla="*/ 2353768 w 718"/>
              <a:gd name="T15" fmla="*/ 819870 h 379"/>
              <a:gd name="T16" fmla="*/ 2830239 w 718"/>
              <a:gd name="T17" fmla="*/ 381335 h 379"/>
              <a:gd name="T18" fmla="*/ 2920768 w 718"/>
              <a:gd name="T19" fmla="*/ 119167 h 379"/>
              <a:gd name="T20" fmla="*/ 3001768 w 718"/>
              <a:gd name="T21" fmla="*/ 9533 h 379"/>
              <a:gd name="T22" fmla="*/ 3082768 w 718"/>
              <a:gd name="T23" fmla="*/ 0 h 379"/>
              <a:gd name="T24" fmla="*/ 3135180 w 718"/>
              <a:gd name="T25" fmla="*/ 47667 h 379"/>
              <a:gd name="T26" fmla="*/ 3206651 w 718"/>
              <a:gd name="T27" fmla="*/ 619670 h 379"/>
              <a:gd name="T28" fmla="*/ 3259063 w 718"/>
              <a:gd name="T29" fmla="*/ 1329906 h 379"/>
              <a:gd name="T30" fmla="*/ 3335298 w 718"/>
              <a:gd name="T31" fmla="*/ 1758908 h 379"/>
              <a:gd name="T32" fmla="*/ 3378181 w 718"/>
              <a:gd name="T33" fmla="*/ 1797042 h 379"/>
              <a:gd name="T34" fmla="*/ 3421063 w 718"/>
              <a:gd name="T35" fmla="*/ 1801808 h 37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718" h="379">
                <a:moveTo>
                  <a:pt x="718" y="378"/>
                </a:moveTo>
                <a:lnTo>
                  <a:pt x="0" y="378"/>
                </a:lnTo>
                <a:lnTo>
                  <a:pt x="0" y="245"/>
                </a:lnTo>
                <a:cubicBezTo>
                  <a:pt x="37" y="243"/>
                  <a:pt x="73" y="240"/>
                  <a:pt x="110" y="237"/>
                </a:cubicBezTo>
                <a:lnTo>
                  <a:pt x="114" y="237"/>
                </a:lnTo>
                <a:lnTo>
                  <a:pt x="186" y="231"/>
                </a:lnTo>
                <a:lnTo>
                  <a:pt x="195" y="230"/>
                </a:lnTo>
                <a:cubicBezTo>
                  <a:pt x="283" y="221"/>
                  <a:pt x="414" y="206"/>
                  <a:pt x="494" y="172"/>
                </a:cubicBezTo>
                <a:cubicBezTo>
                  <a:pt x="539" y="153"/>
                  <a:pt x="574" y="127"/>
                  <a:pt x="594" y="80"/>
                </a:cubicBezTo>
                <a:cubicBezTo>
                  <a:pt x="601" y="62"/>
                  <a:pt x="606" y="43"/>
                  <a:pt x="613" y="25"/>
                </a:cubicBezTo>
                <a:cubicBezTo>
                  <a:pt x="616" y="17"/>
                  <a:pt x="620" y="5"/>
                  <a:pt x="630" y="2"/>
                </a:cubicBezTo>
                <a:cubicBezTo>
                  <a:pt x="634" y="0"/>
                  <a:pt x="642" y="0"/>
                  <a:pt x="647" y="0"/>
                </a:cubicBezTo>
                <a:cubicBezTo>
                  <a:pt x="653" y="0"/>
                  <a:pt x="656" y="4"/>
                  <a:pt x="658" y="10"/>
                </a:cubicBezTo>
                <a:cubicBezTo>
                  <a:pt x="666" y="33"/>
                  <a:pt x="671" y="105"/>
                  <a:pt x="673" y="130"/>
                </a:cubicBezTo>
                <a:cubicBezTo>
                  <a:pt x="677" y="180"/>
                  <a:pt x="680" y="230"/>
                  <a:pt x="684" y="279"/>
                </a:cubicBezTo>
                <a:cubicBezTo>
                  <a:pt x="686" y="298"/>
                  <a:pt x="691" y="352"/>
                  <a:pt x="700" y="369"/>
                </a:cubicBezTo>
                <a:cubicBezTo>
                  <a:pt x="702" y="373"/>
                  <a:pt x="705" y="376"/>
                  <a:pt x="709" y="377"/>
                </a:cubicBezTo>
                <a:cubicBezTo>
                  <a:pt x="713" y="379"/>
                  <a:pt x="714" y="378"/>
                  <a:pt x="718" y="378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" name="Freeform 33"/>
          <p:cNvSpPr>
            <a:spLocks/>
          </p:cNvSpPr>
          <p:nvPr/>
        </p:nvSpPr>
        <p:spPr bwMode="auto">
          <a:xfrm>
            <a:off x="2077200" y="2893760"/>
            <a:ext cx="3421062" cy="1806575"/>
          </a:xfrm>
          <a:custGeom>
            <a:avLst/>
            <a:gdLst>
              <a:gd name="T0" fmla="*/ 3421063 w 718"/>
              <a:gd name="T1" fmla="*/ 1801808 h 379"/>
              <a:gd name="T2" fmla="*/ 0 w 718"/>
              <a:gd name="T3" fmla="*/ 1801808 h 379"/>
              <a:gd name="T4" fmla="*/ 0 w 718"/>
              <a:gd name="T5" fmla="*/ 1244106 h 379"/>
              <a:gd name="T6" fmla="*/ 524118 w 718"/>
              <a:gd name="T7" fmla="*/ 1210739 h 379"/>
              <a:gd name="T8" fmla="*/ 543177 w 718"/>
              <a:gd name="T9" fmla="*/ 1205972 h 379"/>
              <a:gd name="T10" fmla="*/ 886236 w 718"/>
              <a:gd name="T11" fmla="*/ 1182139 h 379"/>
              <a:gd name="T12" fmla="*/ 938648 w 718"/>
              <a:gd name="T13" fmla="*/ 1177372 h 379"/>
              <a:gd name="T14" fmla="*/ 2358532 w 718"/>
              <a:gd name="T15" fmla="*/ 939038 h 379"/>
              <a:gd name="T16" fmla="*/ 2892180 w 718"/>
              <a:gd name="T17" fmla="*/ 486202 h 379"/>
              <a:gd name="T18" fmla="*/ 3001768 w 718"/>
              <a:gd name="T19" fmla="*/ 143001 h 379"/>
              <a:gd name="T20" fmla="*/ 3092298 w 718"/>
              <a:gd name="T21" fmla="*/ 4767 h 379"/>
              <a:gd name="T22" fmla="*/ 3144710 w 718"/>
              <a:gd name="T23" fmla="*/ 76267 h 379"/>
              <a:gd name="T24" fmla="*/ 3225710 w 718"/>
              <a:gd name="T25" fmla="*/ 867537 h 379"/>
              <a:gd name="T26" fmla="*/ 3268592 w 718"/>
              <a:gd name="T27" fmla="*/ 1425240 h 379"/>
              <a:gd name="T28" fmla="*/ 3335298 w 718"/>
              <a:gd name="T29" fmla="*/ 1758908 h 379"/>
              <a:gd name="T30" fmla="*/ 3378181 w 718"/>
              <a:gd name="T31" fmla="*/ 1797042 h 379"/>
              <a:gd name="T32" fmla="*/ 3421063 w 718"/>
              <a:gd name="T33" fmla="*/ 1801808 h 37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18" h="379">
                <a:moveTo>
                  <a:pt x="718" y="378"/>
                </a:moveTo>
                <a:lnTo>
                  <a:pt x="0" y="378"/>
                </a:lnTo>
                <a:lnTo>
                  <a:pt x="0" y="261"/>
                </a:lnTo>
                <a:cubicBezTo>
                  <a:pt x="37" y="258"/>
                  <a:pt x="73" y="256"/>
                  <a:pt x="110" y="254"/>
                </a:cubicBezTo>
                <a:lnTo>
                  <a:pt x="114" y="253"/>
                </a:lnTo>
                <a:lnTo>
                  <a:pt x="186" y="248"/>
                </a:lnTo>
                <a:lnTo>
                  <a:pt x="197" y="247"/>
                </a:lnTo>
                <a:cubicBezTo>
                  <a:pt x="284" y="239"/>
                  <a:pt x="414" y="226"/>
                  <a:pt x="495" y="197"/>
                </a:cubicBezTo>
                <a:cubicBezTo>
                  <a:pt x="545" y="179"/>
                  <a:pt x="585" y="153"/>
                  <a:pt x="607" y="102"/>
                </a:cubicBezTo>
                <a:cubicBezTo>
                  <a:pt x="617" y="79"/>
                  <a:pt x="622" y="54"/>
                  <a:pt x="630" y="30"/>
                </a:cubicBezTo>
                <a:cubicBezTo>
                  <a:pt x="632" y="22"/>
                  <a:pt x="638" y="3"/>
                  <a:pt x="649" y="1"/>
                </a:cubicBezTo>
                <a:cubicBezTo>
                  <a:pt x="656" y="0"/>
                  <a:pt x="659" y="11"/>
                  <a:pt x="660" y="16"/>
                </a:cubicBezTo>
                <a:cubicBezTo>
                  <a:pt x="668" y="48"/>
                  <a:pt x="674" y="147"/>
                  <a:pt x="677" y="182"/>
                </a:cubicBezTo>
                <a:cubicBezTo>
                  <a:pt x="680" y="221"/>
                  <a:pt x="682" y="260"/>
                  <a:pt x="686" y="299"/>
                </a:cubicBezTo>
                <a:cubicBezTo>
                  <a:pt x="688" y="315"/>
                  <a:pt x="692" y="355"/>
                  <a:pt x="700" y="369"/>
                </a:cubicBezTo>
                <a:cubicBezTo>
                  <a:pt x="702" y="373"/>
                  <a:pt x="705" y="376"/>
                  <a:pt x="709" y="377"/>
                </a:cubicBezTo>
                <a:cubicBezTo>
                  <a:pt x="713" y="379"/>
                  <a:pt x="714" y="378"/>
                  <a:pt x="718" y="378"/>
                </a:cubicBezTo>
                <a:close/>
              </a:path>
            </a:pathLst>
          </a:custGeom>
          <a:solidFill>
            <a:srgbClr val="3366FF"/>
          </a:solidFill>
          <a:ln w="254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" name="Freeform 34"/>
          <p:cNvSpPr>
            <a:spLocks/>
          </p:cNvSpPr>
          <p:nvPr/>
        </p:nvSpPr>
        <p:spPr bwMode="auto">
          <a:xfrm>
            <a:off x="2077200" y="2927097"/>
            <a:ext cx="3421062" cy="1773238"/>
          </a:xfrm>
          <a:custGeom>
            <a:avLst/>
            <a:gdLst>
              <a:gd name="T0" fmla="*/ 3421063 w 718"/>
              <a:gd name="T1" fmla="*/ 1768470 h 372"/>
              <a:gd name="T2" fmla="*/ 0 w 718"/>
              <a:gd name="T3" fmla="*/ 1768470 h 372"/>
              <a:gd name="T4" fmla="*/ 0 w 718"/>
              <a:gd name="T5" fmla="*/ 1301327 h 372"/>
              <a:gd name="T6" fmla="*/ 524118 w 718"/>
              <a:gd name="T7" fmla="*/ 1272727 h 372"/>
              <a:gd name="T8" fmla="*/ 552707 w 718"/>
              <a:gd name="T9" fmla="*/ 1272727 h 372"/>
              <a:gd name="T10" fmla="*/ 886236 w 718"/>
              <a:gd name="T11" fmla="*/ 1248893 h 372"/>
              <a:gd name="T12" fmla="*/ 948178 w 718"/>
              <a:gd name="T13" fmla="*/ 1248893 h 372"/>
              <a:gd name="T14" fmla="*/ 2434768 w 718"/>
              <a:gd name="T15" fmla="*/ 1034388 h 372"/>
              <a:gd name="T16" fmla="*/ 2954121 w 718"/>
              <a:gd name="T17" fmla="*/ 610146 h 372"/>
              <a:gd name="T18" fmla="*/ 3082768 w 718"/>
              <a:gd name="T19" fmla="*/ 147770 h 372"/>
              <a:gd name="T20" fmla="*/ 3163769 w 718"/>
              <a:gd name="T21" fmla="*/ 147770 h 372"/>
              <a:gd name="T22" fmla="*/ 3206651 w 718"/>
              <a:gd name="T23" fmla="*/ 586312 h 372"/>
              <a:gd name="T24" fmla="*/ 3259063 w 718"/>
              <a:gd name="T25" fmla="*/ 1296560 h 372"/>
              <a:gd name="T26" fmla="*/ 3335298 w 718"/>
              <a:gd name="T27" fmla="*/ 1725569 h 372"/>
              <a:gd name="T28" fmla="*/ 3378181 w 718"/>
              <a:gd name="T29" fmla="*/ 1763703 h 372"/>
              <a:gd name="T30" fmla="*/ 3421063 w 718"/>
              <a:gd name="T31" fmla="*/ 1768470 h 3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18" h="372">
                <a:moveTo>
                  <a:pt x="718" y="371"/>
                </a:moveTo>
                <a:lnTo>
                  <a:pt x="0" y="371"/>
                </a:lnTo>
                <a:lnTo>
                  <a:pt x="0" y="273"/>
                </a:lnTo>
                <a:cubicBezTo>
                  <a:pt x="37" y="271"/>
                  <a:pt x="73" y="269"/>
                  <a:pt x="110" y="267"/>
                </a:cubicBezTo>
                <a:lnTo>
                  <a:pt x="116" y="267"/>
                </a:lnTo>
                <a:lnTo>
                  <a:pt x="186" y="262"/>
                </a:lnTo>
                <a:lnTo>
                  <a:pt x="199" y="262"/>
                </a:lnTo>
                <a:cubicBezTo>
                  <a:pt x="288" y="255"/>
                  <a:pt x="428" y="244"/>
                  <a:pt x="511" y="217"/>
                </a:cubicBezTo>
                <a:cubicBezTo>
                  <a:pt x="559" y="201"/>
                  <a:pt x="599" y="177"/>
                  <a:pt x="620" y="128"/>
                </a:cubicBezTo>
                <a:cubicBezTo>
                  <a:pt x="634" y="97"/>
                  <a:pt x="638" y="63"/>
                  <a:pt x="647" y="31"/>
                </a:cubicBezTo>
                <a:cubicBezTo>
                  <a:pt x="653" y="6"/>
                  <a:pt x="658" y="0"/>
                  <a:pt x="664" y="31"/>
                </a:cubicBezTo>
                <a:cubicBezTo>
                  <a:pt x="668" y="58"/>
                  <a:pt x="671" y="96"/>
                  <a:pt x="673" y="123"/>
                </a:cubicBezTo>
                <a:cubicBezTo>
                  <a:pt x="677" y="173"/>
                  <a:pt x="680" y="223"/>
                  <a:pt x="684" y="272"/>
                </a:cubicBezTo>
                <a:cubicBezTo>
                  <a:pt x="686" y="291"/>
                  <a:pt x="691" y="345"/>
                  <a:pt x="700" y="362"/>
                </a:cubicBezTo>
                <a:cubicBezTo>
                  <a:pt x="702" y="366"/>
                  <a:pt x="705" y="369"/>
                  <a:pt x="709" y="370"/>
                </a:cubicBezTo>
                <a:cubicBezTo>
                  <a:pt x="713" y="372"/>
                  <a:pt x="714" y="371"/>
                  <a:pt x="718" y="371"/>
                </a:cubicBezTo>
                <a:close/>
              </a:path>
            </a:pathLst>
          </a:custGeom>
          <a:solidFill>
            <a:srgbClr val="3366FF"/>
          </a:solidFill>
          <a:ln w="25400">
            <a:solidFill>
              <a:srgbClr val="0000FF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" name="Freeform 35"/>
          <p:cNvSpPr>
            <a:spLocks/>
          </p:cNvSpPr>
          <p:nvPr/>
        </p:nvSpPr>
        <p:spPr bwMode="auto">
          <a:xfrm>
            <a:off x="2077200" y="3289047"/>
            <a:ext cx="3421062" cy="1411288"/>
          </a:xfrm>
          <a:custGeom>
            <a:avLst/>
            <a:gdLst>
              <a:gd name="T0" fmla="*/ 3421063 w 718"/>
              <a:gd name="T1" fmla="*/ 1406519 h 296"/>
              <a:gd name="T2" fmla="*/ 0 w 718"/>
              <a:gd name="T3" fmla="*/ 1406519 h 296"/>
              <a:gd name="T4" fmla="*/ 0 w 718"/>
              <a:gd name="T5" fmla="*/ 1058465 h 296"/>
              <a:gd name="T6" fmla="*/ 524118 w 718"/>
              <a:gd name="T7" fmla="*/ 1034626 h 296"/>
              <a:gd name="T8" fmla="*/ 586060 w 718"/>
              <a:gd name="T9" fmla="*/ 1034626 h 296"/>
              <a:gd name="T10" fmla="*/ 886236 w 718"/>
              <a:gd name="T11" fmla="*/ 1020322 h 296"/>
              <a:gd name="T12" fmla="*/ 991060 w 718"/>
              <a:gd name="T13" fmla="*/ 1015554 h 296"/>
              <a:gd name="T14" fmla="*/ 2439532 w 718"/>
              <a:gd name="T15" fmla="*/ 858215 h 296"/>
              <a:gd name="T16" fmla="*/ 2973180 w 718"/>
              <a:gd name="T17" fmla="*/ 553072 h 296"/>
              <a:gd name="T18" fmla="*/ 3116121 w 718"/>
              <a:gd name="T19" fmla="*/ 95357 h 296"/>
              <a:gd name="T20" fmla="*/ 3154239 w 718"/>
              <a:gd name="T21" fmla="*/ 4768 h 296"/>
              <a:gd name="T22" fmla="*/ 3197122 w 718"/>
              <a:gd name="T23" fmla="*/ 205018 h 296"/>
              <a:gd name="T24" fmla="*/ 3244769 w 718"/>
              <a:gd name="T25" fmla="*/ 734251 h 296"/>
              <a:gd name="T26" fmla="*/ 3316239 w 718"/>
              <a:gd name="T27" fmla="*/ 1320698 h 296"/>
              <a:gd name="T28" fmla="*/ 3378181 w 718"/>
              <a:gd name="T29" fmla="*/ 1401751 h 296"/>
              <a:gd name="T30" fmla="*/ 3421063 w 718"/>
              <a:gd name="T31" fmla="*/ 1406519 h 2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18" h="296">
                <a:moveTo>
                  <a:pt x="718" y="295"/>
                </a:moveTo>
                <a:lnTo>
                  <a:pt x="0" y="295"/>
                </a:lnTo>
                <a:lnTo>
                  <a:pt x="0" y="222"/>
                </a:lnTo>
                <a:lnTo>
                  <a:pt x="110" y="217"/>
                </a:lnTo>
                <a:lnTo>
                  <a:pt x="123" y="217"/>
                </a:lnTo>
                <a:lnTo>
                  <a:pt x="186" y="214"/>
                </a:lnTo>
                <a:lnTo>
                  <a:pt x="208" y="213"/>
                </a:lnTo>
                <a:cubicBezTo>
                  <a:pt x="296" y="208"/>
                  <a:pt x="429" y="200"/>
                  <a:pt x="512" y="180"/>
                </a:cubicBezTo>
                <a:cubicBezTo>
                  <a:pt x="555" y="170"/>
                  <a:pt x="600" y="154"/>
                  <a:pt x="624" y="116"/>
                </a:cubicBezTo>
                <a:cubicBezTo>
                  <a:pt x="642" y="88"/>
                  <a:pt x="647" y="52"/>
                  <a:pt x="654" y="20"/>
                </a:cubicBezTo>
                <a:cubicBezTo>
                  <a:pt x="655" y="18"/>
                  <a:pt x="658" y="1"/>
                  <a:pt x="662" y="1"/>
                </a:cubicBezTo>
                <a:cubicBezTo>
                  <a:pt x="667" y="0"/>
                  <a:pt x="671" y="40"/>
                  <a:pt x="671" y="43"/>
                </a:cubicBezTo>
                <a:cubicBezTo>
                  <a:pt x="675" y="80"/>
                  <a:pt x="678" y="117"/>
                  <a:pt x="681" y="154"/>
                </a:cubicBezTo>
                <a:cubicBezTo>
                  <a:pt x="683" y="183"/>
                  <a:pt x="688" y="250"/>
                  <a:pt x="696" y="277"/>
                </a:cubicBezTo>
                <a:cubicBezTo>
                  <a:pt x="698" y="284"/>
                  <a:pt x="701" y="292"/>
                  <a:pt x="709" y="294"/>
                </a:cubicBezTo>
                <a:cubicBezTo>
                  <a:pt x="713" y="296"/>
                  <a:pt x="714" y="295"/>
                  <a:pt x="718" y="295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" name="Freeform 36"/>
          <p:cNvSpPr>
            <a:spLocks/>
          </p:cNvSpPr>
          <p:nvPr/>
        </p:nvSpPr>
        <p:spPr bwMode="auto">
          <a:xfrm>
            <a:off x="2077200" y="4214560"/>
            <a:ext cx="3340100" cy="485775"/>
          </a:xfrm>
          <a:custGeom>
            <a:avLst/>
            <a:gdLst>
              <a:gd name="T0" fmla="*/ 3340100 w 701"/>
              <a:gd name="T1" fmla="*/ 481013 h 102"/>
              <a:gd name="T2" fmla="*/ 0 w 701"/>
              <a:gd name="T3" fmla="*/ 481013 h 102"/>
              <a:gd name="T4" fmla="*/ 0 w 701"/>
              <a:gd name="T5" fmla="*/ 366713 h 102"/>
              <a:gd name="T6" fmla="*/ 886246 w 701"/>
              <a:gd name="T7" fmla="*/ 352425 h 102"/>
              <a:gd name="T8" fmla="*/ 2082202 w 701"/>
              <a:gd name="T9" fmla="*/ 314325 h 102"/>
              <a:gd name="T10" fmla="*/ 2844564 w 701"/>
              <a:gd name="T11" fmla="*/ 219075 h 102"/>
              <a:gd name="T12" fmla="*/ 3016096 w 701"/>
              <a:gd name="T13" fmla="*/ 71438 h 102"/>
              <a:gd name="T14" fmla="*/ 3082803 w 701"/>
              <a:gd name="T15" fmla="*/ 9525 h 102"/>
              <a:gd name="T16" fmla="*/ 3144745 w 701"/>
              <a:gd name="T17" fmla="*/ 180975 h 102"/>
              <a:gd name="T18" fmla="*/ 3225746 w 701"/>
              <a:gd name="T19" fmla="*/ 442913 h 102"/>
              <a:gd name="T20" fmla="*/ 3340100 w 701"/>
              <a:gd name="T21" fmla="*/ 481013 h 10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01" h="102">
                <a:moveTo>
                  <a:pt x="701" y="101"/>
                </a:moveTo>
                <a:lnTo>
                  <a:pt x="0" y="101"/>
                </a:lnTo>
                <a:lnTo>
                  <a:pt x="0" y="77"/>
                </a:lnTo>
                <a:lnTo>
                  <a:pt x="186" y="74"/>
                </a:lnTo>
                <a:cubicBezTo>
                  <a:pt x="269" y="72"/>
                  <a:pt x="354" y="71"/>
                  <a:pt x="437" y="66"/>
                </a:cubicBezTo>
                <a:cubicBezTo>
                  <a:pt x="479" y="64"/>
                  <a:pt x="560" y="60"/>
                  <a:pt x="597" y="46"/>
                </a:cubicBezTo>
                <a:cubicBezTo>
                  <a:pt x="615" y="39"/>
                  <a:pt x="623" y="31"/>
                  <a:pt x="633" y="15"/>
                </a:cubicBezTo>
                <a:cubicBezTo>
                  <a:pt x="636" y="11"/>
                  <a:pt x="642" y="0"/>
                  <a:pt x="647" y="2"/>
                </a:cubicBezTo>
                <a:cubicBezTo>
                  <a:pt x="653" y="5"/>
                  <a:pt x="658" y="31"/>
                  <a:pt x="660" y="38"/>
                </a:cubicBezTo>
                <a:cubicBezTo>
                  <a:pt x="663" y="52"/>
                  <a:pt x="669" y="82"/>
                  <a:pt x="677" y="93"/>
                </a:cubicBezTo>
                <a:cubicBezTo>
                  <a:pt x="683" y="102"/>
                  <a:pt x="692" y="101"/>
                  <a:pt x="701" y="101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" name="Freeform 37"/>
          <p:cNvSpPr>
            <a:spLocks/>
          </p:cNvSpPr>
          <p:nvPr/>
        </p:nvSpPr>
        <p:spPr bwMode="auto">
          <a:xfrm>
            <a:off x="2077200" y="4300285"/>
            <a:ext cx="3259137" cy="400050"/>
          </a:xfrm>
          <a:custGeom>
            <a:avLst/>
            <a:gdLst>
              <a:gd name="T0" fmla="*/ 3259138 w 684"/>
              <a:gd name="T1" fmla="*/ 395288 h 84"/>
              <a:gd name="T2" fmla="*/ 0 w 684"/>
              <a:gd name="T3" fmla="*/ 395288 h 84"/>
              <a:gd name="T4" fmla="*/ 0 w 684"/>
              <a:gd name="T5" fmla="*/ 304800 h 84"/>
              <a:gd name="T6" fmla="*/ 886257 w 684"/>
              <a:gd name="T7" fmla="*/ 295275 h 84"/>
              <a:gd name="T8" fmla="*/ 2091757 w 684"/>
              <a:gd name="T9" fmla="*/ 261938 h 84"/>
              <a:gd name="T10" fmla="*/ 2801715 w 684"/>
              <a:gd name="T11" fmla="*/ 176213 h 84"/>
              <a:gd name="T12" fmla="*/ 2944660 w 684"/>
              <a:gd name="T13" fmla="*/ 61913 h 84"/>
              <a:gd name="T14" fmla="*/ 3035191 w 684"/>
              <a:gd name="T15" fmla="*/ 76200 h 84"/>
              <a:gd name="T16" fmla="*/ 3144782 w 684"/>
              <a:gd name="T17" fmla="*/ 366713 h 84"/>
              <a:gd name="T18" fmla="*/ 3259138 w 684"/>
              <a:gd name="T19" fmla="*/ 395288 h 8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84" h="84">
                <a:moveTo>
                  <a:pt x="684" y="83"/>
                </a:moveTo>
                <a:lnTo>
                  <a:pt x="0" y="83"/>
                </a:lnTo>
                <a:lnTo>
                  <a:pt x="0" y="64"/>
                </a:lnTo>
                <a:lnTo>
                  <a:pt x="186" y="62"/>
                </a:lnTo>
                <a:cubicBezTo>
                  <a:pt x="269" y="60"/>
                  <a:pt x="355" y="59"/>
                  <a:pt x="439" y="55"/>
                </a:cubicBezTo>
                <a:cubicBezTo>
                  <a:pt x="477" y="54"/>
                  <a:pt x="554" y="50"/>
                  <a:pt x="588" y="37"/>
                </a:cubicBezTo>
                <a:cubicBezTo>
                  <a:pt x="603" y="32"/>
                  <a:pt x="609" y="26"/>
                  <a:pt x="618" y="13"/>
                </a:cubicBezTo>
                <a:cubicBezTo>
                  <a:pt x="627" y="3"/>
                  <a:pt x="631" y="0"/>
                  <a:pt x="637" y="16"/>
                </a:cubicBezTo>
                <a:cubicBezTo>
                  <a:pt x="643" y="32"/>
                  <a:pt x="650" y="67"/>
                  <a:pt x="660" y="77"/>
                </a:cubicBezTo>
                <a:cubicBezTo>
                  <a:pt x="666" y="84"/>
                  <a:pt x="676" y="83"/>
                  <a:pt x="684" y="83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8" name="Freeform 38"/>
          <p:cNvSpPr>
            <a:spLocks/>
          </p:cNvSpPr>
          <p:nvPr/>
        </p:nvSpPr>
        <p:spPr bwMode="auto">
          <a:xfrm>
            <a:off x="2077200" y="4381247"/>
            <a:ext cx="3197225" cy="319088"/>
          </a:xfrm>
          <a:custGeom>
            <a:avLst/>
            <a:gdLst>
              <a:gd name="T0" fmla="*/ 3197225 w 671"/>
              <a:gd name="T1" fmla="*/ 314325 h 67"/>
              <a:gd name="T2" fmla="*/ 0 w 671"/>
              <a:gd name="T3" fmla="*/ 314325 h 67"/>
              <a:gd name="T4" fmla="*/ 0 w 671"/>
              <a:gd name="T5" fmla="*/ 242887 h 67"/>
              <a:gd name="T6" fmla="*/ 886265 w 671"/>
              <a:gd name="T7" fmla="*/ 233362 h 67"/>
              <a:gd name="T8" fmla="*/ 2072717 w 671"/>
              <a:gd name="T9" fmla="*/ 209550 h 67"/>
              <a:gd name="T10" fmla="*/ 2749328 w 671"/>
              <a:gd name="T11" fmla="*/ 133350 h 67"/>
              <a:gd name="T12" fmla="*/ 2863684 w 671"/>
              <a:gd name="T13" fmla="*/ 52387 h 67"/>
              <a:gd name="T14" fmla="*/ 2954217 w 671"/>
              <a:gd name="T15" fmla="*/ 61912 h 67"/>
              <a:gd name="T16" fmla="*/ 3073338 w 671"/>
              <a:gd name="T17" fmla="*/ 300037 h 67"/>
              <a:gd name="T18" fmla="*/ 3197225 w 671"/>
              <a:gd name="T19" fmla="*/ 314325 h 6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71" h="67">
                <a:moveTo>
                  <a:pt x="671" y="66"/>
                </a:moveTo>
                <a:lnTo>
                  <a:pt x="0" y="66"/>
                </a:lnTo>
                <a:lnTo>
                  <a:pt x="0" y="51"/>
                </a:lnTo>
                <a:lnTo>
                  <a:pt x="186" y="49"/>
                </a:lnTo>
                <a:cubicBezTo>
                  <a:pt x="268" y="48"/>
                  <a:pt x="353" y="47"/>
                  <a:pt x="435" y="44"/>
                </a:cubicBezTo>
                <a:cubicBezTo>
                  <a:pt x="471" y="43"/>
                  <a:pt x="545" y="40"/>
                  <a:pt x="577" y="28"/>
                </a:cubicBezTo>
                <a:cubicBezTo>
                  <a:pt x="588" y="24"/>
                  <a:pt x="593" y="20"/>
                  <a:pt x="601" y="11"/>
                </a:cubicBezTo>
                <a:cubicBezTo>
                  <a:pt x="610" y="3"/>
                  <a:pt x="614" y="0"/>
                  <a:pt x="620" y="13"/>
                </a:cubicBezTo>
                <a:cubicBezTo>
                  <a:pt x="627" y="27"/>
                  <a:pt x="633" y="56"/>
                  <a:pt x="645" y="63"/>
                </a:cubicBezTo>
                <a:cubicBezTo>
                  <a:pt x="651" y="67"/>
                  <a:pt x="664" y="66"/>
                  <a:pt x="671" y="66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" name="Freeform 39"/>
          <p:cNvSpPr>
            <a:spLocks/>
          </p:cNvSpPr>
          <p:nvPr/>
        </p:nvSpPr>
        <p:spPr bwMode="auto">
          <a:xfrm>
            <a:off x="2077200" y="4428872"/>
            <a:ext cx="3116262" cy="271463"/>
          </a:xfrm>
          <a:custGeom>
            <a:avLst/>
            <a:gdLst>
              <a:gd name="T0" fmla="*/ 3116263 w 654"/>
              <a:gd name="T1" fmla="*/ 266700 h 57"/>
              <a:gd name="T2" fmla="*/ 0 w 654"/>
              <a:gd name="T3" fmla="*/ 266700 h 57"/>
              <a:gd name="T4" fmla="*/ 0 w 654"/>
              <a:gd name="T5" fmla="*/ 204787 h 57"/>
              <a:gd name="T6" fmla="*/ 886277 w 654"/>
              <a:gd name="T7" fmla="*/ 200025 h 57"/>
              <a:gd name="T8" fmla="*/ 2044154 w 654"/>
              <a:gd name="T9" fmla="*/ 176212 h 57"/>
              <a:gd name="T10" fmla="*/ 2682655 w 654"/>
              <a:gd name="T11" fmla="*/ 109537 h 57"/>
              <a:gd name="T12" fmla="*/ 2792248 w 654"/>
              <a:gd name="T13" fmla="*/ 38100 h 57"/>
              <a:gd name="T14" fmla="*/ 2873252 w 654"/>
              <a:gd name="T15" fmla="*/ 47625 h 57"/>
              <a:gd name="T16" fmla="*/ 2992375 w 654"/>
              <a:gd name="T17" fmla="*/ 257175 h 57"/>
              <a:gd name="T18" fmla="*/ 3116263 w 654"/>
              <a:gd name="T19" fmla="*/ 266700 h 5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54" h="57">
                <a:moveTo>
                  <a:pt x="654" y="56"/>
                </a:moveTo>
                <a:lnTo>
                  <a:pt x="0" y="56"/>
                </a:lnTo>
                <a:lnTo>
                  <a:pt x="0" y="43"/>
                </a:lnTo>
                <a:lnTo>
                  <a:pt x="186" y="42"/>
                </a:lnTo>
                <a:cubicBezTo>
                  <a:pt x="266" y="41"/>
                  <a:pt x="349" y="40"/>
                  <a:pt x="429" y="37"/>
                </a:cubicBezTo>
                <a:cubicBezTo>
                  <a:pt x="462" y="36"/>
                  <a:pt x="535" y="33"/>
                  <a:pt x="563" y="23"/>
                </a:cubicBezTo>
                <a:cubicBezTo>
                  <a:pt x="574" y="19"/>
                  <a:pt x="578" y="15"/>
                  <a:pt x="586" y="8"/>
                </a:cubicBezTo>
                <a:cubicBezTo>
                  <a:pt x="594" y="1"/>
                  <a:pt x="598" y="0"/>
                  <a:pt x="603" y="10"/>
                </a:cubicBezTo>
                <a:cubicBezTo>
                  <a:pt x="610" y="23"/>
                  <a:pt x="616" y="48"/>
                  <a:pt x="628" y="54"/>
                </a:cubicBezTo>
                <a:cubicBezTo>
                  <a:pt x="634" y="57"/>
                  <a:pt x="647" y="56"/>
                  <a:pt x="654" y="56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" name="Freeform 40"/>
          <p:cNvSpPr>
            <a:spLocks/>
          </p:cNvSpPr>
          <p:nvPr/>
        </p:nvSpPr>
        <p:spPr bwMode="auto">
          <a:xfrm>
            <a:off x="2077200" y="4462210"/>
            <a:ext cx="3044825" cy="238125"/>
          </a:xfrm>
          <a:custGeom>
            <a:avLst/>
            <a:gdLst>
              <a:gd name="T0" fmla="*/ 3044825 w 639"/>
              <a:gd name="T1" fmla="*/ 233363 h 50"/>
              <a:gd name="T2" fmla="*/ 0 w 639"/>
              <a:gd name="T3" fmla="*/ 233363 h 50"/>
              <a:gd name="T4" fmla="*/ 0 w 639"/>
              <a:gd name="T5" fmla="*/ 180975 h 50"/>
              <a:gd name="T6" fmla="*/ 886287 w 639"/>
              <a:gd name="T7" fmla="*/ 171450 h 50"/>
              <a:gd name="T8" fmla="*/ 2029883 w 639"/>
              <a:gd name="T9" fmla="*/ 152400 h 50"/>
              <a:gd name="T10" fmla="*/ 2620741 w 639"/>
              <a:gd name="T11" fmla="*/ 90488 h 50"/>
              <a:gd name="T12" fmla="*/ 2711276 w 639"/>
              <a:gd name="T13" fmla="*/ 33338 h 50"/>
              <a:gd name="T14" fmla="*/ 2792281 w 639"/>
              <a:gd name="T15" fmla="*/ 42863 h 50"/>
              <a:gd name="T16" fmla="*/ 2911405 w 639"/>
              <a:gd name="T17" fmla="*/ 228600 h 50"/>
              <a:gd name="T18" fmla="*/ 3044825 w 639"/>
              <a:gd name="T19" fmla="*/ 233363 h 5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39" h="50">
                <a:moveTo>
                  <a:pt x="639" y="49"/>
                </a:moveTo>
                <a:lnTo>
                  <a:pt x="0" y="49"/>
                </a:lnTo>
                <a:lnTo>
                  <a:pt x="0" y="38"/>
                </a:lnTo>
                <a:lnTo>
                  <a:pt x="186" y="36"/>
                </a:lnTo>
                <a:cubicBezTo>
                  <a:pt x="265" y="36"/>
                  <a:pt x="346" y="35"/>
                  <a:pt x="426" y="32"/>
                </a:cubicBezTo>
                <a:cubicBezTo>
                  <a:pt x="456" y="31"/>
                  <a:pt x="524" y="29"/>
                  <a:pt x="550" y="19"/>
                </a:cubicBezTo>
                <a:cubicBezTo>
                  <a:pt x="558" y="16"/>
                  <a:pt x="563" y="12"/>
                  <a:pt x="569" y="7"/>
                </a:cubicBezTo>
                <a:cubicBezTo>
                  <a:pt x="576" y="1"/>
                  <a:pt x="581" y="0"/>
                  <a:pt x="586" y="9"/>
                </a:cubicBezTo>
                <a:cubicBezTo>
                  <a:pt x="593" y="20"/>
                  <a:pt x="598" y="43"/>
                  <a:pt x="611" y="48"/>
                </a:cubicBezTo>
                <a:cubicBezTo>
                  <a:pt x="617" y="50"/>
                  <a:pt x="632" y="49"/>
                  <a:pt x="639" y="49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1" name="Freeform 41"/>
          <p:cNvSpPr>
            <a:spLocks/>
          </p:cNvSpPr>
          <p:nvPr/>
        </p:nvSpPr>
        <p:spPr bwMode="auto">
          <a:xfrm>
            <a:off x="2077200" y="4495547"/>
            <a:ext cx="3025775" cy="204788"/>
          </a:xfrm>
          <a:custGeom>
            <a:avLst/>
            <a:gdLst>
              <a:gd name="T0" fmla="*/ 3025775 w 635"/>
              <a:gd name="T1" fmla="*/ 200025 h 43"/>
              <a:gd name="T2" fmla="*/ 0 w 635"/>
              <a:gd name="T3" fmla="*/ 200025 h 43"/>
              <a:gd name="T4" fmla="*/ 0 w 635"/>
              <a:gd name="T5" fmla="*/ 152400 h 43"/>
              <a:gd name="T6" fmla="*/ 886290 w 635"/>
              <a:gd name="T7" fmla="*/ 147637 h 43"/>
              <a:gd name="T8" fmla="*/ 1972710 w 635"/>
              <a:gd name="T9" fmla="*/ 128587 h 43"/>
              <a:gd name="T10" fmla="*/ 2549275 w 635"/>
              <a:gd name="T11" fmla="*/ 71437 h 43"/>
              <a:gd name="T12" fmla="*/ 2677930 w 635"/>
              <a:gd name="T13" fmla="*/ 0 h 43"/>
              <a:gd name="T14" fmla="*/ 2749405 w 635"/>
              <a:gd name="T15" fmla="*/ 95250 h 43"/>
              <a:gd name="T16" fmla="*/ 2839940 w 635"/>
              <a:gd name="T17" fmla="*/ 195262 h 43"/>
              <a:gd name="T18" fmla="*/ 3025775 w 635"/>
              <a:gd name="T19" fmla="*/ 200025 h 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35" h="43">
                <a:moveTo>
                  <a:pt x="635" y="42"/>
                </a:moveTo>
                <a:lnTo>
                  <a:pt x="0" y="42"/>
                </a:lnTo>
                <a:lnTo>
                  <a:pt x="0" y="32"/>
                </a:lnTo>
                <a:lnTo>
                  <a:pt x="186" y="31"/>
                </a:lnTo>
                <a:cubicBezTo>
                  <a:pt x="261" y="30"/>
                  <a:pt x="338" y="29"/>
                  <a:pt x="414" y="27"/>
                </a:cubicBezTo>
                <a:cubicBezTo>
                  <a:pt x="443" y="26"/>
                  <a:pt x="510" y="24"/>
                  <a:pt x="535" y="15"/>
                </a:cubicBezTo>
                <a:cubicBezTo>
                  <a:pt x="550" y="9"/>
                  <a:pt x="556" y="0"/>
                  <a:pt x="562" y="0"/>
                </a:cubicBezTo>
                <a:cubicBezTo>
                  <a:pt x="568" y="0"/>
                  <a:pt x="574" y="14"/>
                  <a:pt x="577" y="20"/>
                </a:cubicBezTo>
                <a:cubicBezTo>
                  <a:pt x="581" y="29"/>
                  <a:pt x="585" y="39"/>
                  <a:pt x="596" y="41"/>
                </a:cubicBezTo>
                <a:cubicBezTo>
                  <a:pt x="602" y="43"/>
                  <a:pt x="627" y="42"/>
                  <a:pt x="635" y="42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2" name="Freeform 42"/>
          <p:cNvSpPr>
            <a:spLocks/>
          </p:cNvSpPr>
          <p:nvPr/>
        </p:nvSpPr>
        <p:spPr bwMode="auto">
          <a:xfrm>
            <a:off x="2077200" y="4505072"/>
            <a:ext cx="2911475" cy="195263"/>
          </a:xfrm>
          <a:custGeom>
            <a:avLst/>
            <a:gdLst>
              <a:gd name="T0" fmla="*/ 2911475 w 611"/>
              <a:gd name="T1" fmla="*/ 190500 h 41"/>
              <a:gd name="T2" fmla="*/ 0 w 611"/>
              <a:gd name="T3" fmla="*/ 190500 h 41"/>
              <a:gd name="T4" fmla="*/ 0 w 611"/>
              <a:gd name="T5" fmla="*/ 147637 h 41"/>
              <a:gd name="T6" fmla="*/ 1548657 w 611"/>
              <a:gd name="T7" fmla="*/ 133350 h 41"/>
              <a:gd name="T8" fmla="*/ 2196710 w 611"/>
              <a:gd name="T9" fmla="*/ 109537 h 41"/>
              <a:gd name="T10" fmla="*/ 2506442 w 611"/>
              <a:gd name="T11" fmla="*/ 57150 h 41"/>
              <a:gd name="T12" fmla="*/ 2587448 w 611"/>
              <a:gd name="T13" fmla="*/ 9525 h 41"/>
              <a:gd name="T14" fmla="*/ 2649395 w 611"/>
              <a:gd name="T15" fmla="*/ 61912 h 41"/>
              <a:gd name="T16" fmla="*/ 2749462 w 611"/>
              <a:gd name="T17" fmla="*/ 185737 h 41"/>
              <a:gd name="T18" fmla="*/ 2911475 w 611"/>
              <a:gd name="T19" fmla="*/ 190500 h 4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11" h="41">
                <a:moveTo>
                  <a:pt x="611" y="40"/>
                </a:moveTo>
                <a:lnTo>
                  <a:pt x="0" y="40"/>
                </a:lnTo>
                <a:lnTo>
                  <a:pt x="0" y="31"/>
                </a:lnTo>
                <a:cubicBezTo>
                  <a:pt x="108" y="30"/>
                  <a:pt x="217" y="30"/>
                  <a:pt x="325" y="28"/>
                </a:cubicBezTo>
                <a:cubicBezTo>
                  <a:pt x="369" y="27"/>
                  <a:pt x="418" y="26"/>
                  <a:pt x="461" y="23"/>
                </a:cubicBezTo>
                <a:cubicBezTo>
                  <a:pt x="479" y="22"/>
                  <a:pt x="510" y="20"/>
                  <a:pt x="526" y="12"/>
                </a:cubicBezTo>
                <a:cubicBezTo>
                  <a:pt x="532" y="9"/>
                  <a:pt x="539" y="3"/>
                  <a:pt x="543" y="2"/>
                </a:cubicBezTo>
                <a:cubicBezTo>
                  <a:pt x="549" y="0"/>
                  <a:pt x="553" y="8"/>
                  <a:pt x="556" y="13"/>
                </a:cubicBezTo>
                <a:cubicBezTo>
                  <a:pt x="561" y="23"/>
                  <a:pt x="566" y="36"/>
                  <a:pt x="577" y="39"/>
                </a:cubicBezTo>
                <a:cubicBezTo>
                  <a:pt x="583" y="41"/>
                  <a:pt x="603" y="40"/>
                  <a:pt x="611" y="40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3" name="Freeform 43"/>
          <p:cNvSpPr>
            <a:spLocks/>
          </p:cNvSpPr>
          <p:nvPr/>
        </p:nvSpPr>
        <p:spPr bwMode="auto">
          <a:xfrm>
            <a:off x="2077200" y="4519360"/>
            <a:ext cx="2773362" cy="180975"/>
          </a:xfrm>
          <a:custGeom>
            <a:avLst/>
            <a:gdLst>
              <a:gd name="T0" fmla="*/ 2773363 w 582"/>
              <a:gd name="T1" fmla="*/ 176213 h 38"/>
              <a:gd name="T2" fmla="*/ 0 w 582"/>
              <a:gd name="T3" fmla="*/ 176213 h 38"/>
              <a:gd name="T4" fmla="*/ 0 w 582"/>
              <a:gd name="T5" fmla="*/ 138113 h 38"/>
              <a:gd name="T6" fmla="*/ 886333 w 582"/>
              <a:gd name="T7" fmla="*/ 128588 h 38"/>
              <a:gd name="T8" fmla="*/ 1901326 w 582"/>
              <a:gd name="T9" fmla="*/ 114300 h 38"/>
              <a:gd name="T10" fmla="*/ 2406440 w 582"/>
              <a:gd name="T11" fmla="*/ 61913 h 38"/>
              <a:gd name="T12" fmla="*/ 2506510 w 582"/>
              <a:gd name="T13" fmla="*/ 9525 h 38"/>
              <a:gd name="T14" fmla="*/ 2568458 w 582"/>
              <a:gd name="T15" fmla="*/ 57150 h 38"/>
              <a:gd name="T16" fmla="*/ 2649467 w 582"/>
              <a:gd name="T17" fmla="*/ 166688 h 38"/>
              <a:gd name="T18" fmla="*/ 2773363 w 582"/>
              <a:gd name="T19" fmla="*/ 176213 h 3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82" h="38">
                <a:moveTo>
                  <a:pt x="582" y="37"/>
                </a:moveTo>
                <a:lnTo>
                  <a:pt x="0" y="37"/>
                </a:lnTo>
                <a:lnTo>
                  <a:pt x="0" y="29"/>
                </a:lnTo>
                <a:lnTo>
                  <a:pt x="186" y="27"/>
                </a:lnTo>
                <a:cubicBezTo>
                  <a:pt x="257" y="27"/>
                  <a:pt x="328" y="26"/>
                  <a:pt x="399" y="24"/>
                </a:cubicBezTo>
                <a:cubicBezTo>
                  <a:pt x="425" y="23"/>
                  <a:pt x="483" y="21"/>
                  <a:pt x="505" y="13"/>
                </a:cubicBezTo>
                <a:cubicBezTo>
                  <a:pt x="515" y="10"/>
                  <a:pt x="521" y="3"/>
                  <a:pt x="526" y="2"/>
                </a:cubicBezTo>
                <a:cubicBezTo>
                  <a:pt x="532" y="0"/>
                  <a:pt x="536" y="8"/>
                  <a:pt x="539" y="12"/>
                </a:cubicBezTo>
                <a:cubicBezTo>
                  <a:pt x="543" y="20"/>
                  <a:pt x="548" y="32"/>
                  <a:pt x="556" y="35"/>
                </a:cubicBezTo>
                <a:cubicBezTo>
                  <a:pt x="562" y="38"/>
                  <a:pt x="576" y="37"/>
                  <a:pt x="582" y="37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4" name="Freeform 44"/>
          <p:cNvSpPr>
            <a:spLocks/>
          </p:cNvSpPr>
          <p:nvPr/>
        </p:nvSpPr>
        <p:spPr bwMode="auto">
          <a:xfrm>
            <a:off x="2077200" y="4490785"/>
            <a:ext cx="2773362" cy="209550"/>
          </a:xfrm>
          <a:custGeom>
            <a:avLst/>
            <a:gdLst>
              <a:gd name="T0" fmla="*/ 2773363 w 582"/>
              <a:gd name="T1" fmla="*/ 204788 h 44"/>
              <a:gd name="T2" fmla="*/ 0 w 582"/>
              <a:gd name="T3" fmla="*/ 204788 h 44"/>
              <a:gd name="T4" fmla="*/ 0 w 582"/>
              <a:gd name="T5" fmla="*/ 166688 h 44"/>
              <a:gd name="T6" fmla="*/ 886333 w 582"/>
              <a:gd name="T7" fmla="*/ 161925 h 44"/>
              <a:gd name="T8" fmla="*/ 1858439 w 582"/>
              <a:gd name="T9" fmla="*/ 147638 h 44"/>
              <a:gd name="T10" fmla="*/ 2334962 w 582"/>
              <a:gd name="T11" fmla="*/ 95250 h 44"/>
              <a:gd name="T12" fmla="*/ 2487449 w 582"/>
              <a:gd name="T13" fmla="*/ 95250 h 44"/>
              <a:gd name="T14" fmla="*/ 2587519 w 582"/>
              <a:gd name="T15" fmla="*/ 204788 h 44"/>
              <a:gd name="T16" fmla="*/ 2773363 w 582"/>
              <a:gd name="T17" fmla="*/ 204788 h 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82" h="44">
                <a:moveTo>
                  <a:pt x="582" y="43"/>
                </a:moveTo>
                <a:lnTo>
                  <a:pt x="0" y="43"/>
                </a:lnTo>
                <a:lnTo>
                  <a:pt x="0" y="35"/>
                </a:lnTo>
                <a:lnTo>
                  <a:pt x="186" y="34"/>
                </a:lnTo>
                <a:cubicBezTo>
                  <a:pt x="253" y="33"/>
                  <a:pt x="322" y="33"/>
                  <a:pt x="390" y="31"/>
                </a:cubicBezTo>
                <a:cubicBezTo>
                  <a:pt x="414" y="30"/>
                  <a:pt x="469" y="28"/>
                  <a:pt x="490" y="20"/>
                </a:cubicBezTo>
                <a:cubicBezTo>
                  <a:pt x="507" y="14"/>
                  <a:pt x="510" y="0"/>
                  <a:pt x="522" y="20"/>
                </a:cubicBezTo>
                <a:cubicBezTo>
                  <a:pt x="527" y="30"/>
                  <a:pt x="531" y="41"/>
                  <a:pt x="543" y="43"/>
                </a:cubicBezTo>
                <a:cubicBezTo>
                  <a:pt x="548" y="44"/>
                  <a:pt x="575" y="43"/>
                  <a:pt x="582" y="43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" name="Freeform 45"/>
          <p:cNvSpPr>
            <a:spLocks/>
          </p:cNvSpPr>
          <p:nvPr/>
        </p:nvSpPr>
        <p:spPr bwMode="auto">
          <a:xfrm>
            <a:off x="2077200" y="4538410"/>
            <a:ext cx="2678112" cy="161925"/>
          </a:xfrm>
          <a:custGeom>
            <a:avLst/>
            <a:gdLst>
              <a:gd name="T0" fmla="*/ 2678113 w 562"/>
              <a:gd name="T1" fmla="*/ 157163 h 34"/>
              <a:gd name="T2" fmla="*/ 0 w 562"/>
              <a:gd name="T3" fmla="*/ 157163 h 34"/>
              <a:gd name="T4" fmla="*/ 0 w 562"/>
              <a:gd name="T5" fmla="*/ 123825 h 34"/>
              <a:gd name="T6" fmla="*/ 533716 w 562"/>
              <a:gd name="T7" fmla="*/ 119063 h 34"/>
              <a:gd name="T8" fmla="*/ 533716 w 562"/>
              <a:gd name="T9" fmla="*/ 119063 h 34"/>
              <a:gd name="T10" fmla="*/ 1667864 w 562"/>
              <a:gd name="T11" fmla="*/ 104775 h 34"/>
              <a:gd name="T12" fmla="*/ 2253999 w 562"/>
              <a:gd name="T13" fmla="*/ 57150 h 34"/>
              <a:gd name="T14" fmla="*/ 2344540 w 562"/>
              <a:gd name="T15" fmla="*/ 9525 h 34"/>
              <a:gd name="T16" fmla="*/ 2396959 w 562"/>
              <a:gd name="T17" fmla="*/ 38100 h 34"/>
              <a:gd name="T18" fmla="*/ 2497031 w 562"/>
              <a:gd name="T19" fmla="*/ 152400 h 34"/>
              <a:gd name="T20" fmla="*/ 2678113 w 562"/>
              <a:gd name="T21" fmla="*/ 157163 h 3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62" h="34">
                <a:moveTo>
                  <a:pt x="562" y="33"/>
                </a:moveTo>
                <a:lnTo>
                  <a:pt x="0" y="33"/>
                </a:lnTo>
                <a:lnTo>
                  <a:pt x="0" y="26"/>
                </a:lnTo>
                <a:lnTo>
                  <a:pt x="112" y="25"/>
                </a:lnTo>
                <a:cubicBezTo>
                  <a:pt x="112" y="25"/>
                  <a:pt x="112" y="25"/>
                  <a:pt x="112" y="25"/>
                </a:cubicBezTo>
                <a:cubicBezTo>
                  <a:pt x="191" y="25"/>
                  <a:pt x="271" y="24"/>
                  <a:pt x="350" y="22"/>
                </a:cubicBezTo>
                <a:cubicBezTo>
                  <a:pt x="378" y="21"/>
                  <a:pt x="449" y="20"/>
                  <a:pt x="473" y="12"/>
                </a:cubicBezTo>
                <a:cubicBezTo>
                  <a:pt x="482" y="9"/>
                  <a:pt x="487" y="4"/>
                  <a:pt x="492" y="2"/>
                </a:cubicBezTo>
                <a:cubicBezTo>
                  <a:pt x="497" y="0"/>
                  <a:pt x="500" y="4"/>
                  <a:pt x="503" y="8"/>
                </a:cubicBezTo>
                <a:cubicBezTo>
                  <a:pt x="509" y="17"/>
                  <a:pt x="513" y="30"/>
                  <a:pt x="524" y="32"/>
                </a:cubicBezTo>
                <a:cubicBezTo>
                  <a:pt x="529" y="34"/>
                  <a:pt x="554" y="33"/>
                  <a:pt x="562" y="33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6" name="Freeform 46"/>
          <p:cNvSpPr>
            <a:spLocks/>
          </p:cNvSpPr>
          <p:nvPr/>
        </p:nvSpPr>
        <p:spPr bwMode="auto">
          <a:xfrm>
            <a:off x="2077200" y="4547935"/>
            <a:ext cx="2601912" cy="147637"/>
          </a:xfrm>
          <a:custGeom>
            <a:avLst/>
            <a:gdLst>
              <a:gd name="T0" fmla="*/ 2601913 w 546"/>
              <a:gd name="T1" fmla="*/ 142875 h 31"/>
              <a:gd name="T2" fmla="*/ 0 w 546"/>
              <a:gd name="T3" fmla="*/ 142875 h 31"/>
              <a:gd name="T4" fmla="*/ 0 w 546"/>
              <a:gd name="T5" fmla="*/ 109538 h 31"/>
              <a:gd name="T6" fmla="*/ 533726 w 546"/>
              <a:gd name="T7" fmla="*/ 109538 h 31"/>
              <a:gd name="T8" fmla="*/ 533726 w 546"/>
              <a:gd name="T9" fmla="*/ 109538 h 31"/>
              <a:gd name="T10" fmla="*/ 1629770 w 546"/>
              <a:gd name="T11" fmla="*/ 95250 h 31"/>
              <a:gd name="T12" fmla="*/ 2173026 w 546"/>
              <a:gd name="T13" fmla="*/ 52388 h 31"/>
              <a:gd name="T14" fmla="*/ 2273100 w 546"/>
              <a:gd name="T15" fmla="*/ 4763 h 31"/>
              <a:gd name="T16" fmla="*/ 2325519 w 546"/>
              <a:gd name="T17" fmla="*/ 47625 h 31"/>
              <a:gd name="T18" fmla="*/ 2416062 w 546"/>
              <a:gd name="T19" fmla="*/ 142875 h 31"/>
              <a:gd name="T20" fmla="*/ 2601913 w 546"/>
              <a:gd name="T21" fmla="*/ 142875 h 3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546" h="31">
                <a:moveTo>
                  <a:pt x="546" y="30"/>
                </a:moveTo>
                <a:lnTo>
                  <a:pt x="0" y="30"/>
                </a:lnTo>
                <a:lnTo>
                  <a:pt x="0" y="23"/>
                </a:lnTo>
                <a:lnTo>
                  <a:pt x="112" y="23"/>
                </a:lnTo>
                <a:cubicBezTo>
                  <a:pt x="112" y="23"/>
                  <a:pt x="112" y="23"/>
                  <a:pt x="112" y="23"/>
                </a:cubicBezTo>
                <a:cubicBezTo>
                  <a:pt x="189" y="22"/>
                  <a:pt x="266" y="22"/>
                  <a:pt x="342" y="20"/>
                </a:cubicBezTo>
                <a:cubicBezTo>
                  <a:pt x="369" y="19"/>
                  <a:pt x="433" y="18"/>
                  <a:pt x="456" y="11"/>
                </a:cubicBezTo>
                <a:cubicBezTo>
                  <a:pt x="466" y="7"/>
                  <a:pt x="472" y="1"/>
                  <a:pt x="477" y="1"/>
                </a:cubicBezTo>
                <a:cubicBezTo>
                  <a:pt x="482" y="0"/>
                  <a:pt x="486" y="6"/>
                  <a:pt x="488" y="10"/>
                </a:cubicBezTo>
                <a:cubicBezTo>
                  <a:pt x="493" y="18"/>
                  <a:pt x="497" y="28"/>
                  <a:pt x="507" y="30"/>
                </a:cubicBezTo>
                <a:cubicBezTo>
                  <a:pt x="512" y="31"/>
                  <a:pt x="539" y="30"/>
                  <a:pt x="546" y="30"/>
                </a:cubicBezTo>
                <a:close/>
              </a:path>
            </a:pathLst>
          </a:custGeom>
          <a:solidFill>
            <a:srgbClr val="00FF00"/>
          </a:solidFill>
          <a:ln w="25400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17" name="Group 47"/>
          <p:cNvGrpSpPr>
            <a:grpSpLocks/>
          </p:cNvGrpSpPr>
          <p:nvPr/>
        </p:nvGrpSpPr>
        <p:grpSpPr bwMode="auto">
          <a:xfrm>
            <a:off x="4331450" y="868110"/>
            <a:ext cx="901700" cy="3827462"/>
            <a:chOff x="2505" y="754"/>
            <a:chExt cx="568" cy="2411"/>
          </a:xfrm>
        </p:grpSpPr>
        <p:sp>
          <p:nvSpPr>
            <p:cNvPr id="218" name="Rectangle 48"/>
            <p:cNvSpPr>
              <a:spLocks noChangeArrowheads="1"/>
            </p:cNvSpPr>
            <p:nvPr/>
          </p:nvSpPr>
          <p:spPr bwMode="auto">
            <a:xfrm>
              <a:off x="2581" y="867"/>
              <a:ext cx="416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1pPr>
              <a:lvl2pPr marL="742950" indent="-28575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2pPr>
              <a:lvl3pPr marL="11430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3pPr>
              <a:lvl4pPr marL="16002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4pPr>
              <a:lvl5pPr marL="20574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9pPr>
            </a:lstStyle>
            <a:p>
              <a:pPr algn="ctr" eaLnBrk="1" hangingPunct="1"/>
              <a:r>
                <a:rPr lang="en-GB" altLang="de-DE" sz="1700" baseline="0">
                  <a:solidFill>
                    <a:srgbClr val="262673"/>
                  </a:solidFill>
                  <a:latin typeface="Arial Narrow" pitchFamily="34" charset="0"/>
                  <a:cs typeface="ヒラギノ角ゴ Pro W3"/>
                </a:rPr>
                <a:t>Tumor</a:t>
              </a:r>
            </a:p>
          </p:txBody>
        </p:sp>
        <p:sp>
          <p:nvSpPr>
            <p:cNvPr id="219" name="Line 49"/>
            <p:cNvSpPr>
              <a:spLocks noChangeShapeType="1"/>
            </p:cNvSpPr>
            <p:nvPr/>
          </p:nvSpPr>
          <p:spPr bwMode="auto">
            <a:xfrm>
              <a:off x="2506" y="1066"/>
              <a:ext cx="566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0" name="Group 50"/>
            <p:cNvGrpSpPr>
              <a:grpSpLocks/>
            </p:cNvGrpSpPr>
            <p:nvPr/>
          </p:nvGrpSpPr>
          <p:grpSpPr bwMode="auto">
            <a:xfrm>
              <a:off x="2505" y="754"/>
              <a:ext cx="568" cy="2411"/>
              <a:chOff x="2505" y="754"/>
              <a:chExt cx="568" cy="2411"/>
            </a:xfrm>
          </p:grpSpPr>
          <p:sp>
            <p:nvSpPr>
              <p:cNvPr id="221" name="Line 51"/>
              <p:cNvSpPr>
                <a:spLocks noChangeShapeType="1"/>
              </p:cNvSpPr>
              <p:nvPr/>
            </p:nvSpPr>
            <p:spPr bwMode="auto">
              <a:xfrm flipV="1">
                <a:off x="2505" y="754"/>
                <a:ext cx="1" cy="2411"/>
              </a:xfrm>
              <a:prstGeom prst="line">
                <a:avLst/>
              </a:prstGeom>
              <a:noFill/>
              <a:ln w="31750" cap="rnd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2" name="Line 52"/>
              <p:cNvSpPr>
                <a:spLocks noChangeShapeType="1"/>
              </p:cNvSpPr>
              <p:nvPr/>
            </p:nvSpPr>
            <p:spPr bwMode="auto">
              <a:xfrm flipV="1">
                <a:off x="3072" y="754"/>
                <a:ext cx="1" cy="2411"/>
              </a:xfrm>
              <a:prstGeom prst="line">
                <a:avLst/>
              </a:prstGeom>
              <a:noFill/>
              <a:ln w="31750" cap="rnd">
                <a:solidFill>
                  <a:schemeClr val="hlink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23" name="Group 53"/>
          <p:cNvGrpSpPr>
            <a:grpSpLocks/>
          </p:cNvGrpSpPr>
          <p:nvPr/>
        </p:nvGrpSpPr>
        <p:grpSpPr bwMode="auto">
          <a:xfrm>
            <a:off x="1986712" y="868110"/>
            <a:ext cx="5495925" cy="3917950"/>
            <a:chOff x="1028" y="754"/>
            <a:chExt cx="3462" cy="2468"/>
          </a:xfrm>
        </p:grpSpPr>
        <p:sp>
          <p:nvSpPr>
            <p:cNvPr id="224" name="Rectangle 54"/>
            <p:cNvSpPr>
              <a:spLocks noChangeArrowheads="1"/>
            </p:cNvSpPr>
            <p:nvPr/>
          </p:nvSpPr>
          <p:spPr bwMode="auto">
            <a:xfrm>
              <a:off x="1085" y="754"/>
              <a:ext cx="3404" cy="2411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1pPr>
              <a:lvl2pPr marL="742950" indent="-28575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2pPr>
              <a:lvl3pPr marL="11430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3pPr>
              <a:lvl4pPr marL="16002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4pPr>
              <a:lvl5pPr marL="2057400" indent="-228600"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aseline="30000">
                  <a:solidFill>
                    <a:schemeClr val="tx1"/>
                  </a:solidFill>
                  <a:latin typeface="Times" pitchFamily="-112" charset="0"/>
                </a:defRPr>
              </a:lvl9pPr>
            </a:lstStyle>
            <a:p>
              <a:pPr eaLnBrk="1" hangingPunct="1"/>
              <a:endParaRPr lang="en-US" altLang="en-US" sz="1700" baseline="0">
                <a:solidFill>
                  <a:srgbClr val="000000"/>
                </a:solidFill>
                <a:latin typeface="Arial Narrow" pitchFamily="34" charset="0"/>
                <a:cs typeface="ヒラギノ角ゴ Pro W3"/>
              </a:endParaRPr>
            </a:p>
          </p:txBody>
        </p:sp>
        <p:grpSp>
          <p:nvGrpSpPr>
            <p:cNvPr id="225" name="Group 55"/>
            <p:cNvGrpSpPr>
              <a:grpSpLocks/>
            </p:cNvGrpSpPr>
            <p:nvPr/>
          </p:nvGrpSpPr>
          <p:grpSpPr bwMode="auto">
            <a:xfrm>
              <a:off x="1028" y="895"/>
              <a:ext cx="3462" cy="2327"/>
              <a:chOff x="1028" y="895"/>
              <a:chExt cx="3462" cy="2327"/>
            </a:xfrm>
          </p:grpSpPr>
          <p:grpSp>
            <p:nvGrpSpPr>
              <p:cNvPr id="226" name="Group 56"/>
              <p:cNvGrpSpPr>
                <a:grpSpLocks/>
              </p:cNvGrpSpPr>
              <p:nvPr/>
            </p:nvGrpSpPr>
            <p:grpSpPr bwMode="auto">
              <a:xfrm>
                <a:off x="1028" y="895"/>
                <a:ext cx="57" cy="2271"/>
                <a:chOff x="1028" y="895"/>
                <a:chExt cx="57" cy="2271"/>
              </a:xfrm>
            </p:grpSpPr>
            <p:sp>
              <p:nvSpPr>
                <p:cNvPr id="235" name="Line 57"/>
                <p:cNvSpPr>
                  <a:spLocks noChangeShapeType="1"/>
                </p:cNvSpPr>
                <p:nvPr/>
              </p:nvSpPr>
              <p:spPr bwMode="auto">
                <a:xfrm>
                  <a:off x="1028" y="3165"/>
                  <a:ext cx="57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" name="Line 58"/>
                <p:cNvSpPr>
                  <a:spLocks noChangeShapeType="1"/>
                </p:cNvSpPr>
                <p:nvPr/>
              </p:nvSpPr>
              <p:spPr bwMode="auto">
                <a:xfrm>
                  <a:off x="1028" y="895"/>
                  <a:ext cx="57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7" name="Line 59"/>
                <p:cNvSpPr>
                  <a:spLocks noChangeShapeType="1"/>
                </p:cNvSpPr>
                <p:nvPr/>
              </p:nvSpPr>
              <p:spPr bwMode="auto">
                <a:xfrm>
                  <a:off x="1028" y="2030"/>
                  <a:ext cx="57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8" name="Line 60"/>
                <p:cNvSpPr>
                  <a:spLocks noChangeShapeType="1"/>
                </p:cNvSpPr>
                <p:nvPr/>
              </p:nvSpPr>
              <p:spPr bwMode="auto">
                <a:xfrm>
                  <a:off x="1028" y="1463"/>
                  <a:ext cx="57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9" name="Line 61"/>
                <p:cNvSpPr>
                  <a:spLocks noChangeShapeType="1"/>
                </p:cNvSpPr>
                <p:nvPr/>
              </p:nvSpPr>
              <p:spPr bwMode="auto">
                <a:xfrm>
                  <a:off x="1028" y="2597"/>
                  <a:ext cx="57" cy="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62"/>
              <p:cNvGrpSpPr>
                <a:grpSpLocks/>
              </p:cNvGrpSpPr>
              <p:nvPr/>
            </p:nvGrpSpPr>
            <p:grpSpPr bwMode="auto">
              <a:xfrm>
                <a:off x="1085" y="3165"/>
                <a:ext cx="3405" cy="57"/>
                <a:chOff x="1085" y="3165"/>
                <a:chExt cx="3405" cy="57"/>
              </a:xfrm>
            </p:grpSpPr>
            <p:sp>
              <p:nvSpPr>
                <p:cNvPr id="228" name="Line 63"/>
                <p:cNvSpPr>
                  <a:spLocks noChangeShapeType="1"/>
                </p:cNvSpPr>
                <p:nvPr/>
              </p:nvSpPr>
              <p:spPr bwMode="auto">
                <a:xfrm>
                  <a:off x="4489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29" name="Line 64"/>
                <p:cNvSpPr>
                  <a:spLocks noChangeShapeType="1"/>
                </p:cNvSpPr>
                <p:nvPr/>
              </p:nvSpPr>
              <p:spPr bwMode="auto">
                <a:xfrm>
                  <a:off x="1085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0" name="Line 65"/>
                <p:cNvSpPr>
                  <a:spLocks noChangeShapeType="1"/>
                </p:cNvSpPr>
                <p:nvPr/>
              </p:nvSpPr>
              <p:spPr bwMode="auto">
                <a:xfrm>
                  <a:off x="1653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1" name="Line 66"/>
                <p:cNvSpPr>
                  <a:spLocks noChangeShapeType="1"/>
                </p:cNvSpPr>
                <p:nvPr/>
              </p:nvSpPr>
              <p:spPr bwMode="auto">
                <a:xfrm>
                  <a:off x="2787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2" name="Line 67"/>
                <p:cNvSpPr>
                  <a:spLocks noChangeShapeType="1"/>
                </p:cNvSpPr>
                <p:nvPr/>
              </p:nvSpPr>
              <p:spPr bwMode="auto">
                <a:xfrm>
                  <a:off x="2220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3" name="Line 68"/>
                <p:cNvSpPr>
                  <a:spLocks noChangeShapeType="1"/>
                </p:cNvSpPr>
                <p:nvPr/>
              </p:nvSpPr>
              <p:spPr bwMode="auto">
                <a:xfrm>
                  <a:off x="3354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4" name="Line 69"/>
                <p:cNvSpPr>
                  <a:spLocks noChangeShapeType="1"/>
                </p:cNvSpPr>
                <p:nvPr/>
              </p:nvSpPr>
              <p:spPr bwMode="auto">
                <a:xfrm>
                  <a:off x="3922" y="3165"/>
                  <a:ext cx="1" cy="5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40" name="Text Box 70"/>
          <p:cNvSpPr txBox="1">
            <a:spLocks noChangeArrowheads="1"/>
          </p:cNvSpPr>
          <p:nvPr/>
        </p:nvSpPr>
        <p:spPr bwMode="auto">
          <a:xfrm>
            <a:off x="5522075" y="1088772"/>
            <a:ext cx="123983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D579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72000" bIns="36000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de-DE" sz="1700" baseline="0">
                <a:solidFill>
                  <a:srgbClr val="A50021"/>
                </a:solidFill>
                <a:latin typeface="Arial Narrow" pitchFamily="34" charset="0"/>
                <a:cs typeface="ヒラギノ角ゴ Pro W3"/>
              </a:rPr>
              <a:t>Photons</a:t>
            </a:r>
            <a:br>
              <a:rPr lang="en-GB" altLang="de-DE" sz="1700" baseline="0">
                <a:solidFill>
                  <a:srgbClr val="A50021"/>
                </a:solidFill>
                <a:latin typeface="Arial Narrow" pitchFamily="34" charset="0"/>
                <a:cs typeface="ヒラギノ角ゴ Pro W3"/>
              </a:rPr>
            </a:br>
            <a:r>
              <a:rPr lang="en-GB" altLang="de-DE" sz="1700" baseline="0">
                <a:solidFill>
                  <a:srgbClr val="A50021"/>
                </a:solidFill>
                <a:latin typeface="Arial Narrow" pitchFamily="34" charset="0"/>
                <a:cs typeface="ヒラギノ角ゴ Pro W3"/>
              </a:rPr>
              <a:t>10 MeV Linac</a:t>
            </a:r>
          </a:p>
        </p:txBody>
      </p:sp>
      <p:sp>
        <p:nvSpPr>
          <p:cNvPr id="241" name="Text Box 71"/>
          <p:cNvSpPr txBox="1">
            <a:spLocks noChangeArrowheads="1"/>
          </p:cNvSpPr>
          <p:nvPr/>
        </p:nvSpPr>
        <p:spPr bwMode="auto">
          <a:xfrm>
            <a:off x="5544300" y="1712660"/>
            <a:ext cx="9652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D579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72000" bIns="36000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de-DE" sz="1700" baseline="0">
                <a:solidFill>
                  <a:srgbClr val="009900"/>
                </a:solidFill>
                <a:latin typeface="Arial Narrow" pitchFamily="34" charset="0"/>
                <a:cs typeface="ヒラギノ角ゴ Pro W3"/>
              </a:rPr>
              <a:t>Protons</a:t>
            </a:r>
            <a:br>
              <a:rPr lang="en-GB" altLang="de-DE" sz="1700" baseline="0">
                <a:solidFill>
                  <a:srgbClr val="009900"/>
                </a:solidFill>
                <a:latin typeface="Arial Narrow" pitchFamily="34" charset="0"/>
                <a:cs typeface="ヒラギノ角ゴ Pro W3"/>
              </a:rPr>
            </a:br>
            <a:r>
              <a:rPr lang="en-GB" altLang="de-DE" sz="1700" baseline="0">
                <a:solidFill>
                  <a:srgbClr val="009900"/>
                </a:solidFill>
                <a:latin typeface="Arial Narrow" pitchFamily="34" charset="0"/>
                <a:cs typeface="ヒラギノ角ゴ Pro W3"/>
              </a:rPr>
              <a:t>~150 MeV</a:t>
            </a:r>
            <a:endParaRPr lang="en-GB" altLang="de-DE" sz="1700" baseline="0">
              <a:solidFill>
                <a:srgbClr val="000000"/>
              </a:solidFill>
              <a:latin typeface="Arial Narrow" pitchFamily="34" charset="0"/>
              <a:cs typeface="ヒラギノ角ゴ Pro W3"/>
            </a:endParaRPr>
          </a:p>
        </p:txBody>
      </p:sp>
      <p:sp>
        <p:nvSpPr>
          <p:cNvPr id="242" name="Text Box 72"/>
          <p:cNvSpPr txBox="1">
            <a:spLocks noChangeArrowheads="1"/>
          </p:cNvSpPr>
          <p:nvPr/>
        </p:nvSpPr>
        <p:spPr bwMode="auto">
          <a:xfrm>
            <a:off x="5522075" y="1892047"/>
            <a:ext cx="10795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1D5797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2000" tIns="36000" rIns="72000" bIns="36000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>
              <a:lnSpc>
                <a:spcPct val="110000"/>
              </a:lnSpc>
            </a:pPr>
            <a:r>
              <a:rPr lang="en-GB" altLang="de-DE" sz="1700" baseline="0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  <a:t>Spread-Out</a:t>
            </a:r>
            <a:br>
              <a:rPr lang="en-GB" altLang="de-DE" sz="1700" baseline="0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</a:br>
            <a:r>
              <a:rPr lang="en-GB" altLang="de-DE" sz="1700" baseline="0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  <a:t>Bragg Peak</a:t>
            </a:r>
            <a:br>
              <a:rPr lang="en-GB" altLang="de-DE" sz="1700" baseline="0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</a:br>
            <a:r>
              <a:rPr lang="en-GB" altLang="de-DE" sz="1700" baseline="0">
                <a:solidFill>
                  <a:srgbClr val="0000FF"/>
                </a:solidFill>
                <a:latin typeface="Arial Narrow" pitchFamily="34" charset="0"/>
                <a:cs typeface="ヒラギノ角ゴ Pro W3"/>
              </a:rPr>
              <a:t>SOBP</a:t>
            </a:r>
          </a:p>
        </p:txBody>
      </p:sp>
      <p:sp>
        <p:nvSpPr>
          <p:cNvPr id="243" name="Ellipse 1"/>
          <p:cNvSpPr>
            <a:spLocks noChangeArrowheads="1"/>
          </p:cNvSpPr>
          <p:nvPr/>
        </p:nvSpPr>
        <p:spPr bwMode="auto">
          <a:xfrm>
            <a:off x="5336337" y="3289047"/>
            <a:ext cx="1244600" cy="1401763"/>
          </a:xfrm>
          <a:prstGeom prst="ellipse">
            <a:avLst/>
          </a:prstGeom>
          <a:noFill/>
          <a:ln w="31750" cap="rnd">
            <a:solidFill>
              <a:schemeClr val="hlink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 eaLnBrk="1" hangingPunct="1"/>
            <a:endParaRPr lang="en-GB" altLang="en-US" sz="1700" baseline="0">
              <a:solidFill>
                <a:srgbClr val="000000"/>
              </a:solidFill>
              <a:latin typeface="Arial Narrow" pitchFamily="34" charset="0"/>
              <a:cs typeface="ヒラギノ角ゴ Pro W3"/>
            </a:endParaRPr>
          </a:p>
        </p:txBody>
      </p:sp>
      <p:sp>
        <p:nvSpPr>
          <p:cNvPr id="244" name="Textfeld 2"/>
          <p:cNvSpPr txBox="1">
            <a:spLocks noChangeArrowheads="1"/>
          </p:cNvSpPr>
          <p:nvPr/>
        </p:nvSpPr>
        <p:spPr bwMode="auto">
          <a:xfrm>
            <a:off x="5577637" y="3671635"/>
            <a:ext cx="7302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pPr algn="ctr"/>
            <a:r>
              <a:rPr lang="en-GB" altLang="en-US" sz="1700" baseline="0">
                <a:solidFill>
                  <a:srgbClr val="262673"/>
                </a:solidFill>
                <a:latin typeface="Arial Narrow" pitchFamily="34" charset="0"/>
                <a:cs typeface="ヒラギノ角ゴ Pro W3"/>
              </a:rPr>
              <a:t>Critical</a:t>
            </a:r>
            <a:br>
              <a:rPr lang="en-GB" altLang="en-US" sz="1700" baseline="0">
                <a:solidFill>
                  <a:srgbClr val="262673"/>
                </a:solidFill>
                <a:latin typeface="Arial Narrow" pitchFamily="34" charset="0"/>
                <a:cs typeface="ヒラギノ角ゴ Pro W3"/>
              </a:rPr>
            </a:br>
            <a:r>
              <a:rPr lang="en-GB" altLang="en-US" sz="1700" baseline="0">
                <a:solidFill>
                  <a:srgbClr val="262673"/>
                </a:solidFill>
                <a:latin typeface="Arial Narrow" pitchFamily="34" charset="0"/>
                <a:cs typeface="ヒラギノ角ゴ Pro W3"/>
              </a:rPr>
              <a:t>Organ</a:t>
            </a:r>
          </a:p>
        </p:txBody>
      </p:sp>
      <p:sp>
        <p:nvSpPr>
          <p:cNvPr id="248" name="Inhaltsplatzhalter 1"/>
          <p:cNvSpPr txBox="1">
            <a:spLocks/>
          </p:cNvSpPr>
          <p:nvPr/>
        </p:nvSpPr>
        <p:spPr>
          <a:xfrm>
            <a:off x="306388" y="5300663"/>
            <a:ext cx="8010028" cy="1564769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buClr>
                <a:schemeClr val="accent2"/>
              </a:buClr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1pPr>
            <a:lvl2pPr marL="182563" indent="-182563">
              <a:lnSpc>
                <a:spcPct val="11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Lucida Grande"/>
              <a:buChar char="•"/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2pPr>
            <a:lvl3pPr marL="358775" indent="-179388">
              <a:lnSpc>
                <a:spcPct val="110000"/>
              </a:lnSpc>
              <a:spcBef>
                <a:spcPts val="600"/>
              </a:spcBef>
              <a:buFont typeface="Lucida Grande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ヒラギノ角ゴ Pro W3"/>
              </a:defRPr>
            </a:lvl3pPr>
            <a:lvl4pPr marL="627063" indent="-179388">
              <a:lnSpc>
                <a:spcPct val="110000"/>
              </a:lnSpc>
              <a:spcBef>
                <a:spcPts val="600"/>
              </a:spcBef>
              <a:buFont typeface="Lucida Grande"/>
              <a:buChar char="–"/>
              <a:defRPr sz="1700">
                <a:solidFill>
                  <a:schemeClr val="tx1"/>
                </a:solidFill>
                <a:latin typeface="Arial Narrow" pitchFamily="34" charset="0"/>
                <a:ea typeface="MS PGothic" pitchFamily="34" charset="-128"/>
                <a:cs typeface="ヒラギノ角ゴ Pro W3"/>
              </a:defRPr>
            </a:lvl4pPr>
            <a:lvl5pPr marL="2057400" indent="-228600">
              <a:lnSpc>
                <a:spcPct val="110000"/>
              </a:lnSpc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 Narrow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buClr>
                <a:srgbClr val="606060"/>
              </a:buClr>
            </a:pPr>
            <a:r>
              <a:rPr lang="en-GB" altLang="en-US" baseline="0" dirty="0">
                <a:solidFill>
                  <a:srgbClr val="000000"/>
                </a:solidFill>
              </a:rPr>
              <a:t>Proton therapy vs. conventional radio therapy (photons):</a:t>
            </a:r>
          </a:p>
          <a:p>
            <a:pPr>
              <a:buClr>
                <a:srgbClr val="606060"/>
              </a:buClr>
              <a:buFontTx/>
              <a:buChar char="•"/>
            </a:pPr>
            <a:r>
              <a:rPr lang="en-GB" altLang="en-US" baseline="0" dirty="0">
                <a:solidFill>
                  <a:srgbClr val="000000"/>
                </a:solidFill>
              </a:rPr>
              <a:t>Better dose conformation to target / </a:t>
            </a:r>
            <a:r>
              <a:rPr lang="en-GB" altLang="en-US" baseline="0" dirty="0" err="1">
                <a:solidFill>
                  <a:srgbClr val="000000"/>
                </a:solidFill>
              </a:rPr>
              <a:t>tumor</a:t>
            </a:r>
            <a:endParaRPr lang="en-GB" altLang="en-US" baseline="0" dirty="0">
              <a:solidFill>
                <a:srgbClr val="000000"/>
              </a:solidFill>
            </a:endParaRPr>
          </a:p>
          <a:p>
            <a:pPr>
              <a:buClr>
                <a:srgbClr val="606060"/>
              </a:buClr>
              <a:buFontTx/>
              <a:buChar char="•"/>
            </a:pPr>
            <a:r>
              <a:rPr lang="en-GB" altLang="en-US" baseline="0" dirty="0">
                <a:solidFill>
                  <a:srgbClr val="000000"/>
                </a:solidFill>
              </a:rPr>
              <a:t>Less dose to healthy tissue</a:t>
            </a:r>
          </a:p>
          <a:p>
            <a:pPr>
              <a:buClr>
                <a:srgbClr val="606060"/>
              </a:buClr>
            </a:pPr>
            <a:r>
              <a:rPr lang="en-GB" altLang="en-US" baseline="0" dirty="0">
                <a:solidFill>
                  <a:srgbClr val="000000"/>
                </a:solidFill>
              </a:rPr>
              <a:t>Also important: </a:t>
            </a:r>
            <a:r>
              <a:rPr lang="en-GB" altLang="en-US" baseline="0" dirty="0">
                <a:solidFill>
                  <a:srgbClr val="C00000"/>
                </a:solidFill>
              </a:rPr>
              <a:t>multiple fields</a:t>
            </a:r>
            <a:r>
              <a:rPr lang="en-GB" altLang="en-US" baseline="0" dirty="0">
                <a:solidFill>
                  <a:srgbClr val="000000"/>
                </a:solidFill>
              </a:rPr>
              <a:t> (2-3) and </a:t>
            </a:r>
            <a:r>
              <a:rPr lang="en-GB" altLang="en-US" baseline="0" dirty="0">
                <a:solidFill>
                  <a:srgbClr val="C00000"/>
                </a:solidFill>
              </a:rPr>
              <a:t>fractionation</a:t>
            </a:r>
            <a:r>
              <a:rPr lang="en-GB" altLang="en-US" baseline="0" dirty="0">
                <a:solidFill>
                  <a:srgbClr val="000000"/>
                </a:solidFill>
              </a:rPr>
              <a:t> (30)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6086594"/>
      </p:ext>
    </p:extLst>
  </p:cSld>
  <p:clrMapOvr>
    <a:masterClrMapping/>
  </p:clrMapOvr>
  <p:transition spd="med" advTm="1445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  <p:bldP spid="203" grpId="0" animBg="1"/>
      <p:bldP spid="203" grpId="1" animBg="1"/>
      <p:bldP spid="204" grpId="0" animBg="1"/>
      <p:bldP spid="204" grpId="1" animBg="1"/>
      <p:bldP spid="205" grpId="0" animBg="1"/>
      <p:bldP spid="205" grpId="1" animBg="1"/>
      <p:bldP spid="206" grpId="0" animBg="1"/>
      <p:bldP spid="206" grpId="1" animBg="1"/>
      <p:bldP spid="207" grpId="0" animBg="1"/>
      <p:bldP spid="207" grpId="1" animBg="1"/>
      <p:bldP spid="208" grpId="0" animBg="1"/>
      <p:bldP spid="208" grpId="1" animBg="1"/>
      <p:bldP spid="209" grpId="0" animBg="1"/>
      <p:bldP spid="209" grpId="1" animBg="1"/>
      <p:bldP spid="210" grpId="0" animBg="1"/>
      <p:bldP spid="210" grpId="1" animBg="1"/>
      <p:bldP spid="211" grpId="0" animBg="1"/>
      <p:bldP spid="211" grpId="1" animBg="1"/>
      <p:bldP spid="212" grpId="0" animBg="1"/>
      <p:bldP spid="212" grpId="1" animBg="1"/>
      <p:bldP spid="213" grpId="0" animBg="1"/>
      <p:bldP spid="213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40" grpId="0"/>
      <p:bldP spid="241" grpId="0"/>
      <p:bldP spid="241" grpId="1"/>
      <p:bldP spid="242" grpId="0"/>
      <p:bldP spid="243" grpId="0" animBg="1"/>
      <p:bldP spid="2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Gantry3\BilderBaustelle\proscan_d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834" y="731091"/>
            <a:ext cx="2911720" cy="222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</a:t>
            </a:r>
            <a:r>
              <a:rPr lang="en-US" dirty="0"/>
              <a:t>changes of the beam energy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4</a:t>
            </a:fld>
            <a:endParaRPr lang="de-DE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64542" y="836613"/>
            <a:ext cx="7435850" cy="5702300"/>
          </a:xfrm>
          <a:prstGeom prst="rect">
            <a:avLst/>
          </a:prstGeom>
        </p:spPr>
        <p:txBody>
          <a:bodyPr/>
          <a:lstStyle>
            <a:lvl1pPr marL="1778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5600" indent="18415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50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73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300" indent="-182563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88" indent="-179388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88" indent="-17780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US" altLang="en-US" sz="1500" u="sng" dirty="0"/>
              <a:t>Gantry 2 and PROSCAN are optimized for fast energy changes:</a:t>
            </a:r>
          </a:p>
          <a:p>
            <a:pPr>
              <a:defRPr/>
            </a:pPr>
            <a:r>
              <a:rPr lang="en-US" altLang="en-US" sz="1500" dirty="0"/>
              <a:t>Cyclotron provides </a:t>
            </a:r>
            <a:r>
              <a:rPr lang="en-US" altLang="en-US" sz="1500" dirty="0">
                <a:solidFill>
                  <a:srgbClr val="C00000"/>
                </a:solidFill>
              </a:rPr>
              <a:t>fixed energy </a:t>
            </a:r>
            <a:r>
              <a:rPr lang="en-US" altLang="en-US" sz="1500" dirty="0"/>
              <a:t>(250 MeV)</a:t>
            </a:r>
          </a:p>
          <a:p>
            <a:pPr>
              <a:defRPr/>
            </a:pPr>
            <a:r>
              <a:rPr lang="en-US" altLang="en-US" sz="1500" dirty="0"/>
              <a:t>Fast mechanical </a:t>
            </a:r>
            <a:r>
              <a:rPr lang="en-US" altLang="en-US" sz="1500" dirty="0">
                <a:solidFill>
                  <a:srgbClr val="C00000"/>
                </a:solidFill>
              </a:rPr>
              <a:t>degrader</a:t>
            </a:r>
            <a:r>
              <a:rPr lang="en-US" altLang="en-US" sz="1500" dirty="0"/>
              <a:t> for energy modulation</a:t>
            </a:r>
          </a:p>
          <a:p>
            <a:pPr>
              <a:defRPr/>
            </a:pPr>
            <a:r>
              <a:rPr lang="en-US" altLang="en-US" sz="1500" dirty="0"/>
              <a:t>Laminated magnets / dedicated power supplies</a:t>
            </a:r>
          </a:p>
          <a:p>
            <a:pPr>
              <a:defRPr/>
            </a:pPr>
            <a:r>
              <a:rPr lang="en-US" altLang="en-US" sz="1500" dirty="0"/>
              <a:t>Intensity compensation concept</a:t>
            </a:r>
          </a:p>
          <a:p>
            <a:pPr>
              <a:defRPr/>
            </a:pPr>
            <a:r>
              <a:rPr lang="en-US" altLang="en-US" sz="1500" dirty="0"/>
              <a:t>Need to consider magnetization and hysteresis effects</a:t>
            </a:r>
          </a:p>
          <a:p>
            <a:pPr>
              <a:defRPr/>
            </a:pPr>
            <a:endParaRPr lang="en-US" altLang="en-US" sz="1500" dirty="0"/>
          </a:p>
          <a:p>
            <a:pPr>
              <a:defRPr/>
            </a:pPr>
            <a:endParaRPr lang="en-US" altLang="en-US" sz="1500" dirty="0"/>
          </a:p>
          <a:p>
            <a:pPr marL="0" indent="0">
              <a:buNone/>
              <a:defRPr/>
            </a:pPr>
            <a:r>
              <a:rPr lang="en-US" altLang="en-US" sz="1500" u="sng" dirty="0"/>
              <a:t>Realized:</a:t>
            </a:r>
          </a:p>
          <a:p>
            <a:pPr>
              <a:defRPr/>
            </a:pPr>
            <a:r>
              <a:rPr lang="en-US" altLang="en-US" sz="1500" b="1" dirty="0">
                <a:solidFill>
                  <a:srgbClr val="A50021"/>
                </a:solidFill>
              </a:rPr>
              <a:t>~100 </a:t>
            </a:r>
            <a:r>
              <a:rPr lang="en-US" altLang="en-US" sz="1500" b="1" dirty="0" err="1">
                <a:solidFill>
                  <a:srgbClr val="A50021"/>
                </a:solidFill>
              </a:rPr>
              <a:t>ms</a:t>
            </a:r>
            <a:r>
              <a:rPr lang="en-US" altLang="en-US" sz="1500" dirty="0">
                <a:solidFill>
                  <a:srgbClr val="A50021"/>
                </a:solidFill>
              </a:rPr>
              <a:t> dead time </a:t>
            </a:r>
            <a:r>
              <a:rPr lang="en-US" altLang="en-US" sz="1500" dirty="0"/>
              <a:t>for</a:t>
            </a:r>
            <a:br>
              <a:rPr lang="en-US" altLang="en-US" sz="1500" dirty="0"/>
            </a:br>
            <a:r>
              <a:rPr lang="en-US" altLang="en-US" sz="1500" dirty="0"/>
              <a:t>range steps of 5 mm  (in water)</a:t>
            </a:r>
          </a:p>
          <a:p>
            <a:pPr>
              <a:defRPr/>
            </a:pPr>
            <a:r>
              <a:rPr lang="en-US" altLang="en-US" sz="1500" dirty="0"/>
              <a:t>Order of magnitude faster</a:t>
            </a:r>
            <a:br>
              <a:rPr lang="en-US" altLang="en-US" sz="1500" dirty="0"/>
            </a:br>
            <a:r>
              <a:rPr lang="en-US" altLang="en-US" sz="1500" dirty="0"/>
              <a:t>than other systems</a:t>
            </a:r>
          </a:p>
          <a:p>
            <a:pPr lvl="1">
              <a:defRPr/>
            </a:pPr>
            <a:endParaRPr lang="en-US" altLang="en-US" sz="1500" dirty="0"/>
          </a:p>
          <a:p>
            <a:pPr marL="0" lvl="1" indent="0">
              <a:buFont typeface="Lucida Grande"/>
              <a:buNone/>
              <a:defRPr/>
            </a:pPr>
            <a:r>
              <a:rPr lang="en-US" altLang="en-US" sz="1500" u="sng" dirty="0"/>
              <a:t>Benefits:</a:t>
            </a:r>
          </a:p>
          <a:p>
            <a:pPr>
              <a:defRPr/>
            </a:pPr>
            <a:r>
              <a:rPr lang="en-US" altLang="en-US" sz="1500" dirty="0">
                <a:solidFill>
                  <a:srgbClr val="A50021"/>
                </a:solidFill>
              </a:rPr>
              <a:t>Faster</a:t>
            </a:r>
            <a:r>
              <a:rPr lang="en-US" altLang="en-US" sz="1500" dirty="0"/>
              <a:t> treatments</a:t>
            </a:r>
          </a:p>
          <a:p>
            <a:pPr>
              <a:defRPr/>
            </a:pPr>
            <a:r>
              <a:rPr lang="en-US" altLang="en-US" sz="1500" dirty="0"/>
              <a:t>Potential for </a:t>
            </a:r>
            <a:r>
              <a:rPr lang="en-US" altLang="en-US" sz="1500" dirty="0">
                <a:solidFill>
                  <a:srgbClr val="A50021"/>
                </a:solidFill>
              </a:rPr>
              <a:t>volumetric repainting</a:t>
            </a:r>
            <a:br>
              <a:rPr lang="en-US" altLang="en-US" sz="1500" dirty="0">
                <a:solidFill>
                  <a:srgbClr val="A50021"/>
                </a:solidFill>
              </a:rPr>
            </a:br>
            <a:r>
              <a:rPr lang="en-US" altLang="en-US" sz="1500" dirty="0"/>
              <a:t>(Goal: </a:t>
            </a:r>
            <a:r>
              <a:rPr lang="en-US" altLang="en-US" sz="1500" dirty="0">
                <a:solidFill>
                  <a:srgbClr val="C00000"/>
                </a:solidFill>
              </a:rPr>
              <a:t>1-2 minute </a:t>
            </a:r>
            <a:r>
              <a:rPr lang="en-US" altLang="en-US" sz="1500" dirty="0"/>
              <a:t>for 1 liter and</a:t>
            </a:r>
            <a:br>
              <a:rPr lang="en-US" altLang="en-US" sz="1500" dirty="0"/>
            </a:br>
            <a:r>
              <a:rPr lang="en-US" altLang="en-US" sz="1500" dirty="0"/>
              <a:t>1 Gray with 10x rescanning)</a:t>
            </a:r>
          </a:p>
        </p:txBody>
      </p:sp>
      <p:graphicFrame>
        <p:nvGraphicFramePr>
          <p:cNvPr id="6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889403"/>
              </p:ext>
            </p:extLst>
          </p:nvPr>
        </p:nvGraphicFramePr>
        <p:xfrm>
          <a:off x="6991523" y="164353"/>
          <a:ext cx="1798638" cy="1133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r:id="rId6" imgW="7704488" imgH="4846740" progId="MSPhotoEd.3">
                  <p:embed/>
                </p:oleObj>
              </mc:Choice>
              <mc:Fallback>
                <p:oleObj r:id="rId6" imgW="7704488" imgH="484674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1523" y="164353"/>
                        <a:ext cx="1798638" cy="1133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Gerade Verbindung mit Pfeil 3"/>
          <p:cNvCxnSpPr/>
          <p:nvPr/>
        </p:nvCxnSpPr>
        <p:spPr>
          <a:xfrm flipH="1">
            <a:off x="6876256" y="1297828"/>
            <a:ext cx="1008112" cy="7630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1"/>
          <p:cNvSpPr txBox="1">
            <a:spLocks noChangeArrowheads="1"/>
          </p:cNvSpPr>
          <p:nvPr/>
        </p:nvSpPr>
        <p:spPr bwMode="auto">
          <a:xfrm>
            <a:off x="4579938" y="3074988"/>
            <a:ext cx="347662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aseline="30000">
                <a:solidFill>
                  <a:schemeClr val="tx1"/>
                </a:solidFill>
                <a:latin typeface="Times" pitchFamily="-112" charset="0"/>
              </a:defRPr>
            </a:lvl1pPr>
            <a:lvl2pPr marL="742950" indent="-28575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2pPr>
            <a:lvl3pPr marL="11430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3pPr>
            <a:lvl4pPr marL="16002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4pPr>
            <a:lvl5pPr marL="2057400" indent="-228600">
              <a:defRPr sz="2400" baseline="30000">
                <a:solidFill>
                  <a:schemeClr val="tx1"/>
                </a:solidFill>
                <a:latin typeface="Times" pitchFamily="-11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30000">
                <a:solidFill>
                  <a:schemeClr val="tx1"/>
                </a:solidFill>
                <a:latin typeface="Times" pitchFamily="-112" charset="0"/>
              </a:defRPr>
            </a:lvl9pPr>
          </a:lstStyle>
          <a:p>
            <a:r>
              <a:rPr lang="en-US" altLang="en-US" sz="1700" b="1" baseline="0">
                <a:solidFill>
                  <a:srgbClr val="000000"/>
                </a:solidFill>
                <a:latin typeface="Arial Narrow" pitchFamily="34" charset="0"/>
                <a:ea typeface="ヒラギノ角ゴ Pro W3"/>
                <a:cs typeface="ヒラギノ角ゴ Pro W3"/>
              </a:rPr>
              <a:t>Energy modulation in scintillator block</a:t>
            </a:r>
            <a:endParaRPr lang="en-GB" altLang="en-US" sz="1700" b="1" baseline="0">
              <a:solidFill>
                <a:srgbClr val="000000"/>
              </a:solidFill>
              <a:latin typeface="Arial Narrow" pitchFamily="34" charset="0"/>
              <a:ea typeface="ヒラギノ角ゴ Pro W3"/>
              <a:cs typeface="ヒラギノ角ゴ Pro W3"/>
            </a:endParaRPr>
          </a:p>
        </p:txBody>
      </p:sp>
      <p:pic>
        <p:nvPicPr>
          <p:cNvPr id="10" name="FastEnergyChangeDVD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65511" y="3413373"/>
            <a:ext cx="5198977" cy="292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64979"/>
      </p:ext>
    </p:extLst>
  </p:cSld>
  <p:clrMapOvr>
    <a:masterClrMapping/>
  </p:clrMapOvr>
  <p:transition spd="med" advTm="34668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265" objId="10"/>
        <p14:pauseEvt time="32852" objId="10"/>
        <p14:stopEvt time="34668" objId="1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How</a:t>
            </a:r>
            <a:r>
              <a:rPr lang="de-CH" dirty="0"/>
              <a:t>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measure</a:t>
            </a:r>
            <a:r>
              <a:rPr lang="de-CH" dirty="0"/>
              <a:t> </a:t>
            </a:r>
            <a:r>
              <a:rPr lang="de-CH" dirty="0" err="1"/>
              <a:t>proton</a:t>
            </a:r>
            <a:r>
              <a:rPr lang="de-CH" dirty="0"/>
              <a:t> </a:t>
            </a:r>
            <a:r>
              <a:rPr lang="de-CH" dirty="0" err="1"/>
              <a:t>energy</a:t>
            </a:r>
            <a:r>
              <a:rPr lang="de-CH" dirty="0"/>
              <a:t>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5</a:t>
            </a:fld>
            <a:endParaRPr lang="de-DE" dirty="0"/>
          </a:p>
        </p:txBody>
      </p:sp>
      <p:sp>
        <p:nvSpPr>
          <p:cNvPr id="4" name="TextBox 3"/>
          <p:cNvSpPr txBox="1"/>
          <p:nvPr/>
        </p:nvSpPr>
        <p:spPr>
          <a:xfrm>
            <a:off x="1043608" y="949896"/>
            <a:ext cx="7920880" cy="6120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The </a:t>
            </a:r>
            <a:r>
              <a:rPr lang="de-CH" sz="1800" kern="1000" spc="30" dirty="0" err="1">
                <a:latin typeface="+mn-lt"/>
                <a:cs typeface="Franklin Gothic Book"/>
              </a:rPr>
              <a:t>most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i="1" kern="1000" spc="30" dirty="0" err="1">
                <a:latin typeface="+mn-lt"/>
                <a:cs typeface="Franklin Gothic Book"/>
              </a:rPr>
              <a:t>straightforward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way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is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to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measure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the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range</a:t>
            </a:r>
            <a:r>
              <a:rPr lang="de-CH" sz="1800" kern="1000" spc="30" dirty="0">
                <a:latin typeface="+mn-lt"/>
                <a:cs typeface="Franklin Gothic Book"/>
              </a:rPr>
              <a:t> in </a:t>
            </a:r>
            <a:r>
              <a:rPr lang="de-CH" sz="1800" kern="1000" spc="30" dirty="0" err="1">
                <a:latin typeface="+mn-lt"/>
                <a:cs typeface="Franklin Gothic Book"/>
              </a:rPr>
              <a:t>water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5" name="AutoShape 2" descr="https://codebeamer.psi.ch/cb/displayDocument/P9080023-1.jpg?doc_id=22876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https://codebeamer.psi.ch/cb/displayDocument/P9080023-1.jpg?doc_id=228768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68" y="1580542"/>
            <a:ext cx="2347472" cy="176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gagnon_f\Dropbox\PSI\Presentation\TIPP\2017\WaterTan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1138"/>
            <a:ext cx="3672408" cy="194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eform 17"/>
          <p:cNvSpPr/>
          <p:nvPr/>
        </p:nvSpPr>
        <p:spPr bwMode="auto">
          <a:xfrm>
            <a:off x="1633786" y="3140968"/>
            <a:ext cx="1872208" cy="765947"/>
          </a:xfrm>
          <a:custGeom>
            <a:avLst/>
            <a:gdLst>
              <a:gd name="connsiteX0" fmla="*/ 0 w 3168713"/>
              <a:gd name="connsiteY0" fmla="*/ 1174118 h 1943662"/>
              <a:gd name="connsiteX1" fmla="*/ 2073244 w 3168713"/>
              <a:gd name="connsiteY1" fmla="*/ 1065476 h 1943662"/>
              <a:gd name="connsiteX2" fmla="*/ 2743200 w 3168713"/>
              <a:gd name="connsiteY2" fmla="*/ 6221 h 1943662"/>
              <a:gd name="connsiteX3" fmla="*/ 2915216 w 3168713"/>
              <a:gd name="connsiteY3" fmla="*/ 1617737 h 1943662"/>
              <a:gd name="connsiteX4" fmla="*/ 3168713 w 3168713"/>
              <a:gd name="connsiteY4" fmla="*/ 1943662 h 194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713" h="1943662">
                <a:moveTo>
                  <a:pt x="0" y="1174118"/>
                </a:moveTo>
                <a:lnTo>
                  <a:pt x="2073244" y="1065476"/>
                </a:lnTo>
                <a:cubicBezTo>
                  <a:pt x="2530444" y="870826"/>
                  <a:pt x="2602871" y="-85822"/>
                  <a:pt x="2743200" y="6221"/>
                </a:cubicBezTo>
                <a:cubicBezTo>
                  <a:pt x="2883529" y="98264"/>
                  <a:pt x="2844297" y="1294830"/>
                  <a:pt x="2915216" y="1617737"/>
                </a:cubicBezTo>
                <a:cubicBezTo>
                  <a:pt x="2986135" y="1940644"/>
                  <a:pt x="3077424" y="1942153"/>
                  <a:pt x="3168713" y="194366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>
            <a:off x="1043608" y="2520975"/>
            <a:ext cx="720080" cy="187945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2276872"/>
            <a:ext cx="1150913" cy="3829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Protons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17" name="Flowchart: Direct Access Storage 16"/>
          <p:cNvSpPr/>
          <p:nvPr/>
        </p:nvSpPr>
        <p:spPr bwMode="auto">
          <a:xfrm>
            <a:off x="1967551" y="2329488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547664" y="3140968"/>
            <a:ext cx="0" cy="7659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1547664" y="3906915"/>
            <a:ext cx="2295872" cy="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971599" y="1255930"/>
            <a:ext cx="78136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proton range r</a:t>
            </a:r>
            <a:r>
              <a:rPr lang="en-US" baseline="-25000" dirty="0"/>
              <a:t>0</a:t>
            </a:r>
            <a:r>
              <a:rPr lang="en-US" dirty="0"/>
              <a:t> is defined as the depth where 50% of the protons have stopped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59632" y="3068960"/>
            <a:ext cx="288032" cy="693939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Dose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95328" y="1861814"/>
                <a:ext cx="2617440" cy="753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>
                  <a:lnSpc>
                    <a:spcPct val="11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CH" sz="1800" b="0" i="1" kern="1000" spc="30" smtClean="0">
                          <a:latin typeface="Cambria Math"/>
                          <a:cs typeface="Franklin Gothic Book"/>
                        </a:rPr>
                        <m:t>𝑅</m:t>
                      </m:r>
                      <m:d>
                        <m:dPr>
                          <m:ctrlPr>
                            <a:rPr lang="de-CH" sz="1800" b="0" i="1" kern="1000" spc="30" smtClean="0">
                              <a:latin typeface="Cambria Math"/>
                              <a:cs typeface="Franklin Gothic Book"/>
                            </a:rPr>
                          </m:ctrlPr>
                        </m:dPr>
                        <m:e>
                          <m:r>
                            <a:rPr lang="de-CH" sz="1800" b="0" i="1" kern="1000" spc="30" smtClean="0">
                              <a:latin typeface="Cambria Math"/>
                              <a:cs typeface="Franklin Gothic Book"/>
                            </a:rPr>
                            <m:t>𝐸</m:t>
                          </m:r>
                        </m:e>
                      </m:d>
                      <m:r>
                        <a:rPr lang="de-CH" sz="1800" b="0" i="1" kern="1000" spc="30" smtClean="0">
                          <a:latin typeface="Cambria Math"/>
                          <a:cs typeface="Franklin Gothic Book"/>
                        </a:rPr>
                        <m:t>= </m:t>
                      </m:r>
                      <m:nary>
                        <m:naryPr>
                          <m:ctrlPr>
                            <a:rPr lang="de-CH" sz="1800" b="0" i="1" kern="1000" spc="30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CH" sz="1800" b="0" i="1" kern="1000" spc="30" smtClean="0">
                              <a:latin typeface="Cambria Math"/>
                            </a:rPr>
                            <m:t>0</m:t>
                          </m:r>
                        </m:sub>
                        <m:sup>
                          <m:r>
                            <a:rPr lang="de-CH" sz="1800" b="0" i="1" kern="1000" spc="30" smtClean="0">
                              <a:latin typeface="Cambria Math"/>
                            </a:rPr>
                            <m:t>𝐸</m:t>
                          </m:r>
                        </m:sup>
                        <m:e>
                          <m:f>
                            <m:fPr>
                              <m:ctrlPr>
                                <a:rPr lang="de-CH" sz="1800" b="0" i="1" kern="1000" spc="30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de-CH" sz="1800" i="1" kern="1000" spc="30">
                                  <a:latin typeface="Cambria Math"/>
                                </a:rPr>
                                <m:t>𝑑𝐸</m:t>
                              </m:r>
                              <m:r>
                                <a:rPr lang="de-CH" sz="1800" b="0" i="1" kern="1000" spc="30" smtClean="0">
                                  <a:latin typeface="Cambria Math"/>
                                </a:rPr>
                                <m:t>′</m:t>
                              </m:r>
                            </m:num>
                            <m:den>
                              <m:r>
                                <a:rPr lang="de-CH" sz="1800" b="0" i="1" kern="1000" spc="30" smtClean="0">
                                  <a:latin typeface="Cambria Math"/>
                                </a:rPr>
                                <m:t>𝑆</m:t>
                              </m:r>
                              <m:r>
                                <a:rPr lang="de-CH" sz="1800" b="0" i="1" kern="1000" spc="30" smtClean="0">
                                  <a:latin typeface="Cambria Math"/>
                                </a:rPr>
                                <m:t>(</m:t>
                              </m:r>
                              <m:r>
                                <a:rPr lang="de-CH" sz="1800" b="0" i="1" kern="1000" spc="30" smtClean="0">
                                  <a:latin typeface="Cambria Math"/>
                                </a:rPr>
                                <m:t>𝐸</m:t>
                              </m:r>
                              <m:r>
                                <a:rPr lang="de-CH" sz="1800" b="0" i="1" kern="1000" spc="30" smtClean="0">
                                  <a:latin typeface="Cambria Math"/>
                                </a:rPr>
                                <m:t>′)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1800" kern="1000" spc="30" dirty="0" err="1">
                  <a:latin typeface="+mn-lt"/>
                  <a:cs typeface="Franklin Gothic Book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328" y="1861814"/>
                <a:ext cx="2617440" cy="75313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8206312" y="4941168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995936" y="2708920"/>
            <a:ext cx="3888432" cy="12961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R: </a:t>
            </a:r>
            <a:r>
              <a:rPr lang="de-CH" sz="1800" kern="1000" spc="30" dirty="0" err="1">
                <a:latin typeface="+mn-lt"/>
                <a:cs typeface="Franklin Gothic Book"/>
              </a:rPr>
              <a:t>projected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range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E: </a:t>
            </a:r>
            <a:r>
              <a:rPr lang="de-CH" sz="1800" kern="1000" spc="30" dirty="0" err="1">
                <a:latin typeface="+mn-lt"/>
                <a:cs typeface="Franklin Gothic Book"/>
              </a:rPr>
              <a:t>energy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N: </a:t>
            </a:r>
            <a:r>
              <a:rPr lang="de-CH" sz="1800" kern="1000" spc="30" dirty="0" err="1">
                <a:latin typeface="+mn-lt"/>
                <a:cs typeface="Franklin Gothic Book"/>
              </a:rPr>
              <a:t>number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atom</a:t>
            </a:r>
            <a:r>
              <a:rPr lang="de-CH" sz="1800" kern="1000" spc="30" dirty="0">
                <a:latin typeface="+mn-lt"/>
                <a:cs typeface="Franklin Gothic Book"/>
              </a:rPr>
              <a:t> per </a:t>
            </a:r>
            <a:r>
              <a:rPr lang="de-CH" sz="1800" kern="1000" spc="30" dirty="0" err="1">
                <a:latin typeface="+mn-lt"/>
                <a:cs typeface="Franklin Gothic Book"/>
              </a:rPr>
              <a:t>unit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volume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S: </a:t>
            </a:r>
            <a:r>
              <a:rPr lang="de-CH" sz="1800" kern="1000" spc="30" dirty="0" err="1">
                <a:latin typeface="+mn-lt"/>
                <a:cs typeface="Franklin Gothic Book"/>
              </a:rPr>
              <a:t>stopping</a:t>
            </a:r>
            <a:r>
              <a:rPr lang="de-CH" sz="1800" kern="1000" spc="30" dirty="0">
                <a:latin typeface="+mn-lt"/>
                <a:cs typeface="Franklin Gothic Book"/>
              </a:rPr>
              <a:t> power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81858" y="4005064"/>
            <a:ext cx="849982" cy="3600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 err="1">
                <a:latin typeface="+mn-lt"/>
                <a:cs typeface="Franklin Gothic Book"/>
              </a:rPr>
              <a:t>Depth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59632" y="4509120"/>
            <a:ext cx="6946680" cy="13464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Measurement </a:t>
            </a:r>
            <a:r>
              <a:rPr lang="de-CH" sz="1800" kern="1000" spc="30" dirty="0" err="1">
                <a:latin typeface="+mn-lt"/>
                <a:cs typeface="Franklin Gothic Book"/>
              </a:rPr>
              <a:t>are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slow</a:t>
            </a:r>
            <a:r>
              <a:rPr lang="de-CH" sz="1800" kern="1000" spc="30" dirty="0">
                <a:latin typeface="+mn-lt"/>
                <a:cs typeface="Franklin Gothic Book"/>
              </a:rPr>
              <a:t> (~</a:t>
            </a:r>
            <a:r>
              <a:rPr lang="de-CH" sz="1800" kern="1000" spc="30" dirty="0" err="1">
                <a:latin typeface="+mn-lt"/>
                <a:cs typeface="Franklin Gothic Book"/>
              </a:rPr>
              <a:t>several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minutes</a:t>
            </a:r>
            <a:r>
              <a:rPr lang="de-CH" sz="1800" kern="1000" spc="30" dirty="0">
                <a:latin typeface="+mn-lt"/>
                <a:cs typeface="Franklin Gothic Book"/>
              </a:rPr>
              <a:t>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Setup </a:t>
            </a:r>
            <a:r>
              <a:rPr lang="de-CH" sz="1800" kern="1000" spc="30" dirty="0" err="1">
                <a:latin typeface="+mn-lt"/>
                <a:cs typeface="Franklin Gothic Book"/>
              </a:rPr>
              <a:t>difficult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to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install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and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remove</a:t>
            </a:r>
            <a:r>
              <a:rPr lang="de-CH" sz="1800" kern="1000" spc="30" dirty="0">
                <a:latin typeface="+mn-lt"/>
                <a:cs typeface="Franklin Gothic Book"/>
              </a:rPr>
              <a:t> (e.g. </a:t>
            </a:r>
            <a:r>
              <a:rPr lang="de-CH" sz="1800" kern="1000" spc="30" dirty="0" err="1">
                <a:latin typeface="+mn-lt"/>
                <a:cs typeface="Franklin Gothic Book"/>
              </a:rPr>
              <a:t>activated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water</a:t>
            </a:r>
            <a:r>
              <a:rPr lang="de-CH" sz="1800" kern="1000" spc="30" dirty="0">
                <a:latin typeface="+mn-lt"/>
                <a:cs typeface="Franklin Gothic Book"/>
              </a:rPr>
              <a:t>)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34" name="Flowchart: Direct Access Storage 33"/>
          <p:cNvSpPr/>
          <p:nvPr/>
        </p:nvSpPr>
        <p:spPr bwMode="auto">
          <a:xfrm>
            <a:off x="1857902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8" name="Flowchart: Direct Access Storage 37"/>
          <p:cNvSpPr/>
          <p:nvPr/>
        </p:nvSpPr>
        <p:spPr bwMode="auto">
          <a:xfrm>
            <a:off x="2010302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9" name="Flowchart: Direct Access Storage 38"/>
          <p:cNvSpPr/>
          <p:nvPr/>
        </p:nvSpPr>
        <p:spPr bwMode="auto">
          <a:xfrm>
            <a:off x="2160903" y="5804656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0" name="Flowchart: Direct Access Storage 39"/>
          <p:cNvSpPr/>
          <p:nvPr/>
        </p:nvSpPr>
        <p:spPr bwMode="auto">
          <a:xfrm>
            <a:off x="2313303" y="5804656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1" name="Flowchart: Direct Access Storage 40"/>
          <p:cNvSpPr/>
          <p:nvPr/>
        </p:nvSpPr>
        <p:spPr bwMode="auto">
          <a:xfrm>
            <a:off x="2483768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2" name="Flowchart: Direct Access Storage 41"/>
          <p:cNvSpPr/>
          <p:nvPr/>
        </p:nvSpPr>
        <p:spPr bwMode="auto">
          <a:xfrm>
            <a:off x="2636168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3" name="Flowchart: Direct Access Storage 42"/>
          <p:cNvSpPr/>
          <p:nvPr/>
        </p:nvSpPr>
        <p:spPr bwMode="auto">
          <a:xfrm>
            <a:off x="2786769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4" name="Flowchart: Direct Access Storage 43"/>
          <p:cNvSpPr/>
          <p:nvPr/>
        </p:nvSpPr>
        <p:spPr bwMode="auto">
          <a:xfrm>
            <a:off x="2939169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5" name="Flowchart: Direct Access Storage 44"/>
          <p:cNvSpPr/>
          <p:nvPr/>
        </p:nvSpPr>
        <p:spPr bwMode="auto">
          <a:xfrm>
            <a:off x="3093052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6" name="Flowchart: Direct Access Storage 45"/>
          <p:cNvSpPr/>
          <p:nvPr/>
        </p:nvSpPr>
        <p:spPr bwMode="auto">
          <a:xfrm>
            <a:off x="3245452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7" name="Flowchart: Direct Access Storage 46"/>
          <p:cNvSpPr/>
          <p:nvPr/>
        </p:nvSpPr>
        <p:spPr bwMode="auto">
          <a:xfrm>
            <a:off x="3396053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8" name="Flowchart: Direct Access Storage 47"/>
          <p:cNvSpPr/>
          <p:nvPr/>
        </p:nvSpPr>
        <p:spPr bwMode="auto">
          <a:xfrm>
            <a:off x="3548453" y="5805264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9" name="Flowchart: Direct Access Storage 48"/>
          <p:cNvSpPr/>
          <p:nvPr/>
        </p:nvSpPr>
        <p:spPr bwMode="auto">
          <a:xfrm>
            <a:off x="3718918" y="5806480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0" name="Flowchart: Direct Access Storage 49"/>
          <p:cNvSpPr/>
          <p:nvPr/>
        </p:nvSpPr>
        <p:spPr bwMode="auto">
          <a:xfrm>
            <a:off x="3871318" y="5806480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1" name="Flowchart: Direct Access Storage 50"/>
          <p:cNvSpPr/>
          <p:nvPr/>
        </p:nvSpPr>
        <p:spPr bwMode="auto">
          <a:xfrm>
            <a:off x="4021919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2" name="Flowchart: Direct Access Storage 51"/>
          <p:cNvSpPr/>
          <p:nvPr/>
        </p:nvSpPr>
        <p:spPr bwMode="auto">
          <a:xfrm>
            <a:off x="4174319" y="5805872"/>
            <a:ext cx="109649" cy="504056"/>
          </a:xfrm>
          <a:prstGeom prst="flowChartMagneticDrum">
            <a:avLst/>
          </a:prstGeom>
          <a:solidFill>
            <a:schemeClr val="tx1">
              <a:lumMod val="65000"/>
              <a:lumOff val="3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>
            <a:off x="1188839" y="5919638"/>
            <a:ext cx="2737304" cy="187945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2775" y="5675535"/>
            <a:ext cx="4391273" cy="3829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kern="1000" spc="30" dirty="0">
                <a:latin typeface="+mn-lt"/>
                <a:cs typeface="Franklin Gothic Book"/>
              </a:rPr>
              <a:t>Protons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  <p:sp>
        <p:nvSpPr>
          <p:cNvPr id="2048" name="TextBox 2047"/>
          <p:cNvSpPr txBox="1"/>
          <p:nvPr/>
        </p:nvSpPr>
        <p:spPr>
          <a:xfrm>
            <a:off x="1188839" y="5301208"/>
            <a:ext cx="7487617" cy="3743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de-CH" sz="1800" kern="1000" spc="30" dirty="0">
                <a:latin typeface="+mn-lt"/>
                <a:cs typeface="Franklin Gothic Book"/>
              </a:rPr>
              <a:t>Solution: combine many detector all together</a:t>
            </a:r>
            <a:endParaRPr lang="en-US" sz="1800" kern="1000" spc="30" dirty="0" err="1">
              <a:latin typeface="+mn-lt"/>
              <a:cs typeface="Franklin Gothic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610202"/>
      </p:ext>
    </p:extLst>
  </p:cSld>
  <p:clrMapOvr>
    <a:masterClrMapping/>
  </p:clrMapOvr>
  <p:transition spd="med" advTm="173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0.16875 1.1111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34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/>
      <p:bldP spid="20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6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>
                <a:ea typeface="ヒラギノ角ゴ Pro W3" charset="-128"/>
              </a:rPr>
              <a:t>The multi-</a:t>
            </a:r>
            <a:r>
              <a:rPr lang="de-CH" dirty="0" err="1">
                <a:ea typeface="ヒラギノ角ゴ Pro W3" charset="-128"/>
              </a:rPr>
              <a:t>layer</a:t>
            </a:r>
            <a:r>
              <a:rPr lang="de-CH" dirty="0">
                <a:ea typeface="ヒラギノ角ゴ Pro W3" charset="-128"/>
              </a:rPr>
              <a:t> </a:t>
            </a:r>
            <a:r>
              <a:rPr lang="de-CH" dirty="0" err="1">
                <a:ea typeface="ヒラギノ角ゴ Pro W3" charset="-128"/>
              </a:rPr>
              <a:t>ionization</a:t>
            </a:r>
            <a:r>
              <a:rPr lang="de-CH" dirty="0">
                <a:ea typeface="ヒラギノ角ゴ Pro W3" charset="-128"/>
              </a:rPr>
              <a:t> </a:t>
            </a:r>
            <a:r>
              <a:rPr lang="de-CH" dirty="0" err="1">
                <a:ea typeface="ヒラギノ角ゴ Pro W3" charset="-128"/>
              </a:rPr>
              <a:t>chamber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4988947" y="1052736"/>
            <a:ext cx="4155053" cy="46799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ea typeface="ヒラギノ角ゴ Pro W3" charset="-128"/>
              </a:rPr>
              <a:t>The </a:t>
            </a:r>
            <a:r>
              <a:rPr lang="en-US" sz="2000" dirty="0">
                <a:ea typeface="ヒラギノ角ゴ Pro W3" charset="-128"/>
              </a:rPr>
              <a:t>MLIC is made of:</a:t>
            </a:r>
          </a:p>
          <a:p>
            <a:pPr marL="285750" indent="-285750"/>
            <a:r>
              <a:rPr lang="en-US" sz="2000" dirty="0">
                <a:ea typeface="ヒラギノ角ゴ Pro W3" charset="-128"/>
              </a:rPr>
              <a:t>128 plates : thickness 1mm</a:t>
            </a:r>
          </a:p>
          <a:p>
            <a:pPr marL="285750" indent="-285750"/>
            <a:r>
              <a:rPr lang="en-US" sz="2000" dirty="0">
                <a:ea typeface="ヒラギノ角ゴ Pro W3" charset="-128"/>
              </a:rPr>
              <a:t>Air gap between electrodes = 1mm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4 Cu layers of 12 </a:t>
            </a:r>
            <a:r>
              <a:rPr lang="el-GR" sz="2000" dirty="0"/>
              <a:t>μ</a:t>
            </a:r>
            <a:r>
              <a:rPr lang="en-US" sz="2000" dirty="0"/>
              <a:t>m</a:t>
            </a:r>
          </a:p>
          <a:p>
            <a:pPr marL="569913" lvl="3" indent="-285750">
              <a:buFont typeface="Arial" panose="020B0604020202020204" pitchFamily="34" charset="0"/>
              <a:buChar char="•"/>
            </a:pPr>
            <a:r>
              <a:rPr lang="en-US" sz="2000" dirty="0"/>
              <a:t>FR4 core of 360</a:t>
            </a:r>
            <a:r>
              <a:rPr lang="el-GR" sz="2000" dirty="0"/>
              <a:t> μ</a:t>
            </a:r>
            <a:r>
              <a:rPr lang="en-US" sz="2000" dirty="0"/>
              <a:t>m</a:t>
            </a:r>
            <a:endParaRPr lang="en-US" sz="2000" dirty="0">
              <a:ea typeface="ヒラギノ角ゴ Pro W3" charset="-128"/>
            </a:endParaRPr>
          </a:p>
          <a:p>
            <a:pPr marL="0" indent="0"/>
            <a:r>
              <a:rPr lang="en-US" sz="2000" dirty="0">
                <a:ea typeface="ヒラギノ角ゴ Pro W3" charset="-128"/>
              </a:rPr>
              <a:t>Power alimentation to the MLIC</a:t>
            </a:r>
          </a:p>
          <a:p>
            <a:pPr marL="0" indent="0">
              <a:buNone/>
            </a:pPr>
            <a:r>
              <a:rPr lang="en-US" sz="2000" dirty="0">
                <a:ea typeface="ヒラギノ角ゴ Pro W3" charset="-128"/>
              </a:rPr>
              <a:t>HV = -200V</a:t>
            </a:r>
          </a:p>
          <a:p>
            <a:pPr marL="0" indent="0"/>
            <a:endParaRPr lang="en-US" dirty="0">
              <a:ea typeface="ヒラギノ角ゴ Pro W3" charset="-128"/>
            </a:endParaRPr>
          </a:p>
          <a:p>
            <a:pPr marL="0" indent="0"/>
            <a:endParaRPr lang="en-US" dirty="0">
              <a:ea typeface="ヒラギノ角ゴ Pro W3" charset="-128"/>
            </a:endParaRPr>
          </a:p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0301" y="1124744"/>
            <a:ext cx="3781425" cy="2836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6597" y="4365104"/>
            <a:ext cx="41764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+mn-lt"/>
                <a:cs typeface="Arial Narrow"/>
              </a:rPr>
              <a:t>The MLIC weight = 10.1 kg</a:t>
            </a:r>
          </a:p>
        </p:txBody>
      </p:sp>
      <p:pic>
        <p:nvPicPr>
          <p:cNvPr id="9" name="Picture 4" descr="G:\ASM_Groups_Users\Users\gf17\Gantry2\MLIC2\MLIC_P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94827"/>
            <a:ext cx="2953315" cy="33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8829" y="4797152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Active area size: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100 mm x 100 mm</a:t>
            </a:r>
            <a:endParaRPr lang="en-US" sz="2000" dirty="0">
              <a:latin typeface="+mn-lt"/>
              <a:cs typeface="Arial Narrow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  <a:cs typeface="Arial Narrow"/>
              </a:rPr>
              <a:t>The WET for one IC  : 2.16 mm </a:t>
            </a:r>
          </a:p>
          <a:p>
            <a:pPr marL="742950" lvl="1" indent="-285750">
              <a:buFont typeface="Wingdings" panose="05000000000000000000" pitchFamily="2" charset="2"/>
              <a:buChar char=""/>
            </a:pPr>
            <a:r>
              <a:rPr lang="en-US" sz="2000" dirty="0">
                <a:latin typeface="+mn-lt"/>
                <a:cs typeface="Arial Narrow"/>
              </a:rPr>
              <a:t>Total WET : 277 mm (±1 mm)</a:t>
            </a:r>
          </a:p>
          <a:p>
            <a:pPr marL="742950" lvl="1" indent="-285750">
              <a:buFont typeface="Wingdings" panose="05000000000000000000" pitchFamily="2" charset="2"/>
              <a:buChar char=""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 Narrow"/>
              </a:rPr>
              <a:t>70 to ~200 MeV ready</a:t>
            </a:r>
          </a:p>
        </p:txBody>
      </p:sp>
    </p:spTree>
    <p:extLst>
      <p:ext uri="{BB962C8B-B14F-4D97-AF65-F5344CB8AC3E}">
        <p14:creationId xmlns:p14="http://schemas.microsoft.com/office/powerpoint/2010/main" val="3446605082"/>
      </p:ext>
    </p:extLst>
  </p:cSld>
  <p:clrMapOvr>
    <a:masterClrMapping/>
  </p:clrMapOvr>
  <p:transition spd="med" advTm="121571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Integrated </a:t>
            </a:r>
            <a:r>
              <a:rPr lang="de-CH" dirty="0" err="1"/>
              <a:t>read</a:t>
            </a:r>
            <a:r>
              <a:rPr lang="de-CH" dirty="0"/>
              <a:t>-out </a:t>
            </a:r>
            <a:r>
              <a:rPr lang="de-CH" dirty="0" err="1"/>
              <a:t>system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7</a:t>
            </a:fld>
            <a:endParaRPr lang="de-DE" dirty="0"/>
          </a:p>
        </p:txBody>
      </p:sp>
      <p:pic>
        <p:nvPicPr>
          <p:cNvPr id="5" name="Picture 5" descr="G:\ASM_Groups_Users\User\gf17\Gantry2\DailyCheck_G2\Presentations\Figures\TERA_ch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99122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12" y="2982416"/>
            <a:ext cx="2240974" cy="169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90" y="3245965"/>
            <a:ext cx="1824403" cy="1368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733" y="3316168"/>
            <a:ext cx="2366343" cy="1183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>
            <a:endCxn id="6" idx="0"/>
          </p:cNvCxnSpPr>
          <p:nvPr/>
        </p:nvCxnSpPr>
        <p:spPr bwMode="auto">
          <a:xfrm flipH="1">
            <a:off x="1398399" y="2657276"/>
            <a:ext cx="653321" cy="325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707904" y="2819846"/>
            <a:ext cx="360040" cy="4261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6948264" y="2657276"/>
            <a:ext cx="0" cy="6588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Right Arrow 12"/>
          <p:cNvSpPr/>
          <p:nvPr/>
        </p:nvSpPr>
        <p:spPr bwMode="auto">
          <a:xfrm>
            <a:off x="290285" y="2060848"/>
            <a:ext cx="1447147" cy="5269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255" y="2199889"/>
            <a:ext cx="1807369" cy="264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700" dirty="0">
                <a:latin typeface="Arial Narrow"/>
                <a:cs typeface="Arial Narrow"/>
              </a:rPr>
              <a:t>Detector signal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44" y="4797152"/>
            <a:ext cx="7738768" cy="1512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TERA CHIP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16 </a:t>
            </a:r>
            <a:r>
              <a:rPr lang="de-CH" sz="1800" kern="1000" spc="30" dirty="0" err="1">
                <a:latin typeface="+mn-lt"/>
                <a:cs typeface="Franklin Gothic Book"/>
              </a:rPr>
              <a:t>bits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resolution</a:t>
            </a:r>
            <a:r>
              <a:rPr lang="de-CH" sz="1800" kern="1000" spc="30" dirty="0">
                <a:latin typeface="+mn-lt"/>
                <a:cs typeface="Franklin Gothic Book"/>
              </a:rPr>
              <a:t>, 64 </a:t>
            </a:r>
            <a:r>
              <a:rPr lang="de-CH" sz="1800" kern="1000" spc="30" dirty="0" err="1">
                <a:latin typeface="+mn-lt"/>
                <a:cs typeface="Franklin Gothic Book"/>
              </a:rPr>
              <a:t>channels</a:t>
            </a:r>
            <a:r>
              <a:rPr lang="de-CH" sz="1800" kern="1000" spc="30" dirty="0">
                <a:latin typeface="+mn-lt"/>
                <a:cs typeface="Franklin Gothic Book"/>
              </a:rPr>
              <a:t> / </a:t>
            </a:r>
            <a:r>
              <a:rPr lang="de-CH" sz="1800" kern="1000" spc="30" dirty="0" err="1">
                <a:latin typeface="+mn-lt"/>
                <a:cs typeface="Franklin Gothic Book"/>
              </a:rPr>
              <a:t>chip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>
                <a:latin typeface="+mn-lt"/>
                <a:cs typeface="Franklin Gothic Book"/>
              </a:rPr>
              <a:t>Current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range</a:t>
            </a:r>
            <a:r>
              <a:rPr lang="de-CH" sz="1800" kern="1000" spc="30" dirty="0">
                <a:latin typeface="+mn-lt"/>
                <a:cs typeface="Franklin Gothic Book"/>
              </a:rPr>
              <a:t> : 1pA </a:t>
            </a:r>
            <a:r>
              <a:rPr lang="de-CH" sz="1800" kern="1000" spc="30" dirty="0" err="1">
                <a:latin typeface="+mn-lt"/>
                <a:cs typeface="Franklin Gothic Book"/>
              </a:rPr>
              <a:t>to</a:t>
            </a:r>
            <a:r>
              <a:rPr lang="de-CH" sz="1800" kern="1000" spc="30" dirty="0">
                <a:latin typeface="+mn-lt"/>
                <a:cs typeface="Franklin Gothic Book"/>
              </a:rPr>
              <a:t> 7.4 </a:t>
            </a:r>
            <a:r>
              <a:rPr lang="de-CH" sz="1800" kern="1000" spc="30" dirty="0" err="1">
                <a:latin typeface="+mn-lt"/>
                <a:cs typeface="Franklin Gothic Book"/>
              </a:rPr>
              <a:t>nA</a:t>
            </a:r>
            <a:r>
              <a:rPr lang="de-CH" sz="1800" kern="1000" spc="30" dirty="0">
                <a:latin typeface="+mn-lt"/>
                <a:cs typeface="Franklin Gothic Book"/>
              </a:rPr>
              <a:t> (minimal </a:t>
            </a:r>
            <a:r>
              <a:rPr lang="de-CH" sz="1800" kern="1000" spc="30" dirty="0" err="1">
                <a:latin typeface="+mn-lt"/>
                <a:cs typeface="Franklin Gothic Book"/>
              </a:rPr>
              <a:t>quantum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of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charge</a:t>
            </a:r>
            <a:r>
              <a:rPr lang="de-CH" sz="1800" kern="1000" spc="30" dirty="0">
                <a:latin typeface="+mn-lt"/>
                <a:cs typeface="Franklin Gothic Book"/>
              </a:rPr>
              <a:t> = 100fC)</a:t>
            </a:r>
          </a:p>
          <a:p>
            <a:pPr marL="742950" lvl="1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>
                <a:latin typeface="+mn-lt"/>
                <a:cs typeface="Franklin Gothic Book"/>
              </a:rPr>
              <a:t>Sampling rate (parallel readout) : 10 MHz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T</a:t>
            </a:r>
            <a:r>
              <a:rPr lang="de-CH" sz="1800" kern="1000" spc="30" dirty="0">
                <a:latin typeface="+mn-lt"/>
                <a:cs typeface="Franklin Gothic Book"/>
              </a:rPr>
              <a:t>era Interface : allows long distance communication via RJ-45 cable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sz="1800" kern="1000" spc="30" dirty="0" err="1">
                <a:latin typeface="+mn-lt"/>
                <a:cs typeface="Franklin Gothic Book"/>
              </a:rPr>
              <a:t>Fully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integrated</a:t>
            </a:r>
            <a:r>
              <a:rPr lang="de-CH" sz="1800" kern="1000" spc="30" dirty="0">
                <a:latin typeface="+mn-lt"/>
                <a:cs typeface="Franklin Gothic Book"/>
              </a:rPr>
              <a:t> in </a:t>
            </a:r>
            <a:r>
              <a:rPr lang="de-CH" sz="1800" kern="1000" spc="30" dirty="0" err="1">
                <a:latin typeface="+mn-lt"/>
                <a:cs typeface="Franklin Gothic Book"/>
              </a:rPr>
              <a:t>the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therapy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control</a:t>
            </a:r>
            <a:r>
              <a:rPr lang="de-CH" sz="1800" kern="1000" spc="30" dirty="0">
                <a:latin typeface="+mn-lt"/>
                <a:cs typeface="Franklin Gothic Book"/>
              </a:rPr>
              <a:t> </a:t>
            </a:r>
            <a:r>
              <a:rPr lang="de-CH" sz="1800" kern="1000" spc="30" dirty="0" err="1">
                <a:latin typeface="+mn-lt"/>
                <a:cs typeface="Franklin Gothic Book"/>
              </a:rPr>
              <a:t>system</a:t>
            </a:r>
            <a:r>
              <a:rPr lang="de-CH" sz="1800" kern="1000" spc="30" dirty="0">
                <a:latin typeface="+mn-lt"/>
                <a:cs typeface="Franklin Gothic Book"/>
              </a:rPr>
              <a:t>  (TCS</a:t>
            </a:r>
            <a:r>
              <a:rPr lang="de-CH" sz="1800" kern="1000" spc="30" dirty="0" smtClean="0">
                <a:latin typeface="+mn-lt"/>
                <a:cs typeface="Franklin Gothic Book"/>
              </a:rPr>
              <a:t>) :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allow</a:t>
            </a:r>
            <a:r>
              <a:rPr lang="de-CH" sz="1800" kern="1000" spc="30" dirty="0" smtClean="0">
                <a:latin typeface="+mn-lt"/>
                <a:cs typeface="Franklin Gothic Book"/>
              </a:rPr>
              <a:t> dose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spot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based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analysis</a:t>
            </a:r>
            <a:endParaRPr lang="de-CH" sz="1800" kern="1000" spc="30" dirty="0">
              <a:latin typeface="+mn-lt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kern="1000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660331056"/>
      </p:ext>
    </p:extLst>
  </p:cSld>
  <p:clrMapOvr>
    <a:masterClrMapping/>
  </p:clrMapOvr>
  <p:transition spd="med" advTm="9870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The </a:t>
            </a:r>
            <a:r>
              <a:rPr lang="de-CH" dirty="0" err="1" smtClean="0"/>
              <a:t>new</a:t>
            </a:r>
            <a:r>
              <a:rPr lang="de-CH" dirty="0" smtClean="0"/>
              <a:t> PSI MLIC: TIGER </a:t>
            </a:r>
            <a:r>
              <a:rPr lang="de-CH" dirty="0" err="1" smtClean="0"/>
              <a:t>mark</a:t>
            </a:r>
            <a:r>
              <a:rPr lang="de-CH" dirty="0" smtClean="0"/>
              <a:t> </a:t>
            </a:r>
            <a:r>
              <a:rPr lang="de-CH" dirty="0"/>
              <a:t>2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dirty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8</a:t>
            </a:fld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41051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6712"/>
            <a:ext cx="4105124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283848"/>
      </p:ext>
    </p:extLst>
  </p:cSld>
  <p:clrMapOvr>
    <a:masterClrMapping/>
  </p:clrMapOvr>
  <p:transition spd="med" advTm="1538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12447" y="291600"/>
            <a:ext cx="6708025" cy="508500"/>
          </a:xfrm>
        </p:spPr>
        <p:txBody>
          <a:bodyPr/>
          <a:lstStyle/>
          <a:p>
            <a:r>
              <a:rPr lang="de-CH" dirty="0"/>
              <a:t>The MLIC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daily</a:t>
            </a:r>
            <a:r>
              <a:rPr lang="de-CH" dirty="0"/>
              <a:t> QA </a:t>
            </a:r>
            <a:r>
              <a:rPr lang="de-CH" dirty="0" err="1"/>
              <a:t>purposes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9</a:t>
            </a:fld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948" y="836712"/>
            <a:ext cx="5402052" cy="565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eform 5"/>
          <p:cNvSpPr/>
          <p:nvPr/>
        </p:nvSpPr>
        <p:spPr bwMode="auto">
          <a:xfrm>
            <a:off x="5796136" y="4725144"/>
            <a:ext cx="2304256" cy="1080120"/>
          </a:xfrm>
          <a:custGeom>
            <a:avLst/>
            <a:gdLst>
              <a:gd name="connsiteX0" fmla="*/ 0 w 3168713"/>
              <a:gd name="connsiteY0" fmla="*/ 1174118 h 1943662"/>
              <a:gd name="connsiteX1" fmla="*/ 2073244 w 3168713"/>
              <a:gd name="connsiteY1" fmla="*/ 1065476 h 1943662"/>
              <a:gd name="connsiteX2" fmla="*/ 2743200 w 3168713"/>
              <a:gd name="connsiteY2" fmla="*/ 6221 h 1943662"/>
              <a:gd name="connsiteX3" fmla="*/ 2915216 w 3168713"/>
              <a:gd name="connsiteY3" fmla="*/ 1617737 h 1943662"/>
              <a:gd name="connsiteX4" fmla="*/ 3168713 w 3168713"/>
              <a:gd name="connsiteY4" fmla="*/ 1943662 h 194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713" h="1943662">
                <a:moveTo>
                  <a:pt x="0" y="1174118"/>
                </a:moveTo>
                <a:lnTo>
                  <a:pt x="2073244" y="1065476"/>
                </a:lnTo>
                <a:cubicBezTo>
                  <a:pt x="2530444" y="870826"/>
                  <a:pt x="2602871" y="-85822"/>
                  <a:pt x="2743200" y="6221"/>
                </a:cubicBezTo>
                <a:cubicBezTo>
                  <a:pt x="2883529" y="98264"/>
                  <a:pt x="2844297" y="1294830"/>
                  <a:pt x="2915216" y="1617737"/>
                </a:cubicBezTo>
                <a:cubicBezTo>
                  <a:pt x="2986135" y="1940644"/>
                  <a:pt x="3077424" y="1942153"/>
                  <a:pt x="3168713" y="1943662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5796136" y="4725144"/>
            <a:ext cx="792088" cy="1080120"/>
          </a:xfrm>
          <a:custGeom>
            <a:avLst/>
            <a:gdLst>
              <a:gd name="connsiteX0" fmla="*/ 0 w 3168713"/>
              <a:gd name="connsiteY0" fmla="*/ 1174118 h 1943662"/>
              <a:gd name="connsiteX1" fmla="*/ 2073244 w 3168713"/>
              <a:gd name="connsiteY1" fmla="*/ 1065476 h 1943662"/>
              <a:gd name="connsiteX2" fmla="*/ 2743200 w 3168713"/>
              <a:gd name="connsiteY2" fmla="*/ 6221 h 1943662"/>
              <a:gd name="connsiteX3" fmla="*/ 2915216 w 3168713"/>
              <a:gd name="connsiteY3" fmla="*/ 1617737 h 1943662"/>
              <a:gd name="connsiteX4" fmla="*/ 3168713 w 3168713"/>
              <a:gd name="connsiteY4" fmla="*/ 1943662 h 1943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8713" h="1943662">
                <a:moveTo>
                  <a:pt x="0" y="1174118"/>
                </a:moveTo>
                <a:lnTo>
                  <a:pt x="2073244" y="1065476"/>
                </a:lnTo>
                <a:cubicBezTo>
                  <a:pt x="2530444" y="870826"/>
                  <a:pt x="2602871" y="-85822"/>
                  <a:pt x="2743200" y="6221"/>
                </a:cubicBezTo>
                <a:cubicBezTo>
                  <a:pt x="2883529" y="98264"/>
                  <a:pt x="2844297" y="1294830"/>
                  <a:pt x="2915216" y="1617737"/>
                </a:cubicBezTo>
                <a:cubicBezTo>
                  <a:pt x="2986135" y="1940644"/>
                  <a:pt x="3077424" y="1942153"/>
                  <a:pt x="3168713" y="1943662"/>
                </a:cubicBez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37556" y="908720"/>
            <a:ext cx="3474404" cy="444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latin typeface="+mn-lt"/>
                <a:cs typeface="Arial Narrow"/>
              </a:rPr>
              <a:t>The daily quality assurance (QA) program of the Gantry </a:t>
            </a:r>
            <a:r>
              <a:rPr lang="en-US" sz="1800" dirty="0" smtClean="0">
                <a:latin typeface="+mn-lt"/>
                <a:cs typeface="Arial Narrow"/>
              </a:rPr>
              <a:t>2 use the MLIC combined with a position sensitive strip chamber</a:t>
            </a:r>
          </a:p>
          <a:p>
            <a:pPr>
              <a:lnSpc>
                <a:spcPct val="110000"/>
              </a:lnSpc>
            </a:pPr>
            <a:endParaRPr lang="en-US" sz="1800" dirty="0"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cs typeface="Arial Narrow"/>
              </a:rPr>
              <a:t>Range measurement: MLIC (2)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DE" sz="1800" kern="1000" spc="30" dirty="0">
                <a:latin typeface="+mn-lt"/>
                <a:cs typeface="Franklin Gothic Book"/>
              </a:rPr>
              <a:t>Beam position &amp; size :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800" kern="1000" spc="30" dirty="0">
                <a:latin typeface="+mn-lt"/>
                <a:cs typeface="Franklin Gothic Book"/>
              </a:rPr>
              <a:t>Stripped ionization chamber (1)</a:t>
            </a:r>
          </a:p>
          <a:p>
            <a:pPr>
              <a:lnSpc>
                <a:spcPct val="110000"/>
              </a:lnSpc>
            </a:pPr>
            <a:endParaRPr lang="en-US" sz="1800" dirty="0">
              <a:latin typeface="+mn-lt"/>
              <a:cs typeface="Arial Narrow"/>
            </a:endParaRPr>
          </a:p>
          <a:p>
            <a:pPr>
              <a:lnSpc>
                <a:spcPct val="110000"/>
              </a:lnSpc>
            </a:pPr>
            <a:endParaRPr lang="en-US" sz="1800" dirty="0">
              <a:latin typeface="+mn-lt"/>
              <a:cs typeface="Arial Narrow"/>
            </a:endParaRPr>
          </a:p>
          <a:p>
            <a:pPr>
              <a:lnSpc>
                <a:spcPct val="110000"/>
              </a:lnSpc>
            </a:pPr>
            <a:endParaRPr lang="en-US" sz="1800" dirty="0">
              <a:latin typeface="+mn-lt"/>
              <a:cs typeface="Arial Narrow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US" sz="1800" dirty="0">
              <a:latin typeface="+mn-lt"/>
              <a:cs typeface="Arial Narrow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52090" y="378424"/>
            <a:ext cx="2618148" cy="349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SwitchDrive\ICTRPPHE\2016\Pictures\MLICMINISTRIP\P10205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39" y="4328350"/>
            <a:ext cx="2361696" cy="17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avec flèche 51"/>
          <p:cNvCxnSpPr/>
          <p:nvPr/>
        </p:nvCxnSpPr>
        <p:spPr bwMode="auto">
          <a:xfrm flipH="1" flipV="1">
            <a:off x="2175370" y="5349936"/>
            <a:ext cx="203284" cy="28993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ZoneTexte 52"/>
          <p:cNvSpPr txBox="1"/>
          <p:nvPr/>
        </p:nvSpPr>
        <p:spPr>
          <a:xfrm>
            <a:off x="2175370" y="5652914"/>
            <a:ext cx="781576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800" kern="1000" spc="30" dirty="0" smtClean="0">
                <a:solidFill>
                  <a:schemeClr val="accent2"/>
                </a:solidFill>
                <a:latin typeface="+mn-lt"/>
                <a:cs typeface="Franklin Gothic Book"/>
              </a:rPr>
              <a:t>Protons</a:t>
            </a:r>
            <a:endParaRPr lang="en-CA" sz="1800" kern="1000" spc="30" dirty="0" err="1" smtClean="0">
              <a:solidFill>
                <a:schemeClr val="accent2"/>
              </a:solidFill>
              <a:latin typeface="+mn-lt"/>
              <a:cs typeface="Franklin Gothic Book"/>
            </a:endParaRPr>
          </a:p>
        </p:txBody>
      </p:sp>
      <p:sp>
        <p:nvSpPr>
          <p:cNvPr id="13" name="ZoneTexte 46"/>
          <p:cNvSpPr txBox="1"/>
          <p:nvPr/>
        </p:nvSpPr>
        <p:spPr>
          <a:xfrm>
            <a:off x="611560" y="6099622"/>
            <a:ext cx="3130388" cy="3046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CH" sz="1800" kern="1000" spc="30" dirty="0" smtClean="0">
                <a:latin typeface="+mn-lt"/>
                <a:cs typeface="Franklin Gothic Book"/>
              </a:rPr>
              <a:t>(1)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Stripped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ionization</a:t>
            </a:r>
            <a:r>
              <a:rPr lang="de-CH" sz="1800" kern="1000" spc="30" dirty="0" smtClean="0">
                <a:latin typeface="+mn-lt"/>
                <a:cs typeface="Franklin Gothic Book"/>
              </a:rPr>
              <a:t> </a:t>
            </a:r>
            <a:r>
              <a:rPr lang="de-CH" sz="1800" kern="1000" spc="30" dirty="0" err="1" smtClean="0">
                <a:latin typeface="+mn-lt"/>
                <a:cs typeface="Franklin Gothic Book"/>
              </a:rPr>
              <a:t>chamber</a:t>
            </a:r>
            <a:endParaRPr lang="en-CA" sz="1800" kern="1000" spc="30" dirty="0" err="1" smtClean="0">
              <a:latin typeface="+mn-lt"/>
              <a:cs typeface="Franklin Gothic Book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171760"/>
      </p:ext>
    </p:extLst>
  </p:cSld>
  <p:clrMapOvr>
    <a:masterClrMapping/>
  </p:clrMapOvr>
  <p:transition spd="med" advTm="38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6.2|17.7|28.6|5.8|3.2|0.2|0.2|0.1|0.1|0.1|0.1|0.1|0.1|0.1|0.1|0.1|0.2|0.2|6.6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|20|6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13.1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7.5|2.8|3.7|2.8"/>
</p:tagLst>
</file>

<file path=ppt/theme/theme1.xml><?xml version="1.0" encoding="utf-8"?>
<a:theme xmlns:a="http://schemas.openxmlformats.org/drawingml/2006/main" name="PSI PowerPoint Master english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10000"/>
          </a:lnSpc>
          <a:spcBef>
            <a:spcPts val="0"/>
          </a:spcBef>
          <a:defRPr sz="1800" kern="1000" spc="30" dirty="0" err="1" smtClean="0">
            <a:latin typeface="+mn-lt"/>
            <a:cs typeface="Franklin Gothic Book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PSI PowerPoint Master english</Template>
  <TotalTime>0</TotalTime>
  <Words>1063</Words>
  <Application>Microsoft Office PowerPoint</Application>
  <PresentationFormat>On-screen Show (4:3)</PresentationFormat>
  <Paragraphs>226</Paragraphs>
  <Slides>22</Slides>
  <Notes>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PSI PowerPoint Master english</vt:lpstr>
      <vt:lpstr>MSPhotoEd.3</vt:lpstr>
      <vt:lpstr>Multi-layer ionization chamber for quality assurance and stopping power measurement</vt:lpstr>
      <vt:lpstr>The idea of protons for cancer treatment</vt:lpstr>
      <vt:lpstr>The PT advantage </vt:lpstr>
      <vt:lpstr>Fast changes of the beam energy</vt:lpstr>
      <vt:lpstr>How to measure proton energy?</vt:lpstr>
      <vt:lpstr>The multi-layer ionization chamber</vt:lpstr>
      <vt:lpstr>Integrated read-out system</vt:lpstr>
      <vt:lpstr>The new PSI MLIC: TIGER mark 2</vt:lpstr>
      <vt:lpstr>The MLIC for daily QA purposes</vt:lpstr>
      <vt:lpstr>Range measurement</vt:lpstr>
      <vt:lpstr>Range measurement</vt:lpstr>
      <vt:lpstr>Why building our own device?</vt:lpstr>
      <vt:lpstr>Stopping power measurements</vt:lpstr>
      <vt:lpstr>Stopping power evaluation comparison</vt:lpstr>
      <vt:lpstr>Conclusions</vt:lpstr>
      <vt:lpstr>Wir schaffen Wissen – heute für morgen</vt:lpstr>
      <vt:lpstr>Further use</vt:lpstr>
      <vt:lpstr>Introduction</vt:lpstr>
      <vt:lpstr>Introduction – The Paul Scherrer Institut (PSI)</vt:lpstr>
      <vt:lpstr>Introduction – The Center for Proton Therapy</vt:lpstr>
      <vt:lpstr>PowerPoint Presentation</vt:lpstr>
      <vt:lpstr>Introduction - Proscan</vt:lpstr>
    </vt:vector>
  </TitlesOfParts>
  <Company>PSI - Paul Scherrer Institut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the title of your  presentation here</dc:title>
  <dc:creator>Gagnon-Moisan Francis</dc:creator>
  <cp:lastModifiedBy>Gagnon-Moisan Francis</cp:lastModifiedBy>
  <cp:revision>82</cp:revision>
  <cp:lastPrinted>2015-07-23T13:50:07Z</cp:lastPrinted>
  <dcterms:created xsi:type="dcterms:W3CDTF">2017-04-28T14:38:01Z</dcterms:created>
  <dcterms:modified xsi:type="dcterms:W3CDTF">2017-05-20T16:26:23Z</dcterms:modified>
</cp:coreProperties>
</file>