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4"/>
  </p:notesMasterIdLst>
  <p:handoutMasterIdLst>
    <p:handoutMasterId r:id="rId15"/>
  </p:handoutMasterIdLst>
  <p:sldIdLst>
    <p:sldId id="288" r:id="rId2"/>
    <p:sldId id="291" r:id="rId3"/>
    <p:sldId id="405" r:id="rId4"/>
    <p:sldId id="445" r:id="rId5"/>
    <p:sldId id="446" r:id="rId6"/>
    <p:sldId id="451" r:id="rId7"/>
    <p:sldId id="448" r:id="rId8"/>
    <p:sldId id="449" r:id="rId9"/>
    <p:sldId id="450" r:id="rId10"/>
    <p:sldId id="453" r:id="rId11"/>
    <p:sldId id="447" r:id="rId12"/>
    <p:sldId id="444" r:id="rId13"/>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0534" autoAdjust="0"/>
  </p:normalViewPr>
  <p:slideViewPr>
    <p:cSldViewPr snapToGrid="0">
      <p:cViewPr varScale="1">
        <p:scale>
          <a:sx n="94" d="100"/>
          <a:sy n="94" d="100"/>
        </p:scale>
        <p:origin x="121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53ABFB-E95D-449F-88FE-DB82829D4887}" type="slidenum">
              <a:rPr lang="zh-CN" altLang="en-US"/>
              <a:pPr/>
              <a:t>‹#›</a:t>
            </a:fld>
            <a:endParaRPr lang="en-US" altLang="zh-CN"/>
          </a:p>
        </p:txBody>
      </p:sp>
    </p:spTree>
    <p:extLst>
      <p:ext uri="{BB962C8B-B14F-4D97-AF65-F5344CB8AC3E}">
        <p14:creationId xmlns:p14="http://schemas.microsoft.com/office/powerpoint/2010/main" val="141393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9F91018-3153-40FA-8185-147BE7D6309F}" type="slidenum">
              <a:rPr lang="de-DE"/>
              <a:pPr/>
              <a:t>‹#›</a:t>
            </a:fld>
            <a:endParaRPr lang="de-DE"/>
          </a:p>
        </p:txBody>
      </p:sp>
    </p:spTree>
    <p:extLst>
      <p:ext uri="{BB962C8B-B14F-4D97-AF65-F5344CB8AC3E}">
        <p14:creationId xmlns:p14="http://schemas.microsoft.com/office/powerpoint/2010/main" val="3180649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F91018-3153-40FA-8185-147BE7D6309F}" type="slidenum">
              <a:rPr lang="de-DE" smtClean="0"/>
              <a:pPr/>
              <a:t>1</a:t>
            </a:fld>
            <a:endParaRPr lang="de-DE"/>
          </a:p>
        </p:txBody>
      </p:sp>
    </p:spTree>
    <p:extLst>
      <p:ext uri="{BB962C8B-B14F-4D97-AF65-F5344CB8AC3E}">
        <p14:creationId xmlns:p14="http://schemas.microsoft.com/office/powerpoint/2010/main" val="16435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F91018-3153-40FA-8185-147BE7D6309F}" type="slidenum">
              <a:rPr lang="de-DE" smtClean="0"/>
              <a:pPr/>
              <a:t>12</a:t>
            </a:fld>
            <a:endParaRPr lang="de-DE"/>
          </a:p>
        </p:txBody>
      </p:sp>
    </p:spTree>
    <p:extLst>
      <p:ext uri="{BB962C8B-B14F-4D97-AF65-F5344CB8AC3E}">
        <p14:creationId xmlns:p14="http://schemas.microsoft.com/office/powerpoint/2010/main" val="993741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p:nvPr>
        </p:nvSpPr>
        <p:spPr>
          <a:xfrm>
            <a:off x="863602" y="4200526"/>
            <a:ext cx="7485063" cy="1081088"/>
          </a:xfrm>
        </p:spPr>
        <p:txBody>
          <a:bodyPr anchor="b"/>
          <a:lstStyle>
            <a:lvl1pPr>
              <a:lnSpc>
                <a:spcPct val="110000"/>
              </a:lnSpc>
              <a:defRPr sz="3200">
                <a:solidFill>
                  <a:schemeClr val="tx1"/>
                </a:solidFill>
              </a:defRPr>
            </a:lvl1pPr>
          </a:lstStyle>
          <a:p>
            <a:r>
              <a:rPr lang="de-DE"/>
              <a:t>Titelmasterformat durch Klicken bearbeiten</a:t>
            </a:r>
          </a:p>
        </p:txBody>
      </p:sp>
      <p:sp>
        <p:nvSpPr>
          <p:cNvPr id="111630" name="Rectangle 12"/>
          <p:cNvSpPr>
            <a:spLocks noGrp="1" noChangeArrowheads="1"/>
          </p:cNvSpPr>
          <p:nvPr>
            <p:ph type="subTitle" idx="1"/>
          </p:nvPr>
        </p:nvSpPr>
        <p:spPr bwMode="gray">
          <a:xfrm>
            <a:off x="863602" y="5213350"/>
            <a:ext cx="7510463" cy="800100"/>
          </a:xfrm>
        </p:spPr>
        <p:txBody>
          <a:bodyPr tIns="45720" bIns="45720"/>
          <a:lstStyle>
            <a:lvl1pPr marL="0" indent="0">
              <a:buFont typeface="Wingdings" pitchFamily="2" charset="2"/>
              <a:buNone/>
              <a:defRPr sz="2400"/>
            </a:lvl1pPr>
          </a:lstStyle>
          <a:p>
            <a:r>
              <a:rPr lang="de-DE"/>
              <a:t>Formatvorlage des Untertitelmasters durch Klicken bearbeiten</a:t>
            </a:r>
          </a:p>
        </p:txBody>
      </p:sp>
      <p:sp>
        <p:nvSpPr>
          <p:cNvPr id="4" name="Rectangle 5"/>
          <p:cNvSpPr>
            <a:spLocks noGrp="1" noChangeArrowheads="1"/>
          </p:cNvSpPr>
          <p:nvPr>
            <p:ph type="ftr" sz="quarter" idx="10"/>
          </p:nvPr>
        </p:nvSpPr>
        <p:spPr>
          <a:xfrm>
            <a:off x="3124200" y="6245225"/>
            <a:ext cx="2895600" cy="476250"/>
          </a:xfrm>
        </p:spPr>
        <p:txBody>
          <a:bodyPr/>
          <a:lstStyle>
            <a:lvl1pPr>
              <a:defRPr>
                <a:solidFill>
                  <a:schemeClr val="tx1"/>
                </a:solidFill>
              </a:defRPr>
            </a:lvl1pPr>
          </a:lstStyle>
          <a:p>
            <a:endParaRPr lang="zh-CN"/>
          </a:p>
        </p:txBody>
      </p:sp>
    </p:spTree>
    <p:extLst>
      <p:ext uri="{BB962C8B-B14F-4D97-AF65-F5344CB8AC3E}">
        <p14:creationId xmlns:p14="http://schemas.microsoft.com/office/powerpoint/2010/main" val="30775160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109008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9726" y="196851"/>
            <a:ext cx="2130425" cy="56054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95275" y="196851"/>
            <a:ext cx="6242051" cy="56054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3323810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空">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89701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180975" indent="-360000">
              <a:buClr>
                <a:schemeClr val="bg2">
                  <a:lumMod val="75000"/>
                </a:schemeClr>
              </a:buClr>
              <a:buFont typeface="Wingdings" panose="05000000000000000000" pitchFamily="2" charset="2"/>
              <a:buChar char="l"/>
              <a:defRPr sz="2800"/>
            </a:lvl1pPr>
            <a:lvl2pPr marL="444500" indent="-360000">
              <a:buClr>
                <a:schemeClr val="bg2">
                  <a:lumMod val="75000"/>
                </a:schemeClr>
              </a:buClr>
              <a:buFont typeface="Wingdings" panose="05000000000000000000" pitchFamily="2" charset="2"/>
              <a:buChar char="n"/>
              <a:defRPr sz="2400"/>
            </a:lvl2pPr>
            <a:lvl3pPr marL="720725" indent="-274638">
              <a:buFont typeface="Wingdings" panose="05000000000000000000" pitchFamily="2" charset="2"/>
              <a:buChar char="Ø"/>
              <a:defRPr sz="2000"/>
            </a:lvl3pPr>
            <a:lvl4pPr marL="987425" indent="-265113">
              <a:buFont typeface="Wingdings" panose="05000000000000000000" pitchFamily="2" charset="2"/>
              <a:buChar char="ü"/>
              <a:defRPr sz="1800"/>
            </a:lvl4pPr>
            <a:lvl5pPr>
              <a:defRPr sz="18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41437741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381677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95275" y="1489075"/>
            <a:ext cx="4186239"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33914"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215437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216242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39621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25931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202821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endParaRPr lang="zh-CN"/>
          </a:p>
        </p:txBody>
      </p:sp>
    </p:spTree>
    <p:extLst>
      <p:ext uri="{BB962C8B-B14F-4D97-AF65-F5344CB8AC3E}">
        <p14:creationId xmlns:p14="http://schemas.microsoft.com/office/powerpoint/2010/main" val="105696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95276" y="1489075"/>
            <a:ext cx="8524875"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10595"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a:solidFill>
                  <a:schemeClr val="bg1"/>
                </a:solidFill>
              </a:defRPr>
            </a:lvl1pPr>
          </a:lstStyle>
          <a:p>
            <a:endParaRPr lang="zh-CN"/>
          </a:p>
        </p:txBody>
      </p:sp>
      <p:sp>
        <p:nvSpPr>
          <p:cNvPr id="1028" name="Rectangle 7"/>
          <p:cNvSpPr>
            <a:spLocks noGrp="1" noChangeArrowheads="1"/>
          </p:cNvSpPr>
          <p:nvPr>
            <p:ph type="title"/>
          </p:nvPr>
        </p:nvSpPr>
        <p:spPr bwMode="gray">
          <a:xfrm>
            <a:off x="300039" y="196850"/>
            <a:ext cx="85201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smtClean="0"/>
              <a:t>Klicken Sie, um das Titelformat zu bearbeiten</a:t>
            </a:r>
          </a:p>
        </p:txBody>
      </p:sp>
    </p:spTree>
  </p:cSld>
  <p:clrMap bg1="lt1" tx1="dk1" bg2="lt2" tx2="dk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6"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600" b="1">
          <a:solidFill>
            <a:schemeClr val="bg1"/>
          </a:solidFill>
          <a:latin typeface="+mj-lt"/>
          <a:ea typeface="+mj-ea"/>
          <a:cs typeface="+mj-cs"/>
        </a:defRPr>
      </a:lvl1pPr>
      <a:lvl2pPr algn="l" rtl="0" eaLnBrk="0" fontAlgn="base" hangingPunct="0">
        <a:lnSpc>
          <a:spcPct val="90000"/>
        </a:lnSpc>
        <a:spcBef>
          <a:spcPct val="0"/>
        </a:spcBef>
        <a:spcAft>
          <a:spcPct val="0"/>
        </a:spcAft>
        <a:defRPr sz="2600" b="1">
          <a:solidFill>
            <a:schemeClr val="bg1"/>
          </a:solidFill>
          <a:latin typeface="Arial" charset="0"/>
          <a:cs typeface="Arial" charset="0"/>
        </a:defRPr>
      </a:lvl2pPr>
      <a:lvl3pPr algn="l" rtl="0" eaLnBrk="0" fontAlgn="base" hangingPunct="0">
        <a:lnSpc>
          <a:spcPct val="90000"/>
        </a:lnSpc>
        <a:spcBef>
          <a:spcPct val="0"/>
        </a:spcBef>
        <a:spcAft>
          <a:spcPct val="0"/>
        </a:spcAft>
        <a:defRPr sz="2600" b="1">
          <a:solidFill>
            <a:schemeClr val="bg1"/>
          </a:solidFill>
          <a:latin typeface="Arial" charset="0"/>
          <a:cs typeface="Arial" charset="0"/>
        </a:defRPr>
      </a:lvl3pPr>
      <a:lvl4pPr algn="l" rtl="0" eaLnBrk="0" fontAlgn="base" hangingPunct="0">
        <a:lnSpc>
          <a:spcPct val="90000"/>
        </a:lnSpc>
        <a:spcBef>
          <a:spcPct val="0"/>
        </a:spcBef>
        <a:spcAft>
          <a:spcPct val="0"/>
        </a:spcAft>
        <a:defRPr sz="2600" b="1">
          <a:solidFill>
            <a:schemeClr val="bg1"/>
          </a:solidFill>
          <a:latin typeface="Arial" charset="0"/>
          <a:cs typeface="Arial" charset="0"/>
        </a:defRPr>
      </a:lvl4pPr>
      <a:lvl5pPr algn="l" rtl="0" eaLnBrk="0" fontAlgn="base" hangingPunct="0">
        <a:lnSpc>
          <a:spcPct val="90000"/>
        </a:lnSpc>
        <a:spcBef>
          <a:spcPct val="0"/>
        </a:spcBef>
        <a:spcAft>
          <a:spcPct val="0"/>
        </a:spcAft>
        <a:defRPr sz="2600" b="1">
          <a:solidFill>
            <a:schemeClr val="bg1"/>
          </a:solidFill>
          <a:latin typeface="Arial" charset="0"/>
          <a:cs typeface="Arial" charset="0"/>
        </a:defRPr>
      </a:lvl5pPr>
      <a:lvl6pPr marL="457200" algn="l" rtl="0" fontAlgn="base">
        <a:lnSpc>
          <a:spcPct val="90000"/>
        </a:lnSpc>
        <a:spcBef>
          <a:spcPct val="0"/>
        </a:spcBef>
        <a:spcAft>
          <a:spcPct val="0"/>
        </a:spcAft>
        <a:defRPr sz="2600" b="1">
          <a:solidFill>
            <a:schemeClr val="bg1"/>
          </a:solidFill>
          <a:latin typeface="Arial" charset="0"/>
          <a:cs typeface="Arial" charset="0"/>
        </a:defRPr>
      </a:lvl6pPr>
      <a:lvl7pPr marL="914400" algn="l" rtl="0" fontAlgn="base">
        <a:lnSpc>
          <a:spcPct val="90000"/>
        </a:lnSpc>
        <a:spcBef>
          <a:spcPct val="0"/>
        </a:spcBef>
        <a:spcAft>
          <a:spcPct val="0"/>
        </a:spcAft>
        <a:defRPr sz="2600" b="1">
          <a:solidFill>
            <a:schemeClr val="bg1"/>
          </a:solidFill>
          <a:latin typeface="Arial" charset="0"/>
          <a:cs typeface="Arial" charset="0"/>
        </a:defRPr>
      </a:lvl7pPr>
      <a:lvl8pPr marL="1371600" algn="l" rtl="0" fontAlgn="base">
        <a:lnSpc>
          <a:spcPct val="90000"/>
        </a:lnSpc>
        <a:spcBef>
          <a:spcPct val="0"/>
        </a:spcBef>
        <a:spcAft>
          <a:spcPct val="0"/>
        </a:spcAft>
        <a:defRPr sz="2600" b="1">
          <a:solidFill>
            <a:schemeClr val="bg1"/>
          </a:solidFill>
          <a:latin typeface="Arial" charset="0"/>
          <a:cs typeface="Arial" charset="0"/>
        </a:defRPr>
      </a:lvl8pPr>
      <a:lvl9pPr marL="1828800" algn="l" rtl="0" fontAlgn="base">
        <a:lnSpc>
          <a:spcPct val="90000"/>
        </a:lnSpc>
        <a:spcBef>
          <a:spcPct val="0"/>
        </a:spcBef>
        <a:spcAft>
          <a:spcPct val="0"/>
        </a:spcAft>
        <a:defRPr sz="2600" b="1">
          <a:solidFill>
            <a:schemeClr val="bg1"/>
          </a:solidFill>
          <a:latin typeface="Arial" charset="0"/>
          <a:cs typeface="Arial" charset="0"/>
        </a:defRPr>
      </a:lvl9pPr>
    </p:titleStyle>
    <p:bodyStyle>
      <a:lvl1pPr marL="180975" indent="-180975" algn="l" rtl="0" eaLnBrk="0" fontAlgn="base" hangingPunct="0">
        <a:spcBef>
          <a:spcPct val="0"/>
        </a:spcBef>
        <a:spcAft>
          <a:spcPct val="40000"/>
        </a:spcAft>
        <a:buFont typeface="Wingdings" panose="05000000000000000000"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sz="2800">
          <a:solidFill>
            <a:schemeClr val="tx1"/>
          </a:solidFill>
          <a:latin typeface="+mn-lt"/>
          <a:cs typeface="+mn-cs"/>
        </a:defRPr>
      </a:lvl2pPr>
      <a:lvl3pPr marL="720725" indent="-274638" algn="l" rtl="0" eaLnBrk="0" fontAlgn="base" hangingPunct="0">
        <a:spcBef>
          <a:spcPct val="0"/>
        </a:spcBef>
        <a:spcAft>
          <a:spcPct val="40000"/>
        </a:spcAft>
        <a:buChar char="•"/>
        <a:defRPr sz="2400">
          <a:solidFill>
            <a:schemeClr val="tx1"/>
          </a:solidFill>
          <a:latin typeface="+mn-lt"/>
          <a:cs typeface="+mn-cs"/>
        </a:defRPr>
      </a:lvl3pPr>
      <a:lvl4pPr marL="987425" indent="-265113" algn="l" rtl="0" eaLnBrk="0" fontAlgn="base" hangingPunct="0">
        <a:spcBef>
          <a:spcPct val="0"/>
        </a:spcBef>
        <a:spcAft>
          <a:spcPct val="40000"/>
        </a:spcAft>
        <a:buChar char="–"/>
        <a:defRPr sz="2000">
          <a:solidFill>
            <a:schemeClr val="tx1"/>
          </a:solidFill>
          <a:latin typeface="+mn-lt"/>
          <a:cs typeface="+mn-cs"/>
        </a:defRPr>
      </a:lvl4pPr>
      <a:lvl5pPr marL="1254125" indent="-265113" algn="l" rtl="0" eaLnBrk="0" fontAlgn="base" hangingPunct="0">
        <a:spcBef>
          <a:spcPct val="0"/>
        </a:spcBef>
        <a:spcAft>
          <a:spcPct val="40000"/>
        </a:spcAft>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2" y="0"/>
            <a:ext cx="9144000" cy="6837791"/>
          </a:xfrm>
          <a:prstGeom prst="rect">
            <a:avLst/>
          </a:prstGeom>
        </p:spPr>
      </p:pic>
      <p:sp>
        <p:nvSpPr>
          <p:cNvPr id="2" name="标题 1"/>
          <p:cNvSpPr>
            <a:spLocks noGrp="1"/>
          </p:cNvSpPr>
          <p:nvPr>
            <p:ph type="ctrTitle"/>
          </p:nvPr>
        </p:nvSpPr>
        <p:spPr>
          <a:xfrm>
            <a:off x="272836" y="1835387"/>
            <a:ext cx="8568664" cy="1470025"/>
          </a:xfrm>
        </p:spPr>
        <p:txBody>
          <a:bodyPr>
            <a:noAutofit/>
          </a:bodyPr>
          <a:lstStyle/>
          <a:p>
            <a:pPr algn="ctr"/>
            <a:r>
              <a:rPr lang="zh-CN" altLang="en-US" dirty="0" smtClean="0">
                <a:solidFill>
                  <a:schemeClr val="bg1"/>
                </a:solidFill>
                <a:latin typeface="黑体" panose="02010609060101010101" pitchFamily="49" charset="-122"/>
                <a:ea typeface="黑体" panose="02010609060101010101" pitchFamily="49" charset="-122"/>
              </a:rPr>
              <a:t>物理学科</a:t>
            </a:r>
            <a:r>
              <a:rPr lang="zh-CN" altLang="zh-CN" dirty="0" smtClean="0">
                <a:solidFill>
                  <a:schemeClr val="bg1"/>
                </a:solidFill>
                <a:latin typeface="黑体" panose="02010609060101010101" pitchFamily="49" charset="-122"/>
                <a:ea typeface="黑体" panose="02010609060101010101" pitchFamily="49" charset="-122"/>
              </a:rPr>
              <a:t>科研</a:t>
            </a:r>
            <a:r>
              <a:rPr lang="zh-CN" altLang="zh-CN" dirty="0">
                <a:solidFill>
                  <a:schemeClr val="bg1"/>
                </a:solidFill>
                <a:latin typeface="黑体" panose="02010609060101010101" pitchFamily="49" charset="-122"/>
                <a:ea typeface="黑体" panose="02010609060101010101" pitchFamily="49" charset="-122"/>
              </a:rPr>
              <a:t>信息化发展战略</a:t>
            </a:r>
            <a:r>
              <a:rPr lang="zh-CN" altLang="zh-CN" dirty="0" smtClean="0">
                <a:solidFill>
                  <a:schemeClr val="bg1"/>
                </a:solidFill>
                <a:latin typeface="黑体" panose="02010609060101010101" pitchFamily="49" charset="-122"/>
                <a:ea typeface="黑体" panose="02010609060101010101" pitchFamily="49" charset="-122"/>
              </a:rPr>
              <a:t>研究</a:t>
            </a:r>
            <a:r>
              <a:rPr lang="en-US" altLang="zh-CN" dirty="0" smtClean="0">
                <a:solidFill>
                  <a:schemeClr val="bg1"/>
                </a:solidFill>
                <a:latin typeface="黑体" panose="02010609060101010101" pitchFamily="49" charset="-122"/>
                <a:ea typeface="黑体" panose="02010609060101010101" pitchFamily="49" charset="-122"/>
              </a:rPr>
              <a:t/>
            </a:r>
            <a:br>
              <a:rPr lang="en-US" altLang="zh-CN" dirty="0" smtClean="0">
                <a:solidFill>
                  <a:schemeClr val="bg1"/>
                </a:solidFill>
                <a:latin typeface="黑体" panose="02010609060101010101" pitchFamily="49" charset="-122"/>
                <a:ea typeface="黑体" panose="02010609060101010101" pitchFamily="49" charset="-122"/>
              </a:rPr>
            </a:br>
            <a:r>
              <a:rPr lang="zh-CN" altLang="en-US" dirty="0" smtClean="0">
                <a:solidFill>
                  <a:schemeClr val="bg1"/>
                </a:solidFill>
                <a:latin typeface="黑体" panose="02010609060101010101" pitchFamily="49" charset="-122"/>
                <a:ea typeface="黑体" panose="02010609060101010101" pitchFamily="49" charset="-122"/>
              </a:rPr>
              <a:t>进展汇报及计划</a:t>
            </a:r>
            <a:endParaRPr lang="zh-CN" altLang="en-US" dirty="0">
              <a:solidFill>
                <a:srgbClr val="FF0000"/>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617372" y="4130420"/>
            <a:ext cx="5879591" cy="1882362"/>
          </a:xfrm>
        </p:spPr>
        <p:txBody>
          <a:bodyPr anchor="ctr">
            <a:noAutofit/>
          </a:bodyPr>
          <a:lstStyle/>
          <a:p>
            <a:pPr algn="ctr"/>
            <a:endParaRPr lang="en-US" altLang="zh-CN" sz="2000" dirty="0" smtClean="0">
              <a:solidFill>
                <a:schemeClr val="bg1"/>
              </a:solidFill>
              <a:latin typeface="黑体" panose="02010609060101010101" pitchFamily="49" charset="-122"/>
              <a:ea typeface="黑体" panose="02010609060101010101" pitchFamily="49" charset="-122"/>
            </a:endParaRPr>
          </a:p>
          <a:p>
            <a:pPr algn="ctr"/>
            <a:r>
              <a:rPr lang="zh-CN" altLang="en-US" sz="2000" dirty="0" smtClean="0">
                <a:solidFill>
                  <a:schemeClr val="bg1"/>
                </a:solidFill>
                <a:latin typeface="黑体" panose="02010609060101010101" pitchFamily="49" charset="-122"/>
                <a:ea typeface="黑体" panose="02010609060101010101" pitchFamily="49" charset="-122"/>
              </a:rPr>
              <a:t>中国科学院高能物理研究所</a:t>
            </a:r>
            <a:endParaRPr lang="en-US" altLang="zh-CN" sz="2000" dirty="0" smtClean="0">
              <a:solidFill>
                <a:schemeClr val="bg1"/>
              </a:solidFill>
              <a:latin typeface="黑体" panose="02010609060101010101" pitchFamily="49" charset="-122"/>
              <a:ea typeface="黑体" panose="02010609060101010101" pitchFamily="49" charset="-122"/>
            </a:endParaRPr>
          </a:p>
          <a:p>
            <a:pPr algn="ctr"/>
            <a:r>
              <a:rPr lang="en-US" altLang="zh-CN" sz="2000" dirty="0" smtClean="0">
                <a:solidFill>
                  <a:schemeClr val="bg1"/>
                </a:solidFill>
                <a:latin typeface="黑体" panose="02010609060101010101" pitchFamily="49" charset="-122"/>
                <a:ea typeface="黑体" panose="02010609060101010101" pitchFamily="49" charset="-122"/>
              </a:rPr>
              <a:t> </a:t>
            </a:r>
            <a:r>
              <a:rPr lang="en-US" altLang="zh-CN" sz="1800" dirty="0" smtClean="0">
                <a:solidFill>
                  <a:schemeClr val="bg1"/>
                </a:solidFill>
                <a:latin typeface="黑体" panose="02010609060101010101" pitchFamily="49" charset="-122"/>
                <a:ea typeface="黑体" panose="02010609060101010101" pitchFamily="49" charset="-122"/>
              </a:rPr>
              <a:t>2016</a:t>
            </a:r>
            <a:r>
              <a:rPr lang="zh-CN" altLang="en-US" sz="1800" dirty="0" smtClean="0">
                <a:solidFill>
                  <a:schemeClr val="bg1"/>
                </a:solidFill>
                <a:latin typeface="黑体" panose="02010609060101010101" pitchFamily="49" charset="-122"/>
                <a:ea typeface="黑体" panose="02010609060101010101" pitchFamily="49" charset="-122"/>
              </a:rPr>
              <a:t>年</a:t>
            </a:r>
            <a:r>
              <a:rPr lang="en-US" altLang="zh-CN" sz="1800" dirty="0" smtClean="0">
                <a:solidFill>
                  <a:schemeClr val="bg1"/>
                </a:solidFill>
                <a:latin typeface="黑体" panose="02010609060101010101" pitchFamily="49" charset="-122"/>
                <a:ea typeface="黑体" panose="02010609060101010101" pitchFamily="49" charset="-122"/>
              </a:rPr>
              <a:t>9</a:t>
            </a:r>
            <a:r>
              <a:rPr lang="zh-CN" altLang="en-US" sz="1800" dirty="0" smtClean="0">
                <a:solidFill>
                  <a:schemeClr val="bg1"/>
                </a:solidFill>
                <a:latin typeface="黑体" panose="02010609060101010101" pitchFamily="49" charset="-122"/>
                <a:ea typeface="黑体" panose="02010609060101010101" pitchFamily="49" charset="-122"/>
              </a:rPr>
              <a:t>月</a:t>
            </a:r>
            <a:r>
              <a:rPr lang="en-US" altLang="zh-CN" sz="1800" dirty="0" smtClean="0">
                <a:solidFill>
                  <a:schemeClr val="bg1"/>
                </a:solidFill>
                <a:latin typeface="黑体" panose="02010609060101010101" pitchFamily="49" charset="-122"/>
                <a:ea typeface="黑体" panose="02010609060101010101" pitchFamily="49" charset="-122"/>
              </a:rPr>
              <a:t>23</a:t>
            </a:r>
            <a:r>
              <a:rPr lang="zh-CN" altLang="en-US" sz="1800" dirty="0" smtClean="0">
                <a:solidFill>
                  <a:schemeClr val="bg1"/>
                </a:solidFill>
                <a:latin typeface="黑体" panose="02010609060101010101" pitchFamily="49" charset="-122"/>
                <a:ea typeface="黑体" panose="02010609060101010101" pitchFamily="49" charset="-122"/>
              </a:rPr>
              <a:t>日</a:t>
            </a:r>
            <a:endParaRPr lang="zh-CN" altLang="en-US" sz="1800" dirty="0">
              <a:solidFill>
                <a:schemeClr val="bg1"/>
              </a:solidFill>
              <a:latin typeface="黑体" panose="02010609060101010101" pitchFamily="49" charset="-122"/>
              <a:ea typeface="黑体" panose="02010609060101010101" pitchFamily="49" charset="-122"/>
            </a:endParaRPr>
          </a:p>
        </p:txBody>
      </p:sp>
      <p:sp>
        <p:nvSpPr>
          <p:cNvPr id="6" name="矩形 5"/>
          <p:cNvSpPr/>
          <p:nvPr/>
        </p:nvSpPr>
        <p:spPr>
          <a:xfrm>
            <a:off x="155823" y="1085145"/>
            <a:ext cx="5314275" cy="400110"/>
          </a:xfrm>
          <a:prstGeom prst="rect">
            <a:avLst/>
          </a:prstGeom>
        </p:spPr>
        <p:txBody>
          <a:bodyPr wrap="none">
            <a:spAutoFit/>
          </a:bodyPr>
          <a:lstStyle/>
          <a:p>
            <a:r>
              <a:rPr lang="zh-CN" altLang="zh-CN" dirty="0">
                <a:solidFill>
                  <a:schemeClr val="bg1"/>
                </a:solidFill>
                <a:latin typeface="黑体" panose="02010609060101010101" pitchFamily="49" charset="-122"/>
                <a:ea typeface="黑体" panose="02010609060101010101" pitchFamily="49" charset="-122"/>
              </a:rPr>
              <a:t>前沿</a:t>
            </a:r>
            <a:r>
              <a:rPr lang="zh-CN" altLang="en-US" dirty="0">
                <a:solidFill>
                  <a:schemeClr val="bg1"/>
                </a:solidFill>
                <a:latin typeface="黑体" panose="02010609060101010101" pitchFamily="49" charset="-122"/>
                <a:ea typeface="黑体" panose="02010609060101010101" pitchFamily="49" charset="-122"/>
              </a:rPr>
              <a:t>与</a:t>
            </a:r>
            <a:r>
              <a:rPr lang="zh-CN" altLang="zh-CN" dirty="0">
                <a:solidFill>
                  <a:schemeClr val="bg1"/>
                </a:solidFill>
                <a:latin typeface="黑体" panose="02010609060101010101" pitchFamily="49" charset="-122"/>
                <a:ea typeface="黑体" panose="02010609060101010101" pitchFamily="49" charset="-122"/>
              </a:rPr>
              <a:t>交叉学科科研信息化发展战略研究</a:t>
            </a:r>
            <a:r>
              <a:rPr lang="en-US" altLang="zh-CN" dirty="0" smtClean="0">
                <a:solidFill>
                  <a:schemeClr val="bg1"/>
                </a:solidFill>
                <a:latin typeface="黑体" panose="02010609060101010101" pitchFamily="49" charset="-122"/>
                <a:ea typeface="黑体" panose="02010609060101010101" pitchFamily="49" charset="-122"/>
              </a:rPr>
              <a:t>——</a:t>
            </a:r>
            <a:endParaRPr lang="zh-CN" altLang="en-US" dirty="0"/>
          </a:p>
        </p:txBody>
      </p:sp>
    </p:spTree>
    <p:extLst>
      <p:ext uri="{BB962C8B-B14F-4D97-AF65-F5344CB8AC3E}">
        <p14:creationId xmlns:p14="http://schemas.microsoft.com/office/powerpoint/2010/main" val="3093118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子项目</a:t>
            </a:r>
            <a:r>
              <a:rPr lang="zh-CN" altLang="en-US" dirty="0" smtClean="0"/>
              <a:t>开展建议（</a:t>
            </a:r>
            <a:r>
              <a:rPr lang="en-US" altLang="zh-CN" dirty="0" smtClean="0"/>
              <a:t>9</a:t>
            </a:r>
            <a:r>
              <a:rPr lang="zh-CN" altLang="en-US" dirty="0" smtClean="0"/>
              <a:t>月</a:t>
            </a:r>
            <a:r>
              <a:rPr lang="en-US" altLang="zh-CN" dirty="0" smtClean="0"/>
              <a:t>22</a:t>
            </a:r>
            <a:r>
              <a:rPr lang="zh-CN" altLang="en-US" dirty="0" smtClean="0"/>
              <a:t>日，项目组内部会议讨论结果）</a:t>
            </a:r>
            <a:endParaRPr lang="zh-CN" altLang="en-US" dirty="0"/>
          </a:p>
        </p:txBody>
      </p:sp>
      <p:sp>
        <p:nvSpPr>
          <p:cNvPr id="3" name="内容占位符 2"/>
          <p:cNvSpPr>
            <a:spLocks noGrp="1"/>
          </p:cNvSpPr>
          <p:nvPr>
            <p:ph idx="1"/>
          </p:nvPr>
        </p:nvSpPr>
        <p:spPr>
          <a:xfrm>
            <a:off x="300038" y="1275714"/>
            <a:ext cx="8610123" cy="5287645"/>
          </a:xfrm>
        </p:spPr>
        <p:txBody>
          <a:bodyPr>
            <a:normAutofit fontScale="85000" lnSpcReduction="10000"/>
          </a:bodyPr>
          <a:lstStyle/>
          <a:p>
            <a:pPr lvl="0">
              <a:lnSpc>
                <a:spcPct val="150000"/>
              </a:lnSpc>
            </a:pPr>
            <a:r>
              <a:rPr lang="zh-CN" altLang="en-US" sz="2000" dirty="0" smtClean="0"/>
              <a:t>增加</a:t>
            </a:r>
            <a:r>
              <a:rPr lang="zh-CN" altLang="en-US" sz="2000" dirty="0" smtClean="0">
                <a:solidFill>
                  <a:srgbClr val="FF0000"/>
                </a:solidFill>
              </a:rPr>
              <a:t>量化统计与分析</a:t>
            </a:r>
            <a:endParaRPr lang="en-US" altLang="zh-CN" sz="2000" dirty="0" smtClean="0">
              <a:solidFill>
                <a:srgbClr val="FF0000"/>
              </a:solidFill>
            </a:endParaRPr>
          </a:p>
          <a:p>
            <a:pPr lvl="0">
              <a:lnSpc>
                <a:spcPct val="150000"/>
              </a:lnSpc>
            </a:pPr>
            <a:r>
              <a:rPr lang="zh-CN" altLang="en-US" sz="2000" dirty="0" smtClean="0"/>
              <a:t>建议</a:t>
            </a:r>
            <a:r>
              <a:rPr lang="zh-CN" altLang="en-US" sz="2000" dirty="0"/>
              <a:t>咨询报告中对比</a:t>
            </a:r>
            <a:r>
              <a:rPr lang="zh-CN" altLang="zh-CN" sz="2000" dirty="0">
                <a:solidFill>
                  <a:srgbClr val="FF0000"/>
                </a:solidFill>
              </a:rPr>
              <a:t>课题</a:t>
            </a:r>
            <a:r>
              <a:rPr lang="zh-CN" altLang="zh-CN" sz="2000" dirty="0" smtClean="0">
                <a:solidFill>
                  <a:srgbClr val="FF0000"/>
                </a:solidFill>
              </a:rPr>
              <a:t>级</a:t>
            </a:r>
            <a:r>
              <a:rPr lang="zh-CN" altLang="en-US" sz="2000" dirty="0" smtClean="0">
                <a:solidFill>
                  <a:srgbClr val="FF0000"/>
                </a:solidFill>
              </a:rPr>
              <a:t>（零散型）</a:t>
            </a:r>
            <a:r>
              <a:rPr lang="zh-CN" altLang="zh-CN" sz="2000" dirty="0" smtClean="0">
                <a:solidFill>
                  <a:srgbClr val="FF0000"/>
                </a:solidFill>
              </a:rPr>
              <a:t>计算</a:t>
            </a:r>
            <a:r>
              <a:rPr lang="zh-CN" altLang="zh-CN" sz="2000" dirty="0">
                <a:solidFill>
                  <a:srgbClr val="FF0000"/>
                </a:solidFill>
              </a:rPr>
              <a:t>环境与所</a:t>
            </a:r>
            <a:r>
              <a:rPr lang="zh-CN" altLang="zh-CN" sz="2000" dirty="0" smtClean="0">
                <a:solidFill>
                  <a:srgbClr val="FF0000"/>
                </a:solidFill>
              </a:rPr>
              <a:t>级</a:t>
            </a:r>
            <a:r>
              <a:rPr lang="zh-CN" altLang="en-US" sz="2000" dirty="0" smtClean="0">
                <a:solidFill>
                  <a:srgbClr val="FF0000"/>
                </a:solidFill>
              </a:rPr>
              <a:t>（领域级）</a:t>
            </a:r>
            <a:r>
              <a:rPr lang="zh-CN" altLang="zh-CN" sz="2000" dirty="0" smtClean="0">
                <a:solidFill>
                  <a:srgbClr val="FF0000"/>
                </a:solidFill>
              </a:rPr>
              <a:t>计算</a:t>
            </a:r>
            <a:r>
              <a:rPr lang="zh-CN" altLang="zh-CN" sz="2000" dirty="0">
                <a:solidFill>
                  <a:srgbClr val="FF0000"/>
                </a:solidFill>
              </a:rPr>
              <a:t>环境</a:t>
            </a:r>
            <a:r>
              <a:rPr lang="zh-CN" altLang="zh-CN" sz="2000" dirty="0"/>
              <a:t>的</a:t>
            </a:r>
            <a:r>
              <a:rPr lang="zh-CN" altLang="en-US" sz="2000" dirty="0"/>
              <a:t>优缺点</a:t>
            </a:r>
            <a:r>
              <a:rPr lang="zh-CN" altLang="zh-CN" sz="2000" dirty="0"/>
              <a:t>，</a:t>
            </a:r>
            <a:r>
              <a:rPr lang="zh-CN" altLang="en-US" sz="2000" dirty="0"/>
              <a:t>同时</a:t>
            </a:r>
            <a:r>
              <a:rPr lang="zh-CN" altLang="zh-CN" sz="2000" dirty="0"/>
              <a:t>对</a:t>
            </a:r>
            <a:r>
              <a:rPr lang="zh-CN" altLang="en-US" sz="2000" dirty="0"/>
              <a:t>比</a:t>
            </a:r>
            <a:r>
              <a:rPr lang="zh-CN" altLang="zh-CN" sz="2000" dirty="0"/>
              <a:t>自建的计算环境与外包</a:t>
            </a:r>
            <a:r>
              <a:rPr lang="zh-CN" altLang="en-US" sz="2000" dirty="0"/>
              <a:t>式</a:t>
            </a:r>
            <a:r>
              <a:rPr lang="zh-CN" altLang="zh-CN" sz="2000" dirty="0"/>
              <a:t>服务的</a:t>
            </a:r>
            <a:r>
              <a:rPr lang="zh-CN" altLang="en-US" sz="2000" dirty="0"/>
              <a:t>优缺点</a:t>
            </a:r>
            <a:r>
              <a:rPr lang="zh-CN" altLang="zh-CN" sz="2000" dirty="0"/>
              <a:t>（对比</a:t>
            </a:r>
            <a:r>
              <a:rPr lang="zh-CN" altLang="en-US" sz="2000" dirty="0"/>
              <a:t>项包含</a:t>
            </a:r>
            <a:r>
              <a:rPr lang="zh-CN" altLang="zh-CN" sz="2000" dirty="0"/>
              <a:t>费用</a:t>
            </a:r>
            <a:r>
              <a:rPr lang="zh-CN" altLang="en-US" sz="2000" dirty="0"/>
              <a:t>、资源利用率等</a:t>
            </a:r>
            <a:r>
              <a:rPr lang="zh-CN" altLang="zh-CN" sz="2000" dirty="0"/>
              <a:t>）</a:t>
            </a:r>
            <a:endParaRPr lang="en-US" altLang="zh-CN" sz="2000" dirty="0"/>
          </a:p>
          <a:p>
            <a:pPr>
              <a:lnSpc>
                <a:spcPct val="150000"/>
              </a:lnSpc>
            </a:pPr>
            <a:r>
              <a:rPr lang="zh-CN" altLang="zh-CN" sz="2000" dirty="0"/>
              <a:t>建议</a:t>
            </a:r>
            <a:r>
              <a:rPr lang="zh-CN" altLang="en-US" sz="2000" dirty="0"/>
              <a:t>咨询报告中</a:t>
            </a:r>
            <a:r>
              <a:rPr lang="zh-CN" altLang="zh-CN" sz="2000" dirty="0"/>
              <a:t>加大计算资源、网络资源的投入，优化</a:t>
            </a:r>
            <a:r>
              <a:rPr lang="zh-CN" altLang="zh-CN" sz="2000" dirty="0" smtClean="0"/>
              <a:t>现有超</a:t>
            </a:r>
            <a:r>
              <a:rPr lang="zh-CN" altLang="zh-CN" sz="2000" dirty="0"/>
              <a:t>算中心，提高资源的利用率</a:t>
            </a:r>
            <a:endParaRPr lang="en-US" altLang="zh-CN" sz="2000" dirty="0"/>
          </a:p>
          <a:p>
            <a:pPr>
              <a:lnSpc>
                <a:spcPct val="150000"/>
              </a:lnSpc>
            </a:pPr>
            <a:r>
              <a:rPr lang="zh-CN" altLang="en-US" sz="2000" dirty="0"/>
              <a:t>建议咨询报告中要</a:t>
            </a:r>
            <a:r>
              <a:rPr lang="zh-CN" altLang="zh-CN" sz="2000" dirty="0" smtClean="0"/>
              <a:t>发挥</a:t>
            </a:r>
            <a:r>
              <a:rPr lang="zh-CN" altLang="en-US" sz="2000" dirty="0" smtClean="0"/>
              <a:t>已有</a:t>
            </a:r>
            <a:r>
              <a:rPr lang="zh-CN" altLang="zh-CN" sz="2000" dirty="0" smtClean="0"/>
              <a:t>国家级</a:t>
            </a:r>
            <a:r>
              <a:rPr lang="zh-CN" altLang="zh-CN" sz="2000" dirty="0"/>
              <a:t>超算中心的作用</a:t>
            </a:r>
            <a:r>
              <a:rPr lang="zh-CN" altLang="zh-CN" sz="2000" dirty="0" smtClean="0"/>
              <a:t>，</a:t>
            </a:r>
            <a:r>
              <a:rPr lang="zh-CN" altLang="en-US" sz="2000" dirty="0" smtClean="0"/>
              <a:t>探索</a:t>
            </a:r>
            <a:r>
              <a:rPr lang="zh-CN" altLang="en-US" sz="2000" dirty="0" smtClean="0">
                <a:solidFill>
                  <a:srgbClr val="FF0000"/>
                </a:solidFill>
              </a:rPr>
              <a:t>领域级</a:t>
            </a:r>
            <a:r>
              <a:rPr lang="en-US" altLang="zh-CN" sz="2000" dirty="0" smtClean="0">
                <a:solidFill>
                  <a:srgbClr val="FF0000"/>
                </a:solidFill>
              </a:rPr>
              <a:t>-</a:t>
            </a:r>
            <a:r>
              <a:rPr lang="zh-CN" altLang="en-US" sz="2000" dirty="0" smtClean="0">
                <a:solidFill>
                  <a:srgbClr val="FF0000"/>
                </a:solidFill>
              </a:rPr>
              <a:t>国家级</a:t>
            </a:r>
            <a:r>
              <a:rPr lang="zh-CN" altLang="en-US" sz="2000" dirty="0" smtClean="0"/>
              <a:t>超算</a:t>
            </a:r>
            <a:r>
              <a:rPr lang="zh-CN" altLang="en-US" sz="2000" dirty="0" smtClean="0">
                <a:solidFill>
                  <a:srgbClr val="FF0000"/>
                </a:solidFill>
              </a:rPr>
              <a:t>资源协作共享</a:t>
            </a:r>
            <a:r>
              <a:rPr lang="zh-CN" altLang="en-US" sz="2000" dirty="0" smtClean="0"/>
              <a:t>，</a:t>
            </a:r>
            <a:r>
              <a:rPr lang="zh-CN" altLang="zh-CN" sz="2000" dirty="0" smtClean="0"/>
              <a:t>为</a:t>
            </a:r>
            <a:r>
              <a:rPr lang="zh-CN" altLang="zh-CN" sz="2000" dirty="0"/>
              <a:t>物理学科的计算需求做出贡献</a:t>
            </a:r>
          </a:p>
          <a:p>
            <a:pPr>
              <a:lnSpc>
                <a:spcPct val="150000"/>
              </a:lnSpc>
            </a:pPr>
            <a:r>
              <a:rPr lang="zh-CN" altLang="en-US" sz="2000" dirty="0"/>
              <a:t>建议咨询报告中要加大</a:t>
            </a:r>
            <a:r>
              <a:rPr lang="zh-CN" altLang="zh-CN" sz="2000" dirty="0" smtClean="0"/>
              <a:t>对</a:t>
            </a:r>
            <a:r>
              <a:rPr lang="zh-CN" altLang="en-US" sz="2000" dirty="0" smtClean="0">
                <a:solidFill>
                  <a:srgbClr val="FF0000"/>
                </a:solidFill>
              </a:rPr>
              <a:t>科研协作（例如</a:t>
            </a:r>
            <a:r>
              <a:rPr lang="en-US" altLang="zh-CN" sz="2000" dirty="0" err="1" smtClean="0">
                <a:solidFill>
                  <a:srgbClr val="FF0000"/>
                </a:solidFill>
              </a:rPr>
              <a:t>Eduroam</a:t>
            </a:r>
            <a:r>
              <a:rPr lang="zh-CN" altLang="en-US" sz="2000" dirty="0">
                <a:solidFill>
                  <a:srgbClr val="FF0000"/>
                </a:solidFill>
              </a:rPr>
              <a:t> </a:t>
            </a:r>
            <a:r>
              <a:rPr lang="zh-CN" altLang="en-US" sz="2000" dirty="0" smtClean="0">
                <a:solidFill>
                  <a:srgbClr val="FF0000"/>
                </a:solidFill>
              </a:rPr>
              <a:t>）的支持与</a:t>
            </a:r>
            <a:r>
              <a:rPr lang="zh-CN" altLang="zh-CN" sz="2000" dirty="0" smtClean="0">
                <a:solidFill>
                  <a:srgbClr val="FF0000"/>
                </a:solidFill>
              </a:rPr>
              <a:t>推广</a:t>
            </a:r>
            <a:r>
              <a:rPr lang="zh-CN" altLang="zh-CN" sz="2000" dirty="0"/>
              <a:t>，满足</a:t>
            </a:r>
            <a:r>
              <a:rPr lang="zh-CN" altLang="zh-CN" sz="2000" dirty="0" smtClean="0"/>
              <a:t>科研</a:t>
            </a:r>
            <a:r>
              <a:rPr lang="zh-CN" altLang="en-US" sz="2000" dirty="0"/>
              <a:t>活动</a:t>
            </a:r>
            <a:r>
              <a:rPr lang="zh-CN" altLang="zh-CN" sz="2000" dirty="0" smtClean="0"/>
              <a:t>需求</a:t>
            </a:r>
            <a:endParaRPr lang="zh-CN" altLang="zh-CN" sz="2000" dirty="0"/>
          </a:p>
          <a:p>
            <a:pPr>
              <a:lnSpc>
                <a:spcPct val="150000"/>
              </a:lnSpc>
            </a:pPr>
            <a:r>
              <a:rPr lang="zh-CN" altLang="zh-CN" sz="2000" dirty="0" smtClean="0"/>
              <a:t>建议</a:t>
            </a:r>
            <a:r>
              <a:rPr lang="zh-CN" altLang="en-US" sz="2000" dirty="0" smtClean="0"/>
              <a:t>项目整体组考虑</a:t>
            </a:r>
            <a:r>
              <a:rPr lang="zh-CN" altLang="zh-CN" sz="2000" dirty="0" smtClean="0"/>
              <a:t>召开</a:t>
            </a:r>
            <a:r>
              <a:rPr lang="zh-CN" altLang="en-US" sz="2000" dirty="0" smtClean="0">
                <a:solidFill>
                  <a:srgbClr val="FF0000"/>
                </a:solidFill>
              </a:rPr>
              <a:t>学科领域</a:t>
            </a:r>
            <a:r>
              <a:rPr lang="en-US" altLang="zh-CN" sz="2000" dirty="0" smtClean="0">
                <a:solidFill>
                  <a:srgbClr val="FF0000"/>
                </a:solidFill>
              </a:rPr>
              <a:t>-</a:t>
            </a:r>
            <a:r>
              <a:rPr lang="zh-CN" altLang="en-US" sz="2000" dirty="0" smtClean="0">
                <a:solidFill>
                  <a:srgbClr val="FF0000"/>
                </a:solidFill>
              </a:rPr>
              <a:t>超算中心联合讨论会</a:t>
            </a:r>
            <a:endParaRPr lang="en-US" altLang="zh-CN" sz="2000" dirty="0" smtClean="0">
              <a:solidFill>
                <a:srgbClr val="FF0000"/>
              </a:solidFill>
            </a:endParaRPr>
          </a:p>
          <a:p>
            <a:pPr>
              <a:lnSpc>
                <a:spcPct val="150000"/>
              </a:lnSpc>
            </a:pPr>
            <a:r>
              <a:rPr lang="zh-CN" altLang="en-US" sz="2000" dirty="0"/>
              <a:t>针对人才：建议强调具有学科背景的信息化人才，同时考虑信息化人才</a:t>
            </a:r>
            <a:r>
              <a:rPr lang="zh-CN" altLang="en-US" sz="2000" dirty="0" smtClean="0"/>
              <a:t>待遇</a:t>
            </a:r>
            <a:endParaRPr lang="en-US" altLang="zh-CN" sz="2000" dirty="0"/>
          </a:p>
          <a:p>
            <a:endParaRPr lang="zh-CN" altLang="en-US" sz="2000" dirty="0"/>
          </a:p>
        </p:txBody>
      </p:sp>
    </p:spTree>
    <p:extLst>
      <p:ext uri="{BB962C8B-B14F-4D97-AF65-F5344CB8AC3E}">
        <p14:creationId xmlns:p14="http://schemas.microsoft.com/office/powerpoint/2010/main" val="1275801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0031" y="295423"/>
            <a:ext cx="7886700" cy="1325563"/>
          </a:xfrm>
        </p:spPr>
        <p:txBody>
          <a:bodyPr>
            <a:noAutofit/>
          </a:bodyPr>
          <a:lstStyle/>
          <a:p>
            <a:r>
              <a:rPr lang="zh-CN" altLang="en-US" sz="3200" dirty="0"/>
              <a:t>计划</a:t>
            </a:r>
            <a:endParaRPr lang="zh-CN" altLang="en-US" sz="3200" b="1" dirty="0"/>
          </a:p>
        </p:txBody>
      </p:sp>
      <p:sp>
        <p:nvSpPr>
          <p:cNvPr id="7" name="内容占位符 6"/>
          <p:cNvSpPr>
            <a:spLocks noGrp="1"/>
          </p:cNvSpPr>
          <p:nvPr>
            <p:ph idx="1"/>
          </p:nvPr>
        </p:nvSpPr>
        <p:spPr>
          <a:xfrm>
            <a:off x="294640" y="1117600"/>
            <a:ext cx="7589520" cy="4165599"/>
          </a:xfrm>
        </p:spPr>
        <p:txBody>
          <a:bodyPr>
            <a:normAutofit lnSpcReduction="10000"/>
          </a:bodyPr>
          <a:lstStyle/>
          <a:p>
            <a:pPr>
              <a:lnSpc>
                <a:spcPct val="150000"/>
              </a:lnSpc>
              <a:spcBef>
                <a:spcPts val="600"/>
              </a:spcBef>
              <a:spcAft>
                <a:spcPts val="600"/>
              </a:spcAft>
            </a:pPr>
            <a:r>
              <a:rPr lang="en-US" altLang="zh-CN" dirty="0" smtClean="0">
                <a:latin typeface="+mn-ea"/>
              </a:rPr>
              <a:t>10</a:t>
            </a:r>
            <a:r>
              <a:rPr lang="zh-CN" altLang="en-US" dirty="0" smtClean="0">
                <a:latin typeface="+mn-ea"/>
              </a:rPr>
              <a:t>月份</a:t>
            </a:r>
            <a:endParaRPr lang="en-US" altLang="zh-CN" dirty="0" smtClean="0">
              <a:latin typeface="+mn-ea"/>
            </a:endParaRPr>
          </a:p>
          <a:p>
            <a:pPr lvl="1">
              <a:lnSpc>
                <a:spcPct val="150000"/>
              </a:lnSpc>
              <a:spcBef>
                <a:spcPts val="600"/>
              </a:spcBef>
              <a:spcAft>
                <a:spcPts val="600"/>
              </a:spcAft>
            </a:pPr>
            <a:r>
              <a:rPr lang="zh-CN" altLang="en-US" sz="1800" dirty="0" smtClean="0">
                <a:latin typeface="+mn-ea"/>
              </a:rPr>
              <a:t>细化调查提纲，行程规范文件，提升调研质量</a:t>
            </a:r>
            <a:endParaRPr lang="en-US" altLang="zh-CN" sz="1800" dirty="0" smtClean="0">
              <a:latin typeface="+mn-ea"/>
            </a:endParaRPr>
          </a:p>
          <a:p>
            <a:pPr lvl="1">
              <a:lnSpc>
                <a:spcPct val="150000"/>
              </a:lnSpc>
              <a:spcBef>
                <a:spcPts val="600"/>
              </a:spcBef>
              <a:spcAft>
                <a:spcPts val="600"/>
              </a:spcAft>
            </a:pPr>
            <a:r>
              <a:rPr lang="zh-CN" altLang="en-US" sz="1800" dirty="0" smtClean="0">
                <a:latin typeface="+mn-ea"/>
              </a:rPr>
              <a:t>完成物理所</a:t>
            </a:r>
            <a:r>
              <a:rPr lang="zh-CN" altLang="en-US" sz="1800" dirty="0">
                <a:latin typeface="+mn-ea"/>
              </a:rPr>
              <a:t>、兰州近物所</a:t>
            </a:r>
            <a:r>
              <a:rPr lang="zh-CN" altLang="en-US" sz="1800" dirty="0" smtClean="0">
                <a:latin typeface="+mn-ea"/>
              </a:rPr>
              <a:t>调研</a:t>
            </a:r>
            <a:endParaRPr lang="en-US" altLang="zh-CN" sz="1800" dirty="0" smtClean="0">
              <a:latin typeface="+mn-ea"/>
            </a:endParaRPr>
          </a:p>
          <a:p>
            <a:pPr lvl="1">
              <a:lnSpc>
                <a:spcPct val="150000"/>
              </a:lnSpc>
              <a:spcBef>
                <a:spcPts val="600"/>
              </a:spcBef>
              <a:spcAft>
                <a:spcPts val="600"/>
              </a:spcAft>
            </a:pPr>
            <a:endParaRPr lang="en-US" altLang="zh-CN" sz="1800" dirty="0">
              <a:latin typeface="+mn-ea"/>
            </a:endParaRPr>
          </a:p>
          <a:p>
            <a:pPr>
              <a:lnSpc>
                <a:spcPct val="150000"/>
              </a:lnSpc>
              <a:spcBef>
                <a:spcPts val="600"/>
              </a:spcBef>
              <a:spcAft>
                <a:spcPts val="600"/>
              </a:spcAft>
            </a:pPr>
            <a:r>
              <a:rPr lang="en-US" altLang="zh-CN" dirty="0" smtClean="0">
                <a:latin typeface="+mn-ea"/>
              </a:rPr>
              <a:t>11</a:t>
            </a:r>
            <a:r>
              <a:rPr lang="zh-CN" altLang="en-US" dirty="0" smtClean="0">
                <a:latin typeface="+mn-ea"/>
              </a:rPr>
              <a:t>、</a:t>
            </a:r>
            <a:r>
              <a:rPr lang="en-US" altLang="zh-CN" dirty="0" smtClean="0">
                <a:latin typeface="+mn-ea"/>
              </a:rPr>
              <a:t>12</a:t>
            </a:r>
            <a:r>
              <a:rPr lang="zh-CN" altLang="en-US" dirty="0" smtClean="0">
                <a:latin typeface="+mn-ea"/>
              </a:rPr>
              <a:t>月</a:t>
            </a:r>
            <a:endParaRPr lang="en-US" altLang="zh-CN" dirty="0" smtClean="0">
              <a:latin typeface="+mn-ea"/>
            </a:endParaRPr>
          </a:p>
          <a:p>
            <a:pPr lvl="1">
              <a:lnSpc>
                <a:spcPct val="150000"/>
              </a:lnSpc>
              <a:spcBef>
                <a:spcPts val="600"/>
              </a:spcBef>
              <a:spcAft>
                <a:spcPts val="600"/>
              </a:spcAft>
            </a:pPr>
            <a:r>
              <a:rPr lang="zh-CN" altLang="en-US" sz="1800" dirty="0" smtClean="0">
                <a:latin typeface="+mn-ea"/>
              </a:rPr>
              <a:t>完成大学及别的研究所调研</a:t>
            </a:r>
            <a:endParaRPr lang="en-US" altLang="zh-CN" sz="1800" dirty="0" smtClean="0">
              <a:latin typeface="+mn-ea"/>
            </a:endParaRPr>
          </a:p>
          <a:p>
            <a:pPr lvl="1">
              <a:lnSpc>
                <a:spcPct val="150000"/>
              </a:lnSpc>
              <a:spcBef>
                <a:spcPts val="600"/>
              </a:spcBef>
              <a:spcAft>
                <a:spcPts val="600"/>
              </a:spcAft>
            </a:pPr>
            <a:r>
              <a:rPr lang="zh-CN" altLang="en-US" sz="1800" dirty="0" smtClean="0">
                <a:latin typeface="+mn-ea"/>
              </a:rPr>
              <a:t>探索同超算中心联合讨论的可能性（总体组）</a:t>
            </a:r>
            <a:endParaRPr lang="en-US" altLang="zh-CN" sz="1800" dirty="0" smtClean="0">
              <a:latin typeface="+mn-ea"/>
            </a:endParaRPr>
          </a:p>
          <a:p>
            <a:pPr>
              <a:lnSpc>
                <a:spcPct val="150000"/>
              </a:lnSpc>
              <a:spcBef>
                <a:spcPts val="600"/>
              </a:spcBef>
              <a:spcAft>
                <a:spcPts val="600"/>
              </a:spcAft>
            </a:pPr>
            <a:endParaRPr lang="en-US" altLang="zh-CN" sz="2400" dirty="0" smtClean="0">
              <a:latin typeface="+mn-ea"/>
            </a:endParaRPr>
          </a:p>
          <a:p>
            <a:pPr>
              <a:spcBef>
                <a:spcPts val="600"/>
              </a:spcBef>
              <a:spcAft>
                <a:spcPts val="600"/>
              </a:spcAft>
            </a:pPr>
            <a:endParaRPr lang="en-US" altLang="zh-CN" sz="2400" dirty="0" smtClean="0">
              <a:latin typeface="+mn-ea"/>
            </a:endParaRPr>
          </a:p>
          <a:p>
            <a:endParaRPr lang="zh-CN" altLang="en-US" sz="1800" dirty="0">
              <a:latin typeface="+mn-ea"/>
            </a:endParaRPr>
          </a:p>
        </p:txBody>
      </p:sp>
    </p:spTree>
    <p:extLst>
      <p:ext uri="{BB962C8B-B14F-4D97-AF65-F5344CB8AC3E}">
        <p14:creationId xmlns:p14="http://schemas.microsoft.com/office/powerpoint/2010/main" val="3823067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0779" y="2769608"/>
            <a:ext cx="2970686" cy="923330"/>
          </a:xfrm>
          <a:prstGeom prst="rect">
            <a:avLst/>
          </a:prstGeom>
          <a:noFill/>
        </p:spPr>
        <p:txBody>
          <a:bodyPr wrap="none" rtlCol="0">
            <a:spAutoFit/>
          </a:bodyPr>
          <a:lstStyle/>
          <a:p>
            <a:pPr algn="ctr"/>
            <a:r>
              <a:rPr lang="zh-CN" altLang="en-US" sz="5400" b="1" dirty="0" smtClean="0">
                <a:solidFill>
                  <a:srgbClr val="0000FF"/>
                </a:solidFill>
                <a:latin typeface="楷体" panose="02010609060101010101" pitchFamily="49" charset="-122"/>
                <a:ea typeface="楷体" panose="02010609060101010101" pitchFamily="49" charset="-122"/>
              </a:rPr>
              <a:t>谢 谢 ！</a:t>
            </a:r>
            <a:endParaRPr lang="zh-CN" altLang="en-US" sz="5400" b="1" dirty="0">
              <a:solidFill>
                <a:srgbClr val="0000FF"/>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2644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a:spLocks noChangeArrowheads="1"/>
          </p:cNvSpPr>
          <p:nvPr/>
        </p:nvSpPr>
        <p:spPr bwMode="auto">
          <a:xfrm>
            <a:off x="179969" y="102385"/>
            <a:ext cx="7992888" cy="669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zh-CN" altLang="en-US" sz="3200" b="1" dirty="0" smtClean="0">
                <a:solidFill>
                  <a:schemeClr val="bg1"/>
                </a:solidFill>
                <a:latin typeface="微软雅黑" pitchFamily="34" charset="-122"/>
                <a:ea typeface="微软雅黑" pitchFamily="34" charset="-122"/>
                <a:cs typeface="+mj-cs"/>
              </a:rPr>
              <a:t>提纲</a:t>
            </a:r>
            <a:endParaRPr lang="zh-CN" altLang="en-US" sz="3200" b="1" dirty="0">
              <a:solidFill>
                <a:schemeClr val="bg1"/>
              </a:solidFill>
              <a:latin typeface="微软雅黑" pitchFamily="34" charset="-122"/>
              <a:ea typeface="微软雅黑" pitchFamily="34" charset="-122"/>
              <a:cs typeface="+mj-cs"/>
            </a:endParaRPr>
          </a:p>
        </p:txBody>
      </p:sp>
      <p:grpSp>
        <p:nvGrpSpPr>
          <p:cNvPr id="31" name="组合 30"/>
          <p:cNvGrpSpPr/>
          <p:nvPr/>
        </p:nvGrpSpPr>
        <p:grpSpPr>
          <a:xfrm>
            <a:off x="1926079" y="2451529"/>
            <a:ext cx="5877327" cy="3892256"/>
            <a:chOff x="1958481" y="1411379"/>
            <a:chExt cx="5877327" cy="3892256"/>
          </a:xfrm>
        </p:grpSpPr>
        <p:sp>
          <p:nvSpPr>
            <p:cNvPr id="3" name="矩形 2"/>
            <p:cNvSpPr/>
            <p:nvPr/>
          </p:nvSpPr>
          <p:spPr>
            <a:xfrm>
              <a:off x="2433969" y="1471575"/>
              <a:ext cx="5401839" cy="424732"/>
            </a:xfrm>
            <a:prstGeom prst="rect">
              <a:avLst/>
            </a:prstGeom>
          </p:spPr>
          <p:txBody>
            <a:bodyPr wrap="square">
              <a:spAutoFit/>
            </a:bodyPr>
            <a:lstStyle/>
            <a:p>
              <a:pPr>
                <a:lnSpc>
                  <a:spcPct val="90000"/>
                </a:lnSpc>
                <a:spcAft>
                  <a:spcPct val="35000"/>
                </a:spcAft>
              </a:pPr>
              <a:r>
                <a:rPr lang="zh-CN" altLang="en-US" sz="2400" b="1" dirty="0" smtClean="0">
                  <a:solidFill>
                    <a:srgbClr val="336599"/>
                  </a:solidFill>
                  <a:latin typeface="微软雅黑" pitchFamily="34" charset="-122"/>
                  <a:ea typeface="微软雅黑" pitchFamily="34" charset="-122"/>
                </a:rPr>
                <a:t>进展情况</a:t>
              </a:r>
            </a:p>
          </p:txBody>
        </p:sp>
        <p:sp>
          <p:nvSpPr>
            <p:cNvPr id="5" name="矩形 4"/>
            <p:cNvSpPr/>
            <p:nvPr/>
          </p:nvSpPr>
          <p:spPr>
            <a:xfrm>
              <a:off x="2456980" y="2789441"/>
              <a:ext cx="4059367" cy="461665"/>
            </a:xfrm>
            <a:prstGeom prst="rect">
              <a:avLst/>
            </a:prstGeom>
          </p:spPr>
          <p:txBody>
            <a:bodyPr wrap="square">
              <a:spAutoFit/>
            </a:bodyPr>
            <a:lstStyle/>
            <a:p>
              <a:r>
                <a:rPr lang="zh-CN" altLang="en-US" sz="2400" b="1" dirty="0" smtClean="0">
                  <a:solidFill>
                    <a:srgbClr val="336599"/>
                  </a:solidFill>
                  <a:latin typeface="微软雅黑" pitchFamily="34" charset="-122"/>
                  <a:ea typeface="微软雅黑" pitchFamily="34" charset="-122"/>
                </a:rPr>
                <a:t>计划（</a:t>
              </a:r>
              <a:r>
                <a:rPr lang="en-US" altLang="zh-CN" sz="2400" b="1" dirty="0" smtClean="0">
                  <a:solidFill>
                    <a:srgbClr val="336599"/>
                  </a:solidFill>
                  <a:latin typeface="微软雅黑" pitchFamily="34" charset="-122"/>
                  <a:ea typeface="微软雅黑" pitchFamily="34" charset="-122"/>
                </a:rPr>
                <a:t>3</a:t>
              </a:r>
              <a:r>
                <a:rPr lang="zh-CN" altLang="en-US" sz="2400" b="1" dirty="0" smtClean="0">
                  <a:solidFill>
                    <a:srgbClr val="336599"/>
                  </a:solidFill>
                  <a:latin typeface="微软雅黑" pitchFamily="34" charset="-122"/>
                  <a:ea typeface="微软雅黑" pitchFamily="34" charset="-122"/>
                </a:rPr>
                <a:t>个月）</a:t>
              </a:r>
            </a:p>
          </p:txBody>
        </p:sp>
        <p:grpSp>
          <p:nvGrpSpPr>
            <p:cNvPr id="29" name="组合 28"/>
            <p:cNvGrpSpPr/>
            <p:nvPr/>
          </p:nvGrpSpPr>
          <p:grpSpPr>
            <a:xfrm>
              <a:off x="1958481" y="1411379"/>
              <a:ext cx="475488" cy="3892256"/>
              <a:chOff x="1676400" y="1428804"/>
              <a:chExt cx="475488" cy="3892256"/>
            </a:xfrm>
          </p:grpSpPr>
          <p:sp>
            <p:nvSpPr>
              <p:cNvPr id="8" name="矩形 7"/>
              <p:cNvSpPr/>
              <p:nvPr/>
            </p:nvSpPr>
            <p:spPr bwMode="auto">
              <a:xfrm>
                <a:off x="1676400" y="1430571"/>
                <a:ext cx="475488" cy="500323"/>
              </a:xfrm>
              <a:prstGeom prst="rect">
                <a:avLst/>
              </a:prstGeom>
              <a:ln w="9525" cap="flat" cmpd="sng" algn="ctr">
                <a:noFill/>
                <a:prstDash val="solid"/>
                <a:round/>
                <a:headEnd type="none" w="med" len="med"/>
                <a:tailEnd type="none" w="med" len="med"/>
              </a:ln>
              <a:effectLst/>
            </p:spPr>
            <p:style>
              <a:lnRef idx="0">
                <a:scrgbClr r="0" g="0" b="0"/>
              </a:lnRef>
              <a:fillRef idx="1001">
                <a:schemeClr val="lt2"/>
              </a:fillRef>
              <a:effectRef idx="0">
                <a:scrgbClr r="0" g="0" b="0"/>
              </a:effectRef>
              <a:fontRef idx="major"/>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smtClean="0">
                  <a:solidFill>
                    <a:schemeClr val="tx1"/>
                  </a:solidFill>
                  <a:effectLst/>
                  <a:latin typeface="Arial" charset="0"/>
                </a:endParaRPr>
              </a:p>
            </p:txBody>
          </p:sp>
          <p:sp>
            <p:nvSpPr>
              <p:cNvPr id="23" name="文本框 22"/>
              <p:cNvSpPr txBox="1"/>
              <p:nvPr/>
            </p:nvSpPr>
            <p:spPr>
              <a:xfrm>
                <a:off x="1694688" y="1428804"/>
                <a:ext cx="280416" cy="523220"/>
              </a:xfrm>
              <a:prstGeom prst="rect">
                <a:avLst/>
              </a:prstGeom>
              <a:noFill/>
            </p:spPr>
            <p:txBody>
              <a:bodyPr wrap="square" rtlCol="0">
                <a:spAutoFit/>
              </a:bodyPr>
              <a:lstStyle/>
              <a:p>
                <a:r>
                  <a:rPr lang="en-US" altLang="zh-CN" sz="2800" dirty="0" smtClean="0">
                    <a:solidFill>
                      <a:schemeClr val="bg1"/>
                    </a:solidFill>
                    <a:latin typeface="Arial Black" panose="020B0A04020102020204" pitchFamily="34" charset="0"/>
                  </a:rPr>
                  <a:t>1</a:t>
                </a:r>
                <a:endParaRPr lang="zh-CN" altLang="en-US" sz="2800" dirty="0">
                  <a:solidFill>
                    <a:schemeClr val="bg1"/>
                  </a:solidFill>
                  <a:latin typeface="Arial Black" panose="020B0A04020102020204" pitchFamily="34" charset="0"/>
                </a:endParaRPr>
              </a:p>
            </p:txBody>
          </p:sp>
          <p:sp>
            <p:nvSpPr>
              <p:cNvPr id="24" name="文本框 23"/>
              <p:cNvSpPr txBox="1"/>
              <p:nvPr/>
            </p:nvSpPr>
            <p:spPr>
              <a:xfrm>
                <a:off x="1694688" y="2763677"/>
                <a:ext cx="280416" cy="523220"/>
              </a:xfrm>
              <a:prstGeom prst="rect">
                <a:avLst/>
              </a:prstGeom>
              <a:noFill/>
            </p:spPr>
            <p:txBody>
              <a:bodyPr wrap="square" rtlCol="0">
                <a:spAutoFit/>
              </a:bodyPr>
              <a:lstStyle/>
              <a:p>
                <a:r>
                  <a:rPr lang="en-US" altLang="zh-CN" sz="2800" dirty="0" smtClean="0">
                    <a:solidFill>
                      <a:schemeClr val="bg1"/>
                    </a:solidFill>
                    <a:latin typeface="Arial Black" panose="020B0A04020102020204" pitchFamily="34" charset="0"/>
                  </a:rPr>
                  <a:t>2</a:t>
                </a:r>
                <a:endParaRPr lang="zh-CN" altLang="en-US" sz="2800" dirty="0">
                  <a:solidFill>
                    <a:schemeClr val="bg1"/>
                  </a:solidFill>
                  <a:latin typeface="Arial Black" panose="020B0A04020102020204" pitchFamily="34" charset="0"/>
                </a:endParaRPr>
              </a:p>
            </p:txBody>
          </p:sp>
          <p:sp>
            <p:nvSpPr>
              <p:cNvPr id="26" name="文本框 25"/>
              <p:cNvSpPr txBox="1"/>
              <p:nvPr/>
            </p:nvSpPr>
            <p:spPr>
              <a:xfrm>
                <a:off x="1694688" y="3397833"/>
                <a:ext cx="280416" cy="523220"/>
              </a:xfrm>
              <a:prstGeom prst="rect">
                <a:avLst/>
              </a:prstGeom>
              <a:noFill/>
            </p:spPr>
            <p:txBody>
              <a:bodyPr wrap="square" rtlCol="0">
                <a:spAutoFit/>
              </a:bodyPr>
              <a:lstStyle/>
              <a:p>
                <a:r>
                  <a:rPr lang="en-US" altLang="zh-CN" sz="2800" dirty="0" smtClean="0">
                    <a:solidFill>
                      <a:schemeClr val="bg1"/>
                    </a:solidFill>
                    <a:latin typeface="Arial Black" panose="020B0A04020102020204" pitchFamily="34" charset="0"/>
                  </a:rPr>
                  <a:t>4</a:t>
                </a:r>
                <a:endParaRPr lang="zh-CN" altLang="en-US" sz="2800" dirty="0">
                  <a:solidFill>
                    <a:schemeClr val="bg1"/>
                  </a:solidFill>
                  <a:latin typeface="Arial Black" panose="020B0A04020102020204" pitchFamily="34" charset="0"/>
                </a:endParaRPr>
              </a:p>
            </p:txBody>
          </p:sp>
          <p:sp>
            <p:nvSpPr>
              <p:cNvPr id="27" name="文本框 26"/>
              <p:cNvSpPr txBox="1"/>
              <p:nvPr/>
            </p:nvSpPr>
            <p:spPr>
              <a:xfrm>
                <a:off x="1676400" y="4142743"/>
                <a:ext cx="280416" cy="523220"/>
              </a:xfrm>
              <a:prstGeom prst="rect">
                <a:avLst/>
              </a:prstGeom>
              <a:noFill/>
            </p:spPr>
            <p:txBody>
              <a:bodyPr wrap="square" rtlCol="0">
                <a:spAutoFit/>
              </a:bodyPr>
              <a:lstStyle/>
              <a:p>
                <a:r>
                  <a:rPr lang="en-US" altLang="zh-CN" sz="2800" dirty="0" smtClean="0">
                    <a:solidFill>
                      <a:schemeClr val="bg1"/>
                    </a:solidFill>
                    <a:latin typeface="Arial Black" panose="020B0A04020102020204" pitchFamily="34" charset="0"/>
                  </a:rPr>
                  <a:t>5</a:t>
                </a:r>
                <a:endParaRPr lang="zh-CN" altLang="en-US" sz="2800" dirty="0">
                  <a:solidFill>
                    <a:schemeClr val="bg1"/>
                  </a:solidFill>
                  <a:latin typeface="Arial Black" panose="020B0A04020102020204" pitchFamily="34" charset="0"/>
                </a:endParaRPr>
              </a:p>
            </p:txBody>
          </p:sp>
          <p:sp>
            <p:nvSpPr>
              <p:cNvPr id="28" name="文本框 27"/>
              <p:cNvSpPr txBox="1"/>
              <p:nvPr/>
            </p:nvSpPr>
            <p:spPr>
              <a:xfrm>
                <a:off x="1682251" y="4797840"/>
                <a:ext cx="280416" cy="523220"/>
              </a:xfrm>
              <a:prstGeom prst="rect">
                <a:avLst/>
              </a:prstGeom>
              <a:noFill/>
            </p:spPr>
            <p:txBody>
              <a:bodyPr wrap="square" rtlCol="0">
                <a:spAutoFit/>
              </a:bodyPr>
              <a:lstStyle/>
              <a:p>
                <a:r>
                  <a:rPr lang="en-US" altLang="zh-CN" sz="2800" dirty="0" smtClean="0">
                    <a:solidFill>
                      <a:schemeClr val="bg1"/>
                    </a:solidFill>
                    <a:latin typeface="Arial Black" panose="020B0A04020102020204" pitchFamily="34" charset="0"/>
                  </a:rPr>
                  <a:t>6</a:t>
                </a:r>
                <a:endParaRPr lang="zh-CN" altLang="en-US" sz="2800" dirty="0">
                  <a:solidFill>
                    <a:schemeClr val="bg1"/>
                  </a:solidFill>
                  <a:latin typeface="Arial Black" panose="020B0A04020102020204" pitchFamily="34" charset="0"/>
                </a:endParaRPr>
              </a:p>
            </p:txBody>
          </p:sp>
        </p:grpSp>
      </p:grpSp>
      <p:sp>
        <p:nvSpPr>
          <p:cNvPr id="15" name="矩形 14"/>
          <p:cNvSpPr/>
          <p:nvPr/>
        </p:nvSpPr>
        <p:spPr bwMode="auto">
          <a:xfrm>
            <a:off x="1958353" y="3837585"/>
            <a:ext cx="475488" cy="500323"/>
          </a:xfrm>
          <a:prstGeom prst="rect">
            <a:avLst/>
          </a:prstGeom>
          <a:ln w="9525" cap="flat" cmpd="sng" algn="ctr">
            <a:noFill/>
            <a:prstDash val="solid"/>
            <a:round/>
            <a:headEnd type="none" w="med" len="med"/>
            <a:tailEnd type="none" w="med" len="med"/>
          </a:ln>
          <a:effectLst/>
        </p:spPr>
        <p:style>
          <a:lnRef idx="0">
            <a:scrgbClr r="0" g="0" b="0"/>
          </a:lnRef>
          <a:fillRef idx="1001">
            <a:schemeClr val="lt2"/>
          </a:fillRef>
          <a:effectRef idx="0">
            <a:scrgbClr r="0" g="0" b="0"/>
          </a:effectRef>
          <a:fontRef idx="major"/>
        </p:style>
        <p:txBody>
          <a:bodyPr vert="horz" wrap="none" lIns="90000" tIns="46800" rIns="90000" bIns="46800" numCol="1" rtlCol="0" anchor="ctr" anchorCtr="0" compatLnSpc="1">
            <a:prstTxWarp prst="textNoShape">
              <a:avLst/>
            </a:prstTxWarp>
          </a:bodyPr>
          <a:lstStyle/>
          <a:p>
            <a:pPr marL="0" marR="0" indent="0" defTabSz="914400" eaLnBrk="1" latinLnBrk="0" hangingPunct="1">
              <a:lnSpc>
                <a:spcPct val="100000"/>
              </a:lnSpc>
              <a:buClrTx/>
              <a:buSzTx/>
              <a:buFontTx/>
              <a:buNone/>
              <a:tabLst/>
            </a:pPr>
            <a:r>
              <a:rPr lang="en-US" altLang="zh-CN" sz="2800" dirty="0">
                <a:solidFill>
                  <a:schemeClr val="bg1"/>
                </a:solidFill>
                <a:latin typeface="Arial Black" panose="020B0A04020102020204" pitchFamily="34" charset="0"/>
                <a:ea typeface="+mn-ea"/>
                <a:cs typeface="Arial" panose="020B0604020202020204" pitchFamily="34" charset="0"/>
              </a:rPr>
              <a:t>2</a:t>
            </a:r>
            <a:endParaRPr lang="zh-CN" altLang="en-US" sz="2800" dirty="0">
              <a:solidFill>
                <a:schemeClr val="bg1"/>
              </a:solidFill>
              <a:latin typeface="Arial Black" panose="020B0A04020102020204" pitchFamily="34" charset="0"/>
              <a:ea typeface="+mn-ea"/>
              <a:cs typeface="Arial" panose="020B0604020202020204" pitchFamily="34" charset="0"/>
            </a:endParaRPr>
          </a:p>
        </p:txBody>
      </p:sp>
    </p:spTree>
    <p:extLst>
      <p:ext uri="{BB962C8B-B14F-4D97-AF65-F5344CB8AC3E}">
        <p14:creationId xmlns:p14="http://schemas.microsoft.com/office/powerpoint/2010/main" val="2118916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0031" y="295423"/>
            <a:ext cx="7886700" cy="1325563"/>
          </a:xfrm>
        </p:spPr>
        <p:txBody>
          <a:bodyPr>
            <a:noAutofit/>
          </a:bodyPr>
          <a:lstStyle/>
          <a:p>
            <a:r>
              <a:rPr lang="zh-CN" altLang="en-US" sz="3200" b="1" dirty="0" smtClean="0"/>
              <a:t>总体进展情况</a:t>
            </a:r>
            <a:endParaRPr lang="zh-CN" altLang="en-US" sz="3200" b="1" dirty="0"/>
          </a:p>
        </p:txBody>
      </p:sp>
      <p:sp>
        <p:nvSpPr>
          <p:cNvPr id="7" name="内容占位符 6"/>
          <p:cNvSpPr>
            <a:spLocks noGrp="1"/>
          </p:cNvSpPr>
          <p:nvPr>
            <p:ph idx="1"/>
          </p:nvPr>
        </p:nvSpPr>
        <p:spPr>
          <a:xfrm>
            <a:off x="294640" y="1232261"/>
            <a:ext cx="8262091" cy="5483499"/>
          </a:xfrm>
        </p:spPr>
        <p:txBody>
          <a:bodyPr>
            <a:normAutofit fontScale="70000" lnSpcReduction="20000"/>
          </a:bodyPr>
          <a:lstStyle/>
          <a:p>
            <a:pPr>
              <a:lnSpc>
                <a:spcPct val="150000"/>
              </a:lnSpc>
              <a:spcBef>
                <a:spcPts val="600"/>
              </a:spcBef>
              <a:spcAft>
                <a:spcPts val="600"/>
              </a:spcAft>
            </a:pPr>
            <a:r>
              <a:rPr lang="zh-CN" altLang="en-US" dirty="0" smtClean="0">
                <a:latin typeface="+mn-ea"/>
              </a:rPr>
              <a:t>制定实施路线和总体思路</a:t>
            </a:r>
            <a:endParaRPr lang="en-US" altLang="zh-CN" dirty="0" smtClean="0">
              <a:latin typeface="+mn-ea"/>
            </a:endParaRPr>
          </a:p>
          <a:p>
            <a:pPr lvl="1">
              <a:lnSpc>
                <a:spcPct val="150000"/>
              </a:lnSpc>
              <a:spcBef>
                <a:spcPts val="600"/>
              </a:spcBef>
              <a:spcAft>
                <a:spcPts val="600"/>
              </a:spcAft>
            </a:pPr>
            <a:r>
              <a:rPr lang="zh-CN" altLang="en-US" sz="2000" dirty="0" smtClean="0">
                <a:latin typeface="+mn-ea"/>
              </a:rPr>
              <a:t>调研</a:t>
            </a:r>
            <a:r>
              <a:rPr lang="en-US" altLang="zh-CN" sz="2000" dirty="0" smtClean="0">
                <a:latin typeface="+mn-ea"/>
                <a:sym typeface="Wingdings" panose="05000000000000000000" pitchFamily="2" charset="2"/>
              </a:rPr>
              <a:t></a:t>
            </a:r>
            <a:r>
              <a:rPr lang="zh-CN" altLang="en-US" sz="2000" dirty="0" smtClean="0">
                <a:latin typeface="+mn-ea"/>
              </a:rPr>
              <a:t>整理</a:t>
            </a:r>
            <a:r>
              <a:rPr lang="en-US" altLang="zh-CN" sz="2000" dirty="0" smtClean="0">
                <a:latin typeface="+mn-ea"/>
                <a:sym typeface="Wingdings" panose="05000000000000000000" pitchFamily="2" charset="2"/>
              </a:rPr>
              <a:t></a:t>
            </a:r>
            <a:r>
              <a:rPr lang="zh-CN" altLang="en-US" sz="2000" dirty="0" smtClean="0">
                <a:latin typeface="+mn-ea"/>
              </a:rPr>
              <a:t> 总结</a:t>
            </a:r>
            <a:endParaRPr lang="en-US" altLang="zh-CN" sz="2000" dirty="0" smtClean="0">
              <a:latin typeface="+mn-ea"/>
            </a:endParaRPr>
          </a:p>
          <a:p>
            <a:pPr lvl="1">
              <a:lnSpc>
                <a:spcPct val="150000"/>
              </a:lnSpc>
              <a:spcBef>
                <a:spcPts val="600"/>
              </a:spcBef>
              <a:spcAft>
                <a:spcPts val="600"/>
              </a:spcAft>
            </a:pPr>
            <a:r>
              <a:rPr lang="zh-CN" altLang="en-US" sz="2000" dirty="0" smtClean="0">
                <a:latin typeface="+mn-ea"/>
              </a:rPr>
              <a:t>边界及关注点：</a:t>
            </a:r>
            <a:r>
              <a:rPr lang="zh-CN" altLang="en-US" sz="2000" dirty="0" smtClean="0">
                <a:solidFill>
                  <a:srgbClr val="FF0000"/>
                </a:solidFill>
                <a:latin typeface="+mn-ea"/>
              </a:rPr>
              <a:t>科研信息化</a:t>
            </a:r>
            <a:r>
              <a:rPr lang="zh-CN" altLang="en-US" sz="2000" dirty="0" smtClean="0">
                <a:latin typeface="+mn-ea"/>
              </a:rPr>
              <a:t>（管理信息化涉及面太广，不应该成为本项目任务重点）</a:t>
            </a:r>
            <a:endParaRPr lang="en-US" altLang="zh-CN" sz="2000" dirty="0" smtClean="0">
              <a:latin typeface="+mn-ea"/>
            </a:endParaRPr>
          </a:p>
          <a:p>
            <a:pPr lvl="1">
              <a:lnSpc>
                <a:spcPct val="150000"/>
              </a:lnSpc>
              <a:spcBef>
                <a:spcPts val="600"/>
              </a:spcBef>
              <a:spcAft>
                <a:spcPts val="600"/>
              </a:spcAft>
            </a:pPr>
            <a:r>
              <a:rPr lang="zh-CN" altLang="en-US" sz="2000" dirty="0" smtClean="0">
                <a:latin typeface="+mn-ea"/>
              </a:rPr>
              <a:t>调研对象：</a:t>
            </a:r>
            <a:endParaRPr lang="en-US" altLang="zh-CN" sz="2000" dirty="0" smtClean="0">
              <a:latin typeface="+mn-ea"/>
            </a:endParaRPr>
          </a:p>
          <a:p>
            <a:pPr lvl="2">
              <a:lnSpc>
                <a:spcPct val="150000"/>
              </a:lnSpc>
              <a:spcBef>
                <a:spcPts val="600"/>
              </a:spcBef>
              <a:spcAft>
                <a:spcPts val="600"/>
              </a:spcAft>
            </a:pPr>
            <a:r>
              <a:rPr lang="zh-CN" altLang="en-US" sz="1800" dirty="0" smtClean="0">
                <a:latin typeface="+mn-ea"/>
              </a:rPr>
              <a:t>选取原则</a:t>
            </a:r>
            <a:endParaRPr lang="en-US" altLang="zh-CN" sz="1800" dirty="0" smtClean="0">
              <a:latin typeface="+mn-ea"/>
            </a:endParaRPr>
          </a:p>
          <a:p>
            <a:pPr lvl="3">
              <a:lnSpc>
                <a:spcPct val="150000"/>
              </a:lnSpc>
              <a:spcBef>
                <a:spcPts val="600"/>
              </a:spcBef>
              <a:spcAft>
                <a:spcPts val="600"/>
              </a:spcAft>
            </a:pPr>
            <a:r>
              <a:rPr lang="zh-CN" altLang="en-US" sz="1600" dirty="0" smtClean="0">
                <a:latin typeface="+mn-ea"/>
              </a:rPr>
              <a:t>物理学科各领域：粒子物理、天体物理、凝聚态、核物理、</a:t>
            </a:r>
            <a:r>
              <a:rPr lang="en-US" altLang="zh-CN" sz="1600" dirty="0" smtClean="0">
                <a:latin typeface="+mn-ea"/>
              </a:rPr>
              <a:t>…….</a:t>
            </a:r>
          </a:p>
          <a:p>
            <a:pPr lvl="3">
              <a:lnSpc>
                <a:spcPct val="150000"/>
              </a:lnSpc>
              <a:spcBef>
                <a:spcPts val="600"/>
              </a:spcBef>
              <a:spcAft>
                <a:spcPts val="600"/>
              </a:spcAft>
            </a:pPr>
            <a:r>
              <a:rPr lang="zh-CN" altLang="en-US" sz="1600" dirty="0" smtClean="0">
                <a:latin typeface="+mn-ea"/>
              </a:rPr>
              <a:t>地域性：北京、珠三角、华中、西北、</a:t>
            </a:r>
            <a:r>
              <a:rPr lang="en-US" altLang="zh-CN" sz="1600" dirty="0" smtClean="0">
                <a:latin typeface="+mn-ea"/>
              </a:rPr>
              <a:t>……</a:t>
            </a:r>
          </a:p>
          <a:p>
            <a:pPr lvl="3">
              <a:lnSpc>
                <a:spcPct val="150000"/>
              </a:lnSpc>
              <a:spcBef>
                <a:spcPts val="600"/>
              </a:spcBef>
              <a:spcAft>
                <a:spcPts val="600"/>
              </a:spcAft>
            </a:pPr>
            <a:r>
              <a:rPr lang="zh-CN" altLang="en-US" sz="1600" dirty="0" smtClean="0">
                <a:latin typeface="+mn-ea"/>
              </a:rPr>
              <a:t>机构类型：研究所、大学</a:t>
            </a:r>
            <a:endParaRPr lang="en-US" altLang="zh-CN" sz="1600" dirty="0" smtClean="0">
              <a:latin typeface="+mn-ea"/>
            </a:endParaRPr>
          </a:p>
          <a:p>
            <a:pPr lvl="2">
              <a:lnSpc>
                <a:spcPct val="150000"/>
              </a:lnSpc>
              <a:spcBef>
                <a:spcPts val="600"/>
              </a:spcBef>
              <a:spcAft>
                <a:spcPts val="600"/>
              </a:spcAft>
            </a:pPr>
            <a:r>
              <a:rPr lang="zh-CN" altLang="en-US" sz="1800" dirty="0" smtClean="0">
                <a:latin typeface="+mn-ea"/>
              </a:rPr>
              <a:t>初步计划：高能物理所、理论物理所、物理所、兰州近物所、上海应物所、清华大学、北京大学、浙江大学、</a:t>
            </a:r>
            <a:r>
              <a:rPr lang="zh-CN" altLang="en-US" sz="1800" dirty="0" smtClean="0">
                <a:solidFill>
                  <a:srgbClr val="FF0000"/>
                </a:solidFill>
                <a:latin typeface="+mn-ea"/>
              </a:rPr>
              <a:t>中国科学技术大学、南京大学、中山大学、</a:t>
            </a:r>
            <a:r>
              <a:rPr lang="zh-CN" altLang="en-US" sz="1800" dirty="0" smtClean="0">
                <a:latin typeface="+mn-ea"/>
              </a:rPr>
              <a:t>华中师范大学</a:t>
            </a:r>
            <a:r>
              <a:rPr lang="en-US" altLang="zh-CN" sz="1800" dirty="0" smtClean="0">
                <a:latin typeface="+mn-ea"/>
              </a:rPr>
              <a:t>……</a:t>
            </a:r>
          </a:p>
          <a:p>
            <a:pPr lvl="2">
              <a:lnSpc>
                <a:spcPct val="150000"/>
              </a:lnSpc>
              <a:spcBef>
                <a:spcPts val="600"/>
              </a:spcBef>
              <a:spcAft>
                <a:spcPts val="600"/>
              </a:spcAft>
            </a:pPr>
            <a:r>
              <a:rPr lang="zh-CN" altLang="en-US" sz="1800" dirty="0" smtClean="0">
                <a:solidFill>
                  <a:srgbClr val="FF0000"/>
                </a:solidFill>
                <a:latin typeface="+mn-ea"/>
              </a:rPr>
              <a:t>特殊活动</a:t>
            </a:r>
            <a:endParaRPr lang="en-US" altLang="zh-CN" sz="1800" dirty="0" smtClean="0">
              <a:solidFill>
                <a:srgbClr val="FF0000"/>
              </a:solidFill>
              <a:latin typeface="+mn-ea"/>
            </a:endParaRPr>
          </a:p>
          <a:p>
            <a:pPr lvl="3">
              <a:lnSpc>
                <a:spcPct val="150000"/>
              </a:lnSpc>
              <a:spcBef>
                <a:spcPts val="600"/>
              </a:spcBef>
              <a:spcAft>
                <a:spcPts val="600"/>
              </a:spcAft>
            </a:pPr>
            <a:r>
              <a:rPr lang="zh-CN" altLang="en-US" sz="1600" dirty="0" smtClean="0">
                <a:solidFill>
                  <a:srgbClr val="FF0000"/>
                </a:solidFill>
                <a:latin typeface="+mn-ea"/>
              </a:rPr>
              <a:t>国家级超算中心：国家超级计算</a:t>
            </a:r>
            <a:r>
              <a:rPr lang="zh-CN" altLang="en-US" sz="1600" dirty="0">
                <a:solidFill>
                  <a:srgbClr val="FF0000"/>
                </a:solidFill>
                <a:latin typeface="+mn-ea"/>
              </a:rPr>
              <a:t>广东中心、国家</a:t>
            </a:r>
            <a:r>
              <a:rPr lang="zh-CN" altLang="en-US" sz="1600" dirty="0" smtClean="0">
                <a:solidFill>
                  <a:srgbClr val="FF0000"/>
                </a:solidFill>
                <a:latin typeface="+mn-ea"/>
              </a:rPr>
              <a:t>超级计算天津中心、</a:t>
            </a:r>
            <a:r>
              <a:rPr lang="zh-CN" altLang="en-US" sz="1600" dirty="0">
                <a:solidFill>
                  <a:srgbClr val="FF0000"/>
                </a:solidFill>
                <a:latin typeface="+mn-ea"/>
              </a:rPr>
              <a:t>国家</a:t>
            </a:r>
            <a:r>
              <a:rPr lang="zh-CN" altLang="en-US" sz="1600" dirty="0" smtClean="0">
                <a:solidFill>
                  <a:srgbClr val="FF0000"/>
                </a:solidFill>
                <a:latin typeface="+mn-ea"/>
              </a:rPr>
              <a:t>超级计算</a:t>
            </a:r>
            <a:r>
              <a:rPr lang="zh-CN" altLang="en-US" sz="1600" dirty="0">
                <a:solidFill>
                  <a:srgbClr val="FF0000"/>
                </a:solidFill>
                <a:latin typeface="+mn-ea"/>
              </a:rPr>
              <a:t>无锡</a:t>
            </a:r>
            <a:r>
              <a:rPr lang="zh-CN" altLang="en-US" sz="1600" dirty="0" smtClean="0">
                <a:solidFill>
                  <a:srgbClr val="FF0000"/>
                </a:solidFill>
                <a:latin typeface="+mn-ea"/>
              </a:rPr>
              <a:t>中心 同项目组（总体组</a:t>
            </a:r>
            <a:r>
              <a:rPr lang="en-US" altLang="zh-CN" sz="1600" dirty="0" smtClean="0">
                <a:solidFill>
                  <a:srgbClr val="FF0000"/>
                </a:solidFill>
                <a:latin typeface="+mn-ea"/>
              </a:rPr>
              <a:t>+</a:t>
            </a:r>
            <a:r>
              <a:rPr lang="zh-CN" altLang="en-US" sz="1600" dirty="0" smtClean="0">
                <a:solidFill>
                  <a:srgbClr val="FF0000"/>
                </a:solidFill>
                <a:latin typeface="+mn-ea"/>
              </a:rPr>
              <a:t>各学科组）联合讨论会</a:t>
            </a:r>
            <a:endParaRPr lang="en-US" altLang="zh-CN" sz="1600" dirty="0" smtClean="0">
              <a:solidFill>
                <a:srgbClr val="FF0000"/>
              </a:solidFill>
              <a:latin typeface="+mn-ea"/>
            </a:endParaRPr>
          </a:p>
          <a:p>
            <a:pPr lvl="3">
              <a:lnSpc>
                <a:spcPct val="150000"/>
              </a:lnSpc>
              <a:spcBef>
                <a:spcPts val="600"/>
              </a:spcBef>
              <a:spcAft>
                <a:spcPts val="600"/>
              </a:spcAft>
            </a:pPr>
            <a:r>
              <a:rPr lang="zh-CN" altLang="en-US" sz="1600" dirty="0">
                <a:solidFill>
                  <a:srgbClr val="FF0000"/>
                </a:solidFill>
                <a:latin typeface="+mn-ea"/>
              </a:rPr>
              <a:t>讨论</a:t>
            </a:r>
            <a:r>
              <a:rPr lang="zh-CN" altLang="en-US" sz="1600" dirty="0" smtClean="0">
                <a:solidFill>
                  <a:srgbClr val="FF0000"/>
                </a:solidFill>
                <a:latin typeface="+mn-ea"/>
              </a:rPr>
              <a:t>主题：科学计算模式与信息资源共享机制</a:t>
            </a:r>
            <a:endParaRPr lang="en-US" altLang="zh-CN" sz="2200" dirty="0" smtClean="0">
              <a:solidFill>
                <a:srgbClr val="FF0000"/>
              </a:solidFill>
              <a:latin typeface="+mn-ea"/>
            </a:endParaRPr>
          </a:p>
          <a:p>
            <a:pPr>
              <a:spcBef>
                <a:spcPts val="600"/>
              </a:spcBef>
              <a:spcAft>
                <a:spcPts val="600"/>
              </a:spcAft>
            </a:pPr>
            <a:endParaRPr lang="en-US" altLang="zh-CN" sz="2400" dirty="0" smtClean="0">
              <a:latin typeface="+mn-ea"/>
            </a:endParaRPr>
          </a:p>
          <a:p>
            <a:endParaRPr lang="zh-CN" altLang="en-US" sz="1800" dirty="0">
              <a:latin typeface="+mn-ea"/>
            </a:endParaRPr>
          </a:p>
        </p:txBody>
      </p:sp>
    </p:spTree>
    <p:extLst>
      <p:ext uri="{BB962C8B-B14F-4D97-AF65-F5344CB8AC3E}">
        <p14:creationId xmlns:p14="http://schemas.microsoft.com/office/powerpoint/2010/main" val="1673666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560" y="172721"/>
            <a:ext cx="8394171" cy="1448266"/>
          </a:xfrm>
        </p:spPr>
        <p:txBody>
          <a:bodyPr>
            <a:noAutofit/>
          </a:bodyPr>
          <a:lstStyle/>
          <a:p>
            <a:r>
              <a:rPr lang="zh-CN" altLang="en-US" sz="3200" b="1" dirty="0" smtClean="0"/>
              <a:t>调研提纲（需要更加细化）</a:t>
            </a:r>
            <a:endParaRPr lang="zh-CN" altLang="en-US" sz="3200" b="1" dirty="0"/>
          </a:p>
        </p:txBody>
      </p:sp>
      <p:sp>
        <p:nvSpPr>
          <p:cNvPr id="7" name="内容占位符 6"/>
          <p:cNvSpPr>
            <a:spLocks noGrp="1"/>
          </p:cNvSpPr>
          <p:nvPr>
            <p:ph idx="1"/>
          </p:nvPr>
        </p:nvSpPr>
        <p:spPr>
          <a:xfrm>
            <a:off x="294640" y="1087120"/>
            <a:ext cx="8605520" cy="5770879"/>
          </a:xfrm>
        </p:spPr>
        <p:txBody>
          <a:bodyPr>
            <a:normAutofit fontScale="70000" lnSpcReduction="20000"/>
          </a:bodyPr>
          <a:lstStyle/>
          <a:p>
            <a:pPr>
              <a:lnSpc>
                <a:spcPct val="160000"/>
              </a:lnSpc>
            </a:pPr>
            <a:r>
              <a:rPr lang="zh-CN" altLang="en-US" sz="2400" b="1" dirty="0" smtClean="0"/>
              <a:t>如何理解</a:t>
            </a:r>
            <a:r>
              <a:rPr lang="zh-CN" altLang="en-US" sz="2400" b="1" dirty="0" smtClean="0">
                <a:solidFill>
                  <a:srgbClr val="FF0000"/>
                </a:solidFill>
              </a:rPr>
              <a:t>本</a:t>
            </a:r>
            <a:r>
              <a:rPr lang="zh-CN" altLang="en-US" sz="2400" b="1" dirty="0" smtClean="0"/>
              <a:t>学科</a:t>
            </a:r>
            <a:r>
              <a:rPr lang="zh-CN" altLang="en-US" sz="2400" b="1" dirty="0"/>
              <a:t>科研信息化</a:t>
            </a:r>
            <a:r>
              <a:rPr lang="zh-CN" altLang="en-US" sz="2400" b="1" dirty="0" smtClean="0"/>
              <a:t>的内涵？</a:t>
            </a:r>
            <a:r>
              <a:rPr lang="zh-CN" altLang="en-US" sz="2400" b="1" dirty="0" smtClean="0">
                <a:solidFill>
                  <a:srgbClr val="FF0000"/>
                </a:solidFill>
              </a:rPr>
              <a:t>本</a:t>
            </a:r>
            <a:r>
              <a:rPr lang="zh-CN" altLang="en-US" sz="2400" b="1" dirty="0" smtClean="0"/>
              <a:t>学科</a:t>
            </a:r>
            <a:r>
              <a:rPr lang="zh-CN" altLang="en-US" sz="2400" b="1" dirty="0"/>
              <a:t>信息化应该包含哪些</a:t>
            </a:r>
            <a:r>
              <a:rPr lang="zh-CN" altLang="en-US" sz="2400" b="1" dirty="0" smtClean="0"/>
              <a:t>内容及边界？</a:t>
            </a:r>
            <a:endParaRPr lang="en-US" altLang="zh-CN" sz="2400" b="1" dirty="0" smtClean="0"/>
          </a:p>
          <a:p>
            <a:pPr lvl="1">
              <a:lnSpc>
                <a:spcPct val="160000"/>
              </a:lnSpc>
            </a:pPr>
            <a:r>
              <a:rPr lang="zh-CN" altLang="en-US" sz="2100" dirty="0"/>
              <a:t>信息资源，（即哪些信息需要数字化、网络化和智能化）；</a:t>
            </a:r>
          </a:p>
          <a:p>
            <a:pPr lvl="1">
              <a:lnSpc>
                <a:spcPct val="160000"/>
              </a:lnSpc>
            </a:pPr>
            <a:r>
              <a:rPr lang="zh-CN" altLang="en-US" sz="2100" dirty="0"/>
              <a:t>信息化基础设施（计算、存储、网络等）；</a:t>
            </a:r>
          </a:p>
          <a:p>
            <a:pPr lvl="1">
              <a:lnSpc>
                <a:spcPct val="160000"/>
              </a:lnSpc>
            </a:pPr>
            <a:r>
              <a:rPr lang="zh-CN" altLang="en-US" sz="2100" dirty="0"/>
              <a:t>信息化技术（数据库、专业软件、应用软件等）；</a:t>
            </a:r>
          </a:p>
          <a:p>
            <a:pPr lvl="1">
              <a:lnSpc>
                <a:spcPct val="160000"/>
              </a:lnSpc>
            </a:pPr>
            <a:r>
              <a:rPr lang="zh-CN" altLang="en-US" sz="2100" dirty="0"/>
              <a:t>信息化人才队伍</a:t>
            </a:r>
            <a:r>
              <a:rPr lang="zh-CN" altLang="en-US" sz="2100" dirty="0" smtClean="0"/>
              <a:t>等</a:t>
            </a:r>
            <a:endParaRPr lang="zh-CN" altLang="en-US" sz="2400" dirty="0"/>
          </a:p>
          <a:p>
            <a:pPr>
              <a:lnSpc>
                <a:spcPct val="160000"/>
              </a:lnSpc>
            </a:pPr>
            <a:r>
              <a:rPr lang="zh-CN" altLang="en-US" sz="2400" b="1" dirty="0" smtClean="0">
                <a:solidFill>
                  <a:srgbClr val="FF0000"/>
                </a:solidFill>
              </a:rPr>
              <a:t>本</a:t>
            </a:r>
            <a:r>
              <a:rPr lang="zh-CN" altLang="en-US" sz="2400" b="1" dirty="0" smtClean="0"/>
              <a:t>学科</a:t>
            </a:r>
            <a:r>
              <a:rPr lang="zh-CN" altLang="en-US" sz="2400" b="1" dirty="0"/>
              <a:t>的目标是什么？学科特点是什么？</a:t>
            </a:r>
          </a:p>
          <a:p>
            <a:pPr>
              <a:lnSpc>
                <a:spcPct val="160000"/>
              </a:lnSpc>
            </a:pPr>
            <a:r>
              <a:rPr lang="zh-CN" altLang="en-US" sz="2400" b="1" dirty="0" smtClean="0">
                <a:solidFill>
                  <a:srgbClr val="FF0000"/>
                </a:solidFill>
              </a:rPr>
              <a:t>本</a:t>
            </a:r>
            <a:r>
              <a:rPr lang="zh-CN" altLang="en-US" sz="2400" b="1" dirty="0" smtClean="0"/>
              <a:t>学科</a:t>
            </a:r>
            <a:r>
              <a:rPr lang="zh-CN" altLang="en-US" sz="2400" b="1" dirty="0"/>
              <a:t>对科研信息化的需求包括哪些方面？</a:t>
            </a:r>
          </a:p>
          <a:p>
            <a:pPr lvl="1">
              <a:lnSpc>
                <a:spcPct val="160000"/>
              </a:lnSpc>
            </a:pPr>
            <a:r>
              <a:rPr lang="zh-CN" altLang="en-US" sz="2100" dirty="0"/>
              <a:t>科研？</a:t>
            </a:r>
            <a:r>
              <a:rPr lang="zh-CN" altLang="en-US" sz="2100" dirty="0">
                <a:solidFill>
                  <a:srgbClr val="FF0000"/>
                </a:solidFill>
              </a:rPr>
              <a:t>协作</a:t>
            </a:r>
            <a:r>
              <a:rPr lang="zh-CN" altLang="en-US" sz="2100" dirty="0"/>
              <a:t>？科普</a:t>
            </a:r>
            <a:r>
              <a:rPr lang="zh-CN" altLang="en-US" sz="2100" dirty="0" smtClean="0"/>
              <a:t>？</a:t>
            </a:r>
            <a:endParaRPr lang="zh-CN" altLang="en-US" sz="3200" dirty="0"/>
          </a:p>
          <a:p>
            <a:pPr>
              <a:lnSpc>
                <a:spcPct val="160000"/>
              </a:lnSpc>
            </a:pPr>
            <a:r>
              <a:rPr lang="zh-CN" altLang="en-US" sz="2400" b="1" dirty="0" smtClean="0">
                <a:solidFill>
                  <a:srgbClr val="FF0000"/>
                </a:solidFill>
              </a:rPr>
              <a:t>本</a:t>
            </a:r>
            <a:r>
              <a:rPr lang="zh-CN" altLang="en-US" sz="2400" b="1" dirty="0" smtClean="0"/>
              <a:t>学科</a:t>
            </a:r>
            <a:r>
              <a:rPr lang="zh-CN" altLang="en-US" sz="2400" b="1" dirty="0"/>
              <a:t>的科研信息化的作用和贡献应该包括哪些方面？</a:t>
            </a:r>
            <a:endParaRPr lang="en-US" altLang="zh-CN" sz="2400" b="1" dirty="0"/>
          </a:p>
          <a:p>
            <a:pPr>
              <a:lnSpc>
                <a:spcPct val="160000"/>
              </a:lnSpc>
            </a:pPr>
            <a:r>
              <a:rPr lang="zh-CN" altLang="en-US" sz="2400" b="1" dirty="0"/>
              <a:t>如何</a:t>
            </a:r>
            <a:r>
              <a:rPr lang="zh-CN" altLang="en-US" sz="2400" b="1" dirty="0" smtClean="0"/>
              <a:t>评价本学科</a:t>
            </a:r>
            <a:r>
              <a:rPr lang="zh-CN" altLang="en-US" sz="2400" b="1" dirty="0"/>
              <a:t>科研</a:t>
            </a:r>
            <a:r>
              <a:rPr lang="zh-CN" altLang="en-US" sz="2400" b="1" dirty="0" smtClean="0"/>
              <a:t>信息化发展</a:t>
            </a:r>
            <a:r>
              <a:rPr lang="zh-CN" altLang="en-US" sz="2400" b="1" dirty="0"/>
              <a:t>现状？哪些方面做得比较好？哪些方便比较差？能否满足科研活动及科研管理活动的需求？</a:t>
            </a:r>
          </a:p>
          <a:p>
            <a:pPr>
              <a:lnSpc>
                <a:spcPct val="160000"/>
              </a:lnSpc>
            </a:pPr>
            <a:r>
              <a:rPr lang="zh-CN" altLang="en-US" sz="2400" b="1" dirty="0" smtClean="0">
                <a:solidFill>
                  <a:srgbClr val="FF0000"/>
                </a:solidFill>
              </a:rPr>
              <a:t>本</a:t>
            </a:r>
            <a:r>
              <a:rPr lang="zh-CN" altLang="en-US" sz="2400" b="1" dirty="0" smtClean="0"/>
              <a:t>学科</a:t>
            </a:r>
            <a:r>
              <a:rPr lang="zh-CN" altLang="en-US" sz="2400" b="1" dirty="0"/>
              <a:t>科研信息化</a:t>
            </a:r>
            <a:r>
              <a:rPr lang="zh-CN" altLang="en-US" sz="2400" b="1" dirty="0" smtClean="0"/>
              <a:t>国际</a:t>
            </a:r>
            <a:r>
              <a:rPr lang="zh-CN" altLang="en-US" sz="2400" b="1" dirty="0"/>
              <a:t>现</a:t>
            </a:r>
            <a:r>
              <a:rPr lang="zh-CN" altLang="en-US" sz="2400" b="1" dirty="0" smtClean="0"/>
              <a:t>状</a:t>
            </a:r>
            <a:r>
              <a:rPr lang="zh-CN" altLang="en-US" sz="2400" b="1" dirty="0"/>
              <a:t>是什么？发展趋势是什么？</a:t>
            </a:r>
          </a:p>
          <a:p>
            <a:pPr>
              <a:lnSpc>
                <a:spcPct val="160000"/>
              </a:lnSpc>
            </a:pPr>
            <a:r>
              <a:rPr lang="zh-CN" altLang="en-US" sz="2400" b="1" dirty="0"/>
              <a:t>对</a:t>
            </a:r>
            <a:r>
              <a:rPr lang="zh-CN" altLang="en-US" sz="2400" b="1" dirty="0" smtClean="0"/>
              <a:t>我国本学科</a:t>
            </a:r>
            <a:r>
              <a:rPr lang="zh-CN" altLang="en-US" sz="2400" b="1" dirty="0"/>
              <a:t>科研信息化的期望是什么？趋势应该是什么</a:t>
            </a:r>
          </a:p>
        </p:txBody>
      </p:sp>
    </p:spTree>
    <p:extLst>
      <p:ext uri="{BB962C8B-B14F-4D97-AF65-F5344CB8AC3E}">
        <p14:creationId xmlns:p14="http://schemas.microsoft.com/office/powerpoint/2010/main" val="1560175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560" y="172721"/>
            <a:ext cx="8394171" cy="1448266"/>
          </a:xfrm>
        </p:spPr>
        <p:txBody>
          <a:bodyPr>
            <a:noAutofit/>
          </a:bodyPr>
          <a:lstStyle/>
          <a:p>
            <a:r>
              <a:rPr lang="zh-CN" altLang="en-US" sz="3200" b="1" dirty="0" smtClean="0"/>
              <a:t>调研</a:t>
            </a:r>
            <a:r>
              <a:rPr lang="en-US" altLang="zh-CN" sz="3200" b="1" dirty="0" smtClean="0"/>
              <a:t>—</a:t>
            </a:r>
            <a:r>
              <a:rPr lang="zh-CN" altLang="en-US" sz="2400" b="1" dirty="0" smtClean="0"/>
              <a:t>理论物理</a:t>
            </a:r>
            <a:r>
              <a:rPr lang="zh-CN" altLang="en-US" sz="2400" dirty="0"/>
              <a:t>所</a:t>
            </a:r>
          </a:p>
        </p:txBody>
      </p:sp>
      <p:sp>
        <p:nvSpPr>
          <p:cNvPr id="7" name="内容占位符 6"/>
          <p:cNvSpPr>
            <a:spLocks noGrp="1"/>
          </p:cNvSpPr>
          <p:nvPr>
            <p:ph idx="1"/>
          </p:nvPr>
        </p:nvSpPr>
        <p:spPr>
          <a:xfrm>
            <a:off x="273125" y="1290320"/>
            <a:ext cx="8605520" cy="5374042"/>
          </a:xfrm>
        </p:spPr>
        <p:txBody>
          <a:bodyPr>
            <a:normAutofit/>
          </a:bodyPr>
          <a:lstStyle/>
          <a:p>
            <a:pPr>
              <a:lnSpc>
                <a:spcPct val="160000"/>
              </a:lnSpc>
            </a:pPr>
            <a:r>
              <a:rPr lang="zh-CN" altLang="en-US" sz="1800" b="1" dirty="0" smtClean="0"/>
              <a:t>如何理解本学科</a:t>
            </a:r>
            <a:r>
              <a:rPr lang="zh-CN" altLang="en-US" sz="1800" b="1" dirty="0"/>
              <a:t>科研信息化的概念、内涵</a:t>
            </a:r>
            <a:r>
              <a:rPr lang="zh-CN" altLang="en-US" sz="1800" b="1" dirty="0" smtClean="0"/>
              <a:t>？本学科</a:t>
            </a:r>
            <a:r>
              <a:rPr lang="zh-CN" altLang="en-US" sz="1800" b="1" dirty="0"/>
              <a:t>信息化应该包含哪些内容</a:t>
            </a:r>
            <a:r>
              <a:rPr lang="zh-CN" altLang="en-US" sz="1800" b="1" dirty="0" smtClean="0"/>
              <a:t>？</a:t>
            </a:r>
            <a:endParaRPr lang="en-US" altLang="zh-CN" sz="1800" b="1" dirty="0" smtClean="0"/>
          </a:p>
          <a:p>
            <a:pPr lvl="1">
              <a:lnSpc>
                <a:spcPct val="160000"/>
              </a:lnSpc>
            </a:pPr>
            <a:r>
              <a:rPr lang="zh-CN" altLang="en-US" sz="1800" b="1" dirty="0"/>
              <a:t>信息</a:t>
            </a:r>
            <a:r>
              <a:rPr lang="zh-CN" altLang="en-US" sz="1800" b="1" dirty="0" smtClean="0"/>
              <a:t>资源（</a:t>
            </a:r>
            <a:r>
              <a:rPr lang="zh-CN" altLang="en-US" sz="1800" b="1" dirty="0"/>
              <a:t>即哪些信息需要数字化、网络化和智能化</a:t>
            </a:r>
            <a:r>
              <a:rPr lang="zh-CN" altLang="en-US" sz="1800" b="1" dirty="0" smtClean="0"/>
              <a:t>）</a:t>
            </a:r>
            <a:endParaRPr lang="en-US" altLang="zh-CN" sz="1800" b="1" dirty="0" smtClean="0"/>
          </a:p>
          <a:p>
            <a:pPr lvl="2">
              <a:lnSpc>
                <a:spcPct val="160000"/>
              </a:lnSpc>
            </a:pPr>
            <a:r>
              <a:rPr lang="zh-CN" altLang="en-US" sz="1200" dirty="0" smtClean="0"/>
              <a:t>答：</a:t>
            </a:r>
            <a:r>
              <a:rPr lang="zh-CN" altLang="zh-CN" sz="1200" dirty="0" smtClean="0"/>
              <a:t>服务器</a:t>
            </a:r>
            <a:r>
              <a:rPr lang="zh-CN" altLang="zh-CN" sz="1200" dirty="0"/>
              <a:t>迁移、统一文档库、个人云</a:t>
            </a:r>
            <a:r>
              <a:rPr lang="zh-CN" altLang="zh-CN" sz="1200" dirty="0" smtClean="0"/>
              <a:t>桌面</a:t>
            </a:r>
            <a:r>
              <a:rPr lang="zh-CN" altLang="en-US" sz="1200" dirty="0" smtClean="0"/>
              <a:t>、邮箱等。</a:t>
            </a:r>
            <a:endParaRPr lang="en-US" altLang="zh-CN" sz="1200" dirty="0"/>
          </a:p>
          <a:p>
            <a:pPr marL="722312" lvl="3" indent="0">
              <a:lnSpc>
                <a:spcPct val="160000"/>
              </a:lnSpc>
              <a:buNone/>
            </a:pPr>
            <a:r>
              <a:rPr lang="zh-CN" altLang="en-US" sz="1200" dirty="0" smtClean="0"/>
              <a:t>        建设</a:t>
            </a:r>
            <a:r>
              <a:rPr lang="zh-CN" altLang="en-US" sz="1200" dirty="0"/>
              <a:t>、推动管理信息化 </a:t>
            </a:r>
            <a:r>
              <a:rPr lang="zh-CN" altLang="en-US" sz="1200" dirty="0" smtClean="0"/>
              <a:t>。</a:t>
            </a:r>
            <a:endParaRPr lang="zh-CN" altLang="en-US" sz="1200" dirty="0"/>
          </a:p>
          <a:p>
            <a:pPr lvl="1">
              <a:lnSpc>
                <a:spcPct val="160000"/>
              </a:lnSpc>
            </a:pPr>
            <a:r>
              <a:rPr lang="zh-CN" altLang="en-US" sz="1800" b="1" dirty="0"/>
              <a:t>信息化基础设施（计算、存储、网络等）</a:t>
            </a:r>
            <a:endParaRPr lang="en-US" altLang="zh-CN" sz="1800" b="1" dirty="0"/>
          </a:p>
          <a:p>
            <a:pPr lvl="2">
              <a:lnSpc>
                <a:spcPct val="160000"/>
              </a:lnSpc>
            </a:pPr>
            <a:r>
              <a:rPr lang="zh-CN" altLang="en-US" sz="1200" dirty="0" smtClean="0"/>
              <a:t>答：</a:t>
            </a:r>
            <a:r>
              <a:rPr lang="zh-CN" altLang="zh-CN" sz="1200" dirty="0" smtClean="0"/>
              <a:t>机房</a:t>
            </a:r>
            <a:r>
              <a:rPr lang="zh-CN" altLang="zh-CN" sz="1200" dirty="0"/>
              <a:t>改造，网络改造、计算集群、邮件等关键服务</a:t>
            </a:r>
            <a:r>
              <a:rPr lang="zh-CN" altLang="en-US" sz="1200" dirty="0" smtClean="0"/>
              <a:t>。</a:t>
            </a:r>
            <a:endParaRPr lang="zh-CN" altLang="en-US" sz="1200" dirty="0"/>
          </a:p>
        </p:txBody>
      </p:sp>
      <p:pic>
        <p:nvPicPr>
          <p:cNvPr id="3" name="图片 2"/>
          <p:cNvPicPr>
            <a:picLocks noChangeAspect="1"/>
          </p:cNvPicPr>
          <p:nvPr/>
        </p:nvPicPr>
        <p:blipFill>
          <a:blip r:embed="rId2"/>
          <a:stretch>
            <a:fillRect/>
          </a:stretch>
        </p:blipFill>
        <p:spPr>
          <a:xfrm>
            <a:off x="2177204" y="4028143"/>
            <a:ext cx="6379527" cy="2636219"/>
          </a:xfrm>
          <a:prstGeom prst="rect">
            <a:avLst/>
          </a:prstGeom>
        </p:spPr>
      </p:pic>
    </p:spTree>
    <p:extLst>
      <p:ext uri="{BB962C8B-B14F-4D97-AF65-F5344CB8AC3E}">
        <p14:creationId xmlns:p14="http://schemas.microsoft.com/office/powerpoint/2010/main" val="3927488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t>调研结果</a:t>
            </a:r>
            <a:r>
              <a:rPr lang="en-US" altLang="zh-CN" sz="2800" dirty="0"/>
              <a:t>—</a:t>
            </a:r>
            <a:r>
              <a:rPr lang="zh-CN" altLang="en-US" sz="2800" dirty="0"/>
              <a:t>理论物理所</a:t>
            </a:r>
            <a:endParaRPr lang="zh-CN" altLang="en-US" dirty="0"/>
          </a:p>
        </p:txBody>
      </p:sp>
      <p:sp>
        <p:nvSpPr>
          <p:cNvPr id="3" name="内容占位符 2"/>
          <p:cNvSpPr>
            <a:spLocks noGrp="1"/>
          </p:cNvSpPr>
          <p:nvPr>
            <p:ph idx="1"/>
          </p:nvPr>
        </p:nvSpPr>
        <p:spPr>
          <a:xfrm>
            <a:off x="295276" y="1489074"/>
            <a:ext cx="8524875" cy="4653541"/>
          </a:xfrm>
        </p:spPr>
        <p:txBody>
          <a:bodyPr/>
          <a:lstStyle/>
          <a:p>
            <a:pPr lvl="1">
              <a:lnSpc>
                <a:spcPct val="160000"/>
              </a:lnSpc>
            </a:pPr>
            <a:r>
              <a:rPr lang="zh-CN" altLang="en-US" sz="2100" b="1" dirty="0"/>
              <a:t>信息化技术（数据库、专业软件、应用软件等）</a:t>
            </a:r>
            <a:endParaRPr lang="en-US" altLang="zh-CN" sz="2100" b="1" dirty="0"/>
          </a:p>
          <a:p>
            <a:pPr lvl="2">
              <a:lnSpc>
                <a:spcPct val="160000"/>
              </a:lnSpc>
            </a:pPr>
            <a:r>
              <a:rPr lang="zh-CN" altLang="en-US" sz="1600" dirty="0"/>
              <a:t>答：开源软件、专业软件（</a:t>
            </a:r>
            <a:r>
              <a:rPr lang="en-US" altLang="zh-CN" sz="1600" dirty="0" err="1"/>
              <a:t>mathematica</a:t>
            </a:r>
            <a:r>
              <a:rPr lang="zh-CN" altLang="en-US" sz="1600" dirty="0"/>
              <a:t>、希望开放</a:t>
            </a:r>
            <a:r>
              <a:rPr lang="en-US" altLang="zh-CN" sz="1600" dirty="0"/>
              <a:t>Google Scholar</a:t>
            </a:r>
            <a:r>
              <a:rPr lang="zh-CN" altLang="en-US" sz="1600" dirty="0"/>
              <a:t>）</a:t>
            </a:r>
          </a:p>
          <a:p>
            <a:pPr lvl="1">
              <a:lnSpc>
                <a:spcPct val="160000"/>
              </a:lnSpc>
            </a:pPr>
            <a:r>
              <a:rPr lang="zh-CN" altLang="en-US" sz="2100" b="1" dirty="0" smtClean="0"/>
              <a:t>信息化</a:t>
            </a:r>
            <a:r>
              <a:rPr lang="zh-CN" altLang="en-US" sz="2100" b="1" dirty="0"/>
              <a:t>人才队伍等</a:t>
            </a:r>
            <a:endParaRPr lang="en-US" altLang="zh-CN" sz="2100" b="1" dirty="0"/>
          </a:p>
          <a:p>
            <a:pPr lvl="2">
              <a:lnSpc>
                <a:spcPct val="160000"/>
              </a:lnSpc>
            </a:pPr>
            <a:r>
              <a:rPr lang="zh-CN" altLang="en-US" sz="1600" dirty="0" smtClean="0"/>
              <a:t>答：缺</a:t>
            </a:r>
            <a:r>
              <a:rPr lang="zh-CN" altLang="en-US" sz="1600" dirty="0"/>
              <a:t>专业信息化人才、要求高（有物理背景、擅长并愿意做信息化工作）、人才培养和延续性难。</a:t>
            </a:r>
            <a:endParaRPr lang="en-US" altLang="zh-CN" sz="1600" dirty="0"/>
          </a:p>
          <a:p>
            <a:pPr lvl="3">
              <a:lnSpc>
                <a:spcPct val="160000"/>
              </a:lnSpc>
            </a:pPr>
            <a:r>
              <a:rPr lang="zh-CN" altLang="en-US" sz="1600" dirty="0" smtClean="0"/>
              <a:t>人才来源：</a:t>
            </a:r>
            <a:endParaRPr lang="en-US" altLang="zh-CN" sz="1600" dirty="0" smtClean="0"/>
          </a:p>
          <a:p>
            <a:pPr lvl="4">
              <a:lnSpc>
                <a:spcPct val="160000"/>
              </a:lnSpc>
            </a:pPr>
            <a:r>
              <a:rPr lang="zh-CN" altLang="en-US" sz="1600" dirty="0" smtClean="0"/>
              <a:t>正式职工、外</a:t>
            </a:r>
            <a:r>
              <a:rPr lang="zh-CN" altLang="en-US" sz="1600" dirty="0"/>
              <a:t>聘</a:t>
            </a:r>
            <a:r>
              <a:rPr lang="zh-CN" altLang="en-US" sz="1600" dirty="0" smtClean="0"/>
              <a:t>：</a:t>
            </a:r>
            <a:r>
              <a:rPr lang="zh-CN" altLang="en-US" sz="1600" dirty="0"/>
              <a:t>待遇低，招不到</a:t>
            </a:r>
            <a:endParaRPr lang="en-US" altLang="zh-CN" sz="1600" dirty="0" smtClean="0"/>
          </a:p>
          <a:p>
            <a:pPr lvl="4">
              <a:lnSpc>
                <a:spcPct val="160000"/>
              </a:lnSpc>
            </a:pPr>
            <a:r>
              <a:rPr lang="zh-CN" altLang="en-US" sz="1600" dirty="0" smtClean="0"/>
              <a:t>学生：</a:t>
            </a:r>
            <a:r>
              <a:rPr lang="zh-CN" altLang="en-US" sz="1600" dirty="0"/>
              <a:t>留</a:t>
            </a:r>
            <a:r>
              <a:rPr lang="zh-CN" altLang="en-US" sz="1600" dirty="0" smtClean="0"/>
              <a:t>不住、传承难</a:t>
            </a:r>
            <a:endParaRPr lang="en-US" altLang="zh-CN" sz="1600" dirty="0" smtClean="0"/>
          </a:p>
          <a:p>
            <a:pPr lvl="3">
              <a:lnSpc>
                <a:spcPct val="160000"/>
              </a:lnSpc>
            </a:pPr>
            <a:r>
              <a:rPr lang="zh-CN" altLang="en-US" sz="1600" dirty="0" smtClean="0"/>
              <a:t>原因</a:t>
            </a:r>
            <a:r>
              <a:rPr lang="zh-CN" altLang="en-US" sz="1600" dirty="0"/>
              <a:t>：</a:t>
            </a:r>
            <a:r>
              <a:rPr lang="zh-CN" altLang="en-US" sz="1600" dirty="0" smtClean="0"/>
              <a:t>没有专门款项，</a:t>
            </a:r>
            <a:r>
              <a:rPr lang="zh-CN" altLang="en-US" sz="1600" dirty="0"/>
              <a:t>待遇</a:t>
            </a:r>
            <a:r>
              <a:rPr lang="zh-CN" altLang="en-US" sz="1600" dirty="0" smtClean="0"/>
              <a:t>低。</a:t>
            </a:r>
            <a:endParaRPr lang="zh-CN" altLang="en-US" sz="1600" dirty="0"/>
          </a:p>
          <a:p>
            <a:endParaRPr lang="zh-CN" altLang="en-US" dirty="0"/>
          </a:p>
        </p:txBody>
      </p:sp>
    </p:spTree>
    <p:extLst>
      <p:ext uri="{BB962C8B-B14F-4D97-AF65-F5344CB8AC3E}">
        <p14:creationId xmlns:p14="http://schemas.microsoft.com/office/powerpoint/2010/main" val="1351942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t>调研结果</a:t>
            </a:r>
            <a:r>
              <a:rPr lang="en-US" altLang="zh-CN" sz="2800" dirty="0"/>
              <a:t>—</a:t>
            </a:r>
            <a:r>
              <a:rPr lang="zh-CN" altLang="en-US" sz="2800" dirty="0"/>
              <a:t>理论物理所</a:t>
            </a:r>
            <a:endParaRPr lang="zh-CN" altLang="en-US" dirty="0"/>
          </a:p>
        </p:txBody>
      </p:sp>
      <p:sp>
        <p:nvSpPr>
          <p:cNvPr id="3" name="内容占位符 2"/>
          <p:cNvSpPr>
            <a:spLocks noGrp="1"/>
          </p:cNvSpPr>
          <p:nvPr>
            <p:ph idx="1"/>
          </p:nvPr>
        </p:nvSpPr>
        <p:spPr>
          <a:xfrm>
            <a:off x="295276" y="1489074"/>
            <a:ext cx="8524875" cy="5030060"/>
          </a:xfrm>
        </p:spPr>
        <p:txBody>
          <a:bodyPr>
            <a:normAutofit fontScale="92500" lnSpcReduction="20000"/>
          </a:bodyPr>
          <a:lstStyle/>
          <a:p>
            <a:pPr lvl="1">
              <a:lnSpc>
                <a:spcPct val="160000"/>
              </a:lnSpc>
            </a:pPr>
            <a:r>
              <a:rPr lang="zh-CN" altLang="en-US" sz="2100" b="1" dirty="0"/>
              <a:t>该学科的目标是什么？学科特点是什么</a:t>
            </a:r>
            <a:r>
              <a:rPr lang="zh-CN" altLang="en-US" sz="2100" b="1" dirty="0" smtClean="0"/>
              <a:t>？</a:t>
            </a:r>
            <a:endParaRPr lang="en-US" altLang="zh-CN" sz="2100" b="1" dirty="0"/>
          </a:p>
          <a:p>
            <a:pPr lvl="2">
              <a:lnSpc>
                <a:spcPct val="160000"/>
              </a:lnSpc>
            </a:pPr>
            <a:r>
              <a:rPr lang="zh-CN" altLang="en-US" sz="1600" dirty="0"/>
              <a:t>理论物理学史对自然界各个层次物质结构和运动的基本规律进行理论探索和研究的学科，是物理学的基础和前沿。</a:t>
            </a:r>
            <a:r>
              <a:rPr lang="en-US" altLang="zh-CN" sz="1600" dirty="0"/>
              <a:t>……</a:t>
            </a:r>
            <a:r>
              <a:rPr lang="zh-CN" altLang="en-US" sz="1600" dirty="0"/>
              <a:t>具有显著的</a:t>
            </a:r>
            <a:r>
              <a:rPr lang="zh-CN" altLang="en-US" sz="1600" dirty="0">
                <a:solidFill>
                  <a:srgbClr val="FF0000"/>
                </a:solidFill>
              </a:rPr>
              <a:t>多学科交叉性</a:t>
            </a:r>
            <a:r>
              <a:rPr lang="zh-CN" altLang="en-US" sz="1600" dirty="0"/>
              <a:t>与</a:t>
            </a:r>
            <a:r>
              <a:rPr lang="zh-CN" altLang="en-US" sz="1600" dirty="0">
                <a:solidFill>
                  <a:srgbClr val="FF0000"/>
                </a:solidFill>
              </a:rPr>
              <a:t>知识原创性</a:t>
            </a:r>
            <a:r>
              <a:rPr lang="zh-CN" altLang="en-US" sz="1600" dirty="0" smtClean="0"/>
              <a:t>。</a:t>
            </a:r>
            <a:endParaRPr lang="en-US" altLang="zh-CN" sz="1600" dirty="0" smtClean="0"/>
          </a:p>
          <a:p>
            <a:pPr lvl="2">
              <a:lnSpc>
                <a:spcPct val="160000"/>
              </a:lnSpc>
            </a:pPr>
            <a:r>
              <a:rPr lang="zh-CN" altLang="en-US" sz="1600" dirty="0" smtClean="0"/>
              <a:t>理论物理</a:t>
            </a:r>
            <a:r>
              <a:rPr lang="zh-CN" altLang="en-US" sz="1600" dirty="0"/>
              <a:t>做的计算，数据量不大，但是对带宽有要求</a:t>
            </a:r>
            <a:r>
              <a:rPr lang="zh-CN" altLang="en-US" sz="1600" dirty="0" smtClean="0"/>
              <a:t>。</a:t>
            </a:r>
            <a:endParaRPr lang="en-US" altLang="zh-CN" sz="1600" dirty="0"/>
          </a:p>
          <a:p>
            <a:pPr lvl="1">
              <a:lnSpc>
                <a:spcPct val="160000"/>
              </a:lnSpc>
            </a:pPr>
            <a:r>
              <a:rPr lang="zh-CN" altLang="en-US" sz="2100" b="1" dirty="0" smtClean="0"/>
              <a:t>该</a:t>
            </a:r>
            <a:r>
              <a:rPr lang="zh-CN" altLang="en-US" sz="2100" b="1" dirty="0"/>
              <a:t>学科对科研信息化的需求包括哪些方面？</a:t>
            </a:r>
          </a:p>
          <a:p>
            <a:pPr lvl="2">
              <a:lnSpc>
                <a:spcPct val="160000"/>
              </a:lnSpc>
            </a:pPr>
            <a:r>
              <a:rPr lang="zh-CN" altLang="en-US" sz="1600" dirty="0"/>
              <a:t>答：</a:t>
            </a:r>
            <a:r>
              <a:rPr lang="zh-CN" altLang="en-US" sz="1600" dirty="0" smtClean="0"/>
              <a:t>实验</a:t>
            </a:r>
            <a:r>
              <a:rPr lang="zh-CN" altLang="en-US" sz="1600" dirty="0"/>
              <a:t>数据信息化，包括文章、实验数据值等</a:t>
            </a:r>
          </a:p>
          <a:p>
            <a:pPr lvl="2">
              <a:lnSpc>
                <a:spcPct val="160000"/>
              </a:lnSpc>
            </a:pPr>
            <a:r>
              <a:rPr lang="zh-CN" altLang="en-US" sz="1600" dirty="0" smtClean="0"/>
              <a:t>专业</a:t>
            </a:r>
            <a:r>
              <a:rPr lang="zh-CN" altLang="en-US" sz="1600" dirty="0"/>
              <a:t>软件需求：一般都用开源</a:t>
            </a:r>
            <a:r>
              <a:rPr lang="zh-CN" altLang="en-US" sz="1600" dirty="0" smtClean="0"/>
              <a:t>软件，收费的例如</a:t>
            </a:r>
            <a:r>
              <a:rPr lang="en-US" altLang="zh-CN" sz="1600" dirty="0" smtClean="0"/>
              <a:t>mathematic</a:t>
            </a:r>
            <a:r>
              <a:rPr lang="zh-CN" altLang="en-US" sz="1600" dirty="0" smtClean="0"/>
              <a:t>，建议</a:t>
            </a:r>
            <a:r>
              <a:rPr lang="zh-CN" altLang="en-US" sz="1600" dirty="0"/>
              <a:t>全院统一购买</a:t>
            </a:r>
            <a:endParaRPr lang="en-US" altLang="zh-CN" sz="1600" dirty="0" smtClean="0"/>
          </a:p>
          <a:p>
            <a:pPr lvl="2">
              <a:lnSpc>
                <a:spcPct val="160000"/>
              </a:lnSpc>
            </a:pPr>
            <a:r>
              <a:rPr lang="zh-CN" altLang="en-US" sz="1600" dirty="0" smtClean="0"/>
              <a:t>希望开放</a:t>
            </a:r>
            <a:r>
              <a:rPr lang="en-US" altLang="zh-CN" sz="1600" dirty="0"/>
              <a:t>Google Scholar</a:t>
            </a:r>
            <a:endParaRPr lang="en-US" altLang="zh-CN" sz="1600" dirty="0" smtClean="0"/>
          </a:p>
          <a:p>
            <a:pPr lvl="2">
              <a:lnSpc>
                <a:spcPct val="160000"/>
              </a:lnSpc>
            </a:pPr>
            <a:r>
              <a:rPr lang="zh-CN" altLang="en-US" sz="1600" dirty="0" smtClean="0"/>
              <a:t>实验数据的计算：所外超算系统收费高、要排队，所内不用排队，定额免费，超额付费</a:t>
            </a:r>
            <a:endParaRPr lang="en-US" altLang="zh-CN" sz="1600" dirty="0" smtClean="0"/>
          </a:p>
          <a:p>
            <a:pPr lvl="3">
              <a:lnSpc>
                <a:spcPct val="160000"/>
              </a:lnSpc>
            </a:pPr>
            <a:r>
              <a:rPr lang="zh-CN" altLang="en-US" sz="1200" dirty="0"/>
              <a:t>建议</a:t>
            </a:r>
            <a:r>
              <a:rPr lang="zh-CN" altLang="en-US" sz="1200" dirty="0" smtClean="0"/>
              <a:t>：院里建设有专门</a:t>
            </a:r>
            <a:r>
              <a:rPr lang="zh-CN" altLang="en-US" sz="1200" dirty="0"/>
              <a:t>运营经费支持的超级计算机</a:t>
            </a:r>
            <a:r>
              <a:rPr lang="zh-CN" altLang="en-US" sz="1200" dirty="0" smtClean="0"/>
              <a:t>。</a:t>
            </a:r>
            <a:endParaRPr lang="en-US" altLang="zh-CN" sz="1200" dirty="0" smtClean="0"/>
          </a:p>
          <a:p>
            <a:pPr lvl="2">
              <a:lnSpc>
                <a:spcPct val="160000"/>
              </a:lnSpc>
            </a:pPr>
            <a:r>
              <a:rPr lang="zh-CN" altLang="en-US" sz="1600" dirty="0"/>
              <a:t>所主页网站</a:t>
            </a:r>
            <a:r>
              <a:rPr lang="zh-CN" altLang="en-US" sz="1600" dirty="0" smtClean="0"/>
              <a:t>：无法</a:t>
            </a:r>
            <a:r>
              <a:rPr lang="zh-CN" altLang="en-US" sz="1600" dirty="0"/>
              <a:t>上传视频、</a:t>
            </a:r>
            <a:r>
              <a:rPr lang="zh-CN" altLang="en-US" sz="1600" dirty="0" smtClean="0"/>
              <a:t>来访信息</a:t>
            </a:r>
            <a:endParaRPr lang="zh-CN" altLang="en-US" sz="1600" dirty="0"/>
          </a:p>
          <a:p>
            <a:pPr lvl="3">
              <a:lnSpc>
                <a:spcPct val="160000"/>
              </a:lnSpc>
            </a:pPr>
            <a:r>
              <a:rPr lang="zh-CN" altLang="en-US" sz="1400" dirty="0" smtClean="0"/>
              <a:t>建议：提炼各所共性，同时一定程度上实现个性化模块定制。</a:t>
            </a:r>
            <a:endParaRPr lang="zh-CN" altLang="en-US" sz="1400" dirty="0"/>
          </a:p>
          <a:p>
            <a:pPr lvl="2">
              <a:lnSpc>
                <a:spcPct val="160000"/>
              </a:lnSpc>
            </a:pPr>
            <a:endParaRPr lang="zh-CN" altLang="en-US" sz="1600" dirty="0" smtClean="0"/>
          </a:p>
          <a:p>
            <a:pPr>
              <a:lnSpc>
                <a:spcPct val="160000"/>
              </a:lnSpc>
            </a:pPr>
            <a:endParaRPr lang="zh-CN" altLang="en-US" dirty="0"/>
          </a:p>
        </p:txBody>
      </p:sp>
      <p:pic>
        <p:nvPicPr>
          <p:cNvPr id="4" name="图片 3"/>
          <p:cNvPicPr>
            <a:picLocks noChangeAspect="1"/>
          </p:cNvPicPr>
          <p:nvPr/>
        </p:nvPicPr>
        <p:blipFill>
          <a:blip r:embed="rId2"/>
          <a:stretch>
            <a:fillRect/>
          </a:stretch>
        </p:blipFill>
        <p:spPr>
          <a:xfrm>
            <a:off x="295276" y="4330987"/>
            <a:ext cx="8554720" cy="1398299"/>
          </a:xfrm>
          <a:prstGeom prst="rect">
            <a:avLst/>
          </a:prstGeom>
        </p:spPr>
      </p:pic>
    </p:spTree>
    <p:extLst>
      <p:ext uri="{BB962C8B-B14F-4D97-AF65-F5344CB8AC3E}">
        <p14:creationId xmlns:p14="http://schemas.microsoft.com/office/powerpoint/2010/main" val="254600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t>调研结果</a:t>
            </a:r>
            <a:r>
              <a:rPr lang="en-US" altLang="zh-CN" sz="2800" dirty="0"/>
              <a:t>—</a:t>
            </a:r>
            <a:r>
              <a:rPr lang="zh-CN" altLang="en-US" sz="2800" dirty="0"/>
              <a:t>理论物理所</a:t>
            </a:r>
            <a:endParaRPr lang="zh-CN" altLang="en-US" dirty="0"/>
          </a:p>
        </p:txBody>
      </p:sp>
      <p:sp>
        <p:nvSpPr>
          <p:cNvPr id="3" name="内容占位符 2"/>
          <p:cNvSpPr>
            <a:spLocks noGrp="1"/>
          </p:cNvSpPr>
          <p:nvPr>
            <p:ph idx="1"/>
          </p:nvPr>
        </p:nvSpPr>
        <p:spPr/>
        <p:txBody>
          <a:bodyPr/>
          <a:lstStyle/>
          <a:p>
            <a:pPr lvl="1">
              <a:lnSpc>
                <a:spcPct val="160000"/>
              </a:lnSpc>
            </a:pPr>
            <a:r>
              <a:rPr lang="zh-CN" altLang="en-US" sz="2100" b="1" dirty="0"/>
              <a:t>该学科的科研信息化的作用和贡献应该包括哪些方面</a:t>
            </a:r>
            <a:r>
              <a:rPr lang="zh-CN" altLang="en-US" sz="2100" b="1" dirty="0" smtClean="0"/>
              <a:t>？</a:t>
            </a:r>
            <a:endParaRPr lang="en-US" altLang="zh-CN" sz="2100" b="1" dirty="0"/>
          </a:p>
          <a:p>
            <a:pPr lvl="2">
              <a:lnSpc>
                <a:spcPct val="160000"/>
              </a:lnSpc>
            </a:pPr>
            <a:r>
              <a:rPr lang="zh-CN" altLang="en-US" sz="1600" dirty="0" smtClean="0"/>
              <a:t>答</a:t>
            </a:r>
            <a:r>
              <a:rPr lang="zh-CN" altLang="en-US" sz="1600" dirty="0"/>
              <a:t>：</a:t>
            </a:r>
            <a:r>
              <a:rPr lang="zh-CN" altLang="en-US" sz="1600" dirty="0" smtClean="0"/>
              <a:t>提供高性能计算需求、推</a:t>
            </a:r>
            <a:r>
              <a:rPr lang="zh-CN" altLang="zh-CN" sz="1600" dirty="0" smtClean="0"/>
              <a:t>动</a:t>
            </a:r>
            <a:r>
              <a:rPr lang="zh-CN" altLang="zh-CN" sz="1600" dirty="0"/>
              <a:t>管理</a:t>
            </a:r>
            <a:r>
              <a:rPr lang="zh-CN" altLang="zh-CN" sz="1600" dirty="0" smtClean="0"/>
              <a:t>信息化</a:t>
            </a:r>
            <a:r>
              <a:rPr lang="zh-CN" altLang="en-US" sz="1600" dirty="0" smtClean="0"/>
              <a:t>、</a:t>
            </a:r>
            <a:r>
              <a:rPr lang="zh-CN" altLang="zh-CN" sz="1600" dirty="0"/>
              <a:t>推动科学计算在科研、研究生培养的</a:t>
            </a:r>
            <a:r>
              <a:rPr lang="zh-CN" altLang="zh-CN" sz="1600" dirty="0" smtClean="0"/>
              <a:t>应用</a:t>
            </a:r>
            <a:endParaRPr lang="en-US" altLang="zh-CN" sz="1600" dirty="0" smtClean="0"/>
          </a:p>
          <a:p>
            <a:pPr marL="446087" lvl="2" indent="0">
              <a:lnSpc>
                <a:spcPct val="160000"/>
              </a:lnSpc>
              <a:buNone/>
            </a:pPr>
            <a:r>
              <a:rPr lang="en-US" altLang="zh-CN" sz="1600" dirty="0"/>
              <a:t> </a:t>
            </a:r>
            <a:r>
              <a:rPr lang="en-US" altLang="zh-CN" sz="1600" dirty="0" smtClean="0"/>
              <a:t>              </a:t>
            </a:r>
            <a:r>
              <a:rPr lang="zh-CN" altLang="en-US" sz="1600" dirty="0" smtClean="0"/>
              <a:t>实现</a:t>
            </a:r>
            <a:r>
              <a:rPr lang="zh-CN" altLang="zh-CN" sz="1600" dirty="0"/>
              <a:t>实验数据</a:t>
            </a:r>
            <a:r>
              <a:rPr lang="zh-CN" altLang="zh-CN" sz="1600" dirty="0" smtClean="0"/>
              <a:t>信息化</a:t>
            </a:r>
            <a:r>
              <a:rPr lang="zh-CN" altLang="en-US" sz="1600" dirty="0" smtClean="0"/>
              <a:t>、促进用户</a:t>
            </a:r>
            <a:r>
              <a:rPr lang="zh-CN" altLang="en-US" sz="1600" dirty="0"/>
              <a:t>用</a:t>
            </a:r>
            <a:r>
              <a:rPr lang="zh-CN" altLang="en-US" sz="1600" dirty="0" smtClean="0"/>
              <a:t>好资源，</a:t>
            </a:r>
            <a:r>
              <a:rPr lang="zh-CN" altLang="en-US" sz="1600" dirty="0"/>
              <a:t>管理</a:t>
            </a:r>
            <a:r>
              <a:rPr lang="zh-CN" altLang="en-US" sz="1600" dirty="0" smtClean="0"/>
              <a:t>者管好资源</a:t>
            </a:r>
            <a:r>
              <a:rPr lang="zh-CN" altLang="en-US" sz="1200" dirty="0" smtClean="0"/>
              <a:t>。</a:t>
            </a:r>
            <a:endParaRPr lang="en-US" altLang="zh-CN" sz="1200" dirty="0" smtClean="0"/>
          </a:p>
          <a:p>
            <a:pPr lvl="2">
              <a:lnSpc>
                <a:spcPct val="160000"/>
              </a:lnSpc>
            </a:pPr>
            <a:endParaRPr lang="en-US" altLang="zh-CN" dirty="0" smtClean="0"/>
          </a:p>
          <a:p>
            <a:pPr lvl="1">
              <a:lnSpc>
                <a:spcPct val="160000"/>
              </a:lnSpc>
            </a:pPr>
            <a:r>
              <a:rPr lang="zh-CN" altLang="en-US" sz="2100" b="1" dirty="0" smtClean="0"/>
              <a:t>如何</a:t>
            </a:r>
            <a:r>
              <a:rPr lang="zh-CN" altLang="en-US" sz="2100" b="1" dirty="0"/>
              <a:t>评价该学科科研信息化在我国的发展现状？哪些方面做得比较好？哪些方便比较差？能否满足科研活动及科研管理活动的需求？</a:t>
            </a:r>
          </a:p>
          <a:p>
            <a:pPr lvl="2"/>
            <a:r>
              <a:rPr lang="zh-CN" altLang="en-US" sz="1600" dirty="0"/>
              <a:t>答：目前处于起步阶段，逐渐完善。硬件水平整体上升，软件走下坡路</a:t>
            </a:r>
            <a:r>
              <a:rPr lang="zh-CN" altLang="en-US" sz="1600" dirty="0" smtClean="0"/>
              <a:t>，部分满足科研活动及科研管理的需求，有待提高。</a:t>
            </a:r>
            <a:endParaRPr lang="zh-CN" altLang="en-US" sz="1600" dirty="0"/>
          </a:p>
        </p:txBody>
      </p:sp>
    </p:spTree>
    <p:extLst>
      <p:ext uri="{BB962C8B-B14F-4D97-AF65-F5344CB8AC3E}">
        <p14:creationId xmlns:p14="http://schemas.microsoft.com/office/powerpoint/2010/main" val="405951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t>调研结果</a:t>
            </a:r>
            <a:r>
              <a:rPr lang="en-US" altLang="zh-CN" sz="2800" dirty="0"/>
              <a:t>—</a:t>
            </a:r>
            <a:r>
              <a:rPr lang="zh-CN" altLang="en-US" sz="2800" dirty="0"/>
              <a:t>理论物理所</a:t>
            </a:r>
            <a:endParaRPr lang="zh-CN" altLang="en-US" dirty="0"/>
          </a:p>
        </p:txBody>
      </p:sp>
      <p:sp>
        <p:nvSpPr>
          <p:cNvPr id="3" name="内容占位符 2"/>
          <p:cNvSpPr>
            <a:spLocks noGrp="1"/>
          </p:cNvSpPr>
          <p:nvPr>
            <p:ph idx="1"/>
          </p:nvPr>
        </p:nvSpPr>
        <p:spPr>
          <a:xfrm>
            <a:off x="295276" y="1489075"/>
            <a:ext cx="8524875" cy="5116120"/>
          </a:xfrm>
        </p:spPr>
        <p:txBody>
          <a:bodyPr/>
          <a:lstStyle/>
          <a:p>
            <a:r>
              <a:rPr lang="zh-CN" altLang="en-US" dirty="0"/>
              <a:t>该学科科研信息化</a:t>
            </a:r>
            <a:r>
              <a:rPr lang="zh-CN" altLang="en-US" dirty="0" smtClean="0"/>
              <a:t>国际现状</a:t>
            </a:r>
            <a:r>
              <a:rPr lang="zh-CN" altLang="en-US" dirty="0"/>
              <a:t>是什么？发展趋势是什么？</a:t>
            </a:r>
          </a:p>
          <a:p>
            <a:pPr lvl="2"/>
            <a:r>
              <a:rPr lang="zh-CN" altLang="en-US" sz="1600" dirty="0"/>
              <a:t>答：国外</a:t>
            </a:r>
            <a:r>
              <a:rPr lang="zh-CN" altLang="en-US" sz="1600" dirty="0" smtClean="0"/>
              <a:t>科研信息化包括：体制</a:t>
            </a:r>
            <a:r>
              <a:rPr lang="zh-CN" altLang="en-US" sz="1600" dirty="0"/>
              <a:t>机制上的</a:t>
            </a:r>
            <a:r>
              <a:rPr lang="zh-CN" altLang="en-US" sz="1600" dirty="0" smtClean="0"/>
              <a:t>支持</a:t>
            </a:r>
            <a:r>
              <a:rPr lang="zh-CN" altLang="en-US" sz="1600" dirty="0"/>
              <a:t>、</a:t>
            </a:r>
            <a:r>
              <a:rPr lang="zh-CN" altLang="en-US" sz="1600" dirty="0" smtClean="0"/>
              <a:t>专业行政秘书处理相关事务</a:t>
            </a:r>
            <a:endParaRPr lang="en-US" altLang="zh-CN" sz="1600" dirty="0"/>
          </a:p>
          <a:p>
            <a:endParaRPr lang="zh-CN" altLang="en-US" sz="1600" dirty="0"/>
          </a:p>
          <a:p>
            <a:r>
              <a:rPr lang="zh-CN" altLang="en-US" dirty="0"/>
              <a:t>对我国该学科科研信息化的期望是什么？趋势应该是什么</a:t>
            </a:r>
          </a:p>
          <a:p>
            <a:pPr lvl="2"/>
            <a:r>
              <a:rPr lang="zh-CN" altLang="en-US" sz="1600" dirty="0"/>
              <a:t>答：</a:t>
            </a:r>
            <a:r>
              <a:rPr lang="zh-CN" altLang="en-US" sz="1600" dirty="0" smtClean="0"/>
              <a:t>准确</a:t>
            </a:r>
            <a:r>
              <a:rPr lang="zh-CN" altLang="en-US" sz="1600" dirty="0"/>
              <a:t>把握管理、科研信息化的</a:t>
            </a:r>
            <a:r>
              <a:rPr lang="zh-CN" altLang="en-US" sz="1600" dirty="0" smtClean="0"/>
              <a:t>需求。</a:t>
            </a:r>
            <a:endParaRPr lang="en-US" altLang="zh-CN" sz="1600" dirty="0" smtClean="0"/>
          </a:p>
          <a:p>
            <a:pPr lvl="2"/>
            <a:r>
              <a:rPr lang="zh-CN" altLang="en-US" sz="1600" dirty="0" smtClean="0"/>
              <a:t>建设</a:t>
            </a:r>
            <a:r>
              <a:rPr lang="zh-CN" altLang="en-US" sz="1600" dirty="0"/>
              <a:t>适合研究所的科研信息化</a:t>
            </a:r>
            <a:r>
              <a:rPr lang="zh-CN" altLang="en-US" sz="1600" dirty="0" smtClean="0"/>
              <a:t>环境。</a:t>
            </a:r>
            <a:endParaRPr lang="en-US" altLang="zh-CN" sz="1600" dirty="0" smtClean="0"/>
          </a:p>
          <a:p>
            <a:pPr lvl="2"/>
            <a:r>
              <a:rPr lang="zh-CN" altLang="en-US" sz="1600" dirty="0" smtClean="0"/>
              <a:t>人：信息化</a:t>
            </a:r>
            <a:r>
              <a:rPr lang="zh-CN" altLang="en-US" sz="1600" dirty="0"/>
              <a:t>专业人员缺乏</a:t>
            </a:r>
            <a:r>
              <a:rPr lang="zh-CN" altLang="en-US" sz="1600" dirty="0" smtClean="0"/>
              <a:t>问题。</a:t>
            </a:r>
            <a:endParaRPr lang="zh-CN" altLang="en-US" sz="1600" dirty="0"/>
          </a:p>
          <a:p>
            <a:pPr lvl="2"/>
            <a:r>
              <a:rPr lang="zh-CN" altLang="en-US" sz="1600" dirty="0" smtClean="0"/>
              <a:t>财：长期规划</a:t>
            </a:r>
            <a:r>
              <a:rPr lang="zh-CN" altLang="en-US" sz="1600" dirty="0"/>
              <a:t>与预算的</a:t>
            </a:r>
            <a:r>
              <a:rPr lang="zh-CN" altLang="en-US" sz="1600" dirty="0" smtClean="0"/>
              <a:t>问题。</a:t>
            </a:r>
            <a:endParaRPr lang="zh-CN" altLang="en-US" sz="1600" dirty="0"/>
          </a:p>
          <a:p>
            <a:pPr lvl="2"/>
            <a:r>
              <a:rPr lang="zh-CN" altLang="en-US" sz="1600" dirty="0" smtClean="0"/>
              <a:t>物：</a:t>
            </a:r>
            <a:r>
              <a:rPr lang="zh-CN" altLang="en-US" sz="1600" dirty="0"/>
              <a:t>政府采购</a:t>
            </a:r>
            <a:r>
              <a:rPr lang="zh-CN" altLang="en-US" sz="1600" dirty="0" smtClean="0"/>
              <a:t>不仅价格</a:t>
            </a:r>
            <a:r>
              <a:rPr lang="zh-CN" altLang="en-US" sz="1600" dirty="0"/>
              <a:t>最低</a:t>
            </a:r>
            <a:r>
              <a:rPr lang="zh-CN" altLang="en-US" sz="1600" dirty="0" smtClean="0"/>
              <a:t>，还要质量性能好。</a:t>
            </a:r>
            <a:endParaRPr lang="en-US" altLang="zh-CN" sz="1600" dirty="0"/>
          </a:p>
          <a:p>
            <a:pPr lvl="2"/>
            <a:r>
              <a:rPr lang="zh-CN" altLang="en-US" sz="1600" dirty="0" smtClean="0"/>
              <a:t>信息化</a:t>
            </a:r>
            <a:r>
              <a:rPr lang="zh-CN" altLang="en-US" sz="1600" dirty="0"/>
              <a:t>建设的连续性</a:t>
            </a:r>
            <a:r>
              <a:rPr lang="zh-CN" altLang="en-US" sz="1600" dirty="0" smtClean="0"/>
              <a:t>问题。</a:t>
            </a:r>
            <a:endParaRPr lang="zh-CN" altLang="en-US" sz="1600" dirty="0"/>
          </a:p>
          <a:p>
            <a:pPr lvl="2"/>
            <a:r>
              <a:rPr lang="zh-CN" altLang="en-US" sz="1600" dirty="0"/>
              <a:t>管理信息化与科研信息化的推广和</a:t>
            </a:r>
            <a:r>
              <a:rPr lang="zh-CN" altLang="en-US" sz="1600" dirty="0" smtClean="0"/>
              <a:t>应用。</a:t>
            </a:r>
            <a:endParaRPr lang="en-US" altLang="zh-CN" sz="1600" dirty="0" smtClean="0"/>
          </a:p>
        </p:txBody>
      </p:sp>
    </p:spTree>
    <p:extLst>
      <p:ext uri="{BB962C8B-B14F-4D97-AF65-F5344CB8AC3E}">
        <p14:creationId xmlns:p14="http://schemas.microsoft.com/office/powerpoint/2010/main" val="1650505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自定义 1">
      <a:majorFont>
        <a:latin typeface="Times New Roman"/>
        <a:ea typeface="微软雅黑"/>
        <a:cs typeface="Arial"/>
      </a:majorFont>
      <a:minorFont>
        <a:latin typeface="Times New Roman"/>
        <a:ea typeface="微软雅黑"/>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5802</TotalTime>
  <Words>1207</Words>
  <Application>Microsoft Office PowerPoint</Application>
  <PresentationFormat>全屏显示(4:3)</PresentationFormat>
  <Paragraphs>107</Paragraphs>
  <Slides>12</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黑体</vt:lpstr>
      <vt:lpstr>楷体</vt:lpstr>
      <vt:lpstr>宋体</vt:lpstr>
      <vt:lpstr>微软雅黑</vt:lpstr>
      <vt:lpstr>Arial</vt:lpstr>
      <vt:lpstr>Arial Black</vt:lpstr>
      <vt:lpstr>Times New Roman</vt:lpstr>
      <vt:lpstr>Wingdings</vt:lpstr>
      <vt:lpstr>Standarddesign</vt:lpstr>
      <vt:lpstr>物理学科科研信息化发展战略研究 进展汇报及计划</vt:lpstr>
      <vt:lpstr>PowerPoint 演示文稿</vt:lpstr>
      <vt:lpstr>总体进展情况</vt:lpstr>
      <vt:lpstr>调研提纲（需要更加细化）</vt:lpstr>
      <vt:lpstr>调研—理论物理所</vt:lpstr>
      <vt:lpstr>调研结果—理论物理所</vt:lpstr>
      <vt:lpstr>调研结果—理论物理所</vt:lpstr>
      <vt:lpstr>调研结果—理论物理所</vt:lpstr>
      <vt:lpstr>调研结果—理论物理所</vt:lpstr>
      <vt:lpstr>子项目开展建议（9月22日，项目组内部会议讨论结果）</vt:lpstr>
      <vt:lpstr>计划</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DJ-win8</dc:creator>
  <dc:description>PresentationLoad.com</dc:description>
  <cp:lastModifiedBy>Fazhi QI</cp:lastModifiedBy>
  <cp:revision>487</cp:revision>
  <dcterms:created xsi:type="dcterms:W3CDTF">2007-11-27T23:54:21Z</dcterms:created>
  <dcterms:modified xsi:type="dcterms:W3CDTF">2016-09-23T09:04:38Z</dcterms:modified>
</cp:coreProperties>
</file>