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94" r:id="rId1"/>
  </p:sldMasterIdLst>
  <p:notesMasterIdLst>
    <p:notesMasterId r:id="rId6"/>
  </p:notesMasterIdLst>
  <p:sldIdLst>
    <p:sldId id="1211" r:id="rId2"/>
    <p:sldId id="1212" r:id="rId3"/>
    <p:sldId id="1213" r:id="rId4"/>
    <p:sldId id="1214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1pPr>
    <a:lvl2pPr marL="45715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2pPr>
    <a:lvl3pPr marL="91430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3pPr>
    <a:lvl4pPr marL="137145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4pPr>
    <a:lvl5pPr marL="182861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5pPr>
    <a:lvl6pPr marL="2285763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6pPr>
    <a:lvl7pPr marL="2742915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7pPr>
    <a:lvl8pPr marL="3200068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8pPr>
    <a:lvl9pPr marL="3657220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FF0000"/>
    <a:srgbClr val="003300"/>
    <a:srgbClr val="0000FF"/>
    <a:srgbClr val="663300"/>
    <a:srgbClr val="003366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9159" autoAdjust="0"/>
  </p:normalViewPr>
  <p:slideViewPr>
    <p:cSldViewPr>
      <p:cViewPr varScale="1">
        <p:scale>
          <a:sx n="92" d="100"/>
          <a:sy n="92" d="100"/>
        </p:scale>
        <p:origin x="46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614A2BB4-76FB-45C9-8C01-704ECD4F62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8424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1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30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45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6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A2BB4-76FB-45C9-8C01-704ECD4F625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948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A2BB4-76FB-45C9-8C01-704ECD4F6255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915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 descr="cvo_logo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688288" y="332656"/>
            <a:ext cx="2990712" cy="5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295" endPos="92000" dist="101600" dir="5400000" sy="-100000" algn="bl" rotWithShape="0"/>
          </a:effec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chemeClr val="tx2"/>
          </a:solidFill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36B51-012C-4312-B1A5-E4E0910BD274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0872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04A9-C520-434B-8006-07EDADC04CB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66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EF497-8402-4425-AC2C-41E49A748FCF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1B273-2D4D-46C8-819E-8B94A5B4F70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4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19F4A-8181-437F-A316-B0BEA7B6BC99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D179D-CC8E-4FB2-8798-73314663DB5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40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标题，图表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037CD08-829B-41D1-AF6B-642C4B8507FD}" type="datetime1">
              <a:rPr lang="zh-CN" altLang="en-US" smtClean="0"/>
              <a:t>2016/9/26</a:t>
            </a:fld>
            <a:endParaRPr lang="es-E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CC7A2EB-464A-46A5-8DAB-9FB3C0895D86}" type="slidenum">
              <a:rPr lang="es-ES" altLang="zh-CN"/>
              <a:pPr/>
              <a:t>‹#›</a:t>
            </a:fld>
            <a:endParaRPr lang="es-E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中国科学院学部科学与技术前沿论坛，</a:t>
            </a:r>
            <a:r>
              <a:rPr lang="en-US" altLang="zh-CN" smtClean="0"/>
              <a:t>2015.12.11</a:t>
            </a:r>
            <a:endParaRPr lang="es-ES" altLang="zh-CN"/>
          </a:p>
        </p:txBody>
      </p:sp>
    </p:spTree>
    <p:extLst>
      <p:ext uri="{BB962C8B-B14F-4D97-AF65-F5344CB8AC3E}">
        <p14:creationId xmlns:p14="http://schemas.microsoft.com/office/powerpoint/2010/main" val="29885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9144000" cy="762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524000"/>
            <a:ext cx="508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524000"/>
            <a:ext cx="508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657600"/>
            <a:ext cx="508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2C86D-776D-4D7C-BB31-474DDAA86847}" type="datetime1">
              <a:rPr lang="zh-CN" altLang="en-US" smtClean="0"/>
              <a:t>2016/9/26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中国科学院学部科学与技术前沿论坛，</a:t>
            </a:r>
            <a:r>
              <a:rPr lang="en-US" altLang="zh-CN" smtClean="0"/>
              <a:t>2015.12.11</a:t>
            </a: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AD28B-E660-477D-BBC6-23A6CDBA866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1645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ijian\Desktop\china-vo_logo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9060721" y="3321380"/>
            <a:ext cx="4464496" cy="1511384"/>
          </a:xfrm>
          <a:prstGeom prst="rect">
            <a:avLst/>
          </a:prstGeom>
          <a:noFill/>
        </p:spPr>
      </p:pic>
      <p:sp>
        <p:nvSpPr>
          <p:cNvPr id="5" name="矩形 4"/>
          <p:cNvSpPr/>
          <p:nvPr userDrawn="1"/>
        </p:nvSpPr>
        <p:spPr>
          <a:xfrm>
            <a:off x="0" y="-44605"/>
            <a:ext cx="12192000" cy="1484313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3392" y="1628800"/>
            <a:ext cx="10369152" cy="4525963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24CC7-EC2B-4A35-8B19-53937ADAD7E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B3AD-80B6-4776-8E50-4A9BCF96797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28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solidFill>
            <a:schemeClr val="tx2"/>
          </a:solidFill>
          <a:ln>
            <a:solidFill>
              <a:schemeClr val="accent1"/>
            </a:solidFill>
          </a:ln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EAB5-3165-44D6-A2A2-89C02B3C7ED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30D8-8266-4B84-9C3E-59311BADC876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27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-44605"/>
            <a:ext cx="12192000" cy="1484313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sz="4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75E49-2142-4DB4-8AC8-0500DE5DA916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F8C2A-5131-4CD3-A23B-A2B536C93C14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5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536C-E74C-473A-8FE7-9BA12BA8F4F4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98D7-950D-48CB-8A92-9A8D5A65DD7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8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A7EEF-F8D8-4389-8419-4F1E2F17D19C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9DB5-DDDB-4F95-A83A-20E2BA97AB8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8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F07D7-2587-414D-845D-4BCD50DB2C2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8957-7DCE-428E-8543-A023E9B835C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5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9B4D3-2C63-40A4-89DB-62C61B6741A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B3FAE-F0FC-4210-B09D-61F1B7C5269C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1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solidFill>
            <a:schemeClr val="tx2"/>
          </a:solidFill>
        </p:spPr>
        <p:txBody>
          <a:bodyPr anchor="b"/>
          <a:lstStyle>
            <a:lvl1pPr algn="l"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96C74-2C85-47FE-AB58-7010048BADA5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F842B-7671-4ED4-8CFF-4B3AEE44C2F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1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eaLnBrk="1" hangingPunct="1">
              <a:defRPr/>
            </a:pPr>
            <a:fld id="{B14C0375-208B-400D-B8FD-7724ABFE8B5C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2016/9/26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eaLnBrk="1" hangingPunct="1">
              <a:defRPr/>
            </a:pPr>
            <a:r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中国科学院学部科学与技术前沿论坛，</a:t>
            </a: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2015.12.11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eaLnBrk="1" hangingPunct="1">
              <a:defRPr/>
            </a:pPr>
            <a:fld id="{02A465AF-6188-4484-B04B-B7468439466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18" r:id="rId12"/>
    <p:sldLayoutId id="2147483957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前沿与交叉学科科研信息化发展战略</a:t>
            </a: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研究</a:t>
            </a:r>
            <a:r>
              <a:rPr lang="en-US" altLang="zh-CN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天文学科进展</a:t>
            </a:r>
            <a:endParaRPr lang="en-US" altLang="zh-CN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2639616" y="4365104"/>
            <a:ext cx="6872808" cy="1512168"/>
          </a:xfrm>
        </p:spPr>
        <p:txBody>
          <a:bodyPr/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崔辰州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中国科学院国家天文台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849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工作组组建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组长：崔辰州（国家天文台）</a:t>
            </a:r>
            <a:endParaRPr lang="en-US" altLang="zh-CN" dirty="0" smtClean="0"/>
          </a:p>
          <a:p>
            <a:r>
              <a:rPr lang="zh-CN" altLang="en-US" dirty="0"/>
              <a:t>副</a:t>
            </a:r>
            <a:r>
              <a:rPr lang="zh-CN" altLang="en-US" dirty="0" smtClean="0"/>
              <a:t>组长：于策（天津大学）</a:t>
            </a:r>
            <a:endParaRPr lang="en-US" altLang="zh-CN" dirty="0" smtClean="0"/>
          </a:p>
          <a:p>
            <a:r>
              <a:rPr lang="zh-CN" altLang="en-US" dirty="0" smtClean="0"/>
              <a:t>顾问：赵永恒、薛艳杰</a:t>
            </a:r>
            <a:endParaRPr lang="en-US" altLang="zh-CN" dirty="0" smtClean="0"/>
          </a:p>
          <a:p>
            <a:r>
              <a:rPr lang="zh-CN" altLang="en-US" dirty="0" smtClean="0"/>
              <a:t>成员：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刘梁（紫金山天文台）、陈肖（上海天文台）、季凯帆（云南天文台）、张海龙（新疆天文台）</a:t>
            </a:r>
            <a:endParaRPr lang="en-US" altLang="zh-CN" dirty="0" smtClean="0"/>
          </a:p>
          <a:p>
            <a:pPr lvl="1"/>
            <a:r>
              <a:rPr lang="zh-CN" altLang="en-US" dirty="0"/>
              <a:t>安涛（上海</a:t>
            </a:r>
            <a:r>
              <a:rPr lang="zh-CN" altLang="en-US"/>
              <a:t>台</a:t>
            </a:r>
            <a:r>
              <a:rPr lang="zh-CN" altLang="en-US" smtClean="0"/>
              <a:t>）、</a:t>
            </a:r>
            <a:r>
              <a:rPr lang="zh-CN" altLang="en-US" dirty="0"/>
              <a:t>张彦霞（国台）、</a:t>
            </a:r>
            <a:r>
              <a:rPr lang="zh-CN" altLang="en-US" dirty="0" smtClean="0"/>
              <a:t>徐稚（云台</a:t>
            </a:r>
            <a:r>
              <a:rPr lang="zh-CN" altLang="en-US" smtClean="0"/>
              <a:t>）、王杰（国台）、宋谊</a:t>
            </a:r>
            <a:r>
              <a:rPr lang="zh-CN" altLang="en-US" dirty="0" smtClean="0"/>
              <a:t>（紫台）、肖健（天津大学）、于莹（南京大学）、王锋（</a:t>
            </a:r>
            <a:r>
              <a:rPr lang="zh-CN" altLang="en-US" smtClean="0"/>
              <a:t>昆明理工大学）、周建锋（清华大学）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18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项目调研计划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 smtClean="0"/>
              <a:t>国际项目</a:t>
            </a:r>
            <a:endParaRPr lang="en-US" altLang="zh-CN" sz="2400" dirty="0" smtClean="0"/>
          </a:p>
          <a:p>
            <a:pPr lvl="1"/>
            <a:r>
              <a:rPr lang="zh-CN" altLang="en-US" sz="2000" dirty="0" smtClean="0">
                <a:solidFill>
                  <a:schemeClr val="tx2">
                    <a:lumMod val="75000"/>
                  </a:schemeClr>
                </a:solidFill>
              </a:rPr>
              <a:t>国际虚拟天文台联盟、天文信息学论坛</a:t>
            </a:r>
            <a:endParaRPr lang="en-US" altLang="zh-CN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altLang="zh-CN" sz="2000" dirty="0" smtClean="0"/>
              <a:t>SKA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JWST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LSST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GAIA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CTA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SDSS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LIGO</a:t>
            </a:r>
          </a:p>
          <a:p>
            <a:r>
              <a:rPr lang="zh-CN" altLang="en-US" sz="2400" dirty="0" smtClean="0"/>
              <a:t>国内项目</a:t>
            </a:r>
            <a:endParaRPr lang="en-US" altLang="zh-CN" sz="2400" dirty="0" smtClean="0"/>
          </a:p>
          <a:p>
            <a:pPr lvl="1"/>
            <a:r>
              <a:rPr lang="zh-CN" altLang="en-US" sz="2000" dirty="0" smtClean="0">
                <a:solidFill>
                  <a:schemeClr val="tx2">
                    <a:lumMod val="75000"/>
                  </a:schemeClr>
                </a:solidFill>
              </a:rPr>
              <a:t>中国虚拟天文台</a:t>
            </a:r>
            <a:endParaRPr lang="en-US" altLang="zh-CN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altLang="zh-CN" sz="2000" dirty="0" smtClean="0"/>
              <a:t>LAMOST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FAST</a:t>
            </a:r>
          </a:p>
          <a:p>
            <a:pPr lvl="1"/>
            <a:r>
              <a:rPr lang="en-US" altLang="zh-CN" sz="2000" dirty="0" smtClean="0"/>
              <a:t>12</a:t>
            </a:r>
            <a:r>
              <a:rPr lang="zh-CN" altLang="en-US" sz="2000" dirty="0" smtClean="0"/>
              <a:t>米光学红外望远镜</a:t>
            </a:r>
            <a:endParaRPr lang="en-US" altLang="zh-CN" sz="2000" dirty="0" smtClean="0"/>
          </a:p>
          <a:p>
            <a:pPr lvl="1"/>
            <a:r>
              <a:rPr lang="zh-CN" altLang="en-US" sz="2000" dirty="0" smtClean="0"/>
              <a:t>上海</a:t>
            </a:r>
            <a:r>
              <a:rPr lang="en-US" altLang="zh-CN" sz="2000" dirty="0" smtClean="0"/>
              <a:t>65</a:t>
            </a:r>
            <a:r>
              <a:rPr lang="zh-CN" altLang="en-US" sz="2000" dirty="0" smtClean="0"/>
              <a:t>米望远镜、奇台</a:t>
            </a:r>
            <a:r>
              <a:rPr lang="en-US" altLang="zh-CN" sz="2000" dirty="0" smtClean="0"/>
              <a:t>110</a:t>
            </a:r>
            <a:r>
              <a:rPr lang="zh-CN" altLang="en-US" sz="2000" dirty="0" smtClean="0"/>
              <a:t>米射电望远镜</a:t>
            </a:r>
            <a:endParaRPr lang="en-US" altLang="zh-CN" sz="2000" dirty="0" smtClean="0"/>
          </a:p>
          <a:p>
            <a:pPr lvl="1"/>
            <a:r>
              <a:rPr lang="zh-CN" altLang="en-US" sz="2000" dirty="0"/>
              <a:t>明安</a:t>
            </a:r>
            <a:r>
              <a:rPr lang="zh-CN" altLang="en-US" sz="2000" dirty="0" smtClean="0"/>
              <a:t>图太阳射电日像仪（</a:t>
            </a:r>
            <a:r>
              <a:rPr lang="en-US" altLang="zh-CN" sz="2000" dirty="0" smtClean="0"/>
              <a:t>MUSER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SVOM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GWAC</a:t>
            </a:r>
            <a:r>
              <a:rPr lang="zh-CN" altLang="en-US" sz="2000" dirty="0" smtClean="0"/>
              <a:t>、空间站、暗物质探测卫星等空间项目</a:t>
            </a:r>
            <a:endParaRPr lang="en-US" altLang="zh-CN" sz="2000" dirty="0" smtClean="0"/>
          </a:p>
          <a:p>
            <a:pPr lvl="1"/>
            <a:r>
              <a:rPr lang="zh-CN" altLang="en-US" sz="2000" dirty="0">
                <a:solidFill>
                  <a:schemeClr val="accent2">
                    <a:lumMod val="75000"/>
                  </a:schemeClr>
                </a:solidFill>
              </a:rPr>
              <a:t>盘古</a:t>
            </a:r>
            <a:r>
              <a:rPr lang="zh-CN" altLang="en-US" sz="2000" dirty="0" smtClean="0">
                <a:solidFill>
                  <a:schemeClr val="accent2">
                    <a:lumMod val="75000"/>
                  </a:schemeClr>
                </a:solidFill>
              </a:rPr>
              <a:t>数值模拟计划</a:t>
            </a:r>
            <a:endParaRPr lang="en-US" altLang="zh-CN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zh-CN" altLang="en-US" sz="2000" dirty="0" smtClean="0">
                <a:solidFill>
                  <a:schemeClr val="tx2">
                    <a:lumMod val="75000"/>
                  </a:schemeClr>
                </a:solidFill>
              </a:rPr>
              <a:t>天文大科学研究中心</a:t>
            </a:r>
            <a:endParaRPr lang="zh-CN" alt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工作计划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2016</a:t>
            </a:r>
            <a:r>
              <a:rPr lang="zh-CN" altLang="en-US" dirty="0" smtClean="0"/>
              <a:t>年底</a:t>
            </a:r>
            <a:endParaRPr lang="en-US" altLang="zh-CN" dirty="0" smtClean="0"/>
          </a:p>
          <a:p>
            <a:pPr lvl="1"/>
            <a:r>
              <a:rPr lang="zh-CN" altLang="en-US" dirty="0"/>
              <a:t>子报告提纲、模板</a:t>
            </a:r>
            <a:r>
              <a:rPr lang="zh-CN" altLang="en-US" dirty="0" smtClean="0"/>
              <a:t>及详细工作</a:t>
            </a:r>
            <a:r>
              <a:rPr lang="zh-CN" altLang="en-US" dirty="0"/>
              <a:t>计划</a:t>
            </a:r>
          </a:p>
          <a:p>
            <a:r>
              <a:rPr lang="en-US" altLang="zh-CN" dirty="0" smtClean="0"/>
              <a:t>2017</a:t>
            </a:r>
            <a:r>
              <a:rPr lang="zh-CN" altLang="en-US" dirty="0" smtClean="0"/>
              <a:t>年</a:t>
            </a:r>
            <a:r>
              <a:rPr lang="en-US" altLang="zh-CN" dirty="0"/>
              <a:t>3</a:t>
            </a:r>
            <a:r>
              <a:rPr lang="zh-CN" altLang="en-US" dirty="0" smtClean="0"/>
              <a:t>月</a:t>
            </a:r>
            <a:endParaRPr lang="en-US" altLang="zh-CN" dirty="0" smtClean="0"/>
          </a:p>
          <a:p>
            <a:pPr lvl="1"/>
            <a:r>
              <a:rPr lang="zh-CN" altLang="en-US" dirty="0"/>
              <a:t>子</a:t>
            </a:r>
            <a:r>
              <a:rPr lang="zh-CN" altLang="en-US" dirty="0" smtClean="0"/>
              <a:t>报告初稿</a:t>
            </a:r>
            <a:endParaRPr lang="en-US" altLang="zh-CN" dirty="0" smtClean="0"/>
          </a:p>
          <a:p>
            <a:r>
              <a:rPr lang="en-US" altLang="zh-CN" dirty="0" smtClean="0"/>
              <a:t>2017</a:t>
            </a:r>
            <a:r>
              <a:rPr lang="zh-CN" altLang="en-US" dirty="0" smtClean="0"/>
              <a:t>年</a:t>
            </a:r>
            <a:r>
              <a:rPr lang="en-US" altLang="zh-CN" dirty="0"/>
              <a:t>6</a:t>
            </a:r>
            <a:r>
              <a:rPr lang="zh-CN" altLang="en-US" dirty="0" smtClean="0"/>
              <a:t>月</a:t>
            </a:r>
            <a:endParaRPr lang="en-US" altLang="zh-CN" dirty="0" smtClean="0"/>
          </a:p>
          <a:p>
            <a:pPr lvl="1"/>
            <a:r>
              <a:rPr lang="zh-CN" altLang="en-US" dirty="0"/>
              <a:t>子报</a:t>
            </a:r>
            <a:r>
              <a:rPr lang="zh-CN" altLang="en-US" dirty="0" smtClean="0"/>
              <a:t>告终稿</a:t>
            </a:r>
            <a:endParaRPr lang="en-US" altLang="zh-CN" dirty="0" smtClean="0"/>
          </a:p>
          <a:p>
            <a:r>
              <a:rPr lang="en-US" altLang="zh-CN" dirty="0" smtClean="0"/>
              <a:t>2017</a:t>
            </a:r>
            <a:r>
              <a:rPr lang="zh-CN" altLang="en-US" dirty="0" smtClean="0"/>
              <a:t>年底</a:t>
            </a:r>
            <a:endParaRPr lang="en-US" altLang="zh-CN" dirty="0" smtClean="0"/>
          </a:p>
          <a:p>
            <a:pPr lvl="1"/>
            <a:r>
              <a:rPr lang="zh-CN" altLang="en-US" dirty="0"/>
              <a:t>总报</a:t>
            </a:r>
            <a:r>
              <a:rPr lang="zh-CN" altLang="en-US" dirty="0" smtClean="0"/>
              <a:t>告终稿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7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9343</TotalTime>
  <Words>220</Words>
  <Application>Microsoft Office PowerPoint</Application>
  <PresentationFormat>宽屏</PresentationFormat>
  <Paragraphs>34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微软雅黑</vt:lpstr>
      <vt:lpstr>Arial</vt:lpstr>
      <vt:lpstr>Calibri</vt:lpstr>
      <vt:lpstr>Times</vt:lpstr>
      <vt:lpstr>Office 主题</vt:lpstr>
      <vt:lpstr>前沿与交叉学科科研信息化发展战略研究 天文学科进展</vt:lpstr>
      <vt:lpstr>工作组组建</vt:lpstr>
      <vt:lpstr>项目调研计划</vt:lpstr>
      <vt:lpstr>工作计划</vt:lpstr>
    </vt:vector>
  </TitlesOfParts>
  <Company>STScI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 Wildt</dc:creator>
  <cp:lastModifiedBy>Fazhi QI</cp:lastModifiedBy>
  <cp:revision>1187</cp:revision>
  <dcterms:created xsi:type="dcterms:W3CDTF">2003-08-08T17:14:50Z</dcterms:created>
  <dcterms:modified xsi:type="dcterms:W3CDTF">2016-09-26T01:05:28Z</dcterms:modified>
</cp:coreProperties>
</file>