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  <p:sldMasterId id="2147483918" r:id="rId2"/>
  </p:sldMasterIdLst>
  <p:notesMasterIdLst>
    <p:notesMasterId r:id="rId32"/>
  </p:notesMasterIdLst>
  <p:sldIdLst>
    <p:sldId id="256" r:id="rId3"/>
    <p:sldId id="257" r:id="rId4"/>
    <p:sldId id="259" r:id="rId5"/>
    <p:sldId id="258" r:id="rId6"/>
    <p:sldId id="268" r:id="rId7"/>
    <p:sldId id="270" r:id="rId8"/>
    <p:sldId id="271" r:id="rId9"/>
    <p:sldId id="273" r:id="rId10"/>
    <p:sldId id="274" r:id="rId11"/>
    <p:sldId id="304" r:id="rId12"/>
    <p:sldId id="294" r:id="rId13"/>
    <p:sldId id="295" r:id="rId14"/>
    <p:sldId id="296" r:id="rId15"/>
    <p:sldId id="297" r:id="rId16"/>
    <p:sldId id="298" r:id="rId17"/>
    <p:sldId id="300" r:id="rId18"/>
    <p:sldId id="276" r:id="rId19"/>
    <p:sldId id="277" r:id="rId20"/>
    <p:sldId id="279" r:id="rId21"/>
    <p:sldId id="281" r:id="rId22"/>
    <p:sldId id="280" r:id="rId23"/>
    <p:sldId id="293" r:id="rId24"/>
    <p:sldId id="266" r:id="rId25"/>
    <p:sldId id="284" r:id="rId26"/>
    <p:sldId id="285" r:id="rId27"/>
    <p:sldId id="282" r:id="rId28"/>
    <p:sldId id="301" r:id="rId29"/>
    <p:sldId id="302" r:id="rId30"/>
    <p:sldId id="303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4B6"/>
    <a:srgbClr val="0F7DC3"/>
    <a:srgbClr val="1E5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5"/>
    <p:restoredTop sz="93059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22678-459B-DA4C-81DD-39A0664DBFE5}" type="doc">
      <dgm:prSet loTypeId="urn:microsoft.com/office/officeart/2005/8/layout/vList3#1" loCatId="" qsTypeId="urn:microsoft.com/office/officeart/2005/8/quickstyle/simple4" qsCatId="simple" csTypeId="urn:microsoft.com/office/officeart/2005/8/colors/accent1_2" csCatId="accent1" phldr="1"/>
      <dgm:spPr/>
    </dgm:pt>
    <dgm:pt modelId="{28B4DE26-2D54-D942-AC26-BC48ECE7523E}">
      <dgm:prSet phldrT="[Text]" custT="1"/>
      <dgm:spPr/>
      <dgm:t>
        <a:bodyPr/>
        <a:lstStyle/>
        <a:p>
          <a:r>
            <a:rPr lang="en-US" altLang="zh-CN" sz="1800" dirty="0" smtClean="0">
              <a:latin typeface="Arial" charset="0"/>
              <a:ea typeface="Arial" charset="0"/>
              <a:cs typeface="Arial" charset="0"/>
            </a:rPr>
            <a:t>Methylation</a:t>
          </a:r>
          <a:endParaRPr lang="en-US" sz="1800" dirty="0">
            <a:latin typeface="Arial" charset="0"/>
            <a:ea typeface="Arial" charset="0"/>
            <a:cs typeface="Arial" charset="0"/>
          </a:endParaRPr>
        </a:p>
      </dgm:t>
    </dgm:pt>
    <dgm:pt modelId="{F04AC683-A956-5B47-BE8A-FF07180E4E28}" type="parTrans" cxnId="{EAB01293-36D4-3C46-BB9F-269D29319AE8}">
      <dgm:prSet/>
      <dgm:spPr/>
      <dgm:t>
        <a:bodyPr/>
        <a:lstStyle/>
        <a:p>
          <a:endParaRPr lang="en-US" sz="700">
            <a:latin typeface="Arial" charset="0"/>
            <a:ea typeface="Arial" charset="0"/>
            <a:cs typeface="Arial" charset="0"/>
          </a:endParaRPr>
        </a:p>
      </dgm:t>
    </dgm:pt>
    <dgm:pt modelId="{7A28AFCE-CE8D-6841-A65B-07A47B5A8BC1}" type="sibTrans" cxnId="{EAB01293-36D4-3C46-BB9F-269D29319AE8}">
      <dgm:prSet/>
      <dgm:spPr/>
      <dgm:t>
        <a:bodyPr/>
        <a:lstStyle/>
        <a:p>
          <a:endParaRPr lang="en-US" sz="700">
            <a:latin typeface="Arial" charset="0"/>
            <a:ea typeface="Arial" charset="0"/>
            <a:cs typeface="Arial" charset="0"/>
          </a:endParaRPr>
        </a:p>
      </dgm:t>
    </dgm:pt>
    <dgm:pt modelId="{0B86214A-1094-C743-95CF-59D6840E7006}">
      <dgm:prSet phldrT="[Text]" custT="1"/>
      <dgm:spPr/>
      <dgm:t>
        <a:bodyPr/>
        <a:lstStyle/>
        <a:p>
          <a:r>
            <a:rPr lang="en-US" altLang="zh-CN" sz="1800" dirty="0" smtClean="0">
              <a:latin typeface="Arial" charset="0"/>
              <a:ea typeface="Arial" charset="0"/>
              <a:cs typeface="Arial" charset="0"/>
            </a:rPr>
            <a:t>Sequence</a:t>
          </a:r>
          <a:endParaRPr lang="en-US" sz="1800" dirty="0">
            <a:latin typeface="Arial" charset="0"/>
            <a:ea typeface="Arial" charset="0"/>
            <a:cs typeface="Arial" charset="0"/>
          </a:endParaRPr>
        </a:p>
      </dgm:t>
    </dgm:pt>
    <dgm:pt modelId="{3CAD37D2-D9A2-4F43-97F3-5D81FC0A9813}" type="parTrans" cxnId="{BBC25C19-05C5-1F4A-A6EE-53811BB7A755}">
      <dgm:prSet/>
      <dgm:spPr/>
      <dgm:t>
        <a:bodyPr/>
        <a:lstStyle/>
        <a:p>
          <a:endParaRPr lang="en-US" sz="1400">
            <a:latin typeface="Arial" charset="0"/>
            <a:ea typeface="Arial" charset="0"/>
            <a:cs typeface="Arial" charset="0"/>
          </a:endParaRPr>
        </a:p>
      </dgm:t>
    </dgm:pt>
    <dgm:pt modelId="{92F74AC4-2E57-2C4C-A165-8A36427DEB5A}" type="sibTrans" cxnId="{BBC25C19-05C5-1F4A-A6EE-53811BB7A755}">
      <dgm:prSet/>
      <dgm:spPr/>
      <dgm:t>
        <a:bodyPr/>
        <a:lstStyle/>
        <a:p>
          <a:endParaRPr lang="en-US" sz="1400">
            <a:latin typeface="Arial" charset="0"/>
            <a:ea typeface="Arial" charset="0"/>
            <a:cs typeface="Arial" charset="0"/>
          </a:endParaRPr>
        </a:p>
      </dgm:t>
    </dgm:pt>
    <dgm:pt modelId="{336F2144-FE76-7C44-921C-60BABA645816}">
      <dgm:prSet phldrT="[Text]" custT="1"/>
      <dgm:spPr/>
      <dgm:t>
        <a:bodyPr/>
        <a:lstStyle/>
        <a:p>
          <a:r>
            <a:rPr lang="en-US" altLang="zh-CN" sz="1800" dirty="0" smtClean="0">
              <a:latin typeface="Arial" charset="0"/>
              <a:ea typeface="Arial" charset="0"/>
              <a:cs typeface="Arial" charset="0"/>
            </a:rPr>
            <a:t>Variation</a:t>
          </a:r>
          <a:endParaRPr lang="en-US" sz="1800" dirty="0">
            <a:latin typeface="Arial" charset="0"/>
            <a:ea typeface="Arial" charset="0"/>
            <a:cs typeface="Arial" charset="0"/>
          </a:endParaRPr>
        </a:p>
      </dgm:t>
    </dgm:pt>
    <dgm:pt modelId="{0FE9C79A-1A8C-6C47-99BE-B8784A3416B6}" type="parTrans" cxnId="{3291DA06-01BC-2344-9FD6-08A1CD0BC9C7}">
      <dgm:prSet/>
      <dgm:spPr/>
      <dgm:t>
        <a:bodyPr/>
        <a:lstStyle/>
        <a:p>
          <a:endParaRPr lang="en-US" sz="1400">
            <a:latin typeface="Arial" charset="0"/>
            <a:ea typeface="Arial" charset="0"/>
            <a:cs typeface="Arial" charset="0"/>
          </a:endParaRPr>
        </a:p>
      </dgm:t>
    </dgm:pt>
    <dgm:pt modelId="{92F2EB67-B056-9D43-90CB-43034693FAD1}" type="sibTrans" cxnId="{3291DA06-01BC-2344-9FD6-08A1CD0BC9C7}">
      <dgm:prSet/>
      <dgm:spPr/>
      <dgm:t>
        <a:bodyPr/>
        <a:lstStyle/>
        <a:p>
          <a:endParaRPr lang="en-US" sz="1400">
            <a:latin typeface="Arial" charset="0"/>
            <a:ea typeface="Arial" charset="0"/>
            <a:cs typeface="Arial" charset="0"/>
          </a:endParaRPr>
        </a:p>
      </dgm:t>
    </dgm:pt>
    <dgm:pt modelId="{14A65683-A0D9-E14A-986B-EDBB11B38B65}">
      <dgm:prSet phldrT="[Text]" custT="1"/>
      <dgm:spPr/>
      <dgm:t>
        <a:bodyPr/>
        <a:lstStyle/>
        <a:p>
          <a:r>
            <a:rPr lang="en-US" altLang="zh-CN" sz="1800" dirty="0" smtClean="0">
              <a:latin typeface="Arial" charset="0"/>
              <a:ea typeface="Arial" charset="0"/>
              <a:cs typeface="Arial" charset="0"/>
            </a:rPr>
            <a:t>Expression</a:t>
          </a:r>
          <a:endParaRPr lang="en-US" sz="1800" dirty="0">
            <a:latin typeface="Arial" charset="0"/>
            <a:ea typeface="Arial" charset="0"/>
            <a:cs typeface="Arial" charset="0"/>
          </a:endParaRPr>
        </a:p>
      </dgm:t>
    </dgm:pt>
    <dgm:pt modelId="{EA0EBDDD-4781-DE4E-8ADD-FC446D9ABCE5}" type="parTrans" cxnId="{6E5428B8-0B99-E64D-A227-7F24909C261F}">
      <dgm:prSet/>
      <dgm:spPr/>
      <dgm:t>
        <a:bodyPr/>
        <a:lstStyle/>
        <a:p>
          <a:endParaRPr lang="en-US" sz="1400">
            <a:latin typeface="Arial" charset="0"/>
            <a:ea typeface="Arial" charset="0"/>
            <a:cs typeface="Arial" charset="0"/>
          </a:endParaRPr>
        </a:p>
      </dgm:t>
    </dgm:pt>
    <dgm:pt modelId="{DD26912C-FA3C-9046-8202-31B5FD97846D}" type="sibTrans" cxnId="{6E5428B8-0B99-E64D-A227-7F24909C261F}">
      <dgm:prSet/>
      <dgm:spPr/>
      <dgm:t>
        <a:bodyPr/>
        <a:lstStyle/>
        <a:p>
          <a:endParaRPr lang="en-US" sz="1400">
            <a:latin typeface="Arial" charset="0"/>
            <a:ea typeface="Arial" charset="0"/>
            <a:cs typeface="Arial" charset="0"/>
          </a:endParaRPr>
        </a:p>
      </dgm:t>
    </dgm:pt>
    <dgm:pt modelId="{2918B33A-9F9F-B348-9381-0FE811C4ED73}" type="pres">
      <dgm:prSet presAssocID="{5F222678-459B-DA4C-81DD-39A0664DBFE5}" presName="linearFlow" presStyleCnt="0">
        <dgm:presLayoutVars>
          <dgm:dir/>
          <dgm:resizeHandles val="exact"/>
        </dgm:presLayoutVars>
      </dgm:prSet>
      <dgm:spPr/>
    </dgm:pt>
    <dgm:pt modelId="{BA3CCEE6-8193-7247-B62A-2D58DAB00747}" type="pres">
      <dgm:prSet presAssocID="{0B86214A-1094-C743-95CF-59D6840E7006}" presName="composite" presStyleCnt="0"/>
      <dgm:spPr/>
    </dgm:pt>
    <dgm:pt modelId="{E809EE42-BF48-AA49-9297-6EB5534090B1}" type="pres">
      <dgm:prSet presAssocID="{0B86214A-1094-C743-95CF-59D6840E700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DF43D73-8FAC-D245-93A3-121802B48769}" type="pres">
      <dgm:prSet presAssocID="{0B86214A-1094-C743-95CF-59D6840E700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388856-8E67-0F42-8A30-40BC726F3E41}" type="pres">
      <dgm:prSet presAssocID="{92F74AC4-2E57-2C4C-A165-8A36427DEB5A}" presName="spacing" presStyleCnt="0"/>
      <dgm:spPr/>
    </dgm:pt>
    <dgm:pt modelId="{E23FB2A0-EC58-D444-9BEC-FDC6ABC9B938}" type="pres">
      <dgm:prSet presAssocID="{336F2144-FE76-7C44-921C-60BABA645816}" presName="composite" presStyleCnt="0"/>
      <dgm:spPr/>
    </dgm:pt>
    <dgm:pt modelId="{3D690B3C-0B0A-AE4F-9AF4-2C853A7389AC}" type="pres">
      <dgm:prSet presAssocID="{336F2144-FE76-7C44-921C-60BABA645816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1048EA1-2560-EF44-BD11-BC59C70A7823}" type="pres">
      <dgm:prSet presAssocID="{336F2144-FE76-7C44-921C-60BABA64581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64AEE-7333-1545-A42D-2988A7E7E435}" type="pres">
      <dgm:prSet presAssocID="{92F2EB67-B056-9D43-90CB-43034693FAD1}" presName="spacing" presStyleCnt="0"/>
      <dgm:spPr/>
    </dgm:pt>
    <dgm:pt modelId="{65BD9463-F2E0-8741-9FB8-FC603EA96AEA}" type="pres">
      <dgm:prSet presAssocID="{14A65683-A0D9-E14A-986B-EDBB11B38B65}" presName="composite" presStyleCnt="0"/>
      <dgm:spPr/>
    </dgm:pt>
    <dgm:pt modelId="{9E461338-4666-F24C-B901-353BD6A0DCE0}" type="pres">
      <dgm:prSet presAssocID="{14A65683-A0D9-E14A-986B-EDBB11B38B65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8736E17-D3B6-EE46-BB46-C59A2DB17DFD}" type="pres">
      <dgm:prSet presAssocID="{14A65683-A0D9-E14A-986B-EDBB11B38B6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7A021-38F5-9C40-B21F-DD6DE5540283}" type="pres">
      <dgm:prSet presAssocID="{DD26912C-FA3C-9046-8202-31B5FD97846D}" presName="spacing" presStyleCnt="0"/>
      <dgm:spPr/>
    </dgm:pt>
    <dgm:pt modelId="{98D911D7-6B5D-ED42-84DF-31A37323E13F}" type="pres">
      <dgm:prSet presAssocID="{28B4DE26-2D54-D942-AC26-BC48ECE7523E}" presName="composite" presStyleCnt="0"/>
      <dgm:spPr/>
    </dgm:pt>
    <dgm:pt modelId="{C8683A0E-5E81-5F40-92BC-A3EFEA20AA0D}" type="pres">
      <dgm:prSet presAssocID="{28B4DE26-2D54-D942-AC26-BC48ECE7523E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D53CC4B-B727-F24C-89A0-D94A8194EFF0}" type="pres">
      <dgm:prSet presAssocID="{28B4DE26-2D54-D942-AC26-BC48ECE7523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5428B8-0B99-E64D-A227-7F24909C261F}" srcId="{5F222678-459B-DA4C-81DD-39A0664DBFE5}" destId="{14A65683-A0D9-E14A-986B-EDBB11B38B65}" srcOrd="2" destOrd="0" parTransId="{EA0EBDDD-4781-DE4E-8ADD-FC446D9ABCE5}" sibTransId="{DD26912C-FA3C-9046-8202-31B5FD97846D}"/>
    <dgm:cxn modelId="{EAB01293-36D4-3C46-BB9F-269D29319AE8}" srcId="{5F222678-459B-DA4C-81DD-39A0664DBFE5}" destId="{28B4DE26-2D54-D942-AC26-BC48ECE7523E}" srcOrd="3" destOrd="0" parTransId="{F04AC683-A956-5B47-BE8A-FF07180E4E28}" sibTransId="{7A28AFCE-CE8D-6841-A65B-07A47B5A8BC1}"/>
    <dgm:cxn modelId="{127DDEE9-01D7-B449-8E08-5224634F409B}" type="presOf" srcId="{0B86214A-1094-C743-95CF-59D6840E7006}" destId="{8DF43D73-8FAC-D245-93A3-121802B48769}" srcOrd="0" destOrd="0" presId="urn:microsoft.com/office/officeart/2005/8/layout/vList3#1"/>
    <dgm:cxn modelId="{BBC25C19-05C5-1F4A-A6EE-53811BB7A755}" srcId="{5F222678-459B-DA4C-81DD-39A0664DBFE5}" destId="{0B86214A-1094-C743-95CF-59D6840E7006}" srcOrd="0" destOrd="0" parTransId="{3CAD37D2-D9A2-4F43-97F3-5D81FC0A9813}" sibTransId="{92F74AC4-2E57-2C4C-A165-8A36427DEB5A}"/>
    <dgm:cxn modelId="{2DFFDC99-C041-6142-8D97-B9362FBE68A4}" type="presOf" srcId="{336F2144-FE76-7C44-921C-60BABA645816}" destId="{D1048EA1-2560-EF44-BD11-BC59C70A7823}" srcOrd="0" destOrd="0" presId="urn:microsoft.com/office/officeart/2005/8/layout/vList3#1"/>
    <dgm:cxn modelId="{3803841C-4805-7243-B04D-C42646B00EE8}" type="presOf" srcId="{14A65683-A0D9-E14A-986B-EDBB11B38B65}" destId="{E8736E17-D3B6-EE46-BB46-C59A2DB17DFD}" srcOrd="0" destOrd="0" presId="urn:microsoft.com/office/officeart/2005/8/layout/vList3#1"/>
    <dgm:cxn modelId="{B64DA50E-84B4-5544-A576-9539433CEEEA}" type="presOf" srcId="{5F222678-459B-DA4C-81DD-39A0664DBFE5}" destId="{2918B33A-9F9F-B348-9381-0FE811C4ED73}" srcOrd="0" destOrd="0" presId="urn:microsoft.com/office/officeart/2005/8/layout/vList3#1"/>
    <dgm:cxn modelId="{FE020EC5-F74F-F14B-968D-C16DBE56AE9C}" type="presOf" srcId="{28B4DE26-2D54-D942-AC26-BC48ECE7523E}" destId="{8D53CC4B-B727-F24C-89A0-D94A8194EFF0}" srcOrd="0" destOrd="0" presId="urn:microsoft.com/office/officeart/2005/8/layout/vList3#1"/>
    <dgm:cxn modelId="{3291DA06-01BC-2344-9FD6-08A1CD0BC9C7}" srcId="{5F222678-459B-DA4C-81DD-39A0664DBFE5}" destId="{336F2144-FE76-7C44-921C-60BABA645816}" srcOrd="1" destOrd="0" parTransId="{0FE9C79A-1A8C-6C47-99BE-B8784A3416B6}" sibTransId="{92F2EB67-B056-9D43-90CB-43034693FAD1}"/>
    <dgm:cxn modelId="{9CA7EA7A-B748-EA42-946A-AA86388DC725}" type="presParOf" srcId="{2918B33A-9F9F-B348-9381-0FE811C4ED73}" destId="{BA3CCEE6-8193-7247-B62A-2D58DAB00747}" srcOrd="0" destOrd="0" presId="urn:microsoft.com/office/officeart/2005/8/layout/vList3#1"/>
    <dgm:cxn modelId="{B7CE60B0-4959-FB4F-A5E9-312638D9A634}" type="presParOf" srcId="{BA3CCEE6-8193-7247-B62A-2D58DAB00747}" destId="{E809EE42-BF48-AA49-9297-6EB5534090B1}" srcOrd="0" destOrd="0" presId="urn:microsoft.com/office/officeart/2005/8/layout/vList3#1"/>
    <dgm:cxn modelId="{7AAC7577-A2EF-0A4A-88E0-B32B4AE9BA9E}" type="presParOf" srcId="{BA3CCEE6-8193-7247-B62A-2D58DAB00747}" destId="{8DF43D73-8FAC-D245-93A3-121802B48769}" srcOrd="1" destOrd="0" presId="urn:microsoft.com/office/officeart/2005/8/layout/vList3#1"/>
    <dgm:cxn modelId="{9808D329-E0CD-F249-BBE6-7EAD6A385D9D}" type="presParOf" srcId="{2918B33A-9F9F-B348-9381-0FE811C4ED73}" destId="{4A388856-8E67-0F42-8A30-40BC726F3E41}" srcOrd="1" destOrd="0" presId="urn:microsoft.com/office/officeart/2005/8/layout/vList3#1"/>
    <dgm:cxn modelId="{CBC71BFC-8739-0F4C-AB3B-F10E007B2C6D}" type="presParOf" srcId="{2918B33A-9F9F-B348-9381-0FE811C4ED73}" destId="{E23FB2A0-EC58-D444-9BEC-FDC6ABC9B938}" srcOrd="2" destOrd="0" presId="urn:microsoft.com/office/officeart/2005/8/layout/vList3#1"/>
    <dgm:cxn modelId="{4C40902D-3249-5D46-9D57-50DA47DCC159}" type="presParOf" srcId="{E23FB2A0-EC58-D444-9BEC-FDC6ABC9B938}" destId="{3D690B3C-0B0A-AE4F-9AF4-2C853A7389AC}" srcOrd="0" destOrd="0" presId="urn:microsoft.com/office/officeart/2005/8/layout/vList3#1"/>
    <dgm:cxn modelId="{F176105B-33FA-9B42-AD28-55D9D6FBD3FC}" type="presParOf" srcId="{E23FB2A0-EC58-D444-9BEC-FDC6ABC9B938}" destId="{D1048EA1-2560-EF44-BD11-BC59C70A7823}" srcOrd="1" destOrd="0" presId="urn:microsoft.com/office/officeart/2005/8/layout/vList3#1"/>
    <dgm:cxn modelId="{D70DD6FC-DE75-914B-A6A8-D225D2BD696B}" type="presParOf" srcId="{2918B33A-9F9F-B348-9381-0FE811C4ED73}" destId="{65F64AEE-7333-1545-A42D-2988A7E7E435}" srcOrd="3" destOrd="0" presId="urn:microsoft.com/office/officeart/2005/8/layout/vList3#1"/>
    <dgm:cxn modelId="{6CE70A3D-368B-BA42-8D95-F316472FE5F8}" type="presParOf" srcId="{2918B33A-9F9F-B348-9381-0FE811C4ED73}" destId="{65BD9463-F2E0-8741-9FB8-FC603EA96AEA}" srcOrd="4" destOrd="0" presId="urn:microsoft.com/office/officeart/2005/8/layout/vList3#1"/>
    <dgm:cxn modelId="{7FEAFE4D-F979-CD4D-AB9A-820E423095D7}" type="presParOf" srcId="{65BD9463-F2E0-8741-9FB8-FC603EA96AEA}" destId="{9E461338-4666-F24C-B901-353BD6A0DCE0}" srcOrd="0" destOrd="0" presId="urn:microsoft.com/office/officeart/2005/8/layout/vList3#1"/>
    <dgm:cxn modelId="{94A94EA6-E6A2-1D40-BD6F-03196BAC5601}" type="presParOf" srcId="{65BD9463-F2E0-8741-9FB8-FC603EA96AEA}" destId="{E8736E17-D3B6-EE46-BB46-C59A2DB17DFD}" srcOrd="1" destOrd="0" presId="urn:microsoft.com/office/officeart/2005/8/layout/vList3#1"/>
    <dgm:cxn modelId="{2167BAE6-ACA7-EF44-B073-831F6A7873B7}" type="presParOf" srcId="{2918B33A-9F9F-B348-9381-0FE811C4ED73}" destId="{1577A021-38F5-9C40-B21F-DD6DE5540283}" srcOrd="5" destOrd="0" presId="urn:microsoft.com/office/officeart/2005/8/layout/vList3#1"/>
    <dgm:cxn modelId="{9B58A7AD-541F-9447-9797-45D66271BEC9}" type="presParOf" srcId="{2918B33A-9F9F-B348-9381-0FE811C4ED73}" destId="{98D911D7-6B5D-ED42-84DF-31A37323E13F}" srcOrd="6" destOrd="0" presId="urn:microsoft.com/office/officeart/2005/8/layout/vList3#1"/>
    <dgm:cxn modelId="{A4F40CFE-3383-AD4A-8F26-A70EA0493D9C}" type="presParOf" srcId="{98D911D7-6B5D-ED42-84DF-31A37323E13F}" destId="{C8683A0E-5E81-5F40-92BC-A3EFEA20AA0D}" srcOrd="0" destOrd="0" presId="urn:microsoft.com/office/officeart/2005/8/layout/vList3#1"/>
    <dgm:cxn modelId="{24DBA09B-C704-024B-91FE-C177546DD19F}" type="presParOf" srcId="{98D911D7-6B5D-ED42-84DF-31A37323E13F}" destId="{8D53CC4B-B727-F24C-89A0-D94A8194EFF0}" srcOrd="1" destOrd="0" presId="urn:microsoft.com/office/officeart/2005/8/layout/vList3#1"/>
  </dgm:cxnLst>
  <dgm:bg/>
  <dgm:whole>
    <a:ln>
      <a:solidFill>
        <a:schemeClr val="accent4">
          <a:shade val="95000"/>
          <a:satMod val="105000"/>
        </a:schemeClr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32635-1536-4553-8F6D-CC6B3EAD436D}" type="datetimeFigureOut">
              <a:rPr lang="zh-CN" altLang="en-US" smtClean="0"/>
              <a:pPr/>
              <a:t>2016/9/24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73E28-88B2-47EC-9DB8-C2187049BB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00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CE0F08-E709-43AD-894B-5CFC01FB63B1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5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kumimoji="0" lang="en-US" altLang="zh-CN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B3370159-D522-574D-B1A5-6AB915BD684F}" type="slidenum">
              <a:rPr kumimoji="0" lang="zh-CN" altLang="en-US" sz="1200"/>
              <a:pPr/>
              <a:t>13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1733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kumimoji="0" lang="en-US" altLang="zh-CN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B3370159-D522-574D-B1A5-6AB915BD684F}" type="slidenum">
              <a:rPr kumimoji="0" lang="zh-CN" altLang="en-US" sz="1200"/>
              <a:pPr/>
              <a:t>15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23103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辅助育种</a:t>
            </a:r>
            <a:r>
              <a:rPr lang="en-US" altLang="zh-CN" dirty="0" smtClean="0"/>
              <a:t>--&gt;</a:t>
            </a:r>
            <a:r>
              <a:rPr lang="zh-CN" altLang="en-US" dirty="0" smtClean="0"/>
              <a:t>指导育种</a:t>
            </a:r>
            <a:endParaRPr lang="en-US" altLang="zh-CN" dirty="0" smtClean="0"/>
          </a:p>
          <a:p>
            <a:r>
              <a:rPr lang="zh-CN" altLang="en-US" dirty="0" smtClean="0"/>
              <a:t>玩积木一样育种。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73E28-88B2-47EC-9DB8-C2187049BBC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66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73E28-88B2-47EC-9DB8-C2187049BBC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79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latin typeface="Arial" pitchFamily="34" charset="0"/>
                <a:ea typeface="幼圆" pitchFamily="49" charset="-122"/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  <a:latin typeface="Times New Roman" pitchFamily="18" charset="0"/>
                <a:ea typeface="黑体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 dirty="0"/>
          </a:p>
        </p:txBody>
      </p:sp>
      <p:pic>
        <p:nvPicPr>
          <p:cNvPr id="8" name="图片 16" descr="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57818" y="6194511"/>
            <a:ext cx="3657608" cy="592075"/>
          </a:xfrm>
          <a:prstGeom prst="rect">
            <a:avLst/>
          </a:prstGeom>
        </p:spPr>
      </p:pic>
      <p:pic>
        <p:nvPicPr>
          <p:cNvPr id="9" name="Picture 8" descr="C:\Users\mao\Desktop\未标题-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29" y="109879"/>
            <a:ext cx="421543" cy="405764"/>
          </a:xfrm>
          <a:prstGeom prst="rect">
            <a:avLst/>
          </a:prstGeom>
          <a:noFill/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41934" y="87015"/>
            <a:ext cx="2545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rgbClr val="0070C0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202517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66494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202517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66494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5"/>
          <p:cNvSpPr/>
          <p:nvPr userDrawn="1"/>
        </p:nvSpPr>
        <p:spPr>
          <a:xfrm>
            <a:off x="-6352" y="-6804"/>
            <a:ext cx="9144000" cy="714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0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144087"/>
            <a:ext cx="432780" cy="420589"/>
          </a:xfrm>
          <a:prstGeom prst="rect">
            <a:avLst/>
          </a:prstGeom>
        </p:spPr>
      </p:pic>
      <p:sp>
        <p:nvSpPr>
          <p:cNvPr id="11" name="文本框 11"/>
          <p:cNvSpPr txBox="1">
            <a:spLocks noChangeArrowheads="1"/>
          </p:cNvSpPr>
          <p:nvPr userDrawn="1"/>
        </p:nvSpPr>
        <p:spPr bwMode="auto">
          <a:xfrm>
            <a:off x="493682" y="136048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>
            <a:spLocks noGrp="1"/>
          </p:cNvSpPr>
          <p:nvPr>
            <p:ph idx="14"/>
          </p:nvPr>
        </p:nvSpPr>
        <p:spPr>
          <a:xfrm>
            <a:off x="4786314" y="1500174"/>
            <a:ext cx="4043362" cy="4610112"/>
          </a:xfrm>
          <a:prstGeom prst="rect">
            <a:avLst/>
          </a:prstGeom>
        </p:spPr>
        <p:txBody>
          <a:bodyPr/>
          <a:lstStyle>
            <a:lvl1pPr eaLnBrk="1" latinLnBrk="0" hangingPunct="1">
              <a:defRPr>
                <a:latin typeface="Times New Roman" pitchFamily="18" charset="0"/>
              </a:defRPr>
            </a:lvl1pPr>
            <a:lvl2pPr eaLnBrk="1" latinLnBrk="0" hangingPunct="1">
              <a:buClr>
                <a:srgbClr val="00B050"/>
              </a:buClr>
              <a:defRPr baseline="0">
                <a:latin typeface="Times New Roman" pitchFamily="18" charset="0"/>
              </a:defRPr>
            </a:lvl2pPr>
            <a:lvl3pPr eaLnBrk="1" latinLnBrk="0" hangingPunct="1">
              <a:buClr>
                <a:srgbClr val="FFFF00"/>
              </a:buClr>
              <a:defRPr>
                <a:latin typeface="Times New Roman" pitchFamily="18" charset="0"/>
              </a:defRPr>
            </a:lvl3pPr>
            <a:lvl4pPr eaLnBrk="1" latinLnBrk="0" hangingPunct="1">
              <a:buClr>
                <a:srgbClr val="FFC000"/>
              </a:buClr>
              <a:defRPr>
                <a:latin typeface="Times New Roman" pitchFamily="18" charset="0"/>
              </a:defRPr>
            </a:lvl4pPr>
            <a:lvl5pPr eaLnBrk="1" latinLnBrk="0" hangingPunct="1">
              <a:defRPr sz="1800">
                <a:latin typeface="Times New Roman" pitchFamily="18" charset="0"/>
              </a:defRPr>
            </a:lvl5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 altLang="zh-CN" dirty="0"/>
          </a:p>
        </p:txBody>
      </p:sp>
      <p:sp>
        <p:nvSpPr>
          <p:cNvPr id="11" name="内容占位符 2"/>
          <p:cNvSpPr>
            <a:spLocks noGrp="1"/>
          </p:cNvSpPr>
          <p:nvPr>
            <p:ph idx="15"/>
          </p:nvPr>
        </p:nvSpPr>
        <p:spPr>
          <a:xfrm>
            <a:off x="428596" y="1500174"/>
            <a:ext cx="4043362" cy="4610112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baseline="0">
                <a:latin typeface="Times New Roman" pitchFamily="18" charset="0"/>
              </a:defRPr>
            </a:lvl1pPr>
            <a:lvl2pPr eaLnBrk="1" latinLnBrk="0" hangingPunct="1">
              <a:buClr>
                <a:srgbClr val="00B050"/>
              </a:buClr>
              <a:defRPr baseline="0">
                <a:latin typeface="Times New Roman" pitchFamily="18" charset="0"/>
              </a:defRPr>
            </a:lvl2pPr>
            <a:lvl3pPr eaLnBrk="1" latinLnBrk="0" hangingPunct="1">
              <a:buClr>
                <a:srgbClr val="FFFF00"/>
              </a:buClr>
              <a:defRPr baseline="0">
                <a:latin typeface="Times New Roman" pitchFamily="18" charset="0"/>
              </a:defRPr>
            </a:lvl3pPr>
            <a:lvl4pPr eaLnBrk="1" latinLnBrk="0" hangingPunct="1">
              <a:buClr>
                <a:srgbClr val="FFC000"/>
              </a:buClr>
              <a:defRPr baseline="0">
                <a:latin typeface="Times New Roman" pitchFamily="18" charset="0"/>
              </a:defRPr>
            </a:lvl4pPr>
            <a:lvl5pPr eaLnBrk="1" latinLnBrk="0" hangingPunct="1">
              <a:defRPr sz="1800" baseline="0">
                <a:latin typeface="Times New Roman" pitchFamily="18" charset="0"/>
              </a:defRPr>
            </a:lvl5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 altLang="zh-CN" dirty="0"/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24648"/>
          </a:xfrm>
          <a:prstGeom prst="rect">
            <a:avLst/>
          </a:prstGeom>
        </p:spPr>
        <p:txBody>
          <a:bodyPr/>
          <a:lstStyle>
            <a:lvl1pPr>
              <a:defRPr b="1" spc="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24648"/>
          </a:xfrm>
          <a:prstGeom prst="rect">
            <a:avLst/>
          </a:prstGeom>
        </p:spPr>
        <p:txBody>
          <a:bodyPr/>
          <a:lstStyle>
            <a:lvl1pPr>
              <a:defRPr b="1" spc="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12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/>
          <p:cNvSpPr/>
          <p:nvPr userDrawn="1"/>
        </p:nvSpPr>
        <p:spPr>
          <a:xfrm>
            <a:off x="0" y="6262519"/>
            <a:ext cx="9144000" cy="5954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9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6354494"/>
            <a:ext cx="432780" cy="420589"/>
          </a:xfrm>
          <a:prstGeom prst="rect">
            <a:avLst/>
          </a:prstGeom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93682" y="6320135"/>
            <a:ext cx="2544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70C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6553200" y="6400799"/>
            <a:ext cx="2133600" cy="320037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883BFD4-4E27-C843-9C80-36FDCDE87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44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latin typeface="Arial" pitchFamily="34" charset="0"/>
                <a:ea typeface="幼圆" pitchFamily="49" charset="-122"/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  <a:latin typeface="Times New Roman" pitchFamily="18" charset="0"/>
                <a:ea typeface="黑体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 dirty="0"/>
          </a:p>
        </p:txBody>
      </p:sp>
      <p:pic>
        <p:nvPicPr>
          <p:cNvPr id="8" name="图片 16" descr="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57818" y="6194511"/>
            <a:ext cx="3657608" cy="592075"/>
          </a:xfrm>
          <a:prstGeom prst="rect">
            <a:avLst/>
          </a:prstGeom>
        </p:spPr>
      </p:pic>
      <p:sp>
        <p:nvSpPr>
          <p:cNvPr id="7" name="矩形 5"/>
          <p:cNvSpPr/>
          <p:nvPr userDrawn="1"/>
        </p:nvSpPr>
        <p:spPr>
          <a:xfrm>
            <a:off x="-64" y="8048"/>
            <a:ext cx="9144000" cy="714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1" name="图片 9" descr="图片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28" y="158939"/>
            <a:ext cx="432780" cy="420589"/>
          </a:xfrm>
          <a:prstGeom prst="rect">
            <a:avLst/>
          </a:prstGeom>
        </p:spPr>
      </p:pic>
      <p:sp>
        <p:nvSpPr>
          <p:cNvPr id="12" name="文本框 11"/>
          <p:cNvSpPr txBox="1">
            <a:spLocks noChangeArrowheads="1"/>
          </p:cNvSpPr>
          <p:nvPr userDrawn="1"/>
        </p:nvSpPr>
        <p:spPr bwMode="auto">
          <a:xfrm>
            <a:off x="499970" y="150900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BIGD</a:t>
            </a:r>
          </a:p>
        </p:txBody>
      </p:sp>
    </p:spTree>
    <p:extLst>
      <p:ext uri="{BB962C8B-B14F-4D97-AF65-F5344CB8AC3E}">
        <p14:creationId xmlns:p14="http://schemas.microsoft.com/office/powerpoint/2010/main" val="1160371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/>
          <p:cNvSpPr/>
          <p:nvPr userDrawn="1"/>
        </p:nvSpPr>
        <p:spPr>
          <a:xfrm>
            <a:off x="0" y="6262519"/>
            <a:ext cx="9144000" cy="5954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9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6354494"/>
            <a:ext cx="432780" cy="420589"/>
          </a:xfrm>
          <a:prstGeom prst="rect">
            <a:avLst/>
          </a:prstGeom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93682" y="6320135"/>
            <a:ext cx="2544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70C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6553200" y="6400799"/>
            <a:ext cx="2133600" cy="320037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883BFD4-4E27-C843-9C80-36FDCDE87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14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/>
          <p:cNvSpPr/>
          <p:nvPr userDrawn="1"/>
        </p:nvSpPr>
        <p:spPr>
          <a:xfrm>
            <a:off x="0" y="6262519"/>
            <a:ext cx="9144000" cy="5954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9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6354494"/>
            <a:ext cx="432780" cy="420589"/>
          </a:xfrm>
          <a:prstGeom prst="rect">
            <a:avLst/>
          </a:prstGeom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93682" y="6320135"/>
            <a:ext cx="2544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70C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6553200" y="6400799"/>
            <a:ext cx="2133600" cy="320037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883BFD4-4E27-C843-9C80-36FDCDE87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27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04544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049249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981746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9967951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060656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462414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271550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147510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 descr="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57818" y="6194511"/>
            <a:ext cx="3657608" cy="592075"/>
          </a:xfrm>
          <a:prstGeom prst="rect">
            <a:avLst/>
          </a:prstGeom>
        </p:spPr>
      </p:pic>
      <p:pic>
        <p:nvPicPr>
          <p:cNvPr id="9" name="Picture 8" descr="C:\Users\mao\Desktop\未标题-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29" y="109879"/>
            <a:ext cx="421543" cy="405764"/>
          </a:xfrm>
          <a:prstGeom prst="rect">
            <a:avLst/>
          </a:prstGeom>
          <a:noFill/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41934" y="87015"/>
            <a:ext cx="2545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rgbClr val="0070C0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  <p:cxnSp>
        <p:nvCxnSpPr>
          <p:cNvPr id="28" name="直接连接符 4"/>
          <p:cNvCxnSpPr/>
          <p:nvPr userDrawn="1"/>
        </p:nvCxnSpPr>
        <p:spPr>
          <a:xfrm>
            <a:off x="4068504" y="3068960"/>
            <a:ext cx="5040000" cy="0"/>
          </a:xfrm>
          <a:prstGeom prst="line">
            <a:avLst/>
          </a:prstGeom>
          <a:ln w="12700">
            <a:solidFill>
              <a:srgbClr val="0C64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标题 1"/>
          <p:cNvSpPr>
            <a:spLocks noGrp="1"/>
          </p:cNvSpPr>
          <p:nvPr userDrawn="1"/>
        </p:nvSpPr>
        <p:spPr>
          <a:xfrm>
            <a:off x="4000847" y="1561208"/>
            <a:ext cx="507114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altLang="zh-CN" b="0" dirty="0" smtClean="0">
                <a:solidFill>
                  <a:srgbClr val="0070C0"/>
                </a:solidFill>
                <a:effectLst/>
              </a:rPr>
              <a:t>Click to edit Master title style</a:t>
            </a:r>
            <a:endParaRPr lang="zh-CN" altLang="en-US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30" name="副标题 2"/>
          <p:cNvSpPr>
            <a:spLocks noGrp="1"/>
          </p:cNvSpPr>
          <p:nvPr userDrawn="1"/>
        </p:nvSpPr>
        <p:spPr>
          <a:xfrm>
            <a:off x="4211960" y="3188568"/>
            <a:ext cx="486003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50000"/>
              <a:buFont typeface="Wingdings" pitchFamily="2" charset="2"/>
              <a:buChar char="n"/>
              <a:defRPr sz="28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50000"/>
              <a:buFont typeface="Wingdings" pitchFamily="2" charset="2"/>
              <a:buChar char="u"/>
              <a:defRPr sz="24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Ø"/>
              <a:defRPr sz="22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/>
              <a:t>Click to edit Master subtitle style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47536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3818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0144952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E37A-3DFB-8947-8D06-1A066ECFD1E2}" type="datetimeFigureOut">
              <a:rPr lang="en-US" smtClean="0"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90906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54563"/>
          </a:xfrm>
          <a:prstGeom prst="rect">
            <a:avLst/>
          </a:prstGeo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矩形 5"/>
          <p:cNvSpPr/>
          <p:nvPr userDrawn="1"/>
        </p:nvSpPr>
        <p:spPr>
          <a:xfrm>
            <a:off x="0" y="-1"/>
            <a:ext cx="9144000" cy="632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110559"/>
            <a:ext cx="432780" cy="420589"/>
          </a:xfrm>
          <a:prstGeom prst="rect">
            <a:avLst/>
          </a:prstGeom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93682" y="76200"/>
            <a:ext cx="23481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6553200" y="1524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883BFD4-4E27-C843-9C80-36FDCDE87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9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 descr="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57818" y="6194511"/>
            <a:ext cx="3657608" cy="592075"/>
          </a:xfrm>
          <a:prstGeom prst="rect">
            <a:avLst/>
          </a:prstGeom>
        </p:spPr>
      </p:pic>
      <p:sp>
        <p:nvSpPr>
          <p:cNvPr id="13" name="矩形 5"/>
          <p:cNvSpPr/>
          <p:nvPr userDrawn="1"/>
        </p:nvSpPr>
        <p:spPr>
          <a:xfrm>
            <a:off x="-64" y="8048"/>
            <a:ext cx="9144000" cy="714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4" name="图片 9" descr="图片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28" y="158939"/>
            <a:ext cx="432780" cy="420589"/>
          </a:xfrm>
          <a:prstGeom prst="rect">
            <a:avLst/>
          </a:prstGeom>
        </p:spPr>
      </p:pic>
      <p:sp>
        <p:nvSpPr>
          <p:cNvPr id="15" name="文本框 11"/>
          <p:cNvSpPr txBox="1">
            <a:spLocks noChangeArrowheads="1"/>
          </p:cNvSpPr>
          <p:nvPr userDrawn="1"/>
        </p:nvSpPr>
        <p:spPr bwMode="auto">
          <a:xfrm>
            <a:off x="499970" y="150900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BIGD</a:t>
            </a:r>
          </a:p>
        </p:txBody>
      </p:sp>
      <p:cxnSp>
        <p:nvCxnSpPr>
          <p:cNvPr id="17" name="直接连接符 4"/>
          <p:cNvCxnSpPr/>
          <p:nvPr userDrawn="1"/>
        </p:nvCxnSpPr>
        <p:spPr>
          <a:xfrm>
            <a:off x="4068504" y="3068960"/>
            <a:ext cx="5040000" cy="0"/>
          </a:xfrm>
          <a:prstGeom prst="line">
            <a:avLst/>
          </a:prstGeom>
          <a:ln w="12700">
            <a:solidFill>
              <a:srgbClr val="0C64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>
            <a:spLocks noGrp="1"/>
          </p:cNvSpPr>
          <p:nvPr userDrawn="1"/>
        </p:nvSpPr>
        <p:spPr>
          <a:xfrm>
            <a:off x="4000847" y="1561208"/>
            <a:ext cx="507114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altLang="zh-CN" b="0" dirty="0" smtClean="0">
                <a:solidFill>
                  <a:srgbClr val="0070C0"/>
                </a:solidFill>
                <a:effectLst/>
              </a:rPr>
              <a:t>Click to edit Master title style</a:t>
            </a:r>
            <a:endParaRPr lang="zh-CN" altLang="en-US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19" name="副标题 2"/>
          <p:cNvSpPr>
            <a:spLocks noGrp="1"/>
          </p:cNvSpPr>
          <p:nvPr userDrawn="1"/>
        </p:nvSpPr>
        <p:spPr>
          <a:xfrm>
            <a:off x="4211960" y="3188568"/>
            <a:ext cx="486003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50000"/>
              <a:buFont typeface="Wingdings" pitchFamily="2" charset="2"/>
              <a:buChar char="n"/>
              <a:defRPr sz="28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50000"/>
              <a:buFont typeface="Wingdings" pitchFamily="2" charset="2"/>
              <a:buChar char="u"/>
              <a:defRPr sz="24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Ø"/>
              <a:defRPr sz="22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/>
              <a:t>Click to edit Master subtitle style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3262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" y="-1936"/>
            <a:ext cx="9144000" cy="5801710"/>
          </a:xfrm>
          <a:prstGeom prst="rect">
            <a:avLst/>
          </a:prstGeom>
        </p:spPr>
      </p:pic>
      <p:pic>
        <p:nvPicPr>
          <p:cNvPr id="8" name="图片 16" descr="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57818" y="6194511"/>
            <a:ext cx="3657608" cy="592075"/>
          </a:xfrm>
          <a:prstGeom prst="rect">
            <a:avLst/>
          </a:prstGeom>
        </p:spPr>
      </p:pic>
      <p:pic>
        <p:nvPicPr>
          <p:cNvPr id="13" name="Picture 12" descr="C:\Users\mao\Desktop\未标题-6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9426"/>
            <a:ext cx="350105" cy="337000"/>
          </a:xfrm>
          <a:prstGeom prst="rect">
            <a:avLst/>
          </a:prstGeom>
          <a:noFill/>
        </p:spPr>
      </p:pic>
      <p:sp>
        <p:nvSpPr>
          <p:cNvPr id="14" name="文本框 11"/>
          <p:cNvSpPr txBox="1">
            <a:spLocks noChangeArrowheads="1"/>
          </p:cNvSpPr>
          <p:nvPr userDrawn="1"/>
        </p:nvSpPr>
        <p:spPr bwMode="auto">
          <a:xfrm>
            <a:off x="451498" y="76562"/>
            <a:ext cx="2077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rgbClr val="0070C0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 Data Center</a:t>
            </a:r>
          </a:p>
        </p:txBody>
      </p:sp>
      <p:cxnSp>
        <p:nvCxnSpPr>
          <p:cNvPr id="9" name="直接连接符 4"/>
          <p:cNvCxnSpPr/>
          <p:nvPr userDrawn="1"/>
        </p:nvCxnSpPr>
        <p:spPr>
          <a:xfrm>
            <a:off x="3491880" y="4077072"/>
            <a:ext cx="5688632" cy="493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>
            <a:spLocks noGrp="1"/>
          </p:cNvSpPr>
          <p:nvPr userDrawn="1"/>
        </p:nvSpPr>
        <p:spPr>
          <a:xfrm>
            <a:off x="3491881" y="2607047"/>
            <a:ext cx="565212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altLang="zh-CN" b="0" dirty="0" smtClean="0">
                <a:solidFill>
                  <a:schemeClr val="bg1"/>
                </a:solidFill>
                <a:effectLst/>
              </a:rPr>
              <a:t>Click to edit Master title style</a:t>
            </a:r>
            <a:endParaRPr lang="zh-CN" altLang="en-US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副标题 2"/>
          <p:cNvSpPr>
            <a:spLocks noGrp="1"/>
          </p:cNvSpPr>
          <p:nvPr userDrawn="1"/>
        </p:nvSpPr>
        <p:spPr>
          <a:xfrm>
            <a:off x="4140512" y="4268688"/>
            <a:ext cx="50034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50000"/>
              <a:buFont typeface="Wingdings" pitchFamily="2" charset="2"/>
              <a:buChar char="n"/>
              <a:defRPr sz="28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50000"/>
              <a:buFont typeface="Wingdings" pitchFamily="2" charset="2"/>
              <a:buChar char="u"/>
              <a:defRPr sz="24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Ø"/>
              <a:defRPr sz="22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"/>
                <a:ea typeface="幼圆" pitchFamily="49" charset="-122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>
                <a:solidFill>
                  <a:schemeClr val="bg1"/>
                </a:solidFill>
              </a:rPr>
              <a:t>Click to edit Master subtitle style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1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54563"/>
          </a:xfr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dirty="0"/>
          </a:p>
        </p:txBody>
      </p:sp>
      <p:sp>
        <p:nvSpPr>
          <p:cNvPr id="8" name="矩形 5"/>
          <p:cNvSpPr/>
          <p:nvPr userDrawn="1"/>
        </p:nvSpPr>
        <p:spPr>
          <a:xfrm>
            <a:off x="-6352" y="-6804"/>
            <a:ext cx="9144000" cy="714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144087"/>
            <a:ext cx="432780" cy="420589"/>
          </a:xfrm>
          <a:prstGeom prst="rect">
            <a:avLst/>
          </a:prstGeom>
        </p:spPr>
      </p:pic>
      <p:sp>
        <p:nvSpPr>
          <p:cNvPr id="10" name="文本框 11"/>
          <p:cNvSpPr txBox="1">
            <a:spLocks noChangeArrowheads="1"/>
          </p:cNvSpPr>
          <p:nvPr userDrawn="1"/>
        </p:nvSpPr>
        <p:spPr bwMode="auto">
          <a:xfrm>
            <a:off x="493682" y="136048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06624"/>
            <a:ext cx="8229600" cy="8382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4563"/>
          </a:xfrm>
        </p:spPr>
        <p:txBody>
          <a:bodyPr/>
          <a:lstStyle>
            <a:lvl4pPr>
              <a:defRPr sz="2200"/>
            </a:lvl4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dirty="0"/>
          </a:p>
        </p:txBody>
      </p:sp>
      <p:sp>
        <p:nvSpPr>
          <p:cNvPr id="7" name="剪去单角的矩形 26"/>
          <p:cNvSpPr/>
          <p:nvPr userDrawn="1"/>
        </p:nvSpPr>
        <p:spPr>
          <a:xfrm flipV="1">
            <a:off x="64" y="350944"/>
            <a:ext cx="4619647" cy="53975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1428791" y="351267"/>
            <a:ext cx="3046605" cy="552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BIG Data Center</a:t>
            </a:r>
            <a:endParaRPr lang="zh-CN" altLang="en-US" sz="24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图片 47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42" y="397384"/>
            <a:ext cx="432780" cy="420589"/>
          </a:xfrm>
          <a:prstGeom prst="rect">
            <a:avLst/>
          </a:prstGeom>
        </p:spPr>
      </p:pic>
      <p:sp>
        <p:nvSpPr>
          <p:cNvPr id="13" name="文本框 11"/>
          <p:cNvSpPr txBox="1">
            <a:spLocks noChangeArrowheads="1"/>
          </p:cNvSpPr>
          <p:nvPr userDrawn="1"/>
        </p:nvSpPr>
        <p:spPr bwMode="auto">
          <a:xfrm>
            <a:off x="474684" y="389345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BIGD</a:t>
            </a:r>
          </a:p>
        </p:txBody>
      </p:sp>
      <p:sp>
        <p:nvSpPr>
          <p:cNvPr id="14" name="矩形 50"/>
          <p:cNvSpPr/>
          <p:nvPr userDrawn="1"/>
        </p:nvSpPr>
        <p:spPr>
          <a:xfrm>
            <a:off x="1500229" y="491572"/>
            <a:ext cx="432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209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09026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09026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6352" y="-6804"/>
            <a:ext cx="9144000" cy="714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8" name="图片 9" descr="图片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40" y="144087"/>
            <a:ext cx="432780" cy="420589"/>
          </a:xfrm>
          <a:prstGeom prst="rect">
            <a:avLst/>
          </a:prstGeom>
        </p:spPr>
      </p:pic>
      <p:sp>
        <p:nvSpPr>
          <p:cNvPr id="9" name="文本框 11"/>
          <p:cNvSpPr txBox="1">
            <a:spLocks noChangeArrowheads="1"/>
          </p:cNvSpPr>
          <p:nvPr userDrawn="1"/>
        </p:nvSpPr>
        <p:spPr bwMode="auto">
          <a:xfrm>
            <a:off x="493682" y="136048"/>
            <a:ext cx="954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Arial" pitchFamily="34" charset="0"/>
                <a:ea typeface="方正兰亭黑简体" pitchFamily="2" charset="-122"/>
                <a:cs typeface="Arial" pitchFamily="34" charset="0"/>
              </a:rPr>
              <a:t>BIGD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7801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2105744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15140" y="6477000"/>
            <a:ext cx="1971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0" r:id="rId2"/>
    <p:sldLayoutId id="2147483686" r:id="rId3"/>
    <p:sldLayoutId id="2147483689" r:id="rId4"/>
    <p:sldLayoutId id="2147483688" r:id="rId5"/>
    <p:sldLayoutId id="2147483676" r:id="rId6"/>
    <p:sldLayoutId id="2147483687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64" r:id="rId17"/>
    <p:sldLayoutId id="2147483672" r:id="rId18"/>
    <p:sldLayoutId id="2147483691" r:id="rId19"/>
    <p:sldLayoutId id="2147483710" r:id="rId20"/>
    <p:sldLayoutId id="2147483890" r:id="rId2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 baseline="0">
          <a:solidFill>
            <a:schemeClr val="tx1"/>
          </a:solidFill>
          <a:latin typeface="Arial"/>
          <a:ea typeface="幼圆" pitchFamily="49" charset="-122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50"/>
        </a:buClr>
        <a:buSzPct val="50000"/>
        <a:buFont typeface="Wingdings" pitchFamily="2" charset="2"/>
        <a:buChar char="n"/>
        <a:defRPr sz="2800" kern="1200" baseline="0">
          <a:solidFill>
            <a:schemeClr val="tx1"/>
          </a:solidFill>
          <a:latin typeface="Arial"/>
          <a:ea typeface="幼圆" pitchFamily="49" charset="-122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SzPct val="50000"/>
        <a:buFont typeface="Wingdings" pitchFamily="2" charset="2"/>
        <a:buChar char="u"/>
        <a:defRPr sz="2400" kern="1200" baseline="0">
          <a:solidFill>
            <a:schemeClr val="tx1"/>
          </a:solidFill>
          <a:latin typeface="Arial"/>
          <a:ea typeface="幼圆" pitchFamily="49" charset="-122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Wingdings" pitchFamily="2" charset="2"/>
        <a:buChar char="Ø"/>
        <a:defRPr sz="2200" kern="1200" baseline="0">
          <a:solidFill>
            <a:schemeClr val="tx1"/>
          </a:solidFill>
          <a:latin typeface="Arial"/>
          <a:ea typeface="幼圆" pitchFamily="49" charset="-122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030A0"/>
        </a:buClr>
        <a:buFont typeface="Arial" pitchFamily="34" charset="0"/>
        <a:buChar char="»"/>
        <a:defRPr sz="2000" kern="1200" baseline="0">
          <a:solidFill>
            <a:schemeClr val="tx1"/>
          </a:solidFill>
          <a:latin typeface="Arial"/>
          <a:ea typeface="幼圆" pitchFamily="49" charset="-122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DA8BDBA-2AA8-4963-A502-F6AC4D1ECD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1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igd.big.ac.cn/ge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wikis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lncrna.big.ac.cn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emf"/><Relationship Id="rId10" Type="http://schemas.openxmlformats.org/officeDocument/2006/relationships/image" Target="../media/image41.gif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databasecommons.org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5.jpe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gsa.big.ac.cn/" TargetMode="Externa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853496" cy="35661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dirty="0" smtClean="0"/>
              <a:t>生命科学领域科研信息化发展战略研究项目工作报告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653136"/>
            <a:ext cx="5101209" cy="1296144"/>
          </a:xfrm>
        </p:spPr>
        <p:txBody>
          <a:bodyPr>
            <a:noAutofit/>
          </a:bodyPr>
          <a:lstStyle/>
          <a:p>
            <a:r>
              <a:rPr lang="zh-CN" altLang="en-US" sz="2400" dirty="0" smtClean="0"/>
              <a:t>赵文明  方向东</a:t>
            </a:r>
            <a:endParaRPr lang="en-US" altLang="zh-CN" sz="2400" dirty="0" smtClean="0"/>
          </a:p>
          <a:p>
            <a:r>
              <a:rPr lang="zh-CN" altLang="en-US" sz="2400" dirty="0" smtClean="0"/>
              <a:t>北京</a:t>
            </a:r>
            <a:r>
              <a:rPr lang="zh-CN" altLang="en-US" sz="2400" dirty="0"/>
              <a:t>基因组</a:t>
            </a:r>
            <a:r>
              <a:rPr lang="zh-CN" altLang="en-US" sz="2400" dirty="0" smtClean="0"/>
              <a:t>研究所</a:t>
            </a:r>
            <a:endParaRPr lang="en-US" altLang="zh-CN" sz="2400" dirty="0" smtClean="0"/>
          </a:p>
          <a:p>
            <a:r>
              <a:rPr lang="en-US" altLang="zh-CN" sz="2400" dirty="0" smtClean="0"/>
              <a:t>2016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9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23</a:t>
            </a:r>
            <a:r>
              <a:rPr lang="zh-CN" altLang="en-US" sz="2400" dirty="0" smtClean="0"/>
              <a:t>日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4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73224" y="2708920"/>
            <a:ext cx="3826768" cy="387444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altLang="zh-CN" sz="2400" dirty="0" smtClean="0"/>
              <a:t>PNAS</a:t>
            </a:r>
          </a:p>
          <a:p>
            <a:pPr>
              <a:buFont typeface="Wingdings" charset="2"/>
              <a:buChar char="Ø"/>
            </a:pPr>
            <a:r>
              <a:rPr lang="en-US" altLang="zh-CN" sz="2400" dirty="0" smtClean="0"/>
              <a:t>Cell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Research</a:t>
            </a:r>
          </a:p>
          <a:p>
            <a:pPr>
              <a:buFont typeface="Wingdings" charset="2"/>
              <a:buChar char="Ø"/>
            </a:pPr>
            <a:r>
              <a:rPr lang="en-US" altLang="zh-CN" sz="2400" dirty="0" smtClean="0"/>
              <a:t>Stem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Cell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Reports</a:t>
            </a:r>
          </a:p>
          <a:p>
            <a:pPr>
              <a:buFont typeface="Wingdings" charset="2"/>
              <a:buChar char="Ø"/>
            </a:pPr>
            <a:r>
              <a:rPr lang="en-US" altLang="zh-CN" sz="2400" dirty="0" smtClean="0"/>
              <a:t>Journal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Cell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Science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The American Journal of Human Genetics</a:t>
            </a:r>
          </a:p>
          <a:p>
            <a:pPr>
              <a:buFont typeface="Wingdings" charset="2"/>
              <a:buChar char="Ø"/>
            </a:pPr>
            <a:r>
              <a:rPr lang="en-US" altLang="zh-CN" sz="2400" dirty="0" smtClean="0"/>
              <a:t>GPB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GSA</a:t>
            </a:r>
            <a:r>
              <a:rPr lang="zh-CN" altLang="en-US" dirty="0" smtClean="0"/>
              <a:t>运行情况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1" y="2398476"/>
            <a:ext cx="4929673" cy="3334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960" y="2213811"/>
            <a:ext cx="227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国际期刊认可情况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57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66734" y="0"/>
            <a:ext cx="532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smtClean="0">
                <a:solidFill>
                  <a:schemeClr val="bg1"/>
                </a:solidFill>
                <a:latin typeface="Arial"/>
                <a:cs typeface="Arial"/>
              </a:rPr>
              <a:t>Genome Warehouse (GWH)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600" y="44624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Gene Expression Nebulas (GEN)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105400" y="6032956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  <a:hlinkClick r:id="rId3"/>
              </a:rPr>
              <a:t>http://bigd.big.ac.cn/gen</a:t>
            </a:r>
            <a:r>
              <a:rPr lang="en-US" altLang="zh-CN" sz="18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33400" y="6021288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sz="1800" i="1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Briefings in Bioinformatics </a:t>
            </a:r>
            <a:r>
              <a:rPr lang="en-US" sz="18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(2016)</a:t>
            </a:r>
            <a:endParaRPr lang="en-US" altLang="zh-CN" sz="1800" dirty="0">
              <a:solidFill>
                <a:srgbClr val="0D0D0D"/>
              </a:solidFill>
              <a:latin typeface="Arial"/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09600"/>
            <a:ext cx="8077200" cy="5566311"/>
          </a:xfrm>
          <a:prstGeom prst="rect">
            <a:avLst/>
          </a:prstGeom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343400" y="6239053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latin typeface="Arial"/>
                <a:ea typeface="微软雅黑"/>
                <a:cs typeface="Arial"/>
              </a:rPr>
              <a:t>http://bigd.big.ac.cn/methbank (version 2.0)</a:t>
            </a:r>
          </a:p>
          <a:p>
            <a:pPr algn="ctr"/>
            <a:r>
              <a:rPr lang="en-US" sz="1800" i="1" dirty="0" smtClean="0">
                <a:latin typeface="Arial"/>
                <a:ea typeface="微软雅黑"/>
                <a:cs typeface="Arial"/>
              </a:rPr>
              <a:t>Nucleic Acids Res </a:t>
            </a:r>
            <a:r>
              <a:rPr lang="en-US" sz="1800" dirty="0" smtClean="0">
                <a:latin typeface="Arial"/>
                <a:ea typeface="微软雅黑"/>
                <a:cs typeface="Arial"/>
              </a:rPr>
              <a:t>(2015)</a:t>
            </a:r>
            <a:endParaRPr lang="en-US" altLang="zh-CN" sz="1800" dirty="0">
              <a:latin typeface="Arial"/>
              <a:ea typeface="微软雅黑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00" y="44624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DNA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Methylation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790" y="6402814"/>
            <a:ext cx="3195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软雅黑"/>
                <a:cs typeface="Arial"/>
              </a:rPr>
              <a:t>In collaboration with Dr. Jiang Liu</a:t>
            </a:r>
          </a:p>
        </p:txBody>
      </p:sp>
    </p:spTree>
    <p:extLst>
      <p:ext uri="{BB962C8B-B14F-4D97-AF65-F5344CB8AC3E}">
        <p14:creationId xmlns:p14="http://schemas.microsoft.com/office/powerpoint/2010/main" val="6674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" y="609600"/>
            <a:ext cx="9097379" cy="5331167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594928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  <a:hlinkClick r:id="rId3"/>
              </a:rPr>
              <a:t>http://sciencewikis.org</a:t>
            </a:r>
            <a:endParaRPr lang="en-US" altLang="zh-CN" sz="1800" dirty="0" smtClean="0">
              <a:solidFill>
                <a:srgbClr val="0D0D0D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667000" y="5868560"/>
            <a:ext cx="3810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sz="1600" dirty="0" err="1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LncRNAWiki</a:t>
            </a:r>
            <a:r>
              <a:rPr lang="en-US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: </a:t>
            </a:r>
            <a:r>
              <a:rPr lang="en-US" sz="1600" i="1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Nucleic Acids Res </a:t>
            </a:r>
            <a:r>
              <a:rPr lang="en-US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(2015)</a:t>
            </a:r>
          </a:p>
          <a:p>
            <a:r>
              <a:rPr lang="en-US" sz="1600" dirty="0" err="1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RiceWiki</a:t>
            </a:r>
            <a:r>
              <a:rPr lang="en-US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: </a:t>
            </a:r>
            <a:r>
              <a:rPr lang="en-US" sz="1600" i="1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Nucleic Acids Res </a:t>
            </a:r>
            <a:r>
              <a:rPr lang="en-US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(2014)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553200" y="5868560"/>
            <a:ext cx="251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altLang="zh-CN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ESND: </a:t>
            </a:r>
            <a:r>
              <a:rPr lang="en-US" altLang="zh-CN" sz="1600" dirty="0" err="1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PLoS</a:t>
            </a:r>
            <a:r>
              <a:rPr lang="en-US" altLang="zh-CN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 One (2013)</a:t>
            </a:r>
          </a:p>
          <a:p>
            <a:r>
              <a:rPr lang="en-US" altLang="zh-CN" sz="1600" dirty="0" err="1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WikiCell</a:t>
            </a:r>
            <a:r>
              <a:rPr lang="en-US" altLang="zh-CN" sz="16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rPr>
              <a:t>: OMICS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0" y="44624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ScienceWikis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152400" y="762000"/>
            <a:ext cx="8839200" cy="6104931"/>
            <a:chOff x="26276" y="1066800"/>
            <a:chExt cx="7315200" cy="5137448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6" y="1066800"/>
              <a:ext cx="7315200" cy="4419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305504" y="5427243"/>
              <a:ext cx="3953090" cy="7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宋体" charset="0"/>
                </a:defRPr>
              </a:lvl9pPr>
            </a:lstStyle>
            <a:p>
              <a:pPr algn="ctr"/>
              <a:r>
                <a:rPr lang="en-US" altLang="zh-CN" sz="1800" dirty="0" smtClean="0">
                  <a:solidFill>
                    <a:srgbClr val="0D0D0D"/>
                  </a:solidFill>
                  <a:latin typeface="Arial"/>
                  <a:ea typeface="微软雅黑"/>
                  <a:cs typeface="Arial"/>
                  <a:hlinkClick r:id="rId4"/>
                </a:rPr>
                <a:t>http://lncrna.big.ac.cn</a:t>
              </a:r>
              <a:endParaRPr lang="en-US" altLang="zh-CN" sz="1800" dirty="0" smtClean="0">
                <a:solidFill>
                  <a:srgbClr val="0D0D0D"/>
                </a:solidFill>
                <a:latin typeface="Arial"/>
                <a:ea typeface="微软雅黑"/>
                <a:cs typeface="Arial"/>
              </a:endParaRPr>
            </a:p>
            <a:p>
              <a:pPr algn="ctr"/>
              <a:r>
                <a:rPr lang="en-US" sz="1800" i="1" dirty="0" smtClean="0">
                  <a:solidFill>
                    <a:srgbClr val="0D0D0D"/>
                  </a:solidFill>
                  <a:latin typeface="Arial"/>
                  <a:ea typeface="微软雅黑"/>
                  <a:cs typeface="Arial"/>
                </a:rPr>
                <a:t>Nucleic Acids Res </a:t>
              </a:r>
              <a:r>
                <a:rPr lang="en-US" sz="1800" dirty="0" smtClean="0">
                  <a:solidFill>
                    <a:srgbClr val="0D0D0D"/>
                  </a:solidFill>
                  <a:latin typeface="Arial"/>
                  <a:ea typeface="微软雅黑"/>
                  <a:cs typeface="Arial"/>
                </a:rPr>
                <a:t>(2015) </a:t>
              </a:r>
            </a:p>
            <a:p>
              <a:pPr algn="ctr"/>
              <a:r>
                <a:rPr lang="en-US" sz="1800" i="1" dirty="0" smtClean="0">
                  <a:solidFill>
                    <a:srgbClr val="0D0D0D"/>
                  </a:solidFill>
                  <a:latin typeface="Arial"/>
                  <a:ea typeface="微软雅黑"/>
                  <a:cs typeface="Arial"/>
                </a:rPr>
                <a:t>RNA biology</a:t>
              </a:r>
              <a:r>
                <a:rPr lang="en-US" sz="1800" dirty="0" smtClean="0">
                  <a:solidFill>
                    <a:srgbClr val="0D0D0D"/>
                  </a:solidFill>
                  <a:latin typeface="Arial"/>
                  <a:ea typeface="微软雅黑"/>
                  <a:cs typeface="Arial"/>
                </a:rPr>
                <a:t> (2013)</a:t>
              </a:r>
              <a:endParaRPr lang="en-US" altLang="zh-CN" sz="1800" dirty="0">
                <a:solidFill>
                  <a:srgbClr val="0D0D0D"/>
                </a:solidFill>
                <a:latin typeface="Arial"/>
                <a:ea typeface="微软雅黑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76600" y="44624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err="1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LncRNAWiki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667" y="6381328"/>
            <a:ext cx="3773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软雅黑"/>
                <a:cs typeface="Arial"/>
              </a:rPr>
              <a:t>In collaboration with Dr.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软雅黑"/>
                <a:cs typeface="Arial"/>
              </a:rPr>
              <a:t>Bajic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软雅黑"/>
                <a:cs typeface="Arial"/>
              </a:rPr>
              <a:t> in KAUST</a:t>
            </a:r>
          </a:p>
        </p:txBody>
      </p:sp>
    </p:spTree>
    <p:extLst>
      <p:ext uri="{BB962C8B-B14F-4D97-AF65-F5344CB8AC3E}">
        <p14:creationId xmlns:p14="http://schemas.microsoft.com/office/powerpoint/2010/main" val="15475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67" r="8611" b="46486"/>
          <a:stretch/>
        </p:blipFill>
        <p:spPr>
          <a:xfrm>
            <a:off x="0" y="609600"/>
            <a:ext cx="5410199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417" y="1295400"/>
            <a:ext cx="3568583" cy="1687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9153" y="3048000"/>
            <a:ext cx="4124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ea typeface="微软雅黑"/>
                <a:cs typeface="Arial"/>
              </a:rPr>
              <a:t>Participants </a:t>
            </a:r>
            <a:r>
              <a:rPr lang="en-US" sz="1600" dirty="0" smtClean="0">
                <a:latin typeface="Arial"/>
                <a:ea typeface="微软雅黑"/>
                <a:cs typeface="Arial"/>
              </a:rPr>
              <a:t>from </a:t>
            </a:r>
            <a:r>
              <a:rPr lang="en-US" sz="1600" dirty="0">
                <a:latin typeface="Arial"/>
                <a:ea typeface="微软雅黑"/>
                <a:cs typeface="Arial"/>
              </a:rPr>
              <a:t>20+ institutions worldwide</a:t>
            </a:r>
          </a:p>
        </p:txBody>
      </p:sp>
      <p:pic>
        <p:nvPicPr>
          <p:cNvPr id="7" name="Picture 6" descr="Screen Shot 2014-11-04 at 3.53.4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71" y="3733800"/>
            <a:ext cx="4453529" cy="25577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5181600" y="3843047"/>
          <a:ext cx="3393688" cy="2298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Right Arrow 11"/>
          <p:cNvSpPr/>
          <p:nvPr/>
        </p:nvSpPr>
        <p:spPr>
          <a:xfrm>
            <a:off x="4653397" y="4780130"/>
            <a:ext cx="452003" cy="312235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6764264" y="3469370"/>
            <a:ext cx="305704" cy="312235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cs typeface="Arial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57800" y="6300608"/>
            <a:ext cx="36381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sz="1600" dirty="0" smtClean="0">
                <a:latin typeface="Arial"/>
                <a:ea typeface="微软雅黑"/>
                <a:cs typeface="Arial"/>
              </a:rPr>
              <a:t>http://dogsd.big.ac.cn </a:t>
            </a:r>
          </a:p>
          <a:p>
            <a:pPr algn="ctr"/>
            <a:r>
              <a:rPr lang="en-US" sz="1600" i="1" dirty="0" smtClean="0">
                <a:latin typeface="Arial"/>
                <a:ea typeface="微软雅黑"/>
                <a:cs typeface="Arial"/>
              </a:rPr>
              <a:t>Nucleic Acids Research </a:t>
            </a:r>
            <a:r>
              <a:rPr lang="en-US" sz="1600" dirty="0" smtClean="0">
                <a:latin typeface="Arial"/>
                <a:ea typeface="微软雅黑"/>
                <a:cs typeface="Arial"/>
              </a:rPr>
              <a:t>(2015)</a:t>
            </a:r>
            <a:endParaRPr lang="en-US" altLang="zh-CN" sz="1600" b="1" dirty="0">
              <a:latin typeface="Arial"/>
              <a:ea typeface="微软雅黑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0" y="44624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Dog 10K Genomes Project</a:t>
            </a:r>
            <a:endParaRPr lang="en-US" sz="28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683" y="6443246"/>
            <a:ext cx="5176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软雅黑"/>
                <a:cs typeface="Arial"/>
              </a:rPr>
              <a:t>In collaboration with Kunming Institute of Zoology, CAS</a:t>
            </a:r>
          </a:p>
        </p:txBody>
      </p:sp>
    </p:spTree>
    <p:extLst>
      <p:ext uri="{BB962C8B-B14F-4D97-AF65-F5344CB8AC3E}">
        <p14:creationId xmlns:p14="http://schemas.microsoft.com/office/powerpoint/2010/main" val="9703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3890778" cy="4015071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64904"/>
            <a:ext cx="4608289" cy="288607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139952" y="4068383"/>
            <a:ext cx="864096" cy="22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7584" y="216035"/>
            <a:ext cx="7632847" cy="1484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40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研究平台：</a:t>
            </a:r>
            <a:endParaRPr lang="en-US" altLang="zh-CN" dirty="0" smtClean="0"/>
          </a:p>
          <a:p>
            <a:r>
              <a:rPr lang="zh-CN" altLang="en-US" dirty="0" smtClean="0"/>
              <a:t>面向</a:t>
            </a:r>
            <a:r>
              <a:rPr lang="zh-CN" altLang="en-US" dirty="0"/>
              <a:t>精准医疗的研究平台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71759" y="44624"/>
            <a:ext cx="7744657" cy="7034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>
              <a:lnSpc>
                <a:spcPct val="85000"/>
              </a:lnSpc>
              <a:spcBef>
                <a:spcPct val="0"/>
              </a:spcBef>
              <a:buNone/>
              <a:defRPr sz="40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面向分子模块育种知识库平台</a:t>
            </a:r>
            <a:endParaRPr lang="en-US" dirty="0"/>
          </a:p>
        </p:txBody>
      </p:sp>
      <p:sp>
        <p:nvSpPr>
          <p:cNvPr id="8" name="五边形 59"/>
          <p:cNvSpPr/>
          <p:nvPr/>
        </p:nvSpPr>
        <p:spPr>
          <a:xfrm>
            <a:off x="611560" y="5617096"/>
            <a:ext cx="1872208" cy="93610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五边形 58"/>
          <p:cNvSpPr/>
          <p:nvPr/>
        </p:nvSpPr>
        <p:spPr>
          <a:xfrm>
            <a:off x="611560" y="2416696"/>
            <a:ext cx="1872208" cy="93610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五边形 19"/>
          <p:cNvSpPr/>
          <p:nvPr/>
        </p:nvSpPr>
        <p:spPr>
          <a:xfrm>
            <a:off x="611560" y="3962400"/>
            <a:ext cx="1872208" cy="936104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50"/>
          <p:cNvSpPr/>
          <p:nvPr/>
        </p:nvSpPr>
        <p:spPr>
          <a:xfrm>
            <a:off x="2555776" y="5352402"/>
            <a:ext cx="5688631" cy="14609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2" name="矩形 38"/>
          <p:cNvSpPr/>
          <p:nvPr/>
        </p:nvSpPr>
        <p:spPr>
          <a:xfrm>
            <a:off x="2555776" y="2291165"/>
            <a:ext cx="5688631" cy="11145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2580473" y="820895"/>
            <a:ext cx="5668712" cy="11174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pic>
        <p:nvPicPr>
          <p:cNvPr id="14" name="Picture 2" descr="d:\program files\360se6\User Data\temp\u=2113267991,3207017139&amp;fm=21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6" y="877552"/>
            <a:ext cx="1392422" cy="786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16"/>
          <p:cNvSpPr/>
          <p:nvPr/>
        </p:nvSpPr>
        <p:spPr>
          <a:xfrm>
            <a:off x="743140" y="1700155"/>
            <a:ext cx="1189900" cy="35724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latin typeface="Arial"/>
                <a:cs typeface="Arial"/>
              </a:rPr>
              <a:t>高 产</a:t>
            </a:r>
            <a:endParaRPr lang="zh-CN" altLang="en-US" sz="1400" b="1" dirty="0">
              <a:latin typeface="Arial"/>
              <a:cs typeface="Arial"/>
            </a:endParaRPr>
          </a:p>
        </p:txBody>
      </p:sp>
      <p:sp>
        <p:nvSpPr>
          <p:cNvPr id="16" name="右箭头 5"/>
          <p:cNvSpPr/>
          <p:nvPr/>
        </p:nvSpPr>
        <p:spPr>
          <a:xfrm>
            <a:off x="2057401" y="1219200"/>
            <a:ext cx="523072" cy="18960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17" name="右箭头 23"/>
          <p:cNvSpPr/>
          <p:nvPr/>
        </p:nvSpPr>
        <p:spPr>
          <a:xfrm rot="5400000">
            <a:off x="4164155" y="2004449"/>
            <a:ext cx="287078" cy="24058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32" y="939653"/>
            <a:ext cx="989586" cy="7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d:\program files\360se6\User Data\temp\u=612469241,575872825&amp;fm=21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54" y="947970"/>
            <a:ext cx="1033973" cy="724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d:\program files\360se6\User Data\temp\u=311905393,3223092033&amp;fm=23&amp;gp=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91" y="939653"/>
            <a:ext cx="953792" cy="723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 cstate="print"/>
          <a:srcRect l="35605" t="51895" r="34563" b="15317"/>
          <a:stretch>
            <a:fillRect/>
          </a:stretch>
        </p:blipFill>
        <p:spPr bwMode="auto">
          <a:xfrm>
            <a:off x="4241071" y="2459739"/>
            <a:ext cx="986819" cy="61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3"/>
          <p:cNvSpPr/>
          <p:nvPr/>
        </p:nvSpPr>
        <p:spPr>
          <a:xfrm>
            <a:off x="6119103" y="167208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>
                <a:solidFill>
                  <a:srgbClr val="000000"/>
                </a:solidFill>
                <a:latin typeface="Arial"/>
                <a:cs typeface="Arial"/>
              </a:rPr>
              <a:t>穗粒数</a:t>
            </a:r>
          </a:p>
        </p:txBody>
      </p:sp>
      <p:sp>
        <p:nvSpPr>
          <p:cNvPr id="23" name="矩形 4"/>
          <p:cNvSpPr/>
          <p:nvPr/>
        </p:nvSpPr>
        <p:spPr>
          <a:xfrm>
            <a:off x="2812557" y="167208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>
                <a:solidFill>
                  <a:srgbClr val="000000"/>
                </a:solidFill>
                <a:latin typeface="Arial"/>
                <a:cs typeface="Arial"/>
              </a:rPr>
              <a:t>分蘖数</a:t>
            </a:r>
          </a:p>
        </p:txBody>
      </p:sp>
      <p:sp>
        <p:nvSpPr>
          <p:cNvPr id="24" name="矩形 8"/>
          <p:cNvSpPr/>
          <p:nvPr/>
        </p:nvSpPr>
        <p:spPr>
          <a:xfrm>
            <a:off x="5085608" y="167208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>
                <a:solidFill>
                  <a:srgbClr val="000000"/>
                </a:solidFill>
                <a:latin typeface="Arial"/>
                <a:cs typeface="Arial"/>
              </a:rPr>
              <a:t>株型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4423" y="939653"/>
            <a:ext cx="879311" cy="73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矩形 25"/>
          <p:cNvSpPr/>
          <p:nvPr/>
        </p:nvSpPr>
        <p:spPr>
          <a:xfrm>
            <a:off x="4015388" y="167208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 smtClean="0">
                <a:solidFill>
                  <a:srgbClr val="000000"/>
                </a:solidFill>
                <a:latin typeface="Arial"/>
                <a:cs typeface="Arial"/>
              </a:rPr>
              <a:t>粒重</a:t>
            </a:r>
            <a:endParaRPr lang="zh-CN" alt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7" name="矩形 9"/>
          <p:cNvSpPr/>
          <p:nvPr/>
        </p:nvSpPr>
        <p:spPr>
          <a:xfrm>
            <a:off x="4495800" y="308124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 smtClean="0">
                <a:solidFill>
                  <a:srgbClr val="000000"/>
                </a:solidFill>
                <a:latin typeface="Arial"/>
                <a:cs typeface="Arial"/>
              </a:rPr>
              <a:t>粒</a:t>
            </a:r>
            <a:r>
              <a:rPr lang="zh-CN" altLang="en-US" sz="1400" dirty="0">
                <a:solidFill>
                  <a:srgbClr val="000000"/>
                </a:solidFill>
                <a:latin typeface="Arial"/>
                <a:cs typeface="Arial"/>
              </a:rPr>
              <a:t>长</a:t>
            </a:r>
          </a:p>
        </p:txBody>
      </p:sp>
      <p:pic>
        <p:nvPicPr>
          <p:cNvPr id="28" name="Picture 2" descr="C:\Users\CF\Desktop\pathwa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37842"/>
            <a:ext cx="930616" cy="904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CF\Desktop\sn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09" y="5537841"/>
            <a:ext cx="1391664" cy="904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CF\Desktop\mark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37841"/>
            <a:ext cx="788758" cy="930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CF\Desktop\gen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9" y="5537841"/>
            <a:ext cx="943467" cy="906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2" cstate="print"/>
          <a:srcRect r="3619"/>
          <a:stretch>
            <a:fillRect/>
          </a:stretch>
        </p:blipFill>
        <p:spPr bwMode="auto">
          <a:xfrm>
            <a:off x="2691932" y="2459740"/>
            <a:ext cx="1055004" cy="60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GW2-产量副本"/>
          <p:cNvPicPr>
            <a:picLocks noChangeAspect="1" noChangeArrowheads="1"/>
          </p:cNvPicPr>
          <p:nvPr/>
        </p:nvPicPr>
        <p:blipFill>
          <a:blip r:embed="rId13"/>
          <a:srcRect r="48257" b="71904"/>
          <a:stretch>
            <a:fillRect/>
          </a:stretch>
        </p:blipFill>
        <p:spPr bwMode="auto">
          <a:xfrm>
            <a:off x="5722025" y="2479334"/>
            <a:ext cx="962017" cy="60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矩形 34"/>
          <p:cNvSpPr/>
          <p:nvPr/>
        </p:nvSpPr>
        <p:spPr>
          <a:xfrm>
            <a:off x="2961461" y="308124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 smtClean="0">
                <a:solidFill>
                  <a:srgbClr val="000000"/>
                </a:solidFill>
                <a:latin typeface="Arial"/>
                <a:cs typeface="Arial"/>
              </a:rPr>
              <a:t>粒</a:t>
            </a:r>
            <a:r>
              <a:rPr lang="zh-CN" altLang="en-US" sz="1400" dirty="0">
                <a:solidFill>
                  <a:srgbClr val="000000"/>
                </a:solidFill>
                <a:latin typeface="Arial"/>
                <a:cs typeface="Arial"/>
              </a:rPr>
              <a:t>宽</a:t>
            </a:r>
          </a:p>
        </p:txBody>
      </p:sp>
      <p:sp>
        <p:nvSpPr>
          <p:cNvPr id="35" name="矩形 35"/>
          <p:cNvSpPr/>
          <p:nvPr/>
        </p:nvSpPr>
        <p:spPr>
          <a:xfrm>
            <a:off x="5943600" y="308124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zh-CN" altLang="en-US" sz="1400" dirty="0" smtClean="0">
                <a:solidFill>
                  <a:srgbClr val="000000"/>
                </a:solidFill>
                <a:latin typeface="Arial"/>
                <a:cs typeface="Arial"/>
              </a:rPr>
              <a:t>粒</a:t>
            </a:r>
            <a:r>
              <a:rPr lang="zh-CN" altLang="en-US" sz="1400" dirty="0">
                <a:solidFill>
                  <a:srgbClr val="000000"/>
                </a:solidFill>
                <a:latin typeface="Arial"/>
                <a:cs typeface="Arial"/>
              </a:rPr>
              <a:t>厚</a:t>
            </a:r>
          </a:p>
        </p:txBody>
      </p:sp>
      <p:sp>
        <p:nvSpPr>
          <p:cNvPr id="36" name="矩形 42"/>
          <p:cNvSpPr/>
          <p:nvPr/>
        </p:nvSpPr>
        <p:spPr>
          <a:xfrm>
            <a:off x="7178177" y="989469"/>
            <a:ext cx="934411" cy="618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latin typeface="Arial"/>
                <a:cs typeface="Arial"/>
              </a:rPr>
              <a:t>…</a:t>
            </a:r>
            <a:endParaRPr lang="zh-CN" altLang="en-US" sz="1400" dirty="0">
              <a:latin typeface="Arial"/>
              <a:cs typeface="Arial"/>
            </a:endParaRPr>
          </a:p>
        </p:txBody>
      </p:sp>
      <p:sp>
        <p:nvSpPr>
          <p:cNvPr id="37" name="右箭头 43"/>
          <p:cNvSpPr/>
          <p:nvPr/>
        </p:nvSpPr>
        <p:spPr>
          <a:xfrm rot="5400000">
            <a:off x="5340362" y="3452726"/>
            <a:ext cx="288032" cy="24058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38" name="矩形 14"/>
          <p:cNvSpPr/>
          <p:nvPr/>
        </p:nvSpPr>
        <p:spPr>
          <a:xfrm>
            <a:off x="2868190" y="640080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Arial"/>
                <a:cs typeface="Arial"/>
              </a:rPr>
              <a:t>基因</a:t>
            </a:r>
            <a:endParaRPr lang="en-US" altLang="zh-CN" sz="1400" dirty="0">
              <a:latin typeface="Arial"/>
              <a:cs typeface="Arial"/>
            </a:endParaRPr>
          </a:p>
        </p:txBody>
      </p:sp>
      <p:sp>
        <p:nvSpPr>
          <p:cNvPr id="39" name="矩形 15"/>
          <p:cNvSpPr/>
          <p:nvPr/>
        </p:nvSpPr>
        <p:spPr>
          <a:xfrm>
            <a:off x="4165243" y="6400800"/>
            <a:ext cx="550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/>
                <a:cs typeface="Arial"/>
              </a:rPr>
              <a:t>SNP</a:t>
            </a:r>
          </a:p>
        </p:txBody>
      </p:sp>
      <p:sp>
        <p:nvSpPr>
          <p:cNvPr id="40" name="矩形 17"/>
          <p:cNvSpPr/>
          <p:nvPr/>
        </p:nvSpPr>
        <p:spPr>
          <a:xfrm>
            <a:off x="5257800" y="640080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Arial"/>
                <a:cs typeface="Arial"/>
              </a:rPr>
              <a:t>分子标记</a:t>
            </a:r>
            <a:endParaRPr lang="en-US" altLang="zh-CN" sz="1400" dirty="0">
              <a:latin typeface="Arial"/>
              <a:cs typeface="Arial"/>
            </a:endParaRPr>
          </a:p>
        </p:txBody>
      </p:sp>
      <p:sp>
        <p:nvSpPr>
          <p:cNvPr id="41" name="矩形 18"/>
          <p:cNvSpPr/>
          <p:nvPr/>
        </p:nvSpPr>
        <p:spPr>
          <a:xfrm>
            <a:off x="6336189" y="640080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Arial"/>
                <a:cs typeface="Arial"/>
              </a:rPr>
              <a:t>信号通路</a:t>
            </a:r>
            <a:endParaRPr lang="en-US" altLang="zh-CN" sz="1400" dirty="0">
              <a:latin typeface="Arial"/>
              <a:cs typeface="Arial"/>
            </a:endParaRPr>
          </a:p>
        </p:txBody>
      </p:sp>
      <p:sp>
        <p:nvSpPr>
          <p:cNvPr id="42" name="矩形 51"/>
          <p:cNvSpPr/>
          <p:nvPr/>
        </p:nvSpPr>
        <p:spPr>
          <a:xfrm>
            <a:off x="7178177" y="2479334"/>
            <a:ext cx="934411" cy="598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latin typeface="Arial"/>
                <a:cs typeface="Arial"/>
              </a:rPr>
              <a:t>…</a:t>
            </a:r>
            <a:endParaRPr lang="zh-CN" altLang="en-US" sz="1400" dirty="0">
              <a:latin typeface="Arial"/>
              <a:cs typeface="Arial"/>
            </a:endParaRPr>
          </a:p>
        </p:txBody>
      </p:sp>
      <p:grpSp>
        <p:nvGrpSpPr>
          <p:cNvPr id="43" name="组合 21"/>
          <p:cNvGrpSpPr/>
          <p:nvPr/>
        </p:nvGrpSpPr>
        <p:grpSpPr>
          <a:xfrm>
            <a:off x="2555776" y="3732815"/>
            <a:ext cx="5688632" cy="1340405"/>
            <a:chOff x="1608878" y="3735592"/>
            <a:chExt cx="5454083" cy="1594223"/>
          </a:xfrm>
        </p:grpSpPr>
        <p:sp>
          <p:nvSpPr>
            <p:cNvPr id="44" name="矩形 39"/>
            <p:cNvSpPr/>
            <p:nvPr/>
          </p:nvSpPr>
          <p:spPr>
            <a:xfrm>
              <a:off x="1608878" y="3737755"/>
              <a:ext cx="5454083" cy="15920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1508" y="3735592"/>
              <a:ext cx="1027625" cy="36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Arial"/>
                  <a:cs typeface="Arial"/>
                </a:rPr>
                <a:t>QTL</a:t>
              </a:r>
              <a:endParaRPr lang="zh-CN" altLang="en-US" sz="1400" dirty="0">
                <a:latin typeface="Arial"/>
                <a:cs typeface="Arial"/>
              </a:endParaRPr>
            </a:p>
          </p:txBody>
        </p:sp>
        <p:grpSp>
          <p:nvGrpSpPr>
            <p:cNvPr id="46" name="组合 27"/>
            <p:cNvGrpSpPr/>
            <p:nvPr/>
          </p:nvGrpSpPr>
          <p:grpSpPr>
            <a:xfrm>
              <a:off x="3947938" y="4012133"/>
              <a:ext cx="1851575" cy="1193889"/>
              <a:chOff x="6536225" y="4716915"/>
              <a:chExt cx="2140231" cy="2110332"/>
            </a:xfrm>
          </p:grpSpPr>
          <p:pic>
            <p:nvPicPr>
              <p:cNvPr id="50" name="Picture 12" descr="http://nrnb.org/images/nrnb/nrnb2012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6225" y="4873728"/>
                <a:ext cx="1906541" cy="1953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椭圆 10"/>
              <p:cNvSpPr>
                <a:spLocks noChangeArrowheads="1"/>
              </p:cNvSpPr>
              <p:nvPr/>
            </p:nvSpPr>
            <p:spPr bwMode="auto">
              <a:xfrm>
                <a:off x="6536225" y="4716915"/>
                <a:ext cx="2140231" cy="2106433"/>
              </a:xfrm>
              <a:prstGeom prst="ellipse">
                <a:avLst/>
              </a:prstGeom>
              <a:solidFill>
                <a:srgbClr val="99FF9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en-US" sz="14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084" y="4031052"/>
              <a:ext cx="1937600" cy="1172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683515" y="3742844"/>
              <a:ext cx="1027625" cy="36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latin typeface="Arial"/>
                  <a:cs typeface="Arial"/>
                </a:rPr>
                <a:t>调控网络</a:t>
              </a:r>
              <a:endParaRPr lang="zh-CN" altLang="en-US" sz="1400" dirty="0">
                <a:latin typeface="Arial"/>
                <a:cs typeface="Arial"/>
              </a:endParaRPr>
            </a:p>
          </p:txBody>
        </p:sp>
        <p:sp>
          <p:nvSpPr>
            <p:cNvPr id="49" name="矩形 52"/>
            <p:cNvSpPr/>
            <p:nvPr/>
          </p:nvSpPr>
          <p:spPr>
            <a:xfrm>
              <a:off x="6012160" y="4250571"/>
              <a:ext cx="880340" cy="57487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latin typeface="Arial"/>
                  <a:cs typeface="Arial"/>
                </a:rPr>
                <a:t>…</a:t>
              </a:r>
              <a:endParaRPr lang="zh-CN" altLang="en-US" sz="1400" dirty="0">
                <a:latin typeface="Arial"/>
                <a:cs typeface="Arial"/>
              </a:endParaRPr>
            </a:p>
          </p:txBody>
        </p:sp>
      </p:grpSp>
      <p:sp>
        <p:nvSpPr>
          <p:cNvPr id="52" name="矩形 53"/>
          <p:cNvSpPr/>
          <p:nvPr/>
        </p:nvSpPr>
        <p:spPr>
          <a:xfrm>
            <a:off x="7239000" y="5706416"/>
            <a:ext cx="934411" cy="618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latin typeface="Arial"/>
                <a:cs typeface="Arial"/>
              </a:rPr>
              <a:t>…</a:t>
            </a:r>
            <a:endParaRPr lang="zh-CN" altLang="en-US" sz="1400" dirty="0">
              <a:latin typeface="Arial"/>
              <a:cs typeface="Arial"/>
            </a:endParaRPr>
          </a:p>
        </p:txBody>
      </p:sp>
      <p:sp>
        <p:nvSpPr>
          <p:cNvPr id="53" name="右箭头 54"/>
          <p:cNvSpPr/>
          <p:nvPr/>
        </p:nvSpPr>
        <p:spPr>
          <a:xfrm rot="5400000">
            <a:off x="5315809" y="5108907"/>
            <a:ext cx="288026" cy="24058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/>
              <a:cs typeface="Arial"/>
            </a:endParaRPr>
          </a:p>
        </p:txBody>
      </p:sp>
      <p:sp>
        <p:nvSpPr>
          <p:cNvPr id="54" name="圆角矩形 102"/>
          <p:cNvSpPr/>
          <p:nvPr/>
        </p:nvSpPr>
        <p:spPr>
          <a:xfrm>
            <a:off x="8297857" y="836712"/>
            <a:ext cx="392247" cy="11521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28600" bIns="45720" rtlCol="0" anchor="ctr"/>
          <a:lstStyle/>
          <a:p>
            <a:pPr algn="ctr"/>
            <a:r>
              <a:rPr lang="zh-CN" altLang="en-US" sz="1400" b="1" dirty="0" smtClean="0">
                <a:cs typeface="Arial"/>
              </a:rPr>
              <a:t>二级页面</a:t>
            </a:r>
            <a:endParaRPr lang="zh-CN" altLang="en-US" sz="1400" b="1" dirty="0">
              <a:cs typeface="Arial"/>
            </a:endParaRPr>
          </a:p>
        </p:txBody>
      </p:sp>
      <p:sp>
        <p:nvSpPr>
          <p:cNvPr id="55" name="圆角矩形 104"/>
          <p:cNvSpPr/>
          <p:nvPr/>
        </p:nvSpPr>
        <p:spPr>
          <a:xfrm>
            <a:off x="8297857" y="2420888"/>
            <a:ext cx="392247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28600" bIns="45720" rtlCol="0" anchor="ctr"/>
          <a:lstStyle/>
          <a:p>
            <a:pPr algn="ctr"/>
            <a:r>
              <a:rPr lang="zh-CN" altLang="en-US" sz="1400" b="1" dirty="0" smtClean="0">
                <a:latin typeface="Arial"/>
                <a:cs typeface="Arial"/>
              </a:rPr>
              <a:t>三级页面</a:t>
            </a:r>
            <a:endParaRPr lang="zh-CN" altLang="en-US" sz="1400" b="1" dirty="0">
              <a:latin typeface="Arial"/>
              <a:cs typeface="Arial"/>
            </a:endParaRPr>
          </a:p>
        </p:txBody>
      </p:sp>
      <p:sp>
        <p:nvSpPr>
          <p:cNvPr id="56" name="圆角矩形 105"/>
          <p:cNvSpPr/>
          <p:nvPr/>
        </p:nvSpPr>
        <p:spPr>
          <a:xfrm>
            <a:off x="8297857" y="3789040"/>
            <a:ext cx="392247" cy="1224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28600" bIns="45720" rtlCol="0" anchor="ctr"/>
          <a:lstStyle/>
          <a:p>
            <a:pPr algn="ctr"/>
            <a:r>
              <a:rPr lang="zh-CN" altLang="en-US" sz="1400" b="1" dirty="0">
                <a:latin typeface="Arial"/>
                <a:cs typeface="Arial"/>
              </a:rPr>
              <a:t>四</a:t>
            </a:r>
            <a:r>
              <a:rPr lang="zh-CN" altLang="en-US" sz="1400" b="1" dirty="0" smtClean="0">
                <a:latin typeface="Arial"/>
                <a:cs typeface="Arial"/>
              </a:rPr>
              <a:t>级页面</a:t>
            </a:r>
            <a:endParaRPr lang="zh-CN" altLang="en-US" sz="1400" b="1" dirty="0">
              <a:latin typeface="Arial"/>
              <a:cs typeface="Arial"/>
            </a:endParaRPr>
          </a:p>
        </p:txBody>
      </p:sp>
      <p:sp>
        <p:nvSpPr>
          <p:cNvPr id="57" name="圆角矩形 106"/>
          <p:cNvSpPr/>
          <p:nvPr/>
        </p:nvSpPr>
        <p:spPr>
          <a:xfrm>
            <a:off x="8297857" y="5589240"/>
            <a:ext cx="392247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28600" bIns="45720" rtlCol="0" anchor="ctr"/>
          <a:lstStyle/>
          <a:p>
            <a:pPr algn="ctr"/>
            <a:r>
              <a:rPr lang="zh-CN" altLang="en-US" sz="1400" b="1" dirty="0">
                <a:latin typeface="Arial"/>
                <a:cs typeface="Arial"/>
              </a:rPr>
              <a:t>五</a:t>
            </a:r>
            <a:r>
              <a:rPr lang="zh-CN" altLang="en-US" sz="1400" b="1" dirty="0" smtClean="0">
                <a:latin typeface="Arial"/>
                <a:cs typeface="Arial"/>
              </a:rPr>
              <a:t>级页面</a:t>
            </a:r>
            <a:endParaRPr lang="zh-CN" altLang="en-US" sz="1400" b="1" dirty="0">
              <a:latin typeface="Arial"/>
              <a:cs typeface="Arial"/>
            </a:endParaRPr>
          </a:p>
        </p:txBody>
      </p:sp>
      <p:sp>
        <p:nvSpPr>
          <p:cNvPr id="58" name="椭圆 6"/>
          <p:cNvSpPr/>
          <p:nvPr/>
        </p:nvSpPr>
        <p:spPr>
          <a:xfrm>
            <a:off x="3707904" y="764704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圆角矩形 55"/>
          <p:cNvSpPr/>
          <p:nvPr/>
        </p:nvSpPr>
        <p:spPr>
          <a:xfrm>
            <a:off x="179512" y="877552"/>
            <a:ext cx="392247" cy="1111288"/>
          </a:xfrm>
          <a:prstGeom prst="roundRect">
            <a:avLst/>
          </a:prstGeom>
          <a:solidFill>
            <a:srgbClr val="008000">
              <a:alpha val="7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28600" bIns="45720" rtlCol="0" anchor="ctr" anchorCtr="1"/>
          <a:lstStyle/>
          <a:p>
            <a:pPr algn="ctr"/>
            <a:r>
              <a:rPr lang="zh-CN" altLang="en-US" sz="1400" b="1" dirty="0" smtClean="0">
                <a:latin typeface="Arial"/>
                <a:cs typeface="Arial"/>
              </a:rPr>
              <a:t>一级页面</a:t>
            </a:r>
            <a:endParaRPr lang="zh-CN" altLang="en-US" sz="1400" b="1" dirty="0">
              <a:latin typeface="Arial"/>
              <a:cs typeface="Arial"/>
            </a:endParaRPr>
          </a:p>
        </p:txBody>
      </p:sp>
      <p:sp>
        <p:nvSpPr>
          <p:cNvPr id="60" name="文本框 12"/>
          <p:cNvSpPr txBox="1"/>
          <p:nvPr/>
        </p:nvSpPr>
        <p:spPr>
          <a:xfrm>
            <a:off x="683568" y="262480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分解性状</a:t>
            </a:r>
            <a:endParaRPr kumimoji="1" lang="zh-CN" altLang="en-US" sz="2400" dirty="0"/>
          </a:p>
        </p:txBody>
      </p:sp>
      <p:sp>
        <p:nvSpPr>
          <p:cNvPr id="61" name="文本框 56"/>
          <p:cNvSpPr txBox="1"/>
          <p:nvPr/>
        </p:nvSpPr>
        <p:spPr>
          <a:xfrm>
            <a:off x="683568" y="422081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分子模块</a:t>
            </a:r>
            <a:endParaRPr kumimoji="1" lang="zh-CN" altLang="en-US" sz="2400" dirty="0"/>
          </a:p>
        </p:txBody>
      </p:sp>
      <p:sp>
        <p:nvSpPr>
          <p:cNvPr id="62" name="文本框 57"/>
          <p:cNvSpPr txBox="1"/>
          <p:nvPr/>
        </p:nvSpPr>
        <p:spPr>
          <a:xfrm>
            <a:off x="683568" y="58772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分子数据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486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611560" y="390451"/>
            <a:ext cx="8532440" cy="734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>
              <a:lnSpc>
                <a:spcPct val="85000"/>
              </a:lnSpc>
              <a:spcBef>
                <a:spcPct val="0"/>
              </a:spcBef>
              <a:buNone/>
              <a:defRPr sz="40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知识体系及信息化协作科研模式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62645" y="1256317"/>
            <a:ext cx="6264696" cy="978729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400" dirty="0" smtClean="0"/>
              <a:t>共建各模块基本信息：品系、性状，描述信息，表型图片，</a:t>
            </a:r>
            <a:r>
              <a:rPr kumimoji="1" lang="en-US" altLang="zh-CN" sz="2400" dirty="0" smtClean="0"/>
              <a:t>…</a:t>
            </a:r>
            <a:r>
              <a:rPr kumimoji="1" lang="zh-CN" altLang="en-US" sz="2400" dirty="0" smtClean="0"/>
              <a:t>，形成知识体系，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指导育种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129632"/>
            <a:ext cx="4439724" cy="3179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29013" t="4802" r="21964" b="7173"/>
          <a:stretch/>
        </p:blipFill>
        <p:spPr>
          <a:xfrm>
            <a:off x="7929284" y="3573016"/>
            <a:ext cx="819180" cy="13074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05496"/>
            <a:ext cx="2186403" cy="17281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6729" t="8563" r="7383" b="9951"/>
          <a:stretch/>
        </p:blipFill>
        <p:spPr>
          <a:xfrm>
            <a:off x="5652120" y="4857824"/>
            <a:ext cx="2030066" cy="13627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l="16117" t="8383" r="7072" b="6180"/>
          <a:stretch/>
        </p:blipFill>
        <p:spPr>
          <a:xfrm>
            <a:off x="5724128" y="3417664"/>
            <a:ext cx="1584176" cy="1280254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436096" y="3705696"/>
            <a:ext cx="3600400" cy="2088232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5000"/>
                </a:schemeClr>
              </a:gs>
              <a:gs pos="100000">
                <a:schemeClr val="accent6">
                  <a:tint val="15000"/>
                  <a:satMod val="350000"/>
                  <a:alpha val="3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763688" y="3129632"/>
            <a:ext cx="743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b="1" dirty="0" smtClean="0">
                <a:solidFill>
                  <a:srgbClr val="33CC33"/>
                </a:solidFill>
                <a:latin typeface="Arial Black"/>
                <a:cs typeface="Arial Black"/>
              </a:rPr>
              <a:t>+</a:t>
            </a:r>
            <a:endParaRPr kumimoji="1" lang="zh-CN" altLang="en-US" sz="6600" b="1" dirty="0">
              <a:solidFill>
                <a:srgbClr val="33CC33"/>
              </a:solidFill>
              <a:latin typeface="Arial Black"/>
              <a:cs typeface="Arial Black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16016" y="3921720"/>
            <a:ext cx="743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b="1" dirty="0" smtClean="0">
                <a:solidFill>
                  <a:srgbClr val="33CC33"/>
                </a:solidFill>
                <a:latin typeface="Arial Black"/>
                <a:cs typeface="Arial Black"/>
              </a:rPr>
              <a:t>+</a:t>
            </a:r>
            <a:endParaRPr kumimoji="1" lang="zh-CN" altLang="en-US" sz="6600" b="1" dirty="0">
              <a:solidFill>
                <a:srgbClr val="33CC33"/>
              </a:solidFill>
              <a:latin typeface="Arial Black"/>
              <a:cs typeface="Arial Black"/>
            </a:endParaRPr>
          </a:p>
        </p:txBody>
      </p:sp>
      <p:sp>
        <p:nvSpPr>
          <p:cNvPr id="15" name="上箭头 14"/>
          <p:cNvSpPr/>
          <p:nvPr/>
        </p:nvSpPr>
        <p:spPr>
          <a:xfrm>
            <a:off x="4427984" y="2492896"/>
            <a:ext cx="1440160" cy="648072"/>
          </a:xfrm>
          <a:prstGeom prst="up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85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/>
              <a:t>大纲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/>
              <a:t>基因组所科研信息化工作基础</a:t>
            </a:r>
            <a:endParaRPr lang="en-US" altLang="zh-CN" sz="2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/>
              <a:t>战略研究项目工作进展及规划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24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/>
              <a:t>大纲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/>
              <a:t>基因组所科研信息化工作基础</a:t>
            </a:r>
            <a:endParaRPr lang="en-US" altLang="zh-CN" sz="28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>
                <a:solidFill>
                  <a:srgbClr val="FF0000"/>
                </a:solidFill>
              </a:rPr>
              <a:t>战略研究项目工作进展及规划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生命科学科研信息化范围界定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043687"/>
            <a:ext cx="7543800" cy="22587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生命科学即生物学</a:t>
            </a:r>
            <a:r>
              <a:rPr lang="zh-CN" altLang="en-US" dirty="0">
                <a:solidFill>
                  <a:schemeClr val="tx1"/>
                </a:solidFill>
              </a:rPr>
              <a:t>，是通过分子遗传学为主的研究生命活动规律、生命的本质、生命的发育规律，以及各种生物之间和生物与环境之间相互关系的科学。最终能够达到治疗诊断遗传病、提高农作物产量、改善人类生活、保护环境等目的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3815752"/>
            <a:ext cx="163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/>
              <a:t>from</a:t>
            </a:r>
            <a:r>
              <a:rPr lang="zh-CN" altLang="en-US" i="1" dirty="0" smtClean="0"/>
              <a:t> 百度百科</a:t>
            </a:r>
            <a:endParaRPr lang="en-US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22960" y="4437112"/>
            <a:ext cx="7421448" cy="158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>
                <a:solidFill>
                  <a:schemeClr val="tx1"/>
                </a:solidFill>
              </a:rPr>
              <a:t>生命科学研究以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基因组测序</a:t>
            </a:r>
            <a:r>
              <a:rPr lang="zh-CN" altLang="en-US" sz="2000" dirty="0" smtClean="0">
                <a:solidFill>
                  <a:schemeClr val="tx1"/>
                </a:solidFill>
              </a:rPr>
              <a:t>为主要工具与研究途径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r>
              <a:rPr lang="zh-CN" altLang="en-US" sz="2000" dirty="0" smtClean="0">
                <a:solidFill>
                  <a:srgbClr val="FF0000"/>
                </a:solidFill>
              </a:rPr>
              <a:t>“生命组学领域”</a:t>
            </a:r>
            <a:r>
              <a:rPr lang="zh-CN" altLang="en-US" sz="2000" dirty="0">
                <a:solidFill>
                  <a:schemeClr val="tx1"/>
                </a:solidFill>
              </a:rPr>
              <a:t>：</a:t>
            </a:r>
            <a:r>
              <a:rPr lang="zh-CN" altLang="en-US" sz="2000" dirty="0" smtClean="0">
                <a:solidFill>
                  <a:schemeClr val="tx1"/>
                </a:solidFill>
              </a:rPr>
              <a:t>组学涵盖所有生命科学研究材料与对象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r>
              <a:rPr lang="zh-CN" altLang="en-US" sz="2000" dirty="0" smtClean="0">
                <a:solidFill>
                  <a:srgbClr val="FF0000"/>
                </a:solidFill>
              </a:rPr>
              <a:t>“组学与健康”</a:t>
            </a:r>
            <a:r>
              <a:rPr lang="zh-CN" altLang="en-US" sz="2000" dirty="0" smtClean="0">
                <a:solidFill>
                  <a:schemeClr val="tx1"/>
                </a:solidFill>
              </a:rPr>
              <a:t>：特别强调组学在健康领域应用</a:t>
            </a:r>
            <a:endParaRPr lang="en-US" altLang="zh-CN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5" y="404664"/>
            <a:ext cx="5937755" cy="794586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已经完成的工作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96" y="1521084"/>
            <a:ext cx="3368537" cy="479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21084"/>
            <a:ext cx="3386563" cy="47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43608" y="43118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dirty="0" smtClean="0">
                <a:latin typeface="Arial" charset="0"/>
                <a:ea typeface="Arial" charset="0"/>
                <a:cs typeface="Arial" charset="0"/>
              </a:rPr>
              <a:t>生物信息数据库调查报告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609600"/>
            <a:ext cx="3743179" cy="335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3352800" cy="2895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09600"/>
            <a:ext cx="5333999" cy="34900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4320"/>
            <a:ext cx="5867400" cy="277368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24200" y="6273224"/>
            <a:ext cx="36381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sz="1600" dirty="0" smtClean="0">
                <a:latin typeface="Arial"/>
                <a:ea typeface="微软雅黑"/>
                <a:cs typeface="Arial"/>
                <a:hlinkClick r:id="rId6"/>
              </a:rPr>
              <a:t>http://databasecommons.org</a:t>
            </a:r>
            <a:r>
              <a:rPr lang="en-US" sz="1600" dirty="0" smtClean="0">
                <a:latin typeface="Arial"/>
                <a:ea typeface="微软雅黑"/>
                <a:cs typeface="Arial"/>
              </a:rPr>
              <a:t> </a:t>
            </a:r>
          </a:p>
          <a:p>
            <a:pPr algn="ctr"/>
            <a:r>
              <a:rPr lang="en-US" sz="1600" dirty="0" smtClean="0">
                <a:latin typeface="Arial"/>
                <a:ea typeface="微软雅黑"/>
                <a:cs typeface="Arial"/>
              </a:rPr>
              <a:t>Under construction</a:t>
            </a:r>
            <a:r>
              <a:rPr lang="en-US" sz="1600" i="1" dirty="0" smtClean="0">
                <a:latin typeface="Arial"/>
                <a:ea typeface="微软雅黑"/>
                <a:cs typeface="Arial"/>
              </a:rPr>
              <a:t> </a:t>
            </a:r>
            <a:endParaRPr lang="en-US" altLang="zh-CN" sz="1600" b="1" dirty="0">
              <a:latin typeface="Arial"/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0" y="332656"/>
            <a:ext cx="4137810" cy="5877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32656"/>
            <a:ext cx="410795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工作计划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637473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en-US" altLang="zh-CN" sz="2400" dirty="0" smtClean="0"/>
              <a:t>2016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10</a:t>
            </a:r>
            <a:r>
              <a:rPr lang="zh-CN" altLang="en-US" sz="2400" dirty="0" smtClean="0"/>
              <a:t>月中旬，问卷调查表（系统）制作完成，并有针对性的进行发布与回收（供包含四部分内容）</a:t>
            </a:r>
            <a:endParaRPr lang="en-US" altLang="zh-CN" sz="2400" dirty="0" smtClean="0"/>
          </a:p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en-US" altLang="zh-CN" sz="2400" dirty="0" smtClean="0"/>
              <a:t>2016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11</a:t>
            </a:r>
            <a:r>
              <a:rPr lang="zh-CN" altLang="en-US" sz="2400" dirty="0" smtClean="0"/>
              <a:t>月中旬，问卷调查完成，整理结果并撰写初稿</a:t>
            </a:r>
            <a:endParaRPr lang="en-US" altLang="zh-CN" sz="2400" dirty="0" smtClean="0"/>
          </a:p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en-US" altLang="zh-CN" sz="2400" dirty="0" smtClean="0"/>
              <a:t>2016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12</a:t>
            </a:r>
            <a:r>
              <a:rPr lang="zh-CN" altLang="en-US" sz="2400" dirty="0" smtClean="0"/>
              <a:t>月底，完成报告初稿</a:t>
            </a:r>
            <a:endParaRPr lang="en-US" altLang="zh-CN" sz="2400" dirty="0" smtClean="0"/>
          </a:p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en-US" altLang="zh-CN" sz="2400" dirty="0" smtClean="0"/>
              <a:t>2017</a:t>
            </a:r>
            <a:r>
              <a:rPr lang="zh-CN" altLang="en-US" sz="2400" dirty="0" smtClean="0"/>
              <a:t>年，对初稿进行讨论并修订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26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436" y="584096"/>
            <a:ext cx="6795465" cy="1188720"/>
          </a:xfrm>
        </p:spPr>
        <p:txBody>
          <a:bodyPr>
            <a:normAutofit/>
          </a:bodyPr>
          <a:lstStyle/>
          <a:p>
            <a:r>
              <a:rPr lang="zh-CN" altLang="en-US" sz="4000" smtClean="0"/>
              <a:t>项目实施工作组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772816"/>
            <a:ext cx="1345352" cy="1731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772816"/>
            <a:ext cx="1257695" cy="1731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72" y="3971864"/>
            <a:ext cx="1221896" cy="1731020"/>
          </a:xfrm>
          <a:prstGeom prst="rect">
            <a:avLst/>
          </a:prstGeom>
        </p:spPr>
      </p:pic>
      <p:pic>
        <p:nvPicPr>
          <p:cNvPr id="9" name="图片 3" descr="chx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2649" r="45364" b="43671"/>
          <a:stretch/>
        </p:blipFill>
        <p:spPr>
          <a:xfrm>
            <a:off x="1043608" y="3979375"/>
            <a:ext cx="1363219" cy="1715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1436" y="575925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陈焕新 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信息</a:t>
            </a:r>
            <a:r>
              <a:rPr lang="zh-CN" altLang="en-US" dirty="0"/>
              <a:t>基础</a:t>
            </a:r>
            <a:r>
              <a:rPr lang="zh-CN" altLang="en-US" dirty="0" smtClean="0"/>
              <a:t>环境</a:t>
            </a:r>
            <a:endParaRPr lang="en-US" altLang="zh-CN" dirty="0"/>
          </a:p>
        </p:txBody>
      </p:sp>
      <p:sp>
        <p:nvSpPr>
          <p:cNvPr id="11" name="TextBox 10"/>
          <p:cNvSpPr txBox="1"/>
          <p:nvPr/>
        </p:nvSpPr>
        <p:spPr>
          <a:xfrm>
            <a:off x="2843515" y="575925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唐碧霞 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大数据</a:t>
            </a:r>
            <a:r>
              <a:rPr lang="zh-CN" altLang="en-US" dirty="0"/>
              <a:t>、</a:t>
            </a:r>
            <a:r>
              <a:rPr lang="zh-CN" altLang="en-US" dirty="0" smtClean="0"/>
              <a:t>数据库</a:t>
            </a:r>
            <a:endParaRPr lang="en-US" altLang="zh-CN" dirty="0"/>
          </a:p>
        </p:txBody>
      </p:sp>
      <p:sp>
        <p:nvSpPr>
          <p:cNvPr id="12" name="TextBox 11"/>
          <p:cNvSpPr txBox="1"/>
          <p:nvPr/>
        </p:nvSpPr>
        <p:spPr>
          <a:xfrm>
            <a:off x="5048180" y="575925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张思思 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研究</a:t>
            </a:r>
            <a:r>
              <a:rPr lang="zh-CN" altLang="en-US" dirty="0"/>
              <a:t>平台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92396" y="575925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杨亚东 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软件环境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27784" y="3493418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赵文明 </a:t>
            </a:r>
            <a:r>
              <a:rPr lang="zh-CN" altLang="en-US" dirty="0" smtClean="0"/>
              <a:t>（负责人）</a:t>
            </a:r>
            <a:endParaRPr lang="en-US" altLang="zh-CN" dirty="0"/>
          </a:p>
        </p:txBody>
      </p:sp>
      <p:sp>
        <p:nvSpPr>
          <p:cNvPr id="15" name="TextBox 14"/>
          <p:cNvSpPr txBox="1"/>
          <p:nvPr/>
        </p:nvSpPr>
        <p:spPr>
          <a:xfrm>
            <a:off x="4841594" y="3493418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方向东 </a:t>
            </a:r>
            <a:r>
              <a:rPr lang="zh-CN" altLang="en-US" dirty="0" smtClean="0"/>
              <a:t>（负责人）</a:t>
            </a:r>
            <a:endParaRPr lang="en-US" altLang="zh-CN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23" y="3956558"/>
            <a:ext cx="1430077" cy="1761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28" y="3922974"/>
            <a:ext cx="161793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26421" y="2204864"/>
            <a:ext cx="44935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dirty="0" smtClean="0"/>
              <a:t>谢谢！</a:t>
            </a:r>
            <a:endParaRPr lang="en-US" altLang="zh-CN" sz="4800" dirty="0" smtClean="0"/>
          </a:p>
          <a:p>
            <a:pPr algn="ctr">
              <a:lnSpc>
                <a:spcPct val="150000"/>
              </a:lnSpc>
            </a:pPr>
            <a:r>
              <a:rPr lang="zh-CN" altLang="en-US" sz="4800" dirty="0" smtClean="0"/>
              <a:t>欢迎批评指正！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96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交流与讨论主题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CN" altLang="en-US" sz="2800" dirty="0" smtClean="0"/>
              <a:t>科研信息化的内涵与外延？即什么样的工作应该称为科研信息化工作。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2800" dirty="0" smtClean="0"/>
              <a:t>例如：计算机方法学研究、软件工具开发</a:t>
            </a:r>
            <a:endParaRPr lang="en-US" altLang="zh-CN" sz="2800" dirty="0" smtClean="0"/>
          </a:p>
          <a:p>
            <a:pPr marL="457200" indent="-4572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CN" altLang="en-US" sz="2800" dirty="0" smtClean="0"/>
              <a:t>各个领域的报告大纲是否需要保持一致？</a:t>
            </a:r>
            <a:endParaRPr lang="en-US" altLang="zh-CN" sz="2800" dirty="0" smtClean="0"/>
          </a:p>
          <a:p>
            <a:pPr marL="457200" indent="-4572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endParaRPr lang="en-US" altLang="zh-CN" sz="2800" dirty="0"/>
          </a:p>
          <a:p>
            <a:pPr marL="457200" indent="-4572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5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科研信息化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zh-CN" altLang="en-US" sz="2800" dirty="0"/>
              <a:t>科研信息化是充分利用信息技术、促进科技资源交流、汇集与共享、变革科研组织与活动模式、推动科技转型的一个重要</a:t>
            </a:r>
            <a:r>
              <a:rPr lang="zh-CN" altLang="en-US" sz="2800" dirty="0" smtClean="0"/>
              <a:t>手段。</a:t>
            </a:r>
            <a:endParaRPr lang="en-US" altLang="zh-CN" sz="2800" dirty="0"/>
          </a:p>
          <a:p>
            <a:pPr>
              <a:buFont typeface="Arial" charset="0"/>
              <a:buChar char="•"/>
            </a:pPr>
            <a:r>
              <a:rPr lang="zh-CN" altLang="en-US" sz="2800" dirty="0" smtClean="0"/>
              <a:t>信息</a:t>
            </a:r>
            <a:r>
              <a:rPr lang="zh-CN" altLang="en-US" sz="2800" dirty="0"/>
              <a:t>爆炸的时代，科研活动之间的交流、科研信息的获取和处理，都在发生着许多新的情况和新的问题。因此，最大限度地满足科研机构和人员之间交流与协作的需要，有效共享浩如烟海的信息，是现代信息通信技术给传统科研带来的巨大</a:t>
            </a:r>
            <a:r>
              <a:rPr lang="zh-CN" altLang="en-US" sz="2800" dirty="0" smtClean="0"/>
              <a:t>变革。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7379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14010"/>
            <a:ext cx="1200454" cy="149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47" y="3522005"/>
            <a:ext cx="1200534" cy="143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4"/>
          <p:cNvSpPr>
            <a:spLocks/>
          </p:cNvSpPr>
          <p:nvPr/>
        </p:nvSpPr>
        <p:spPr bwMode="auto">
          <a:xfrm>
            <a:off x="395536" y="1428402"/>
            <a:ext cx="4654387" cy="197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基因组所成立以来</a:t>
            </a:r>
            <a:r>
              <a:rPr lang="zh-CN" altLang="en-US" sz="1600" dirty="0" smtClean="0">
                <a:latin typeface="SimSun" charset="-122"/>
                <a:ea typeface="SimSun" charset="-122"/>
                <a:cs typeface="SimSun" charset="-122"/>
              </a:rPr>
              <a:t>，取得</a:t>
            </a:r>
            <a:r>
              <a:rPr lang="zh-CN" altLang="en-US" sz="1600" dirty="0">
                <a:latin typeface="SimSun" charset="-122"/>
                <a:ea typeface="SimSun" charset="-122"/>
                <a:cs typeface="SimSun" charset="-122"/>
              </a:rPr>
              <a:t>了令人瞩目的成就，参与完成了国际人类基因组计划、单体型图计划；独立完成了中国超级杂交水稻基因组</a:t>
            </a:r>
            <a:r>
              <a:rPr lang="zh-CN" altLang="en-US" sz="1600" dirty="0" smtClean="0">
                <a:latin typeface="SimSun" charset="-122"/>
                <a:ea typeface="SimSun" charset="-122"/>
                <a:cs typeface="SimSun" charset="-122"/>
              </a:rPr>
              <a:t>计划，牵头国家自然科学基金委“微进化过程中的多基因作用机制”重大研究计划和中科院中国人群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 smtClean="0">
                <a:latin typeface="SimSun" charset="-122"/>
                <a:ea typeface="SimSun" charset="-122"/>
                <a:cs typeface="SimSun" charset="-122"/>
              </a:rPr>
              <a:t>精准医学研究计划等一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 smtClean="0">
                <a:latin typeface="SimSun" charset="-122"/>
                <a:ea typeface="SimSun" charset="-122"/>
                <a:cs typeface="SimSun" charset="-122"/>
              </a:rPr>
              <a:t>系列重大科学项目</a:t>
            </a:r>
            <a:endParaRPr lang="zh-CN" altLang="en-US" sz="1600" dirty="0" smtClean="0">
              <a:solidFill>
                <a:srgbClr val="002060"/>
              </a:solidFill>
              <a:latin typeface="SimSun" charset="-122"/>
              <a:ea typeface="SimSun" charset="-122"/>
              <a:cs typeface="SimSun" charset="-122"/>
              <a:sym typeface="Lucida Grande" charset="0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600" dirty="0">
              <a:solidFill>
                <a:srgbClr val="002060"/>
              </a:solidFill>
              <a:latin typeface="SimSun" charset="-122"/>
              <a:ea typeface="SimSun" charset="-122"/>
              <a:cs typeface="SimSun" charset="-122"/>
              <a:sym typeface="Lucida Grande" charset="0"/>
            </a:endParaRPr>
          </a:p>
        </p:txBody>
      </p:sp>
      <p:pic>
        <p:nvPicPr>
          <p:cNvPr id="37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20" y="2744251"/>
            <a:ext cx="1309897" cy="154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93" y="3169370"/>
            <a:ext cx="1230260" cy="149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C:\Users\Cheng En\Desktop\Sperm Methylome inherita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75" y="2211613"/>
            <a:ext cx="1300850" cy="15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箭头 1"/>
          <p:cNvSpPr/>
          <p:nvPr/>
        </p:nvSpPr>
        <p:spPr>
          <a:xfrm rot="20567794">
            <a:off x="423718" y="4674830"/>
            <a:ext cx="8034388" cy="432048"/>
          </a:xfrm>
          <a:prstGeom prst="rightArrow">
            <a:avLst>
              <a:gd name="adj1" fmla="val 22123"/>
              <a:gd name="adj2" fmla="val 200308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2530" y="5421338"/>
            <a:ext cx="7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itchFamily="18" charset="0"/>
                <a:cs typeface="Times New Roman" pitchFamily="18" charset="0"/>
              </a:rPr>
              <a:t>2002</a:t>
            </a:r>
            <a:endParaRPr kumimoji="1"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23669" y="4939586"/>
            <a:ext cx="7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itchFamily="18" charset="0"/>
                <a:cs typeface="Times New Roman" pitchFamily="18" charset="0"/>
              </a:rPr>
              <a:t>2004</a:t>
            </a:r>
            <a:endParaRPr kumimoji="1"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18596" y="4675323"/>
            <a:ext cx="7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itchFamily="18" charset="0"/>
                <a:cs typeface="Times New Roman" pitchFamily="18" charset="0"/>
              </a:rPr>
              <a:t>2004</a:t>
            </a:r>
            <a:endParaRPr kumimoji="1"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07701" y="4311695"/>
            <a:ext cx="7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itchFamily="18" charset="0"/>
                <a:cs typeface="Times New Roman" pitchFamily="18" charset="0"/>
              </a:rPr>
              <a:t>2008</a:t>
            </a:r>
            <a:endParaRPr kumimoji="1"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95879" y="3838100"/>
            <a:ext cx="7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kumimoji="1"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33922" y="3425549"/>
            <a:ext cx="7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kumimoji="1"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43200" y="5661248"/>
            <a:ext cx="2971801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latin typeface="SimSun-ExtB" charset="-122"/>
                <a:ea typeface="SimSun-ExtB" charset="-122"/>
                <a:cs typeface="SimSun-ExtB" charset="-122"/>
              </a:rPr>
              <a:t>2015</a:t>
            </a:r>
            <a:r>
              <a:rPr kumimoji="1" lang="zh-CN" altLang="en-US" b="1" dirty="0" smtClean="0">
                <a:latin typeface="SimSun-ExtB" charset="-122"/>
                <a:ea typeface="SimSun-ExtB" charset="-122"/>
                <a:cs typeface="SimSun-ExtB" charset="-122"/>
              </a:rPr>
              <a:t>年，基因组所率先启动中国首个精准医学研究计划</a:t>
            </a:r>
            <a:endParaRPr kumimoji="1" lang="zh-CN" altLang="en-US" b="1" dirty="0">
              <a:latin typeface="SimSun-ExtB" charset="-122"/>
              <a:ea typeface="SimSun-ExtB" charset="-122"/>
              <a:cs typeface="SimSun-ExtB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25" y="1579004"/>
            <a:ext cx="1427859" cy="1862781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669012" y="-290772"/>
            <a:ext cx="7543800" cy="1450976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zh-CN" altLang="en-US" sz="4000" dirty="0"/>
              <a:t>基因组所发展历程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4487240"/>
            <a:ext cx="3276600" cy="21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/>
              <a:t>科研信息化基础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529" y="2420888"/>
            <a:ext cx="7278232" cy="31019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zh-CN" altLang="en-US" sz="2800" dirty="0" smtClean="0"/>
              <a:t>信息基础设施</a:t>
            </a:r>
            <a:r>
              <a:rPr lang="zh-CN" altLang="en-US" sz="2800" b="1" dirty="0" smtClean="0"/>
              <a:t>（</a:t>
            </a:r>
            <a:r>
              <a:rPr lang="zh-CN" altLang="en-US" sz="2800" dirty="0" smtClean="0"/>
              <a:t>网络、高性能计算、云计算）</a:t>
            </a:r>
            <a:endParaRPr lang="en-US" altLang="zh-CN" sz="2800" dirty="0" smtClean="0"/>
          </a:p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zh-CN" altLang="en-US" sz="2800" dirty="0" smtClean="0"/>
              <a:t>基因组大数据（数据库体系建设）</a:t>
            </a:r>
            <a:endParaRPr lang="en-US" altLang="zh-CN" sz="2800" dirty="0" smtClean="0"/>
          </a:p>
          <a:p>
            <a:pPr>
              <a:lnSpc>
                <a:spcPct val="150000"/>
              </a:lnSpc>
              <a:buFont typeface="Wingdings" charset="2"/>
              <a:buChar char="q"/>
            </a:pPr>
            <a:r>
              <a:rPr lang="zh-CN" altLang="en-US" sz="2800" dirty="0" smtClean="0"/>
              <a:t>研究平台</a:t>
            </a:r>
            <a:r>
              <a:rPr lang="en-US" altLang="zh-CN" sz="2800" dirty="0" smtClean="0"/>
              <a:t>/</a:t>
            </a:r>
            <a:r>
              <a:rPr lang="zh-CN" altLang="en-US" sz="2800" dirty="0" smtClean="0"/>
              <a:t>协同工作平台（精准医学研究平台、分子模块育种知识库平台）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17394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/>
              <a:t>信息基础设施</a:t>
            </a:r>
            <a:endParaRPr lang="en-US" sz="4000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102239" y="2132856"/>
            <a:ext cx="3288023" cy="403131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charset="2"/>
              <a:buChar char="q"/>
            </a:pPr>
            <a:r>
              <a:rPr lang="zh-CN" altLang="en-US" sz="2800" b="1" dirty="0">
                <a:solidFill>
                  <a:schemeClr val="tx1"/>
                </a:solidFill>
              </a:rPr>
              <a:t>机房（</a:t>
            </a:r>
            <a:r>
              <a:rPr lang="en-US" altLang="zh-CN" sz="2800" b="1" dirty="0">
                <a:solidFill>
                  <a:schemeClr val="tx1"/>
                </a:solidFill>
              </a:rPr>
              <a:t> 1000</a:t>
            </a:r>
            <a:r>
              <a:rPr lang="zh-CN" altLang="en-US" sz="2800" b="1" dirty="0">
                <a:solidFill>
                  <a:schemeClr val="tx1"/>
                </a:solidFill>
              </a:rPr>
              <a:t>平米）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地上：</a:t>
            </a:r>
            <a:r>
              <a:rPr lang="en-US" altLang="zh-CN" sz="2400" dirty="0" smtClean="0"/>
              <a:t>500</a:t>
            </a:r>
            <a:r>
              <a:rPr lang="zh-CN" altLang="en-US" sz="2400" dirty="0" smtClean="0"/>
              <a:t>㎡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地下：</a:t>
            </a:r>
            <a:r>
              <a:rPr lang="en-US" altLang="zh-CN" sz="2400" dirty="0" smtClean="0"/>
              <a:t>500</a:t>
            </a:r>
            <a:r>
              <a:rPr lang="zh-CN" altLang="en-US" sz="2400" dirty="0" smtClean="0"/>
              <a:t>㎡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en-US" altLang="zh-CN" sz="2400" dirty="0"/>
              <a:t>UPS</a:t>
            </a:r>
            <a:r>
              <a:rPr lang="zh-CN" altLang="en-US" sz="2400" dirty="0"/>
              <a:t>间（主机</a:t>
            </a:r>
            <a:r>
              <a:rPr lang="en-US" altLang="zh-CN" sz="2400" dirty="0"/>
              <a:t>+</a:t>
            </a:r>
            <a:r>
              <a:rPr lang="zh-CN" altLang="en-US" sz="2400" dirty="0"/>
              <a:t>电池）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配电间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机房区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数据</a:t>
            </a:r>
            <a:r>
              <a:rPr lang="zh-CN" altLang="en-US" sz="2400" dirty="0" smtClean="0"/>
              <a:t>备份区</a:t>
            </a:r>
            <a:endParaRPr lang="en-US" altLang="zh-CN" sz="2400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753737" y="2132856"/>
            <a:ext cx="3290516" cy="403131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charset="2"/>
              <a:buChar char="q"/>
            </a:pPr>
            <a:r>
              <a:rPr lang="zh-CN" altLang="en-US" sz="2800" b="1" dirty="0" smtClean="0">
                <a:solidFill>
                  <a:schemeClr val="tx1"/>
                </a:solidFill>
              </a:rPr>
              <a:t>网络带宽</a:t>
            </a:r>
            <a:endParaRPr lang="en-US" altLang="zh-CN" sz="2400" dirty="0" smtClean="0"/>
          </a:p>
          <a:p>
            <a:pPr>
              <a:buFont typeface=".AppleSystemUIFont" charset="-120"/>
              <a:buChar char="-"/>
            </a:pPr>
            <a:r>
              <a:rPr lang="en-US" altLang="zh-CN" sz="2400" dirty="0" smtClean="0"/>
              <a:t>IPV4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科技网</a:t>
            </a:r>
            <a:r>
              <a:rPr lang="en-US" altLang="zh-CN" sz="2400" dirty="0"/>
              <a:t>1Gb</a:t>
            </a:r>
            <a:r>
              <a:rPr lang="zh-CN" altLang="en-US" sz="2400" dirty="0"/>
              <a:t>（</a:t>
            </a:r>
            <a:r>
              <a:rPr lang="en-US" altLang="zh-CN" sz="2400" dirty="0"/>
              <a:t>150M</a:t>
            </a:r>
            <a:r>
              <a:rPr lang="zh-CN" altLang="en-US" sz="2400" dirty="0"/>
              <a:t>外网</a:t>
            </a:r>
            <a:r>
              <a:rPr lang="en-US" altLang="zh-CN" sz="2400" dirty="0"/>
              <a:t>+850M</a:t>
            </a:r>
            <a:r>
              <a:rPr lang="zh-CN" altLang="en-US" sz="2400" dirty="0"/>
              <a:t>内网）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en-US" altLang="zh-CN" sz="2400" dirty="0"/>
              <a:t>IP</a:t>
            </a:r>
            <a:r>
              <a:rPr lang="zh-CN" altLang="en-US" sz="2400" dirty="0"/>
              <a:t> </a:t>
            </a:r>
            <a:r>
              <a:rPr lang="en-US" altLang="zh-CN" sz="2400" dirty="0"/>
              <a:t>V6</a:t>
            </a:r>
            <a:r>
              <a:rPr lang="zh-CN" altLang="en-US" sz="2400" dirty="0"/>
              <a:t>：</a:t>
            </a:r>
            <a:r>
              <a:rPr lang="en-US" altLang="zh-CN" sz="2400" dirty="0"/>
              <a:t>1Gb</a:t>
            </a:r>
          </a:p>
          <a:p>
            <a:pPr>
              <a:buFont typeface=".AppleSystemUIFont" charset="-120"/>
              <a:buChar char="-"/>
            </a:pPr>
            <a:endParaRPr lang="en-US" sz="2400" dirty="0"/>
          </a:p>
          <a:p>
            <a:pPr>
              <a:buFont typeface=".AppleSystemUIFont" charset="-120"/>
              <a:buChar char="-"/>
            </a:pPr>
            <a:r>
              <a:rPr lang="en-US" altLang="zh-CN" sz="2400" dirty="0"/>
              <a:t>2016</a:t>
            </a:r>
            <a:r>
              <a:rPr lang="zh-CN" altLang="en-US" sz="2400" dirty="0"/>
              <a:t>年</a:t>
            </a:r>
            <a:r>
              <a:rPr lang="en-US" altLang="zh-CN" sz="2400" dirty="0"/>
              <a:t>11</a:t>
            </a:r>
            <a:r>
              <a:rPr lang="zh-CN" altLang="en-US" sz="2400" dirty="0"/>
              <a:t>月</a:t>
            </a:r>
            <a:endParaRPr lang="en-US" altLang="zh-CN" sz="2400" dirty="0"/>
          </a:p>
          <a:p>
            <a:pPr>
              <a:buFont typeface=".AppleSystemUIFont" charset="-120"/>
              <a:buChar char="-"/>
            </a:pPr>
            <a:r>
              <a:rPr lang="zh-CN" altLang="en-US" sz="2400" dirty="0"/>
              <a:t>增加</a:t>
            </a:r>
            <a:r>
              <a:rPr lang="en-US" altLang="zh-CN" sz="2400" dirty="0"/>
              <a:t>500Mb</a:t>
            </a:r>
            <a:r>
              <a:rPr lang="zh-CN" altLang="en-US" sz="2400" dirty="0"/>
              <a:t>外网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806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7622832" cy="42353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/>
              <a:t>高性能计算环境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35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/>
              <a:t>基因组大数据（数据库）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77" y="1916832"/>
            <a:ext cx="7236296" cy="42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505272" y="908720"/>
            <a:ext cx="4219128" cy="5005929"/>
            <a:chOff x="2627784" y="1052736"/>
            <a:chExt cx="3999118" cy="49743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7784" y="1052736"/>
              <a:ext cx="3999118" cy="369513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784" y="4653136"/>
              <a:ext cx="3999117" cy="137395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13" name="图片 4" descr="Page1PNAS-2015-Ling-151955611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26368"/>
            <a:ext cx="3200400" cy="4114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4785074"/>
            <a:ext cx="4038600" cy="19205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Data deposition: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sequence data reported in this paper have been deposited in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zh-CN" alt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enome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equence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rchive</a:t>
            </a:r>
            <a:r>
              <a:rPr lang="zh-CN" alt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(GSA</a:t>
            </a:r>
            <a:r>
              <a:rPr lang="en-US" altLang="zh-CN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Beijing Institute of Genomics, Chinese Academy of Sciences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zh-CN" alt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gsa.big.ac.cn</a:t>
            </a:r>
            <a:r>
              <a:rPr lang="zh-CN" alt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altLang="zh-C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ccession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no.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PRJCA000091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6256" y="4179168"/>
            <a:ext cx="1371600" cy="268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044680" y="4483967"/>
            <a:ext cx="285328" cy="30110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929" y="5949280"/>
            <a:ext cx="4715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+mj-lt"/>
                <a:ea typeface="黑体"/>
                <a:cs typeface="黑体"/>
              </a:rPr>
              <a:t>获得国际期刊认可，</a:t>
            </a:r>
            <a:r>
              <a:rPr lang="zh-CN" altLang="en-US" sz="2000" dirty="0" smtClean="0">
                <a:latin typeface="Times New Roman" pitchFamily="18" charset="0"/>
                <a:ea typeface="SimHei" charset="-122"/>
                <a:cs typeface="Times New Roman" pitchFamily="18" charset="0"/>
              </a:rPr>
              <a:t>实现“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ea typeface="SimHei" charset="-122"/>
                <a:cs typeface="Times New Roman" pitchFamily="18" charset="0"/>
              </a:rPr>
              <a:t>零</a:t>
            </a:r>
            <a:r>
              <a:rPr lang="zh-CN" altLang="en-US" sz="2000" dirty="0" smtClean="0">
                <a:latin typeface="Times New Roman" pitchFamily="18" charset="0"/>
                <a:ea typeface="SimHei" charset="-122"/>
                <a:cs typeface="Times New Roman" pitchFamily="18" charset="0"/>
              </a:rPr>
              <a:t>”的突破</a:t>
            </a:r>
            <a:endParaRPr lang="en-US" altLang="zh-CN" sz="2000" dirty="0" smtClean="0">
              <a:latin typeface="Times New Roman" pitchFamily="18" charset="0"/>
              <a:ea typeface="SimHei" charset="-122"/>
              <a:cs typeface="Times New Roman" pitchFamily="18" charset="0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Times New Roman" pitchFamily="18" charset="0"/>
                <a:ea typeface="SimHei" charset="-122"/>
                <a:cs typeface="Times New Roman" pitchFamily="18" charset="0"/>
              </a:rPr>
              <a:t>“促进中国组学数据汇交与共享”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SimHei" charset="-122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black">
          <a:xfrm>
            <a:off x="830485" y="82869"/>
            <a:ext cx="6999827" cy="681835"/>
          </a:xfrm>
          <a:prstGeom prst="rect">
            <a:avLst/>
          </a:prstGeom>
          <a:solidFill>
            <a:srgbClr val="FFFFFF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 smtClean="0"/>
              <a:t>原始基因组数据归档系统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433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644009" y="908720"/>
            <a:ext cx="3915847" cy="3825874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1561" y="908720"/>
            <a:ext cx="3915847" cy="3825874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0" descr="insdc_shoukai550_201305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93" y="1119234"/>
            <a:ext cx="2590800" cy="2514601"/>
          </a:xfrm>
          <a:prstGeom prst="rect">
            <a:avLst/>
          </a:prstGeom>
        </p:spPr>
      </p:pic>
      <p:sp>
        <p:nvSpPr>
          <p:cNvPr id="7" name="Rectangle 17"/>
          <p:cNvSpPr/>
          <p:nvPr/>
        </p:nvSpPr>
        <p:spPr>
          <a:xfrm>
            <a:off x="3074181" y="330875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1992</a:t>
            </a:r>
            <a:r>
              <a:rPr lang="zh-CN" altLang="en-US" dirty="0" smtClean="0">
                <a:latin typeface="黑体"/>
                <a:ea typeface="黑体"/>
                <a:cs typeface="黑体"/>
              </a:rPr>
              <a:t>年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035511" y="99917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1986</a:t>
            </a:r>
            <a:r>
              <a:rPr lang="zh-CN" altLang="en-US" dirty="0" smtClean="0">
                <a:latin typeface="黑体"/>
                <a:ea typeface="黑体"/>
                <a:cs typeface="黑体"/>
              </a:rPr>
              <a:t>年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899593" y="329480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黑体"/>
                <a:ea typeface="黑体"/>
                <a:cs typeface="黑体"/>
              </a:rPr>
              <a:t>1988</a:t>
            </a:r>
            <a:r>
              <a:rPr lang="zh-CN" altLang="en-US" dirty="0" smtClean="0">
                <a:latin typeface="黑体"/>
                <a:ea typeface="黑体"/>
                <a:cs typeface="黑体"/>
              </a:rPr>
              <a:t>年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0" name="矩形 35"/>
          <p:cNvSpPr/>
          <p:nvPr/>
        </p:nvSpPr>
        <p:spPr>
          <a:xfrm>
            <a:off x="611561" y="3979455"/>
            <a:ext cx="3915847" cy="1089529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0000"/>
                </a:solidFill>
                <a:latin typeface="+mj-lt"/>
                <a:ea typeface="黑体"/>
                <a:cs typeface="黑体"/>
              </a:rPr>
              <a:t>美国、欧洲、日本垄断国际生物数据，中国是最大的组学数据输出国</a:t>
            </a:r>
            <a:r>
              <a:rPr lang="zh-CN" altLang="en-US" dirty="0" smtClean="0">
                <a:solidFill>
                  <a:srgbClr val="000000"/>
                </a:solidFill>
                <a:latin typeface="+mj-lt"/>
                <a:ea typeface="黑体"/>
                <a:cs typeface="黑体"/>
              </a:rPr>
              <a:t>之一，</a:t>
            </a:r>
            <a:r>
              <a:rPr lang="zh-CN" altLang="en-US" dirty="0">
                <a:latin typeface="+mj-lt"/>
                <a:ea typeface="黑体"/>
                <a:cs typeface="黑体"/>
              </a:rPr>
              <a:t>中国贡献超过</a:t>
            </a:r>
            <a:r>
              <a:rPr lang="en-US" dirty="0">
                <a:latin typeface="+mj-lt"/>
                <a:ea typeface="黑体"/>
                <a:cs typeface="黑体"/>
              </a:rPr>
              <a:t>50</a:t>
            </a:r>
            <a:r>
              <a:rPr lang="en-US" dirty="0" smtClean="0">
                <a:latin typeface="+mj-lt"/>
                <a:ea typeface="黑体"/>
                <a:cs typeface="黑体"/>
              </a:rPr>
              <a:t>%</a:t>
            </a:r>
            <a:endParaRPr lang="en-US" dirty="0">
              <a:solidFill>
                <a:srgbClr val="000000"/>
              </a:solidFill>
              <a:latin typeface="+mj-lt"/>
              <a:ea typeface="黑体"/>
              <a:cs typeface="黑体"/>
            </a:endParaRPr>
          </a:p>
        </p:txBody>
      </p:sp>
      <p:sp>
        <p:nvSpPr>
          <p:cNvPr id="16" name="矩形 35"/>
          <p:cNvSpPr/>
          <p:nvPr/>
        </p:nvSpPr>
        <p:spPr>
          <a:xfrm>
            <a:off x="4644009" y="3979455"/>
            <a:ext cx="3915847" cy="1089529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+mj-lt"/>
                <a:ea typeface="黑体"/>
                <a:cs typeface="黑体"/>
              </a:rPr>
              <a:t>中国对国际癌症基因组联盟（</a:t>
            </a:r>
            <a:r>
              <a:rPr lang="en-US" altLang="zh-CN" dirty="0" smtClean="0">
                <a:solidFill>
                  <a:srgbClr val="000000"/>
                </a:solidFill>
                <a:latin typeface="+mj-lt"/>
                <a:ea typeface="黑体"/>
                <a:cs typeface="黑体"/>
              </a:rPr>
              <a:t>ICGC</a:t>
            </a:r>
            <a:r>
              <a:rPr lang="zh-CN" altLang="en-US" dirty="0" smtClean="0">
                <a:solidFill>
                  <a:srgbClr val="000000"/>
                </a:solidFill>
                <a:latin typeface="+mj-lt"/>
                <a:ea typeface="黑体"/>
                <a:cs typeface="黑体"/>
              </a:rPr>
              <a:t>）的肿瘤基因组数据贡献排名第二，仅次于美国</a:t>
            </a:r>
            <a:endParaRPr lang="zh-CN" altLang="en-US" dirty="0">
              <a:solidFill>
                <a:srgbClr val="000000"/>
              </a:solidFill>
              <a:latin typeface="+mj-lt"/>
              <a:ea typeface="黑体"/>
              <a:cs typeface="黑体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60" y="5434458"/>
            <a:ext cx="7948295" cy="83099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缺平台、缺话语权：</a:t>
            </a:r>
            <a:r>
              <a:rPr lang="zh-CN" altLang="en-US" sz="2400" dirty="0" smtClean="0">
                <a:solidFill>
                  <a:srgbClr val="000000"/>
                </a:solidFill>
                <a:latin typeface="SimHei" charset="-122"/>
                <a:ea typeface="SimHei" charset="-122"/>
                <a:cs typeface="SimHei" charset="-122"/>
              </a:rPr>
              <a:t>自己产生的大量数据由别人管理，一旦发生不可预期事件，中国科学家将无法及时拿到数据</a:t>
            </a:r>
            <a:endParaRPr lang="en-US" sz="2400" dirty="0">
              <a:solidFill>
                <a:srgbClr val="00000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37" y="955362"/>
            <a:ext cx="3029063" cy="2871694"/>
          </a:xfrm>
          <a:prstGeom prst="rect">
            <a:avLst/>
          </a:prstGeom>
        </p:spPr>
      </p:pic>
      <p:sp>
        <p:nvSpPr>
          <p:cNvPr id="32" name="Down Arrow 31"/>
          <p:cNvSpPr/>
          <p:nvPr/>
        </p:nvSpPr>
        <p:spPr>
          <a:xfrm>
            <a:off x="2432001" y="5125828"/>
            <a:ext cx="311199" cy="3059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6414442" y="5122455"/>
            <a:ext cx="311199" cy="3059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idx="4294967295"/>
          </p:nvPr>
        </p:nvSpPr>
        <p:spPr>
          <a:xfrm>
            <a:off x="899593" y="-171400"/>
            <a:ext cx="8244407" cy="960438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3600" b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背景：测序大国、数据弱国</a:t>
            </a:r>
            <a:endParaRPr lang="en-US" altLang="en-US" sz="3600" b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BIGD3" id="{FF4313ED-AC7B-D649-A828-C1FD220E4EA4}" vid="{CE8312D7-C2F6-8E4F-BA07-F353F4E1ECB7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</TotalTime>
  <Words>1014</Words>
  <Application>Microsoft Office PowerPoint</Application>
  <PresentationFormat>全屏显示(4:3)</PresentationFormat>
  <Paragraphs>165</Paragraphs>
  <Slides>29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.AppleSystemUIFont</vt:lpstr>
      <vt:lpstr>Lucida Grande</vt:lpstr>
      <vt:lpstr>SimSun-ExtB</vt:lpstr>
      <vt:lpstr>方正兰亭黑简体</vt:lpstr>
      <vt:lpstr>SimHei</vt:lpstr>
      <vt:lpstr>SimHei</vt:lpstr>
      <vt:lpstr>宋体</vt:lpstr>
      <vt:lpstr>宋体</vt:lpstr>
      <vt:lpstr>微软雅黑</vt:lpstr>
      <vt:lpstr>幼圆</vt:lpstr>
      <vt:lpstr>Arial</vt:lpstr>
      <vt:lpstr>Arial Black</vt:lpstr>
      <vt:lpstr>Calibri</vt:lpstr>
      <vt:lpstr>Calibri Light</vt:lpstr>
      <vt:lpstr>Times New Roman</vt:lpstr>
      <vt:lpstr>Wingdings</vt:lpstr>
      <vt:lpstr>自定义设计方案</vt:lpstr>
      <vt:lpstr>Retrospect</vt:lpstr>
      <vt:lpstr>生命科学领域科研信息化发展战略研究项目工作报告</vt:lpstr>
      <vt:lpstr>大纲</vt:lpstr>
      <vt:lpstr>基因组所发展历程</vt:lpstr>
      <vt:lpstr>科研信息化基础</vt:lpstr>
      <vt:lpstr>信息基础设施</vt:lpstr>
      <vt:lpstr>高性能计算环境</vt:lpstr>
      <vt:lpstr>基因组大数据（数据库）</vt:lpstr>
      <vt:lpstr>PowerPoint 演示文稿</vt:lpstr>
      <vt:lpstr>背景：测序大国、数据弱国</vt:lpstr>
      <vt:lpstr>GSA运行情况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大纲</vt:lpstr>
      <vt:lpstr>生命科学科研信息化范围界定</vt:lpstr>
      <vt:lpstr>已经完成的工作</vt:lpstr>
      <vt:lpstr>PowerPoint 演示文稿</vt:lpstr>
      <vt:lpstr>PowerPoint 演示文稿</vt:lpstr>
      <vt:lpstr>工作计划</vt:lpstr>
      <vt:lpstr>项目实施工作组</vt:lpstr>
      <vt:lpstr>PowerPoint 演示文稿</vt:lpstr>
      <vt:lpstr>交流与讨论主题</vt:lpstr>
      <vt:lpstr>科研信息化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Wenming Zhao</dc:creator>
  <cp:lastModifiedBy>crist</cp:lastModifiedBy>
  <cp:revision>157</cp:revision>
  <dcterms:created xsi:type="dcterms:W3CDTF">2016-09-21T08:28:51Z</dcterms:created>
  <dcterms:modified xsi:type="dcterms:W3CDTF">2016-09-24T02:59:07Z</dcterms:modified>
</cp:coreProperties>
</file>