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  <p:sldId id="261" r:id="rId6"/>
    <p:sldId id="266" r:id="rId7"/>
    <p:sldId id="267" r:id="rId8"/>
    <p:sldId id="268" r:id="rId9"/>
    <p:sldId id="263" r:id="rId10"/>
    <p:sldId id="264" r:id="rId11"/>
    <p:sldId id="265" r:id="rId12"/>
    <p:sldId id="262" r:id="rId13"/>
    <p:sldId id="269" r:id="rId14"/>
    <p:sldId id="27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656184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CEPC </a:t>
            </a:r>
            <a:r>
              <a:rPr lang="en-US" altLang="zh-CN" sz="4800" dirty="0" smtClean="0"/>
              <a:t>Damping Ring Design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00243" y="3933056"/>
            <a:ext cx="6840760" cy="1752600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Dou Wang, </a:t>
            </a:r>
            <a:r>
              <a:rPr lang="en-US" altLang="zh-CN" sz="2800" dirty="0" err="1" smtClean="0"/>
              <a:t>Cai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Meng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Jie</a:t>
            </a:r>
            <a:r>
              <a:rPr lang="en-US" altLang="zh-CN" sz="2800" dirty="0" smtClean="0"/>
              <a:t> Gao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3059832" y="6345137"/>
            <a:ext cx="3121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>
                <a:solidFill>
                  <a:srgbClr val="002060"/>
                </a:solidFill>
              </a:rPr>
              <a:t>CEPC AP meeting, </a:t>
            </a:r>
            <a:r>
              <a:rPr lang="en-US" altLang="zh-CN" i="1" dirty="0" smtClean="0">
                <a:solidFill>
                  <a:srgbClr val="002060"/>
                </a:solidFill>
              </a:rPr>
              <a:t>2016.08.26</a:t>
            </a:r>
            <a:endParaRPr lang="zh-CN" altLang="en-US" i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95"/>
            <a:ext cx="3995936" cy="63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" y="29280"/>
            <a:ext cx="20478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2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Dispersion </a:t>
            </a:r>
            <a:r>
              <a:rPr lang="en-US" altLang="zh-CN" dirty="0" err="1" smtClean="0"/>
              <a:t>supressor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700808"/>
            <a:ext cx="71247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6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Whole ring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579866"/>
            <a:ext cx="71247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Circumference = 58.5m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237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Layout of CEPC DR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1649"/>
            <a:ext cx="5541342" cy="456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4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69022" cy="42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Lattice design result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16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CN" dirty="0" smtClean="0"/>
              <a:t>Beam parameter from real lattice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2" y="1340768"/>
            <a:ext cx="8848725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683568" y="2420888"/>
                <a:ext cx="6801862" cy="107580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>
                        <a:latin typeface="Cambria Math"/>
                      </a:rPr>
                      <m:t>emitt</m:t>
                    </m:r>
                    <m:r>
                      <a:rPr lang="zh-CN" altLang="en-US">
                        <a:latin typeface="Cambria Math"/>
                      </a:rPr>
                      <m:t>0</m:t>
                    </m:r>
                    <m:r>
                      <m:rPr>
                        <m:sty m:val="p"/>
                      </m:rPr>
                      <a:rPr lang="zh-CN" altLang="en-US">
                        <a:latin typeface="Cambria Math"/>
                      </a:rPr>
                      <m:t>norm</m:t>
                    </m:r>
                    <m:r>
                      <a:rPr lang="zh-CN" altLang="en-US" i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zh-CN" altLang="en-US" i="0">
                        <a:latin typeface="Cambria Math"/>
                      </a:rPr>
                      <m:t>Cq</m:t>
                    </m:r>
                    <m:r>
                      <a:rPr lang="zh-CN" altLang="en-US" i="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zh-CN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zh-CN" altLang="en-US" i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zh-CN" altLang="en-US" i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zh-CN" alt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zh-CN" altLang="en-US" i="0">
                            <a:latin typeface="Cambria Math"/>
                          </a:rPr>
                          <m:t>I</m:t>
                        </m:r>
                        <m:r>
                          <a:rPr lang="zh-CN" altLang="en-US" i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CN" altLang="en-US" i="0">
                            <a:latin typeface="Cambria Math"/>
                          </a:rPr>
                          <m:t>Jx</m:t>
                        </m:r>
                        <m:r>
                          <a:rPr lang="zh-CN" altLang="en-US" i="0">
                            <a:latin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zh-CN" altLang="en-US" i="0">
                            <a:latin typeface="Cambria Math"/>
                          </a:rPr>
                          <m:t>I</m:t>
                        </m:r>
                        <m:r>
                          <a:rPr lang="zh-CN" altLang="en-US" i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 smtClean="0"/>
                  <a:t>=302 </a:t>
                </a:r>
                <a:r>
                  <a:rPr lang="en-US" altLang="zh-CN" dirty="0" err="1" smtClean="0"/>
                  <a:t>mm.mrad</a:t>
                </a:r>
                <a:endParaRPr lang="en-US" altLang="zh-CN" dirty="0" smtClean="0"/>
              </a:p>
              <a:p>
                <a:r>
                  <a:rPr lang="en-US" altLang="zh-CN" b="1" dirty="0">
                    <a:latin typeface="Courier"/>
                  </a:rPr>
                  <a:t> </a:t>
                </a:r>
                <a:r>
                  <a:rPr lang="en-US" altLang="zh-CN" b="1" dirty="0">
                    <a:latin typeface="Mathematica1Mono"/>
                  </a:rPr>
                  <a:t>e</a:t>
                </a:r>
                <a:r>
                  <a:rPr lang="en-US" altLang="zh-CN" b="1" dirty="0">
                    <a:latin typeface="Courier"/>
                  </a:rPr>
                  <a:t>x=</a:t>
                </a:r>
                <a:r>
                  <a:rPr lang="en-US" altLang="zh-CN" b="1" dirty="0" err="1">
                    <a:latin typeface="Mathematica1Mono"/>
                  </a:rPr>
                  <a:t>e</a:t>
                </a:r>
                <a:r>
                  <a:rPr lang="en-US" altLang="zh-CN" b="1" dirty="0" err="1">
                    <a:latin typeface="Courier"/>
                  </a:rPr>
                  <a:t>inj</a:t>
                </a:r>
                <a:r>
                  <a:rPr lang="en-US" altLang="zh-CN" b="1" dirty="0">
                    <a:latin typeface="Courier"/>
                  </a:rPr>
                  <a:t>*</a:t>
                </a:r>
                <a:r>
                  <a:rPr lang="en-US" altLang="zh-CN" b="1" dirty="0">
                    <a:latin typeface="Mathematica1Mono"/>
                  </a:rPr>
                  <a:t>ã</a:t>
                </a:r>
                <a:r>
                  <a:rPr lang="en-US" altLang="zh-CN" b="1" dirty="0">
                    <a:latin typeface="Courier"/>
                  </a:rPr>
                  <a:t>-2*</a:t>
                </a:r>
                <a:r>
                  <a:rPr lang="en-US" altLang="zh-CN" b="1" dirty="0">
                    <a:latin typeface="Mathematica1Mono"/>
                  </a:rPr>
                  <a:t>t</a:t>
                </a:r>
                <a:r>
                  <a:rPr lang="en-US" altLang="zh-CN" b="1" dirty="0">
                    <a:latin typeface="Courier"/>
                  </a:rPr>
                  <a:t>/</a:t>
                </a:r>
                <a:r>
                  <a:rPr lang="en-US" altLang="zh-CN" b="1" dirty="0">
                    <a:latin typeface="Mathematica1Mono"/>
                  </a:rPr>
                  <a:t>t</a:t>
                </a:r>
                <a:r>
                  <a:rPr lang="en-US" altLang="zh-CN" b="1" dirty="0">
                    <a:latin typeface="Courier"/>
                  </a:rPr>
                  <a:t>x+302.1*(1-</a:t>
                </a:r>
                <a:r>
                  <a:rPr lang="en-US" altLang="zh-CN" b="1" dirty="0">
                    <a:latin typeface="Mathematica1Mono"/>
                  </a:rPr>
                  <a:t>ã</a:t>
                </a:r>
                <a:r>
                  <a:rPr lang="en-US" altLang="zh-CN" b="1" dirty="0">
                    <a:latin typeface="Courier"/>
                  </a:rPr>
                  <a:t>-2*</a:t>
                </a:r>
                <a:r>
                  <a:rPr lang="en-US" altLang="zh-CN" b="1" dirty="0">
                    <a:latin typeface="Mathematica1Mono"/>
                  </a:rPr>
                  <a:t>t</a:t>
                </a:r>
                <a:r>
                  <a:rPr lang="en-US" altLang="zh-CN" b="1" dirty="0">
                    <a:latin typeface="Courier"/>
                  </a:rPr>
                  <a:t>/</a:t>
                </a:r>
                <a:r>
                  <a:rPr lang="en-US" altLang="zh-CN" b="1" dirty="0" err="1">
                    <a:latin typeface="Mathematica1Mono"/>
                  </a:rPr>
                  <a:t>t</a:t>
                </a:r>
                <a:r>
                  <a:rPr lang="en-US" altLang="zh-CN" b="1" dirty="0" err="1">
                    <a:latin typeface="Courier"/>
                  </a:rPr>
                  <a:t>x</a:t>
                </a:r>
                <a:r>
                  <a:rPr lang="en-US" altLang="zh-CN" b="1" dirty="0" smtClean="0">
                    <a:latin typeface="Courier"/>
                  </a:rPr>
                  <a:t>)=434 </a:t>
                </a:r>
                <a:r>
                  <a:rPr lang="en-US" altLang="zh-CN" b="1" dirty="0" err="1" smtClean="0">
                    <a:latin typeface="Courier"/>
                  </a:rPr>
                  <a:t>mm.mrad</a:t>
                </a:r>
                <a:endParaRPr lang="en-US" altLang="zh-CN" b="1" dirty="0">
                  <a:latin typeface="Courier"/>
                </a:endParaRPr>
              </a:p>
              <a:p>
                <a:r>
                  <a:rPr lang="en-US" altLang="zh-CN" b="1" dirty="0" err="1" smtClean="0">
                    <a:latin typeface="Mathematica1Mono"/>
                  </a:rPr>
                  <a:t>e</a:t>
                </a:r>
                <a:r>
                  <a:rPr lang="en-US" altLang="zh-CN" b="1" dirty="0" err="1" smtClean="0">
                    <a:latin typeface="Courier"/>
                  </a:rPr>
                  <a:t>y</a:t>
                </a:r>
                <a:r>
                  <a:rPr lang="en-US" altLang="zh-CN" b="1" dirty="0" smtClean="0">
                    <a:latin typeface="Courier"/>
                  </a:rPr>
                  <a:t>=</a:t>
                </a:r>
                <a:r>
                  <a:rPr lang="en-US" altLang="zh-CN" b="1" dirty="0" err="1" smtClean="0">
                    <a:latin typeface="Mathematica1Mono"/>
                  </a:rPr>
                  <a:t>e</a:t>
                </a:r>
                <a:r>
                  <a:rPr lang="en-US" altLang="zh-CN" b="1" dirty="0" err="1" smtClean="0">
                    <a:latin typeface="Courier"/>
                  </a:rPr>
                  <a:t>inj</a:t>
                </a:r>
                <a:r>
                  <a:rPr lang="en-US" altLang="zh-CN" b="1" dirty="0" smtClean="0">
                    <a:latin typeface="Courier"/>
                  </a:rPr>
                  <a:t>*</a:t>
                </a:r>
                <a:r>
                  <a:rPr lang="en-US" altLang="zh-CN" b="1" dirty="0" smtClean="0">
                    <a:latin typeface="Mathematica1Mono"/>
                  </a:rPr>
                  <a:t>ã</a:t>
                </a:r>
                <a:r>
                  <a:rPr lang="en-US" altLang="zh-CN" b="1" dirty="0" smtClean="0">
                    <a:latin typeface="Courier"/>
                  </a:rPr>
                  <a:t>-2*</a:t>
                </a:r>
                <a:r>
                  <a:rPr lang="en-US" altLang="zh-CN" b="1" dirty="0" smtClean="0">
                    <a:latin typeface="Mathematica1Mono"/>
                  </a:rPr>
                  <a:t>t</a:t>
                </a:r>
                <a:r>
                  <a:rPr lang="en-US" altLang="zh-CN" b="1" dirty="0" smtClean="0">
                    <a:latin typeface="Courier"/>
                  </a:rPr>
                  <a:t>/</a:t>
                </a:r>
                <a:r>
                  <a:rPr lang="en-US" altLang="zh-CN" b="1" dirty="0" err="1" smtClean="0">
                    <a:latin typeface="Mathematica1Mono"/>
                  </a:rPr>
                  <a:t>t</a:t>
                </a:r>
                <a:r>
                  <a:rPr lang="en-US" altLang="zh-CN" b="1" dirty="0" err="1" smtClean="0">
                    <a:latin typeface="Courier"/>
                  </a:rPr>
                  <a:t>x</a:t>
                </a:r>
                <a:r>
                  <a:rPr lang="en-US" altLang="zh-CN" b="1" dirty="0" smtClean="0">
                    <a:latin typeface="Courier"/>
                  </a:rPr>
                  <a:t>=145 </a:t>
                </a:r>
                <a:r>
                  <a:rPr lang="en-US" altLang="zh-CN" b="1" dirty="0" err="1" smtClean="0">
                    <a:latin typeface="Courier"/>
                  </a:rPr>
                  <a:t>mm.mrad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20888"/>
                <a:ext cx="6801862" cy="10758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5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damping ring requirement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0" y="1556792"/>
            <a:ext cx="80610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8107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Energy: 1.1GeV     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8184" y="48198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C00000"/>
                </a:solidFill>
              </a:rPr>
              <a:t>Storage time: 20ms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30120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Injected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(</a:t>
            </a:r>
            <a:r>
              <a:rPr lang="en-US" altLang="zh-CN" dirty="0"/>
              <a:t>normalized): 3500 </a:t>
            </a:r>
            <a:r>
              <a:rPr lang="en-US" altLang="zh-CN" dirty="0" smtClean="0"/>
              <a:t>mm-</a:t>
            </a:r>
            <a:r>
              <a:rPr lang="en-US" altLang="zh-CN" dirty="0" err="1" smtClean="0"/>
              <a:t>mrad</a:t>
            </a:r>
            <a:r>
              <a:rPr lang="en-US" altLang="zh-CN" dirty="0" smtClean="0"/>
              <a:t>, injected energy spread ~ 0.25%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8052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Extracted </a:t>
            </a:r>
            <a:r>
              <a:rPr lang="en-US" altLang="zh-CN" dirty="0"/>
              <a:t>energy spread &lt;1×10-3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3093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</a:rPr>
              <a:t>No strong requirement for the extracted </a:t>
            </a:r>
            <a:r>
              <a:rPr lang="en-US" altLang="zh-CN" dirty="0" err="1" smtClean="0">
                <a:solidFill>
                  <a:srgbClr val="002060"/>
                </a:solidFill>
              </a:rPr>
              <a:t>emittance</a:t>
            </a:r>
            <a:r>
              <a:rPr lang="en-US" altLang="zh-CN" dirty="0" smtClean="0">
                <a:solidFill>
                  <a:srgbClr val="002060"/>
                </a:solidFill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</a:rPr>
              <a:t>(&lt;0.5</a:t>
            </a:r>
            <a:r>
              <a:rPr lang="en-US" altLang="zh-CN" dirty="0" smtClean="0">
                <a:solidFill>
                  <a:srgbClr val="002060"/>
                </a:solidFill>
                <a:sym typeface="Symbol"/>
              </a:rPr>
              <a:t></a:t>
            </a:r>
            <a:r>
              <a:rPr lang="en-US" altLang="zh-CN" baseline="-25000" dirty="0" smtClean="0">
                <a:solidFill>
                  <a:srgbClr val="002060"/>
                </a:solidFill>
                <a:sym typeface="Symbol"/>
              </a:rPr>
              <a:t>inj</a:t>
            </a:r>
            <a:r>
              <a:rPr lang="en-US" altLang="zh-CN" dirty="0" smtClean="0">
                <a:solidFill>
                  <a:srgbClr val="002060"/>
                </a:solidFill>
              </a:rPr>
              <a:t>)</a:t>
            </a:r>
            <a:r>
              <a:rPr lang="en-US" altLang="zh-CN" dirty="0" smtClean="0">
                <a:solidFill>
                  <a:srgbClr val="002060"/>
                </a:solidFill>
              </a:rPr>
              <a:t>!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9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SLC damping ring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56388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0312" y="1988840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E=1.2GeV</a:t>
            </a:r>
          </a:p>
          <a:p>
            <a:r>
              <a:rPr lang="en-US" altLang="zh-CN" dirty="0" smtClean="0"/>
              <a:t>C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=35m</a:t>
            </a:r>
          </a:p>
          <a:p>
            <a:r>
              <a:rPr lang="en-US" altLang="zh-CN" dirty="0" smtClean="0">
                <a:sym typeface="Symbol"/>
              </a:rPr>
              <a:t></a:t>
            </a:r>
            <a:r>
              <a:rPr lang="en-US" altLang="zh-CN" baseline="-25000" dirty="0" smtClean="0">
                <a:sym typeface="Symbol"/>
              </a:rPr>
              <a:t>0</a:t>
            </a:r>
            <a:r>
              <a:rPr lang="en-US" altLang="zh-CN" dirty="0" smtClean="0">
                <a:sym typeface="Symbol"/>
              </a:rPr>
              <a:t>=</a:t>
            </a:r>
            <a:r>
              <a:rPr lang="en-US" altLang="zh-CN" dirty="0" smtClean="0"/>
              <a:t>17ms</a:t>
            </a:r>
          </a:p>
          <a:p>
            <a:r>
              <a:rPr lang="en-US" altLang="zh-CN" dirty="0" smtClean="0"/>
              <a:t>B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=2T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457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DR consideration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16394"/>
              </p:ext>
            </p:extLst>
          </p:nvPr>
        </p:nvGraphicFramePr>
        <p:xfrm>
          <a:off x="1547664" y="1628800"/>
          <a:ext cx="60960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759744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Case 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Case II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Energy (</a:t>
                      </a:r>
                      <a:r>
                        <a:rPr lang="en-US" altLang="zh-CN" dirty="0" err="1" smtClean="0"/>
                        <a:t>GeV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circumference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Bending radius (m)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4.57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B0 (T)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2.34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U0 (</a:t>
                      </a:r>
                      <a:r>
                        <a:rPr lang="en-US" altLang="zh-CN" dirty="0" err="1" smtClean="0"/>
                        <a:t>keV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28.4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Damping time x/y (</a:t>
                      </a:r>
                      <a:r>
                        <a:rPr lang="en-US" altLang="zh-CN" dirty="0" err="1" smtClean="0"/>
                        <a:t>ms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Damping time z (</a:t>
                      </a:r>
                      <a:r>
                        <a:rPr lang="en-US" altLang="zh-CN" dirty="0" err="1" smtClean="0"/>
                        <a:t>ms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9.05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ym typeface="Symbol"/>
                        </a:rPr>
                        <a:t></a:t>
                      </a:r>
                      <a:r>
                        <a:rPr lang="en-US" altLang="zh-CN" dirty="0" smtClean="0">
                          <a:sym typeface="Symbol"/>
                        </a:rPr>
                        <a:t>0 (%)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0.075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0.044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ym typeface="Symbol"/>
                        </a:rPr>
                        <a:t></a:t>
                      </a:r>
                      <a:r>
                        <a:rPr lang="en-US" altLang="zh-CN" dirty="0" err="1" smtClean="0">
                          <a:sym typeface="Symbol"/>
                        </a:rPr>
                        <a:t>inj</a:t>
                      </a:r>
                      <a:r>
                        <a:rPr lang="en-US" altLang="zh-CN" dirty="0" smtClean="0">
                          <a:sym typeface="Symbol"/>
                        </a:rPr>
                        <a:t> (</a:t>
                      </a:r>
                      <a:r>
                        <a:rPr lang="en-US" altLang="zh-CN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dirty="0" smtClean="0">
                          <a:sym typeface="Symbol"/>
                        </a:rPr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3500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ym typeface="Symbol"/>
                        </a:rPr>
                        <a:t></a:t>
                      </a:r>
                      <a:r>
                        <a:rPr lang="en-US" altLang="zh-CN" dirty="0" err="1" smtClean="0">
                          <a:sym typeface="Symbol"/>
                        </a:rPr>
                        <a:t>inj</a:t>
                      </a:r>
                      <a:r>
                        <a:rPr lang="en-US" altLang="zh-CN" dirty="0" smtClean="0">
                          <a:sym typeface="Symbol"/>
                        </a:rPr>
                        <a:t> (%)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0.25 </a:t>
                      </a:r>
                    </a:p>
                    <a:p>
                      <a:r>
                        <a:rPr lang="en-US" altLang="zh-CN" dirty="0" smtClean="0"/>
                        <a:t>(1)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0.25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(1)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ym typeface="Symbol"/>
                        </a:rPr>
                        <a:t></a:t>
                      </a:r>
                      <a:r>
                        <a:rPr lang="en-US" altLang="zh-CN" dirty="0" err="1" smtClean="0">
                          <a:sym typeface="Symbol"/>
                        </a:rPr>
                        <a:t>ext</a:t>
                      </a:r>
                      <a:r>
                        <a:rPr lang="en-US" altLang="zh-CN" dirty="0" smtClean="0">
                          <a:sym typeface="Symbol"/>
                        </a:rPr>
                        <a:t> (%)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0.075</a:t>
                      </a:r>
                      <a:endParaRPr lang="zh-CN" alt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(0.075)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0.047</a:t>
                      </a:r>
                    </a:p>
                    <a:p>
                      <a:r>
                        <a:rPr lang="en-US" altLang="zh-CN" dirty="0" smtClean="0"/>
                        <a:t>(0.056)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90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Discussion with </a:t>
            </a:r>
            <a:r>
              <a:rPr lang="en-US" altLang="zh-CN" dirty="0" err="1" smtClean="0"/>
              <a:t>IHEPmagnet</a:t>
            </a:r>
            <a:r>
              <a:rPr lang="en-US" altLang="zh-CN" dirty="0" smtClean="0"/>
              <a:t> people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151100" cy="387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11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Overall Parameter estimation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795679"/>
              </p:ext>
            </p:extLst>
          </p:nvPr>
        </p:nvGraphicFramePr>
        <p:xfrm>
          <a:off x="1979712" y="1556792"/>
          <a:ext cx="4336256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Case </a:t>
                      </a:r>
                      <a:r>
                        <a:rPr lang="en-US" altLang="zh-CN" dirty="0" smtClean="0"/>
                        <a:t>III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Energy (</a:t>
                      </a:r>
                      <a:r>
                        <a:rPr lang="en-US" altLang="zh-CN" dirty="0" err="1" smtClean="0"/>
                        <a:t>GeV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1.1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circumference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Bending radius (m)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9.5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B0 (T)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0.99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U0 (</a:t>
                      </a:r>
                      <a:r>
                        <a:rPr lang="en-US" altLang="zh-CN" dirty="0" err="1" smtClean="0"/>
                        <a:t>keV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28.4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Damping time x/y (</a:t>
                      </a:r>
                      <a:r>
                        <a:rPr lang="en-US" altLang="zh-CN" dirty="0" err="1" smtClean="0"/>
                        <a:t>ms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12.6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Damping time z (</a:t>
                      </a:r>
                      <a:r>
                        <a:rPr lang="en-US" altLang="zh-CN" dirty="0" err="1" smtClean="0"/>
                        <a:t>ms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ym typeface="Symbol"/>
                        </a:rPr>
                        <a:t></a:t>
                      </a:r>
                      <a:r>
                        <a:rPr lang="en-US" altLang="zh-CN" dirty="0" smtClean="0">
                          <a:sym typeface="Symbol"/>
                        </a:rPr>
                        <a:t>0 (%)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0.0489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ym typeface="Symbol"/>
                        </a:rPr>
                        <a:t></a:t>
                      </a:r>
                      <a:r>
                        <a:rPr lang="en-US" altLang="zh-CN" dirty="0" err="1" smtClean="0">
                          <a:sym typeface="Symbol"/>
                        </a:rPr>
                        <a:t>inj</a:t>
                      </a:r>
                      <a:r>
                        <a:rPr lang="en-US" altLang="zh-CN" dirty="0" smtClean="0">
                          <a:sym typeface="Symbol"/>
                        </a:rPr>
                        <a:t> (</a:t>
                      </a:r>
                      <a:r>
                        <a:rPr lang="en-US" altLang="zh-CN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dirty="0" smtClean="0">
                          <a:sym typeface="Symbol"/>
                        </a:rPr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3500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ym typeface="Symbol"/>
                        </a:rPr>
                        <a:t></a:t>
                      </a:r>
                      <a:r>
                        <a:rPr lang="en-US" altLang="zh-CN" dirty="0" err="1" smtClean="0">
                          <a:sym typeface="Symbol"/>
                        </a:rPr>
                        <a:t>inj</a:t>
                      </a:r>
                      <a:r>
                        <a:rPr lang="en-US" altLang="zh-CN" dirty="0" smtClean="0">
                          <a:sym typeface="Symbol"/>
                        </a:rPr>
                        <a:t> (%)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0.25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(1)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ym typeface="Symbol"/>
                        </a:rPr>
                        <a:t></a:t>
                      </a:r>
                      <a:r>
                        <a:rPr lang="en-US" altLang="zh-CN" dirty="0" err="1" smtClean="0">
                          <a:sym typeface="Symbol"/>
                        </a:rPr>
                        <a:t>ext</a:t>
                      </a:r>
                      <a:r>
                        <a:rPr lang="en-US" altLang="zh-CN" dirty="0" smtClean="0">
                          <a:sym typeface="Symbol"/>
                        </a:rPr>
                        <a:t> (%)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0.0493</a:t>
                      </a:r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(</a:t>
                      </a:r>
                      <a:r>
                        <a:rPr lang="en-US" altLang="zh-CN" dirty="0" smtClean="0"/>
                        <a:t>0.0506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42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Optics design consideration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304638"/>
              </p:ext>
            </p:extLst>
          </p:nvPr>
        </p:nvGraphicFramePr>
        <p:xfrm>
          <a:off x="2123728" y="1700808"/>
          <a:ext cx="198558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3" imgW="1028254" imgH="444307" progId="Equation.DSMT4">
                  <p:embed/>
                </p:oleObj>
              </mc:Choice>
              <mc:Fallback>
                <p:oleObj name="Equation" r:id="rId3" imgW="1028254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700808"/>
                        <a:ext cx="1985582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141961"/>
              </p:ext>
            </p:extLst>
          </p:nvPr>
        </p:nvGraphicFramePr>
        <p:xfrm>
          <a:off x="2339751" y="3501008"/>
          <a:ext cx="119263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5" imgW="672840" imgH="203040" progId="Equation.DSMT4">
                  <p:embed/>
                </p:oleObj>
              </mc:Choice>
              <mc:Fallback>
                <p:oleObj name="Equation" r:id="rId5" imgW="672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751" y="3501008"/>
                        <a:ext cx="1192633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949815"/>
              </p:ext>
            </p:extLst>
          </p:nvPr>
        </p:nvGraphicFramePr>
        <p:xfrm>
          <a:off x="2339752" y="2492895"/>
          <a:ext cx="1152128" cy="93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7" imgW="545760" imgH="444240" progId="Equation.DSMT4">
                  <p:embed/>
                </p:oleObj>
              </mc:Choice>
              <mc:Fallback>
                <p:oleObj name="Equation" r:id="rId7" imgW="545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9752" y="2492895"/>
                        <a:ext cx="1152128" cy="937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右大括号 7"/>
          <p:cNvSpPr/>
          <p:nvPr/>
        </p:nvSpPr>
        <p:spPr>
          <a:xfrm>
            <a:off x="4283968" y="2132856"/>
            <a:ext cx="288032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004048" y="278092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/>
              <a:t>L</a:t>
            </a:r>
            <a:r>
              <a:rPr lang="en-US" altLang="zh-CN" sz="2800" dirty="0" smtClean="0"/>
              <a:t>=1.22m</a:t>
            </a:r>
            <a:endParaRPr lang="zh-CN" altLang="en-US" sz="28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941168"/>
            <a:ext cx="7920879" cy="9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= 219 </a:t>
            </a:r>
            <a:r>
              <a:rPr lang="en-US" altLang="zh-CN" dirty="0" err="1" smtClean="0"/>
              <a:t>mm.mrad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236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RF consideration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439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/>
              <a:t>Chose   </a:t>
            </a:r>
            <a:r>
              <a:rPr lang="en-US" altLang="zh-CN" sz="2800" i="1" dirty="0" err="1" smtClean="0"/>
              <a:t>f</a:t>
            </a:r>
            <a:r>
              <a:rPr lang="en-US" altLang="zh-CN" sz="2800" baseline="-25000" dirty="0" err="1" smtClean="0"/>
              <a:t>RF</a:t>
            </a:r>
            <a:r>
              <a:rPr lang="en-US" altLang="zh-CN" sz="2800" dirty="0" smtClean="0"/>
              <a:t>=650MHz,  bunch length &lt; 3mm (10ms)</a:t>
            </a:r>
            <a:endParaRPr lang="zh-CN" alt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217513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60" y="3429000"/>
            <a:ext cx="423355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187624" y="5989930"/>
            <a:ext cx="554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We get       </a:t>
            </a:r>
            <a:r>
              <a:rPr lang="en-US" altLang="zh-CN" dirty="0" err="1" smtClean="0"/>
              <a:t>Vrf</a:t>
            </a:r>
            <a:r>
              <a:rPr lang="en-US" altLang="zh-CN" dirty="0" smtClean="0"/>
              <a:t> </a:t>
            </a:r>
            <a:r>
              <a:rPr lang="en-US" altLang="zh-CN" dirty="0"/>
              <a:t>= </a:t>
            </a:r>
            <a:r>
              <a:rPr lang="en-US" altLang="zh-CN" dirty="0" smtClean="0"/>
              <a:t>4.2*10</a:t>
            </a:r>
            <a:r>
              <a:rPr lang="en-US" altLang="zh-CN" baseline="30000" dirty="0" smtClean="0"/>
              <a:t>7</a:t>
            </a:r>
            <a:r>
              <a:rPr lang="en-US" altLang="zh-CN" dirty="0" smtClean="0"/>
              <a:t>    </a:t>
            </a:r>
            <a:r>
              <a:rPr lang="en-US" altLang="zh-CN" dirty="0" smtClean="0">
                <a:sym typeface="Symbol"/>
              </a:rPr>
              <a:t></a:t>
            </a:r>
            <a:r>
              <a:rPr lang="en-US" altLang="zh-CN" dirty="0" smtClean="0"/>
              <a:t>z =1.47mm         </a:t>
            </a:r>
            <a:r>
              <a:rPr lang="en-US" altLang="zh-CN" b="1" dirty="0" smtClean="0">
                <a:latin typeface="Courier"/>
              </a:rPr>
              <a:t> </a:t>
            </a:r>
            <a:r>
              <a:rPr lang="en-US" altLang="zh-CN" b="1" dirty="0" err="1" smtClean="0">
                <a:latin typeface="Mathematica1Mono"/>
              </a:rPr>
              <a:t>h</a:t>
            </a:r>
            <a:r>
              <a:rPr lang="en-US" altLang="zh-CN" b="1" dirty="0" err="1" smtClean="0">
                <a:latin typeface="Courier"/>
              </a:rPr>
              <a:t>RF</a:t>
            </a:r>
            <a:r>
              <a:rPr lang="en-US" altLang="zh-CN" b="1" dirty="0" smtClean="0">
                <a:latin typeface="Courier"/>
              </a:rPr>
              <a:t>=4.9%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844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FODO cell in arc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628800"/>
            <a:ext cx="71247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797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304</Words>
  <Application>Microsoft Office PowerPoint</Application>
  <PresentationFormat>全屏显示(4:3)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Office 主题</vt:lpstr>
      <vt:lpstr>MathType 5.0 Equation</vt:lpstr>
      <vt:lpstr>CEPC Damping Ring Design</vt:lpstr>
      <vt:lpstr>CEPC damping ring requirement</vt:lpstr>
      <vt:lpstr>SLC damping ring</vt:lpstr>
      <vt:lpstr>CEPC DR consideration</vt:lpstr>
      <vt:lpstr>Discussion with IHEPmagnet people</vt:lpstr>
      <vt:lpstr>Overall Parameter estimation</vt:lpstr>
      <vt:lpstr>Optics design consideration</vt:lpstr>
      <vt:lpstr>RF consideration</vt:lpstr>
      <vt:lpstr>FODO cell in arc</vt:lpstr>
      <vt:lpstr>Dispersion supressor</vt:lpstr>
      <vt:lpstr>Whole ring</vt:lpstr>
      <vt:lpstr>Layout of CEPC DR</vt:lpstr>
      <vt:lpstr>Lattice design result</vt:lpstr>
      <vt:lpstr>Beam parameter from real lattice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Damping Ring Design</dc:title>
  <dc:creator>Dou</dc:creator>
  <cp:lastModifiedBy>Dou</cp:lastModifiedBy>
  <cp:revision>14</cp:revision>
  <dcterms:created xsi:type="dcterms:W3CDTF">2016-08-19T00:49:57Z</dcterms:created>
  <dcterms:modified xsi:type="dcterms:W3CDTF">2016-08-26T01:14:19Z</dcterms:modified>
</cp:coreProperties>
</file>