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279" r:id="rId4"/>
    <p:sldId id="282" r:id="rId5"/>
    <p:sldId id="280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91" r:id="rId14"/>
    <p:sldId id="292" r:id="rId15"/>
    <p:sldId id="289" r:id="rId16"/>
    <p:sldId id="294" r:id="rId17"/>
    <p:sldId id="298" r:id="rId18"/>
    <p:sldId id="297" r:id="rId19"/>
    <p:sldId id="295" r:id="rId20"/>
    <p:sldId id="296" r:id="rId21"/>
    <p:sldId id="305" r:id="rId22"/>
    <p:sldId id="307" r:id="rId23"/>
    <p:sldId id="309" r:id="rId24"/>
    <p:sldId id="310" r:id="rId25"/>
    <p:sldId id="306" r:id="rId26"/>
    <p:sldId id="301" r:id="rId27"/>
    <p:sldId id="311" r:id="rId28"/>
    <p:sldId id="329" r:id="rId29"/>
    <p:sldId id="330" r:id="rId30"/>
    <p:sldId id="331" r:id="rId31"/>
    <p:sldId id="327" r:id="rId32"/>
    <p:sldId id="332" r:id="rId33"/>
    <p:sldId id="333" r:id="rId34"/>
    <p:sldId id="334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an Zhang" initials="YZ" lastIdx="2" clrIdx="0">
    <p:extLst>
      <p:ext uri="{19B8F6BF-5375-455C-9EA6-DF929625EA0E}">
        <p15:presenceInfo xmlns:p15="http://schemas.microsoft.com/office/powerpoint/2012/main" userId="70e3283c8494f1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4229" autoAdjust="0"/>
  </p:normalViewPr>
  <p:slideViewPr>
    <p:cSldViewPr snapToGrid="0">
      <p:cViewPr varScale="1">
        <p:scale>
          <a:sx n="94" d="100"/>
          <a:sy n="94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6BBE2-BDBA-43A1-95DB-3C85952886C7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0F5BF-CA25-47D5-A462-4E1E03F5A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65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Test1-many constraint</a:t>
            </a:r>
            <a:r>
              <a:rPr lang="en-US" altLang="zh-CN" baseline="0" dirty="0" smtClean="0"/>
              <a:t>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9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</a:t>
            </a:r>
            <a:r>
              <a:rPr lang="en-US" altLang="zh-CN" dirty="0" err="1" smtClean="0"/>
              <a:t>cepcmpi</a:t>
            </a:r>
            <a:r>
              <a:rPr lang="en-US" altLang="zh-CN" dirty="0" smtClean="0"/>
              <a:t>, 8-16, 15:56</a:t>
            </a:r>
          </a:p>
          <a:p>
            <a:r>
              <a:rPr lang="en-US" altLang="zh-CN" dirty="0" smtClean="0"/>
              <a:t>@acc-ap06, 8-16, 16:23</a:t>
            </a:r>
            <a:r>
              <a:rPr lang="zh-CN" altLang="en-US" dirty="0" smtClean="0"/>
              <a:t>， 放弃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基于 </a:t>
            </a:r>
            <a:r>
              <a:rPr lang="en-US" altLang="zh-CN" dirty="0" smtClean="0"/>
              <a:t>test6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的 </a:t>
            </a:r>
            <a:r>
              <a:rPr lang="en-US" altLang="zh-CN" baseline="0" dirty="0" err="1" smtClean="0"/>
              <a:t>lastparent.x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93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@acc-ap05,</a:t>
            </a:r>
            <a:r>
              <a:rPr lang="en-US" altLang="zh-CN" baseline="0" dirty="0" smtClean="0"/>
              <a:t> 8-16, 17:50, </a:t>
            </a:r>
            <a:r>
              <a:rPr lang="zh-CN" altLang="en-US" baseline="0" dirty="0" smtClean="0"/>
              <a:t>放弃</a:t>
            </a:r>
            <a:endParaRPr lang="en-US" altLang="zh-CN" baseline="0" dirty="0" smtClean="0"/>
          </a:p>
          <a:p>
            <a:r>
              <a:rPr lang="en-US" altLang="zh-CN" baseline="0" dirty="0" smtClean="0"/>
              <a:t>@</a:t>
            </a:r>
            <a:r>
              <a:rPr lang="en-US" altLang="zh-CN" baseline="0" dirty="0" err="1" smtClean="0"/>
              <a:t>cepcmpi</a:t>
            </a:r>
            <a:r>
              <a:rPr lang="en-US" altLang="zh-CN" baseline="0" dirty="0" smtClean="0"/>
              <a:t>, 8-16, 18:00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5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@acc-ap04, 20:20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87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@acc-ap05,</a:t>
            </a:r>
            <a:r>
              <a:rPr lang="en-US" altLang="zh-CN" baseline="0" dirty="0" smtClean="0"/>
              <a:t> 9:30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043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@acc-ap06, 9:52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023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@acc-ap05, ~/mode3/wd-pdr4-test12, 8-20,</a:t>
            </a:r>
            <a:r>
              <a:rPr lang="en-US" altLang="zh-CN" baseline="0" dirty="0" smtClean="0"/>
              <a:t> 18:50 </a:t>
            </a:r>
            <a:r>
              <a:rPr lang="zh-CN" altLang="en-US" baseline="0" dirty="0" smtClean="0"/>
              <a:t>结束，</a:t>
            </a:r>
            <a:r>
              <a:rPr lang="en-US" altLang="zh-CN" baseline="0" dirty="0" smtClean="0"/>
              <a:t>8-22 </a:t>
            </a:r>
            <a:r>
              <a:rPr lang="zh-CN" altLang="en-US" baseline="0" dirty="0" smtClean="0"/>
              <a:t>尝试继续运行的时候，显示不能写文件 </a:t>
            </a:r>
            <a:r>
              <a:rPr lang="en-US" altLang="zh-CN" baseline="0" dirty="0" smtClean="0"/>
              <a:t>tokens </a:t>
            </a:r>
            <a:r>
              <a:rPr lang="zh-CN" altLang="en-US" baseline="0" dirty="0" smtClean="0"/>
              <a:t>过期。我在 </a:t>
            </a:r>
            <a:r>
              <a:rPr lang="en-US" altLang="zh-CN" baseline="0" dirty="0" err="1" smtClean="0"/>
              <a:t>crontab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中添加的 </a:t>
            </a:r>
            <a:r>
              <a:rPr lang="en-US" altLang="zh-CN" baseline="0" dirty="0" err="1" smtClean="0"/>
              <a:t>klog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命令好像经常不能更新 </a:t>
            </a:r>
            <a:r>
              <a:rPr lang="en-US" altLang="zh-CN" baseline="0" dirty="0" smtClean="0"/>
              <a:t>tokens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977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@acc-ap04, ~/mode3/wd-pdr4-test13</a:t>
            </a:r>
            <a:r>
              <a:rPr lang="zh-CN" altLang="en-US" dirty="0" smtClean="0"/>
              <a:t>，一直在正常运行</a:t>
            </a:r>
            <a:r>
              <a:rPr lang="en-US" altLang="zh-CN" dirty="0" smtClean="0"/>
              <a:t>(8-22,7:57AM)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10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@acc-ap03, ~/mode3/wd-pdr4-test14,</a:t>
            </a:r>
            <a:r>
              <a:rPr lang="zh-CN" altLang="en-US" dirty="0" smtClean="0"/>
              <a:t>一直在正常运行</a:t>
            </a:r>
            <a:r>
              <a:rPr lang="en-US" altLang="zh-CN" dirty="0" smtClean="0"/>
              <a:t>(8-22,7:57AM)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698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@acc-ap03,</a:t>
            </a:r>
            <a:r>
              <a:rPr lang="en-US" altLang="zh-CN" baseline="0" dirty="0" smtClean="0"/>
              <a:t> 8-22, 15:17, </a:t>
            </a:r>
            <a:r>
              <a:rPr lang="zh-CN" altLang="en-US" baseline="0" dirty="0" smtClean="0"/>
              <a:t>手动中断</a:t>
            </a:r>
            <a:r>
              <a:rPr lang="en-US" altLang="zh-CN" baseline="0" dirty="0" smtClean="0"/>
              <a:t> 8-26, 8:00am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881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@acc-ap04,</a:t>
            </a:r>
            <a:r>
              <a:rPr lang="en-US" altLang="zh-CN" baseline="0" dirty="0" smtClean="0"/>
              <a:t> 8-22, 16:33, 8-29, 9:30 </a:t>
            </a:r>
            <a:r>
              <a:rPr lang="zh-CN" altLang="en-US" baseline="0" dirty="0" smtClean="0"/>
              <a:t>非人为中断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37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Test2-only</a:t>
            </a:r>
            <a:r>
              <a:rPr lang="en-US" altLang="zh-CN" baseline="0" dirty="0" smtClean="0"/>
              <a:t> 2 constraints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41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@acc-ap05, 8-23, 21:00, 8-24,</a:t>
            </a:r>
            <a:r>
              <a:rPr lang="en-US" altLang="zh-CN" baseline="0" dirty="0" smtClean="0"/>
              <a:t> 22:17 </a:t>
            </a:r>
            <a:r>
              <a:rPr lang="zh-CN" altLang="en-US" baseline="0" dirty="0" smtClean="0"/>
              <a:t>非人为中断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585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Acc-ap06, 8-23, 21:21</a:t>
            </a:r>
            <a:r>
              <a:rPr lang="zh-CN" altLang="en-US" dirty="0" smtClean="0"/>
              <a:t>， 手动中断，</a:t>
            </a:r>
            <a:r>
              <a:rPr lang="en-US" altLang="zh-CN" dirty="0" smtClean="0"/>
              <a:t>8-25,18:00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5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@acc-ap06, 8-26,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15:30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8-28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18:25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，非人为中断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977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Test20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@acc-ap03,</a:t>
            </a:r>
            <a:r>
              <a:rPr lang="en-US" altLang="zh-CN" baseline="0" dirty="0" smtClean="0"/>
              <a:t> 8-30, 11:53, 8-30, 15:20 </a:t>
            </a:r>
            <a:r>
              <a:rPr lang="zh-CN" altLang="en-US" baseline="0" dirty="0" smtClean="0"/>
              <a:t>人为中断，把</a:t>
            </a:r>
            <a:r>
              <a:rPr lang="en-US" altLang="zh-CN" baseline="0" dirty="0" err="1" smtClean="0"/>
              <a:t>inimethod</a:t>
            </a:r>
            <a:r>
              <a:rPr lang="en-US" altLang="zh-CN" baseline="0" dirty="0" smtClean="0"/>
              <a:t>=3, da turns : 50-&gt;100</a:t>
            </a:r>
          </a:p>
          <a:p>
            <a:r>
              <a:rPr lang="zh-CN" altLang="en-US" baseline="0" dirty="0" smtClean="0"/>
              <a:t>还有一个重要的原因是，</a:t>
            </a:r>
            <a:r>
              <a:rPr lang="en-US" altLang="zh-CN" baseline="0" dirty="0" err="1" smtClean="0"/>
              <a:t>ext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的垂直工作的非常靠近整数，半环非常靠近半整数</a:t>
            </a:r>
            <a:endParaRPr lang="en-US" altLang="zh-CN" baseline="0" dirty="0" smtClean="0"/>
          </a:p>
          <a:p>
            <a:r>
              <a:rPr lang="en-US" altLang="zh-CN" baseline="0" dirty="0" smtClean="0"/>
              <a:t>@acc-ap03, 8-30, 15:20 </a:t>
            </a:r>
            <a:r>
              <a:rPr lang="zh-CN" altLang="en-US" baseline="0" dirty="0" smtClean="0"/>
              <a:t>重新启动</a:t>
            </a:r>
            <a:endParaRPr lang="en-US" altLang="zh-CN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@acc-ap03, 8-30, 21:00 </a:t>
            </a:r>
            <a:r>
              <a:rPr lang="zh-CN" altLang="en-US" baseline="0" dirty="0" smtClean="0"/>
              <a:t>重新启动， </a:t>
            </a:r>
            <a:r>
              <a:rPr lang="en-US" altLang="zh-CN" baseline="0" dirty="0" smtClean="0"/>
              <a:t>200 turn, </a:t>
            </a:r>
            <a:r>
              <a:rPr lang="zh-CN" altLang="en-US" baseline="0" dirty="0" smtClean="0"/>
              <a:t>重新启动，</a:t>
            </a:r>
            <a:r>
              <a:rPr lang="en-US" altLang="zh-CN" baseline="0" dirty="0" smtClean="0"/>
              <a:t>22:00 </a:t>
            </a:r>
            <a:r>
              <a:rPr lang="zh-CN" altLang="en-US" baseline="0" dirty="0" smtClean="0"/>
              <a:t>人为中断，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0AC23-5ACD-4DD4-8F78-1A094E68D73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088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test20rad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06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Test22rad, @acc-ap03-04-06-07-08-09, 300 </a:t>
            </a:r>
            <a:r>
              <a:rPr lang="zh-CN" altLang="en-US" dirty="0" smtClean="0"/>
              <a:t>个节点，运行</a:t>
            </a:r>
            <a:r>
              <a:rPr lang="en-US" altLang="zh-CN" dirty="0" smtClean="0"/>
              <a:t>4</a:t>
            </a:r>
            <a:r>
              <a:rPr lang="zh-CN" altLang="en-US" dirty="0" smtClean="0"/>
              <a:t>天没有中断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Test3, only 2</a:t>
            </a:r>
            <a:r>
              <a:rPr lang="en-US" altLang="zh-CN" baseline="0" dirty="0" smtClean="0"/>
              <a:t> constraints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18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Test4, only 2</a:t>
            </a:r>
            <a:r>
              <a:rPr lang="en-US" altLang="zh-CN" baseline="0" dirty="0" smtClean="0"/>
              <a:t> constraints, delta-step=0.002 instead of 0.004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95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Test5, only 2</a:t>
            </a:r>
            <a:r>
              <a:rPr lang="en-US" altLang="zh-CN" baseline="0" dirty="0" smtClean="0"/>
              <a:t> constraints, delta-step=0.002, </a:t>
            </a:r>
            <a:r>
              <a:rPr lang="en-US" altLang="zh-CN" baseline="0" dirty="0" err="1" smtClean="0"/>
              <a:t>ir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sextupoles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12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Test6: variable range</a:t>
            </a:r>
            <a:r>
              <a:rPr lang="en-US" altLang="zh-CN" baseline="0" dirty="0" smtClean="0"/>
              <a:t> (0.2, 1.8)</a:t>
            </a:r>
          </a:p>
          <a:p>
            <a:r>
              <a:rPr lang="en-US" altLang="zh-CN" dirty="0" smtClean="0"/>
              <a:t>@x3500, 8-15, 8:45+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25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@acc-ap06, 8-15, 10:00, ~17:00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自己中断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935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@acc-ap06, 8-16, 8:55, 16:00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停止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0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基于 </a:t>
            </a:r>
            <a:r>
              <a:rPr lang="en-US" altLang="zh-CN" dirty="0" smtClean="0"/>
              <a:t>test6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的 </a:t>
            </a:r>
            <a:r>
              <a:rPr lang="en-US" altLang="zh-CN" baseline="0" dirty="0" err="1" smtClean="0"/>
              <a:t>lastparent.x</a:t>
            </a:r>
            <a:endParaRPr lang="en-US" altLang="zh-CN" baseline="0" dirty="0" smtClean="0"/>
          </a:p>
          <a:p>
            <a:r>
              <a:rPr lang="en-US" altLang="zh-CN" dirty="0" smtClean="0"/>
              <a:t>@8-17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8:53</a:t>
            </a:r>
            <a:r>
              <a:rPr lang="zh-CN" altLang="en-US" dirty="0" smtClean="0"/>
              <a:t>， 似乎没有可能校正 </a:t>
            </a:r>
            <a:r>
              <a:rPr lang="en-US" altLang="zh-CN" dirty="0" smtClean="0"/>
              <a:t>mismatch parameter</a:t>
            </a:r>
            <a:r>
              <a:rPr lang="zh-CN" altLang="en-US" dirty="0" smtClean="0"/>
              <a:t>，可以进一步检查范围</a:t>
            </a:r>
            <a:endParaRPr lang="en-US" altLang="zh-CN" dirty="0" smtClean="0"/>
          </a:p>
          <a:p>
            <a:r>
              <a:rPr lang="en-US" altLang="zh-CN" dirty="0" smtClean="0"/>
              <a:t>@8-18,   7:54, </a:t>
            </a:r>
            <a:r>
              <a:rPr lang="zh-CN" altLang="en-US" dirty="0" smtClean="0"/>
              <a:t>人为中断，</a:t>
            </a:r>
            <a:r>
              <a:rPr lang="en-US" altLang="zh-CN" dirty="0" err="1" smtClean="0"/>
              <a:t>ymismatch</a:t>
            </a:r>
            <a:r>
              <a:rPr lang="en-US" altLang="zh-CN" dirty="0" smtClean="0"/>
              <a:t>-min ~ 15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07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67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25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3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20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02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21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96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6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08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6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7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5D4B-D244-4A91-B5C4-7CD01B3EE7E5}" type="datetimeFigureOut">
              <a:rPr lang="zh-CN" altLang="en-US" smtClean="0"/>
              <a:t>2016/9/9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7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Chromaticity Correction &amp; DA </a:t>
            </a:r>
            <a:r>
              <a:rPr lang="en-US" altLang="zh-CN" dirty="0" err="1" smtClean="0"/>
              <a:t>Optimzation</a:t>
            </a:r>
            <a:r>
              <a:rPr lang="en-US" altLang="zh-CN" dirty="0" smtClean="0"/>
              <a:t> of PDRv4</a:t>
            </a:r>
            <a:r>
              <a:rPr lang="en-US" altLang="zh-CN" sz="4000" dirty="0" smtClean="0"/>
              <a:t>(</a:t>
            </a:r>
            <a:r>
              <a:rPr lang="en-US" altLang="zh-CN" sz="4000" dirty="0" err="1" smtClean="0"/>
              <a:t>wangdou</a:t>
            </a:r>
            <a:r>
              <a:rPr lang="en-US" altLang="zh-CN" sz="4000" dirty="0" smtClean="0"/>
              <a:t>) </a:t>
            </a:r>
            <a:r>
              <a:rPr lang="en-US" altLang="zh-CN" dirty="0" smtClean="0"/>
              <a:t>With MODE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 Yuan</a:t>
            </a:r>
          </a:p>
          <a:p>
            <a:r>
              <a:rPr lang="en-US" altLang="zh-CN" dirty="0" smtClean="0"/>
              <a:t>16-09-09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134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 smtClean="0"/>
              <a:t>Octupoles</a:t>
            </a:r>
            <a:r>
              <a:rPr lang="en-US" altLang="zh-CN" dirty="0" smtClean="0"/>
              <a:t> </a:t>
            </a:r>
            <a:r>
              <a:rPr lang="en-US" altLang="zh-CN" dirty="0"/>
              <a:t>in </a:t>
            </a:r>
            <a:r>
              <a:rPr lang="en-US" altLang="zh-CN" dirty="0" smtClean="0"/>
              <a:t>IR</a:t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test8</a:t>
            </a:r>
            <a:r>
              <a:rPr lang="zh-CN" altLang="en-US" dirty="0" smtClean="0"/>
              <a:t>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DeltaP</a:t>
            </a:r>
            <a:r>
              <a:rPr lang="en-US" altLang="zh-CN" dirty="0"/>
              <a:t>: (-0.01, 0.01) with step </a:t>
            </a:r>
            <a:r>
              <a:rPr lang="en-US" altLang="zh-CN" dirty="0" smtClean="0"/>
              <a:t>0.001</a:t>
            </a:r>
          </a:p>
          <a:p>
            <a:r>
              <a:rPr lang="en-US" altLang="zh-CN" dirty="0" smtClean="0"/>
              <a:t>Bound: k3 (-1000,1000), constraint (-2000, 2000)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8" y="3242195"/>
            <a:ext cx="3281596" cy="1984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033" y="2872863"/>
            <a:ext cx="2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order chromaticity: 16500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096000" y="728155"/>
                <a:ext cx="6393133" cy="215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The 2</a:t>
                </a:r>
                <a:r>
                  <a:rPr lang="en-US" altLang="zh-CN" baseline="30000" dirty="0" smtClean="0"/>
                  <a:t>nd</a:t>
                </a:r>
                <a:r>
                  <a:rPr lang="en-US" altLang="zh-CN" dirty="0" smtClean="0"/>
                  <a:t> order vertical chromaticity by a </a:t>
                </a:r>
                <a:r>
                  <a:rPr lang="en-US" altLang="zh-CN" dirty="0" err="1" smtClean="0"/>
                  <a:t>octupole</a:t>
                </a:r>
                <a:r>
                  <a:rPr lang="en-US" altLang="zh-CN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Maximum </a:t>
                </a:r>
                <a:r>
                  <a:rPr lang="en-US" altLang="zh-CN" dirty="0" err="1" smtClean="0"/>
                  <a:t>poleface</a:t>
                </a:r>
                <a:r>
                  <a:rPr lang="en-US" altLang="zh-CN" dirty="0" smtClean="0"/>
                  <a:t> magnetic field is 0.1~0.2T</a:t>
                </a:r>
              </a:p>
              <a:p>
                <a:r>
                  <a:rPr lang="en-US" altLang="zh-CN" dirty="0" smtClean="0"/>
                  <a:t>Aperture of </a:t>
                </a:r>
                <a:r>
                  <a:rPr lang="en-US" altLang="zh-CN" dirty="0" err="1" smtClean="0"/>
                  <a:t>octupole</a:t>
                </a:r>
                <a:r>
                  <a:rPr lang="en-US" altLang="zh-CN" dirty="0" smtClean="0"/>
                  <a:t> is assumed as 20mm, Length: 1m</a:t>
                </a:r>
              </a:p>
              <a:p>
                <a:r>
                  <a:rPr lang="en-US" altLang="zh-CN" dirty="0" smtClean="0"/>
                  <a:t>The maximum k3 is about 1000. [in SAD] </a:t>
                </a:r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If we only use one </a:t>
                </a:r>
                <a:r>
                  <a:rPr lang="en-US" altLang="zh-CN" dirty="0" err="1" smtClean="0"/>
                  <a:t>octupole</a:t>
                </a:r>
                <a:r>
                  <a:rPr lang="en-US" altLang="zh-CN" dirty="0" smtClean="0"/>
                  <a:t> , the most effective one should be 50000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28155"/>
                <a:ext cx="6393133" cy="2153666"/>
              </a:xfrm>
              <a:prstGeom prst="rect">
                <a:avLst/>
              </a:prstGeom>
              <a:blipFill rotWithShape="0">
                <a:blip r:embed="rId4"/>
                <a:stretch>
                  <a:fillRect l="-763"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311" y="3016759"/>
            <a:ext cx="4063599" cy="24050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669" y="2930112"/>
            <a:ext cx="4347331" cy="26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Chromatic Correction </a:t>
            </a:r>
            <a:r>
              <a:rPr lang="en-US" altLang="zh-CN" dirty="0" smtClean="0"/>
              <a:t>&amp; DA with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altLang="zh-CN" dirty="0" smtClean="0"/>
              <a:t>test9@x3500</a:t>
            </a:r>
            <a:r>
              <a:rPr lang="en-US" altLang="zh-CN" dirty="0"/>
              <a:t>, </a:t>
            </a:r>
            <a:r>
              <a:rPr lang="en-US" altLang="zh-CN" dirty="0" smtClean="0"/>
              <a:t>8-16, 15:56)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Variable Range (0.1, 1.9)</a:t>
                </a:r>
                <a:endParaRPr lang="en-US" altLang="zh-CN" dirty="0"/>
              </a:p>
              <a:p>
                <a:r>
                  <a:rPr lang="en-US" altLang="zh-CN" dirty="0" err="1"/>
                  <a:t>DeltaP</a:t>
                </a:r>
                <a:r>
                  <a:rPr lang="en-US" altLang="zh-CN" dirty="0"/>
                  <a:t>: (-0.01, 0.01) with step </a:t>
                </a:r>
                <a:r>
                  <a:rPr lang="en-US" altLang="zh-CN" dirty="0" smtClean="0"/>
                  <a:t>0.001</a:t>
                </a:r>
              </a:p>
              <a:p>
                <a:r>
                  <a:rPr lang="en-US" altLang="zh-CN" dirty="0" smtClean="0"/>
                  <a:t>Mismatch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&lt;1.5,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&lt;1.25</m:t>
                    </m:r>
                  </m:oMath>
                </a14:m>
                <a:r>
                  <a:rPr lang="en-US" altLang="zh-CN" dirty="0" smtClean="0"/>
                  <a:t> </a:t>
                </a:r>
              </a:p>
              <a:p>
                <a:r>
                  <a:rPr lang="en-US" altLang="zh-CN" dirty="0" smtClean="0"/>
                  <a:t>Failed to squeeze mismatch parameters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3" y="3929230"/>
            <a:ext cx="3905026" cy="2928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518" y="960986"/>
            <a:ext cx="3650427" cy="28257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7337" y="3786730"/>
            <a:ext cx="4085180" cy="25554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2" y="3929230"/>
            <a:ext cx="3939092" cy="29543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226" y="4244747"/>
            <a:ext cx="2969111" cy="6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Chromatic Correction &amp; DA with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altLang="zh-CN" dirty="0" smtClean="0"/>
              <a:t>test10)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Variable Range (0.1, 1.9)</a:t>
            </a:r>
          </a:p>
          <a:p>
            <a:r>
              <a:rPr lang="en-US" altLang="zh-CN" dirty="0" err="1"/>
              <a:t>DeltaP</a:t>
            </a:r>
            <a:r>
              <a:rPr lang="en-US" altLang="zh-CN" dirty="0"/>
              <a:t>: (-0.01, 0.01) with step 0.001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68" y="2838478"/>
            <a:ext cx="3624263" cy="220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81340"/>
            <a:ext cx="3671888" cy="21669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r="49820" b="5677"/>
          <a:stretch/>
        </p:blipFill>
        <p:spPr>
          <a:xfrm>
            <a:off x="1257068" y="1608763"/>
            <a:ext cx="4894309" cy="51098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9" r="49159" b="5844"/>
          <a:stretch/>
        </p:blipFill>
        <p:spPr>
          <a:xfrm>
            <a:off x="6690093" y="1608763"/>
            <a:ext cx="4958855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Chromatic Correction &amp; DA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Arc/IR and Oct in IR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altLang="zh-CN" dirty="0" smtClean="0"/>
              <a:t>test11)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与 </a:t>
            </a:r>
            <a:r>
              <a:rPr lang="en-US" altLang="zh-CN" dirty="0" smtClean="0"/>
              <a:t>test10 </a:t>
            </a:r>
            <a:r>
              <a:rPr lang="zh-CN" altLang="en-US" dirty="0" smtClean="0"/>
              <a:t>相同的</a:t>
            </a:r>
            <a:r>
              <a:rPr lang="en-US" altLang="zh-CN" dirty="0" smtClean="0"/>
              <a:t>con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obj</a:t>
            </a:r>
            <a:endParaRPr lang="en-US" altLang="zh-CN" dirty="0" smtClean="0"/>
          </a:p>
          <a:p>
            <a:r>
              <a:rPr lang="en-US" altLang="zh-CN" dirty="0" smtClean="0"/>
              <a:t>+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 sext, +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oct</a:t>
            </a:r>
            <a:endParaRPr lang="en-US" altLang="zh-CN" dirty="0" smtClean="0"/>
          </a:p>
          <a:p>
            <a:r>
              <a:rPr lang="en-US" altLang="zh-CN" dirty="0" smtClean="0"/>
              <a:t>+Con2: on-momentum da of x &gt; 20</a:t>
            </a:r>
          </a:p>
          <a:p>
            <a:r>
              <a:rPr lang="en-US" altLang="zh-CN" dirty="0" smtClean="0"/>
              <a:t>+Con3: on-momentum da of y &gt; 40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82" y="3730830"/>
            <a:ext cx="4169560" cy="3127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54" y="3730830"/>
            <a:ext cx="4013499" cy="30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Test12 with </a:t>
            </a:r>
            <a:r>
              <a:rPr lang="en-US" altLang="zh-CN" dirty="0" err="1"/>
              <a:t>sextupoles</a:t>
            </a:r>
            <a:r>
              <a:rPr lang="en-US" altLang="zh-CN" dirty="0"/>
              <a:t> in Arc/IR and Oct in IR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Constraint: </a:t>
            </a:r>
            <a:r>
              <a:rPr lang="zh-CN" altLang="en-US" dirty="0" smtClean="0"/>
              <a:t>基于 </a:t>
            </a:r>
            <a:r>
              <a:rPr lang="en-US" altLang="zh-CN" dirty="0" smtClean="0"/>
              <a:t>test11 + con-</a:t>
            </a:r>
            <a:r>
              <a:rPr lang="en-US" altLang="zh-CN" dirty="0" err="1" smtClean="0"/>
              <a:t>mistmatch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Bad convergence so far</a:t>
            </a:r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5" y="3008901"/>
            <a:ext cx="3048000" cy="228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5" y="3008901"/>
            <a:ext cx="3048000" cy="228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50" y="2216075"/>
            <a:ext cx="3048000" cy="228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66" y="4502075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Test13 (arc sext)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只有一个目标孔径</a:t>
            </a:r>
            <a:r>
              <a:rPr lang="en-US" altLang="zh-CN" dirty="0" smtClean="0"/>
              <a:t>(X,Y)</a:t>
            </a:r>
          </a:p>
          <a:p>
            <a:r>
              <a:rPr lang="en-US" altLang="zh-CN" dirty="0" smtClean="0"/>
              <a:t>DAPWIDTH=7, TURNS=100, RANGE[-14,14,2]</a:t>
            </a: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7" y="2869908"/>
            <a:ext cx="5114925" cy="30051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957" y="2869908"/>
            <a:ext cx="5423915" cy="3166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r="49678" b="5837"/>
          <a:stretch/>
        </p:blipFill>
        <p:spPr>
          <a:xfrm>
            <a:off x="1604345" y="1451508"/>
            <a:ext cx="4908176" cy="50995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r="48810" b="5715"/>
          <a:stretch/>
        </p:blipFill>
        <p:spPr>
          <a:xfrm>
            <a:off x="6977452" y="1443607"/>
            <a:ext cx="4992838" cy="51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Test14 (arc sext + 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 sext + 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oct</a:t>
            </a:r>
            <a:r>
              <a:rPr lang="en-US" altLang="zh-CN" dirty="0" smtClean="0"/>
              <a:t>) 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只有一个目标孔径</a:t>
            </a:r>
            <a:endParaRPr lang="en-US" altLang="zh-CN" dirty="0" smtClean="0"/>
          </a:p>
          <a:p>
            <a:r>
              <a:rPr lang="en-US" altLang="zh-CN" dirty="0" smtClean="0"/>
              <a:t>Con1/con2, on-momentum x/y </a:t>
            </a:r>
            <a:r>
              <a:rPr lang="zh-CN" altLang="en-US" dirty="0" smtClean="0"/>
              <a:t>孔径 </a:t>
            </a:r>
            <a:r>
              <a:rPr lang="en-US" altLang="zh-CN" dirty="0" smtClean="0"/>
              <a:t>&gt; 20/40</a:t>
            </a:r>
          </a:p>
          <a:p>
            <a:r>
              <a:rPr lang="en-US" altLang="zh-CN" dirty="0" smtClean="0"/>
              <a:t>Obj0/obj1 </a:t>
            </a:r>
            <a:r>
              <a:rPr lang="zh-CN" altLang="en-US" dirty="0" smtClean="0"/>
              <a:t>与 </a:t>
            </a:r>
            <a:r>
              <a:rPr lang="en-US" altLang="zh-CN" dirty="0" smtClean="0"/>
              <a:t>test13 </a:t>
            </a:r>
            <a:r>
              <a:rPr lang="zh-CN" altLang="en-US" dirty="0" smtClean="0"/>
              <a:t>相同</a:t>
            </a:r>
            <a:endParaRPr lang="en-US" altLang="zh-CN" dirty="0" smtClean="0"/>
          </a:p>
          <a:p>
            <a:r>
              <a:rPr lang="en-US" altLang="zh-CN" dirty="0"/>
              <a:t>DAPWIDTH=7, TURNS=100, RANGE[-14,14,2</a:t>
            </a:r>
            <a:r>
              <a:rPr lang="en-US" altLang="zh-CN" dirty="0" smtClean="0"/>
              <a:t>]</a:t>
            </a:r>
          </a:p>
          <a:p>
            <a:endParaRPr lang="en-US" altLang="zh-CN" dirty="0"/>
          </a:p>
          <a:p>
            <a:r>
              <a:rPr lang="en-US" altLang="zh-CN" dirty="0" smtClean="0"/>
              <a:t>Bad convergence so far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3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7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new</a:t>
            </a:r>
            <a:r>
              <a:rPr lang="zh-CN" altLang="en-US" dirty="0"/>
              <a:t>）</a:t>
            </a:r>
            <a:r>
              <a:rPr lang="en-US" altLang="zh-CN" dirty="0" smtClean="0"/>
              <a:t>TEST12 (</a:t>
            </a:r>
            <a:r>
              <a:rPr lang="en-US" altLang="zh-CN" dirty="0" err="1"/>
              <a:t>arc+ir-sext+ir-oct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0000"/>
                </a:solidFill>
              </a:rPr>
              <a:t>failed to achieve </a:t>
            </a:r>
            <a:r>
              <a:rPr lang="en-US" altLang="zh-CN" dirty="0">
                <a:solidFill>
                  <a:srgbClr val="FF0000"/>
                </a:solidFill>
              </a:rPr>
              <a:t>constraint objective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基于老版本的 </a:t>
            </a:r>
            <a:r>
              <a:rPr lang="en-US" altLang="zh-CN" dirty="0" smtClean="0"/>
              <a:t>test12(continue</a:t>
            </a:r>
            <a:r>
              <a:rPr lang="en-US" altLang="zh-CN" dirty="0"/>
              <a:t>, with </a:t>
            </a:r>
            <a:r>
              <a:rPr lang="en-US" altLang="zh-CN" dirty="0" err="1"/>
              <a:t>inimethod</a:t>
            </a:r>
            <a:r>
              <a:rPr lang="en-US" altLang="zh-CN" dirty="0"/>
              <a:t>=3</a:t>
            </a:r>
            <a:r>
              <a:rPr lang="en-US" altLang="zh-CN" dirty="0" smtClean="0"/>
              <a:t>), </a:t>
            </a:r>
          </a:p>
          <a:p>
            <a:r>
              <a:rPr lang="en-US" altLang="zh-CN" dirty="0" smtClean="0"/>
              <a:t>Con0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variable range</a:t>
            </a:r>
          </a:p>
          <a:p>
            <a:r>
              <a:rPr lang="en-US" altLang="zh-CN" dirty="0" smtClean="0"/>
              <a:t>Con1: tune constraint in [-0.01,+0.01]</a:t>
            </a:r>
          </a:p>
          <a:p>
            <a:r>
              <a:rPr lang="en-US" altLang="zh-CN" dirty="0" smtClean="0"/>
              <a:t>Con2: </a:t>
            </a:r>
            <a:r>
              <a:rPr lang="en-US" altLang="zh-CN" dirty="0" err="1" smtClean="0"/>
              <a:t>omega_y</a:t>
            </a:r>
            <a:r>
              <a:rPr lang="en-US" altLang="zh-CN" dirty="0" smtClean="0"/>
              <a:t> (mismatch parameter in y)</a:t>
            </a:r>
          </a:p>
          <a:p>
            <a:r>
              <a:rPr lang="en-US" altLang="zh-CN" dirty="0" smtClean="0"/>
              <a:t>Con3: </a:t>
            </a:r>
            <a:r>
              <a:rPr lang="en-US" altLang="zh-CN" dirty="0" err="1" smtClean="0"/>
              <a:t>omega_x</a:t>
            </a:r>
            <a:r>
              <a:rPr lang="en-US" altLang="zh-CN" dirty="0" smtClean="0"/>
              <a:t> (mismatch parameter in x)</a:t>
            </a:r>
          </a:p>
          <a:p>
            <a:r>
              <a:rPr lang="en-US" altLang="zh-CN" dirty="0" smtClean="0"/>
              <a:t>Con4: 100-&gt;50</a:t>
            </a:r>
            <a:r>
              <a:rPr lang="zh-CN" altLang="en-US" dirty="0" smtClean="0"/>
              <a:t>圈</a:t>
            </a:r>
            <a:r>
              <a:rPr lang="en-US" altLang="zh-CN" dirty="0" smtClean="0"/>
              <a:t>, DAPWIDTH=7, on-momentum x aperture &gt; 20</a:t>
            </a:r>
          </a:p>
          <a:p>
            <a:r>
              <a:rPr lang="en-US" altLang="zh-CN" dirty="0" smtClean="0"/>
              <a:t>Con5: 100-&gt;50</a:t>
            </a:r>
            <a:r>
              <a:rPr lang="zh-CN" altLang="en-US" dirty="0" smtClean="0"/>
              <a:t>圈</a:t>
            </a:r>
            <a:r>
              <a:rPr lang="en-US" altLang="zh-CN" dirty="0" smtClean="0"/>
              <a:t>,</a:t>
            </a:r>
            <a:r>
              <a:rPr lang="en-US" altLang="zh-CN" dirty="0"/>
              <a:t> </a:t>
            </a:r>
            <a:r>
              <a:rPr lang="en-US" altLang="zh-CN" dirty="0" smtClean="0"/>
              <a:t>DAPWIDTH=7, on-momentum y aperture &gt; 40</a:t>
            </a:r>
            <a:endParaRPr lang="en-US" altLang="zh-CN" dirty="0"/>
          </a:p>
          <a:p>
            <a:r>
              <a:rPr lang="en-US" altLang="zh-CN" sz="2000" dirty="0" smtClean="0"/>
              <a:t>OBJ0: 100-</a:t>
            </a:r>
            <a:r>
              <a:rPr lang="en-US" altLang="zh-CN" sz="2000" dirty="0"/>
              <a:t>&gt;50</a:t>
            </a:r>
            <a:r>
              <a:rPr lang="zh-CN" altLang="en-US" sz="2000" dirty="0"/>
              <a:t>圈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DAPWIDTH=7, (-14:-1, 1:14)</a:t>
            </a:r>
          </a:p>
          <a:p>
            <a:r>
              <a:rPr lang="en-US" altLang="zh-CN" sz="2000" dirty="0" smtClean="0"/>
              <a:t>OBJ1: </a:t>
            </a:r>
            <a:r>
              <a:rPr lang="en-US" altLang="zh-CN" sz="2000" dirty="0"/>
              <a:t>100-&gt;50</a:t>
            </a:r>
            <a:r>
              <a:rPr lang="zh-CN" altLang="en-US" sz="2000" dirty="0"/>
              <a:t>圈</a:t>
            </a:r>
            <a:r>
              <a:rPr lang="en-US" altLang="zh-CN" sz="2000" dirty="0"/>
              <a:t>, DAPWIDTH=7, (-14:-1, 1:14)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66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new</a:t>
            </a:r>
            <a:r>
              <a:rPr lang="zh-CN" altLang="en-US" dirty="0" smtClean="0"/>
              <a:t>）</a:t>
            </a:r>
            <a:r>
              <a:rPr lang="en-US" altLang="zh-CN" dirty="0" smtClean="0"/>
              <a:t>TEST13 (arc)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基于老版本的 </a:t>
            </a:r>
            <a:r>
              <a:rPr lang="en-US" altLang="zh-CN" dirty="0" smtClean="0"/>
              <a:t>test13(continue, with </a:t>
            </a:r>
            <a:r>
              <a:rPr lang="en-US" altLang="zh-CN" dirty="0" err="1" smtClean="0"/>
              <a:t>inimethod</a:t>
            </a:r>
            <a:r>
              <a:rPr lang="en-US" altLang="zh-CN" dirty="0" smtClean="0"/>
              <a:t>=3)</a:t>
            </a:r>
          </a:p>
          <a:p>
            <a:r>
              <a:rPr lang="en-US" altLang="zh-CN" dirty="0" smtClean="0"/>
              <a:t>Con0: </a:t>
            </a:r>
            <a:r>
              <a:rPr lang="zh-CN" altLang="en-US" dirty="0" smtClean="0"/>
              <a:t>变量范围约束</a:t>
            </a:r>
            <a:endParaRPr lang="en-US" altLang="zh-CN" dirty="0" smtClean="0"/>
          </a:p>
          <a:p>
            <a:r>
              <a:rPr lang="en-US" altLang="zh-CN" dirty="0" smtClean="0"/>
              <a:t>Con1:-&gt; obj0( 50 </a:t>
            </a:r>
            <a:r>
              <a:rPr lang="zh-CN" altLang="en-US" dirty="0" smtClean="0"/>
              <a:t>圈，</a:t>
            </a:r>
            <a:r>
              <a:rPr lang="en-US" altLang="zh-CN" dirty="0" smtClean="0"/>
              <a:t>-14:14)</a:t>
            </a:r>
          </a:p>
          <a:p>
            <a:r>
              <a:rPr lang="en-US" altLang="zh-CN" dirty="0" smtClean="0"/>
              <a:t>Con2:-&gt; obj1( 50</a:t>
            </a:r>
            <a:r>
              <a:rPr lang="zh-CN" altLang="en-US" dirty="0" smtClean="0"/>
              <a:t>圈，</a:t>
            </a:r>
            <a:r>
              <a:rPr lang="en-US" altLang="zh-CN" dirty="0" smtClean="0"/>
              <a:t>-14:14)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1" r="54583" b="6064"/>
          <a:stretch/>
        </p:blipFill>
        <p:spPr>
          <a:xfrm>
            <a:off x="6786880" y="1330036"/>
            <a:ext cx="4429760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Parameters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altLang="zh-CN" dirty="0" smtClean="0"/>
                  <a:t>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=1.36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319.21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318.41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780" y="712922"/>
            <a:ext cx="5709305" cy="34521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92" y="3732247"/>
            <a:ext cx="4422160" cy="312575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10" y="3957320"/>
            <a:ext cx="4871634" cy="313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935025" y="3949289"/>
            <a:ext cx="171138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prstClr val="black"/>
                </a:solidFill>
              </a:rPr>
              <a:t>Arc </a:t>
            </a:r>
            <a:r>
              <a:rPr lang="en-US" altLang="zh-CN" sz="2000" dirty="0" err="1">
                <a:solidFill>
                  <a:prstClr val="black"/>
                </a:solidFill>
              </a:rPr>
              <a:t>sextupole</a:t>
            </a:r>
            <a:r>
              <a:rPr lang="en-US" altLang="zh-CN" sz="2000" dirty="0">
                <a:solidFill>
                  <a:prstClr val="black"/>
                </a:solidFill>
              </a:rPr>
              <a:t>: 2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groups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7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(new)Test14(</a:t>
            </a:r>
            <a:r>
              <a:rPr lang="en-US" altLang="zh-CN" dirty="0" err="1" smtClean="0"/>
              <a:t>arc+ir-sext+ir-oct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基于老版本的 </a:t>
            </a:r>
            <a:r>
              <a:rPr lang="en-US" altLang="zh-CN" dirty="0" smtClean="0"/>
              <a:t>test14(continue</a:t>
            </a:r>
            <a:r>
              <a:rPr lang="en-US" altLang="zh-CN" dirty="0"/>
              <a:t>, with </a:t>
            </a:r>
            <a:r>
              <a:rPr lang="en-US" altLang="zh-CN" dirty="0" err="1"/>
              <a:t>inimethod</a:t>
            </a:r>
            <a:r>
              <a:rPr lang="en-US" altLang="zh-CN" dirty="0"/>
              <a:t>=3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Con1: 100-&gt;50 </a:t>
            </a:r>
            <a:r>
              <a:rPr lang="zh-CN" altLang="en-US" dirty="0" smtClean="0"/>
              <a:t>圈</a:t>
            </a:r>
            <a:endParaRPr lang="en-US" altLang="zh-CN" dirty="0" smtClean="0"/>
          </a:p>
          <a:p>
            <a:r>
              <a:rPr lang="en-US" altLang="zh-CN" dirty="0" smtClean="0"/>
              <a:t>Con2:</a:t>
            </a:r>
            <a:r>
              <a:rPr lang="en-US" altLang="zh-CN" dirty="0"/>
              <a:t> 100-&gt;50 </a:t>
            </a:r>
            <a:r>
              <a:rPr lang="zh-CN" altLang="en-US" dirty="0"/>
              <a:t>圈</a:t>
            </a:r>
            <a:endParaRPr lang="en-US" altLang="zh-CN" dirty="0"/>
          </a:p>
          <a:p>
            <a:r>
              <a:rPr lang="en-US" altLang="zh-CN" dirty="0" smtClean="0"/>
              <a:t>Obj0: </a:t>
            </a:r>
            <a:r>
              <a:rPr lang="en-US" altLang="zh-CN" dirty="0"/>
              <a:t> 100-&gt;50 </a:t>
            </a:r>
            <a:r>
              <a:rPr lang="zh-CN" altLang="en-US" dirty="0" smtClean="0"/>
              <a:t>圈</a:t>
            </a:r>
            <a:r>
              <a:rPr lang="en-US" altLang="zh-CN" dirty="0" smtClean="0"/>
              <a:t>, z={-14:-1, 1:14}</a:t>
            </a:r>
          </a:p>
          <a:p>
            <a:r>
              <a:rPr lang="en-US" altLang="zh-CN" dirty="0" smtClean="0"/>
              <a:t>Obj1:  100-</a:t>
            </a:r>
            <a:r>
              <a:rPr lang="en-US" altLang="zh-CN" dirty="0"/>
              <a:t>&gt;50 </a:t>
            </a:r>
            <a:r>
              <a:rPr lang="zh-CN" altLang="en-US" dirty="0"/>
              <a:t>圈</a:t>
            </a:r>
            <a:r>
              <a:rPr lang="en-US" altLang="zh-CN" dirty="0"/>
              <a:t>, z={-14:-1, 1:14}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47396" b="6378"/>
          <a:stretch/>
        </p:blipFill>
        <p:spPr>
          <a:xfrm>
            <a:off x="6709185" y="1561596"/>
            <a:ext cx="5130800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Test15, 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-sext (26)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 variable range constraint</a:t>
            </a:r>
          </a:p>
          <a:p>
            <a:r>
              <a:rPr lang="en-US" altLang="zh-CN" dirty="0" smtClean="0"/>
              <a:t>con0</a:t>
            </a:r>
            <a:r>
              <a:rPr lang="en-US" altLang="zh-CN" dirty="0"/>
              <a:t>: 100-&gt;50</a:t>
            </a:r>
            <a:r>
              <a:rPr lang="zh-CN" altLang="en-US" dirty="0"/>
              <a:t>圈</a:t>
            </a:r>
            <a:r>
              <a:rPr lang="en-US" altLang="zh-CN" dirty="0"/>
              <a:t>, DAPWIDTH=7, (-</a:t>
            </a:r>
            <a:r>
              <a:rPr lang="en-US" altLang="zh-CN" dirty="0" smtClean="0"/>
              <a:t>14:14</a:t>
            </a:r>
            <a:r>
              <a:rPr lang="en-US" altLang="zh-CN" dirty="0"/>
              <a:t>)</a:t>
            </a:r>
          </a:p>
          <a:p>
            <a:r>
              <a:rPr lang="en-US" altLang="zh-CN" dirty="0" smtClean="0"/>
              <a:t>con1</a:t>
            </a:r>
            <a:r>
              <a:rPr lang="en-US" altLang="zh-CN" dirty="0"/>
              <a:t>: 100-&gt;50</a:t>
            </a:r>
            <a:r>
              <a:rPr lang="zh-CN" altLang="en-US" dirty="0"/>
              <a:t>圈</a:t>
            </a:r>
            <a:r>
              <a:rPr lang="en-US" altLang="zh-CN" dirty="0"/>
              <a:t>, DAPWIDTH=7, (-</a:t>
            </a:r>
            <a:r>
              <a:rPr lang="en-US" altLang="zh-CN" dirty="0" smtClean="0"/>
              <a:t>14:14</a:t>
            </a:r>
            <a:r>
              <a:rPr lang="en-US" altLang="zh-CN" dirty="0"/>
              <a:t>)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49063" b="5908"/>
          <a:stretch/>
        </p:blipFill>
        <p:spPr>
          <a:xfrm>
            <a:off x="7091680" y="1239520"/>
            <a:ext cx="496824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Test16, continue based on test13-new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 variable range constraint</a:t>
            </a:r>
          </a:p>
          <a:p>
            <a:r>
              <a:rPr lang="en-US" altLang="zh-CN" dirty="0" smtClean="0"/>
              <a:t>con0</a:t>
            </a:r>
            <a:r>
              <a:rPr lang="en-US" altLang="zh-CN" dirty="0"/>
              <a:t>: </a:t>
            </a:r>
            <a:r>
              <a:rPr lang="en-US" altLang="zh-CN" dirty="0" smtClean="0"/>
              <a:t>50</a:t>
            </a:r>
            <a:r>
              <a:rPr lang="zh-CN" altLang="en-US" dirty="0"/>
              <a:t>圈</a:t>
            </a:r>
            <a:r>
              <a:rPr lang="en-US" altLang="zh-CN" dirty="0"/>
              <a:t>, DAPWIDTH=7, (-14:14)</a:t>
            </a:r>
          </a:p>
          <a:p>
            <a:r>
              <a:rPr lang="en-US" altLang="zh-CN" dirty="0"/>
              <a:t>con1: </a:t>
            </a:r>
            <a:r>
              <a:rPr lang="en-US" altLang="zh-CN" dirty="0" smtClean="0"/>
              <a:t>50</a:t>
            </a:r>
            <a:r>
              <a:rPr lang="zh-CN" altLang="en-US" dirty="0"/>
              <a:t>圈</a:t>
            </a:r>
            <a:r>
              <a:rPr lang="en-US" altLang="zh-CN" dirty="0"/>
              <a:t>, DAPWIDTH=7, (-14:14)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r="48750" b="6534"/>
          <a:stretch/>
        </p:blipFill>
        <p:spPr>
          <a:xfrm>
            <a:off x="6543040" y="1476534"/>
            <a:ext cx="4998720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Test17 </a:t>
            </a:r>
            <a:r>
              <a:rPr lang="en-US" altLang="zh-CN" dirty="0" err="1" smtClean="0"/>
              <a:t>pdr</a:t>
            </a:r>
            <a:r>
              <a:rPr lang="en-US" altLang="zh-CN" dirty="0" smtClean="0"/>
              <a:t>-sext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4" r="48447" b="6063"/>
          <a:stretch/>
        </p:blipFill>
        <p:spPr>
          <a:xfrm>
            <a:off x="6412602" y="1619267"/>
            <a:ext cx="5028273" cy="5088873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r="49820" b="5677"/>
          <a:stretch/>
        </p:blipFill>
        <p:spPr>
          <a:xfrm>
            <a:off x="1257068" y="1608763"/>
            <a:ext cx="4894309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Test18</a:t>
            </a:r>
            <a:r>
              <a:rPr lang="zh-CN" altLang="en-US" dirty="0" smtClean="0"/>
              <a:t>， 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-chromatic-sext(</a:t>
            </a:r>
            <a:r>
              <a:rPr lang="en-US" altLang="zh-CN" dirty="0" err="1" smtClean="0"/>
              <a:t>wd</a:t>
            </a:r>
            <a:r>
              <a:rPr lang="en-US" altLang="zh-CN" dirty="0" smtClean="0"/>
              <a:t> !=0 )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9" r="49106" b="6056"/>
          <a:stretch/>
        </p:blipFill>
        <p:spPr>
          <a:xfrm>
            <a:off x="6270574" y="1608763"/>
            <a:ext cx="4964029" cy="5088367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r="49820" b="5677"/>
          <a:stretch/>
        </p:blipFill>
        <p:spPr>
          <a:xfrm>
            <a:off x="1257068" y="1608763"/>
            <a:ext cx="4894309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Symmetry of PDR</a:t>
            </a:r>
            <a:br>
              <a:rPr lang="en-US" altLang="zh-CN" dirty="0" smtClean="0"/>
            </a:br>
            <a:r>
              <a:rPr lang="en-US" altLang="zh-CN" dirty="0" smtClean="0"/>
              <a:t> (there should be mirror-symmetry)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IP1-DOWNSTREAM:</a:t>
            </a:r>
          </a:p>
          <a:p>
            <a:pPr marL="0" indent="0" algn="just">
              <a:buNone/>
            </a:pPr>
            <a:r>
              <a:rPr lang="en-US" altLang="zh-CN" dirty="0" smtClean="0"/>
              <a:t>   </a:t>
            </a:r>
            <a:r>
              <a:rPr lang="en-US" altLang="zh-CN" dirty="0" smtClean="0">
                <a:solidFill>
                  <a:srgbClr val="FF0000"/>
                </a:solidFill>
              </a:rPr>
              <a:t>SEPR</a:t>
            </a:r>
            <a:r>
              <a:rPr lang="en-US" altLang="zh-CN" dirty="0"/>
              <a:t>, QFH, D5, B0_HALF, D5, QDH, QDH, D5, B0_HALF, D5, QFH, QFH, D5, B0_HALF, D5, QDH, QDH, D5, B0_HALF, D5, QFH, QFH, D2, </a:t>
            </a:r>
            <a:r>
              <a:rPr lang="en-US" altLang="zh-CN" dirty="0">
                <a:solidFill>
                  <a:srgbClr val="FF0000"/>
                </a:solidFill>
              </a:rPr>
              <a:t>SF1</a:t>
            </a:r>
            <a:r>
              <a:rPr lang="en-US" altLang="zh-CN" dirty="0"/>
              <a:t>, D3, </a:t>
            </a:r>
            <a:r>
              <a:rPr lang="en-US" altLang="zh-CN" dirty="0">
                <a:solidFill>
                  <a:srgbClr val="FF0000"/>
                </a:solidFill>
              </a:rPr>
              <a:t>B0</a:t>
            </a:r>
            <a:r>
              <a:rPr lang="en-US" altLang="zh-CN" dirty="0"/>
              <a:t>, D1, QDH, QDH, D1, B0, D1, QFH, QFH, D1, B0, D1, QDH, QDH, D1, </a:t>
            </a:r>
            <a:r>
              <a:rPr lang="en-US" altLang="zh-CN" dirty="0">
                <a:solidFill>
                  <a:srgbClr val="FF0000"/>
                </a:solidFill>
              </a:rPr>
              <a:t>B0</a:t>
            </a:r>
            <a:r>
              <a:rPr lang="en-US" altLang="zh-CN" dirty="0"/>
              <a:t>, D1, QFH, QFH, D2, </a:t>
            </a:r>
            <a:r>
              <a:rPr lang="en-US" altLang="zh-CN" dirty="0">
                <a:solidFill>
                  <a:srgbClr val="FF0000"/>
                </a:solidFill>
              </a:rPr>
              <a:t>SF1</a:t>
            </a:r>
            <a:r>
              <a:rPr lang="en-US" altLang="zh-CN" dirty="0"/>
              <a:t>, D3, 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IP3- UPSTREAM</a:t>
            </a:r>
          </a:p>
          <a:p>
            <a:pPr marL="0" indent="0" algn="just">
              <a:buNone/>
            </a:pPr>
            <a:r>
              <a:rPr lang="en-US" altLang="zh-CN" dirty="0" smtClean="0"/>
              <a:t>  </a:t>
            </a:r>
            <a:r>
              <a:rPr lang="en-US" altLang="zh-CN" dirty="0" smtClean="0">
                <a:solidFill>
                  <a:srgbClr val="0070C0"/>
                </a:solidFill>
              </a:rPr>
              <a:t>SD96</a:t>
            </a:r>
            <a:r>
              <a:rPr lang="en-US" altLang="zh-CN" dirty="0"/>
              <a:t>, D3, B0, D1, QFH, QFH, D1, </a:t>
            </a:r>
            <a:r>
              <a:rPr lang="en-US" altLang="zh-CN" dirty="0">
                <a:solidFill>
                  <a:srgbClr val="FF0000"/>
                </a:solidFill>
              </a:rPr>
              <a:t>B0</a:t>
            </a:r>
            <a:r>
              <a:rPr lang="en-US" altLang="zh-CN" dirty="0"/>
              <a:t>, D1, QDH, QDH, D1, </a:t>
            </a:r>
            <a:endParaRPr lang="en-US" altLang="zh-CN" dirty="0" smtClean="0"/>
          </a:p>
          <a:p>
            <a:pPr marL="0" indent="0" algn="just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B0</a:t>
            </a:r>
            <a:r>
              <a:rPr lang="en-US" altLang="zh-CN" dirty="0"/>
              <a:t>, D1, QFH, QFH, D1, B0, D1, QDH, QDH, D2, </a:t>
            </a:r>
            <a:r>
              <a:rPr lang="en-US" altLang="zh-CN" dirty="0">
                <a:solidFill>
                  <a:srgbClr val="0070C0"/>
                </a:solidFill>
              </a:rPr>
              <a:t>SD96</a:t>
            </a:r>
            <a:r>
              <a:rPr lang="en-US" altLang="zh-CN" dirty="0"/>
              <a:t>, </a:t>
            </a:r>
            <a:endParaRPr lang="en-US" altLang="zh-CN" dirty="0" smtClean="0"/>
          </a:p>
          <a:p>
            <a:pPr marL="0" indent="0" algn="just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D3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B0</a:t>
            </a:r>
            <a:r>
              <a:rPr lang="en-US" altLang="zh-CN" dirty="0"/>
              <a:t>, D1, QFH, QFH, D5, B0_HALF, D5, QDH, QDH, D5, B0_HALF, D5, </a:t>
            </a:r>
            <a:endParaRPr lang="en-US" altLang="zh-CN" dirty="0" smtClean="0"/>
          </a:p>
          <a:p>
            <a:pPr marL="0" indent="0" algn="just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QFH</a:t>
            </a:r>
            <a:r>
              <a:rPr lang="en-US" altLang="zh-CN" dirty="0"/>
              <a:t>, QFH, D5, B0_HALF, D5, QDH, QDH, D5, B0_HALF, D5, QFH, SEPL</a:t>
            </a:r>
            <a:r>
              <a:rPr lang="en-US" altLang="zh-CN" dirty="0" smtClean="0"/>
              <a:t>,</a:t>
            </a:r>
          </a:p>
          <a:p>
            <a:pPr marL="0" indent="0" algn="just">
              <a:buNone/>
            </a:pPr>
            <a:r>
              <a:rPr lang="en-US" altLang="zh-CN" i="1" dirty="0" smtClean="0"/>
              <a:t>Near RFC, BYPASS,  there exist same problem.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09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RADCOD - 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Try to </a:t>
            </a:r>
            <a:r>
              <a:rPr lang="en-US" altLang="zh-CN" dirty="0" err="1" smtClean="0"/>
              <a:t>calc</a:t>
            </a:r>
            <a:r>
              <a:rPr lang="en-US" altLang="zh-CN" dirty="0" smtClean="0"/>
              <a:t> emit, no optics solution</a:t>
            </a:r>
          </a:p>
          <a:p>
            <a:r>
              <a:rPr lang="en-US" altLang="zh-CN" dirty="0" smtClean="0"/>
              <a:t>How to compensate the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 effect? Tune B Q S? How to ?</a:t>
            </a:r>
          </a:p>
        </p:txBody>
      </p:sp>
    </p:spTree>
    <p:extLst>
      <p:ext uri="{BB962C8B-B14F-4D97-AF65-F5344CB8AC3E}">
        <p14:creationId xmlns:p14="http://schemas.microsoft.com/office/powerpoint/2010/main" val="4072342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Test19, all 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 sext (</a:t>
            </a:r>
            <a:r>
              <a:rPr lang="en-US" altLang="zh-CN" dirty="0" err="1" smtClean="0"/>
              <a:t>wd</a:t>
            </a:r>
            <a:r>
              <a:rPr lang="en-US" altLang="zh-CN" dirty="0" smtClean="0"/>
              <a:t>!=0 &amp;</a:t>
            </a:r>
            <a:r>
              <a:rPr lang="en-US" altLang="zh-CN" dirty="0" err="1" smtClean="0"/>
              <a:t>wd</a:t>
            </a:r>
            <a:r>
              <a:rPr lang="en-US" altLang="zh-CN" dirty="0" smtClean="0"/>
              <a:t>==0)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72" y="2298363"/>
            <a:ext cx="5688001" cy="3405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98363"/>
            <a:ext cx="5688001" cy="34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2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uFeng\Desktop\CEPC partial double Ring layout-20151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/>
          <a:stretch/>
        </p:blipFill>
        <p:spPr bwMode="auto">
          <a:xfrm>
            <a:off x="1702189" y="740229"/>
            <a:ext cx="8778098" cy="612161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3475049" y="3225152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8513850" y="3198029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2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46816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03071" y="1005268"/>
            <a:ext cx="2405743" cy="369332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Phase tuning section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stCxn id="2" idx="1"/>
          </p:cNvCxnSpPr>
          <p:nvPr/>
        </p:nvCxnSpPr>
        <p:spPr>
          <a:xfrm flipH="1" flipV="1">
            <a:off x="7032172" y="1005269"/>
            <a:ext cx="1970899" cy="184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989493" y="726413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cxnSp>
        <p:nvCxnSpPr>
          <p:cNvPr id="14" name="直接箭头连接符 13"/>
          <p:cNvCxnSpPr>
            <a:stCxn id="2" idx="1"/>
          </p:cNvCxnSpPr>
          <p:nvPr/>
        </p:nvCxnSpPr>
        <p:spPr>
          <a:xfrm flipH="1">
            <a:off x="8074545" y="1189934"/>
            <a:ext cx="928526" cy="3240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048950" y="1112565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18" name="直接箭头连接符 17"/>
          <p:cNvCxnSpPr>
            <a:stCxn id="2" idx="1"/>
          </p:cNvCxnSpPr>
          <p:nvPr/>
        </p:nvCxnSpPr>
        <p:spPr>
          <a:xfrm flipH="1">
            <a:off x="8316065" y="1189934"/>
            <a:ext cx="687006" cy="750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349927" y="1374599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8797987" y="1387957"/>
            <a:ext cx="1407956" cy="1632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946816" y="2204223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8834761" y="1387957"/>
            <a:ext cx="1371181" cy="2197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9213937" y="2388889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cxnSp>
        <p:nvCxnSpPr>
          <p:cNvPr id="30" name="直接箭头连接符 29"/>
          <p:cNvCxnSpPr>
            <a:stCxn id="33" idx="1"/>
          </p:cNvCxnSpPr>
          <p:nvPr/>
        </p:nvCxnSpPr>
        <p:spPr>
          <a:xfrm flipH="1" flipV="1">
            <a:off x="8453762" y="4844143"/>
            <a:ext cx="380999" cy="81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8834761" y="5472907"/>
            <a:ext cx="240574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Phase tuning section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87014" y="4803833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cxnSp>
        <p:nvCxnSpPr>
          <p:cNvPr id="35" name="直接箭头连接符 34"/>
          <p:cNvCxnSpPr>
            <a:stCxn id="33" idx="1"/>
          </p:cNvCxnSpPr>
          <p:nvPr/>
        </p:nvCxnSpPr>
        <p:spPr>
          <a:xfrm flipH="1" flipV="1">
            <a:off x="8152779" y="5312593"/>
            <a:ext cx="681982" cy="34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290476" y="5076947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cxnSp>
        <p:nvCxnSpPr>
          <p:cNvPr id="40" name="直接箭头连接符 39"/>
          <p:cNvCxnSpPr/>
          <p:nvPr/>
        </p:nvCxnSpPr>
        <p:spPr>
          <a:xfrm flipH="1">
            <a:off x="7224252" y="5657573"/>
            <a:ext cx="1526048" cy="1833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7927392" y="5715808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751114" y="457200"/>
            <a:ext cx="3483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Phase Tuning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411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Optimization by tuning the phase advance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71" y="1825625"/>
            <a:ext cx="5688001" cy="3405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25625"/>
            <a:ext cx="5688001" cy="3405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868" y="1370784"/>
            <a:ext cx="8678264" cy="52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Chromatic Correction with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in arc</a:t>
            </a:r>
            <a:br>
              <a:rPr lang="en-US" altLang="zh-CN" dirty="0" smtClean="0"/>
            </a:br>
            <a:r>
              <a:rPr lang="en-US" altLang="zh-CN" dirty="0" smtClean="0"/>
              <a:t>test1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Variable range: (0.5, 1.5) of original strength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5525"/>
            <a:ext cx="5505172" cy="3206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372" y="2675525"/>
            <a:ext cx="5444229" cy="31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13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Optimization by tuning the phase advance</a:t>
            </a:r>
            <a:br>
              <a:rPr lang="en-US" altLang="zh-CN" dirty="0" smtClean="0"/>
            </a:br>
            <a:r>
              <a:rPr lang="en-US" altLang="zh-CN" dirty="0" smtClean="0"/>
              <a:t>with Damping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57" y="2034617"/>
            <a:ext cx="5688001" cy="3405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58" y="2034617"/>
            <a:ext cx="5688001" cy="3405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365" y="1567544"/>
            <a:ext cx="8743270" cy="51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Test22rad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phase-advance + arc sext + </a:t>
            </a:r>
            <a:r>
              <a:rPr lang="en-US" altLang="zh-CN" dirty="0" err="1" smtClean="0"/>
              <a:t>ir</a:t>
            </a:r>
            <a:r>
              <a:rPr lang="en-US" altLang="zh-CN" dirty="0" smtClean="0"/>
              <a:t> sext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99" y="2119271"/>
            <a:ext cx="5688001" cy="34058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19270"/>
            <a:ext cx="5688001" cy="34058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41" y="1443853"/>
            <a:ext cx="8645761" cy="51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analysis of chromaticity</a:t>
            </a:r>
            <a:br>
              <a:rPr lang="en-US" altLang="zh-CN" dirty="0" smtClean="0"/>
            </a:br>
            <a:r>
              <a:rPr lang="en-US" altLang="zh-CN" sz="3200" dirty="0" smtClean="0"/>
              <a:t>courtesy of D. Zhou (KEK)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074992" y="1902608"/>
            <a:ext cx="460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order chromaticity comes from IR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04" y="1902608"/>
            <a:ext cx="1238250" cy="413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721" y="1902608"/>
            <a:ext cx="1562100" cy="4114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599" y="1902608"/>
            <a:ext cx="1633409" cy="4114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55403" y="1427316"/>
            <a:ext cx="109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C00000"/>
                </a:solidFill>
              </a:rPr>
              <a:t>Oide</a:t>
            </a:r>
            <a:r>
              <a:rPr lang="en-US" altLang="zh-CN" b="1" dirty="0" smtClean="0">
                <a:solidFill>
                  <a:srgbClr val="C00000"/>
                </a:solidFill>
              </a:rPr>
              <a:t>-FCC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36628" y="1427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CEPC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93304" y="3167743"/>
            <a:ext cx="4922704" cy="348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58" y="2321067"/>
            <a:ext cx="4656035" cy="38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Sawtooth</a:t>
            </a:r>
            <a:r>
              <a:rPr lang="en-US" altLang="zh-CN" dirty="0" smtClean="0"/>
              <a:t> effect of PDR </a:t>
            </a:r>
            <a:endParaRPr lang="zh-CN" altLang="en-US" dirty="0"/>
          </a:p>
        </p:txBody>
      </p:sp>
      <p:pic>
        <p:nvPicPr>
          <p:cNvPr id="4" name="Picture 2" descr="C:\Users\SuFeng\Desktop\CEPC partial double Ring layout-201510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/>
          <a:stretch/>
        </p:blipFill>
        <p:spPr bwMode="auto">
          <a:xfrm>
            <a:off x="1389100" y="1988911"/>
            <a:ext cx="6801230" cy="435133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190330" y="1861456"/>
            <a:ext cx="3287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We could not find stable </a:t>
            </a:r>
            <a:r>
              <a:rPr lang="en-US" altLang="zh-CN" sz="2400" dirty="0" err="1" smtClean="0"/>
              <a:t>sawtooth</a:t>
            </a:r>
            <a:r>
              <a:rPr lang="en-US" altLang="zh-CN" sz="2400" dirty="0" smtClean="0"/>
              <a:t> orbit 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for the present lattice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separator maybe too strong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03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A multi-objective optimization code based on differential evolution (MODE) is developed</a:t>
            </a:r>
          </a:p>
          <a:p>
            <a:r>
              <a:rPr lang="en-US" altLang="zh-CN" dirty="0" smtClean="0"/>
              <a:t>Its functionality has been proven by the application in CEPC one ring scheme</a:t>
            </a:r>
          </a:p>
          <a:p>
            <a:r>
              <a:rPr lang="en-US" altLang="zh-CN" dirty="0" smtClean="0"/>
              <a:t>We tried to do the optimization of the present partial double ring lattice design. It seems the lattice itself need more optimization, especially the IR.</a:t>
            </a:r>
          </a:p>
          <a:p>
            <a:pPr lvl="1"/>
            <a:r>
              <a:rPr lang="en-US" altLang="zh-CN" dirty="0" smtClean="0"/>
              <a:t>The arc </a:t>
            </a:r>
            <a:r>
              <a:rPr lang="en-US" altLang="zh-CN" dirty="0" err="1" smtClean="0"/>
              <a:t>sextpole</a:t>
            </a:r>
            <a:r>
              <a:rPr lang="en-US" altLang="zh-CN" dirty="0" smtClean="0"/>
              <a:t> enlarge the momentum acceptance</a:t>
            </a:r>
          </a:p>
          <a:p>
            <a:pPr lvl="1"/>
            <a:r>
              <a:rPr lang="en-US" altLang="zh-CN" dirty="0" smtClean="0"/>
              <a:t>The IR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enlarge the transverse momentum aperture</a:t>
            </a:r>
          </a:p>
          <a:p>
            <a:pPr lvl="1"/>
            <a:r>
              <a:rPr lang="en-US" altLang="zh-CN" dirty="0" smtClean="0"/>
              <a:t>The phase advance tuning (include working point) enlarge the transverse momentum aperture.</a:t>
            </a:r>
          </a:p>
          <a:p>
            <a:pPr lvl="1"/>
            <a:r>
              <a:rPr lang="en-US" altLang="zh-CN" b="1" dirty="0" smtClean="0">
                <a:solidFill>
                  <a:srgbClr val="C00000"/>
                </a:solidFill>
              </a:rPr>
              <a:t>Combination all the knobs do not get better solution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54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Chromatic Correction with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in arc</a:t>
            </a:r>
            <a:br>
              <a:rPr lang="en-US" altLang="zh-CN" dirty="0" smtClean="0"/>
            </a:br>
            <a:r>
              <a:rPr lang="en-US" altLang="zh-CN" dirty="0" smtClean="0"/>
              <a:t>test2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Variable range: (0.5, 1.5) of original strength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1" y="2678294"/>
            <a:ext cx="5423915" cy="3130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385" y="2678294"/>
            <a:ext cx="5464544" cy="32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arc</a:t>
            </a:r>
            <a:br>
              <a:rPr lang="en-US" altLang="zh-CN" dirty="0" smtClean="0"/>
            </a:br>
            <a:r>
              <a:rPr lang="en-US" altLang="zh-CN" dirty="0" smtClean="0"/>
              <a:t>test3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Variable range: (</a:t>
            </a:r>
            <a:r>
              <a:rPr lang="en-US" altLang="zh-CN" dirty="0" smtClean="0"/>
              <a:t>0.2, 1.8) </a:t>
            </a:r>
            <a:r>
              <a:rPr lang="en-US" altLang="zh-CN" dirty="0"/>
              <a:t>of original strength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19904"/>
            <a:ext cx="5423915" cy="31968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115" y="2704681"/>
            <a:ext cx="5423915" cy="32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5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arc</a:t>
            </a:r>
            <a:br>
              <a:rPr lang="en-US" altLang="zh-CN" dirty="0" smtClean="0"/>
            </a:br>
            <a:r>
              <a:rPr lang="en-US" altLang="zh-CN" dirty="0" smtClean="0"/>
              <a:t>test4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Variable range: (</a:t>
            </a:r>
            <a:r>
              <a:rPr lang="en-US" altLang="zh-CN" dirty="0" smtClean="0"/>
              <a:t>0.2, 1.8) </a:t>
            </a:r>
            <a:r>
              <a:rPr lang="en-US" altLang="zh-CN" dirty="0"/>
              <a:t>of original strength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9" y="2664596"/>
            <a:ext cx="5403601" cy="3171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1" y="2664596"/>
            <a:ext cx="5464544" cy="32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</a:t>
            </a:r>
            <a:r>
              <a:rPr lang="en-US" altLang="zh-CN" dirty="0" smtClean="0"/>
              <a:t>in IR</a:t>
            </a:r>
            <a:br>
              <a:rPr lang="en-US" altLang="zh-CN" dirty="0" smtClean="0"/>
            </a:br>
            <a:r>
              <a:rPr lang="en-US" altLang="zh-CN" dirty="0" smtClean="0"/>
              <a:t>test5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Variable </a:t>
            </a:r>
            <a:r>
              <a:rPr lang="en-US" altLang="zh-CN" dirty="0" smtClean="0"/>
              <a:t>range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5012"/>
            <a:ext cx="5606513" cy="33125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713" y="2210075"/>
            <a:ext cx="5635713" cy="33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6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Arc</a:t>
            </a:r>
            <a:br>
              <a:rPr lang="en-US" altLang="zh-CN" dirty="0" smtClean="0"/>
            </a:br>
            <a:r>
              <a:rPr lang="en-US" altLang="zh-CN" dirty="0" smtClean="0"/>
              <a:t>(test6)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Variable Range (0.2, 1.8)</a:t>
            </a:r>
          </a:p>
          <a:p>
            <a:r>
              <a:rPr lang="en-US" altLang="zh-CN" dirty="0" err="1" smtClean="0"/>
              <a:t>DeltaP</a:t>
            </a:r>
            <a:r>
              <a:rPr lang="en-US" altLang="zh-CN" dirty="0" smtClean="0"/>
              <a:t>: (-0.01, 0.01) with step 0.001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It is possible to find solution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51242"/>
            <a:ext cx="5403601" cy="32221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1" y="3251242"/>
            <a:ext cx="5484858" cy="31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8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Chromatic Correction with </a:t>
            </a:r>
            <a:r>
              <a:rPr lang="en-US" altLang="zh-CN" dirty="0" err="1"/>
              <a:t>sextupoles</a:t>
            </a:r>
            <a:r>
              <a:rPr lang="en-US" altLang="zh-CN" dirty="0"/>
              <a:t> in </a:t>
            </a:r>
            <a:r>
              <a:rPr lang="en-US" altLang="zh-CN" dirty="0" smtClean="0"/>
              <a:t>IR</a:t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test7</a:t>
            </a:r>
            <a:r>
              <a:rPr lang="zh-CN" altLang="en-US" dirty="0" smtClean="0"/>
              <a:t>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Same as test7, but use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in IR (not chromatic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Nearly no improvement comparing to test5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313" y="2728584"/>
            <a:ext cx="5525487" cy="3206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3" y="2728584"/>
            <a:ext cx="5086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5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24840</TotalTime>
  <Words>1448</Words>
  <Application>Microsoft Office PowerPoint</Application>
  <PresentationFormat>宽屏</PresentationFormat>
  <Paragraphs>201</Paragraphs>
  <Slides>34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宋体</vt:lpstr>
      <vt:lpstr>Arial</vt:lpstr>
      <vt:lpstr>Calibri</vt:lpstr>
      <vt:lpstr>Calibri Light</vt:lpstr>
      <vt:lpstr>Cambria Math</vt:lpstr>
      <vt:lpstr>Office 主题</vt:lpstr>
      <vt:lpstr>Chromaticity Correction &amp; DA Optimzation of PDRv4(wangdou) With MODE</vt:lpstr>
      <vt:lpstr>Main Parameters</vt:lpstr>
      <vt:lpstr>Chromatic Correction with sextupoles in arc test1</vt:lpstr>
      <vt:lpstr>Chromatic Correction with sextupoles in arc test2</vt:lpstr>
      <vt:lpstr>Chromatic Correction with sextupoles in arc test3</vt:lpstr>
      <vt:lpstr>Chromatic Correction with sextupoles in arc test4</vt:lpstr>
      <vt:lpstr>Chromatic Correction with sextupoles in IR test5</vt:lpstr>
      <vt:lpstr>Chromatic Correction with sextupoles in Arc (test6)</vt:lpstr>
      <vt:lpstr>Chromatic Correction with sextupoles in IR （test7，）</vt:lpstr>
      <vt:lpstr>Chromatic Correction with Octupoles in IR （test8，）</vt:lpstr>
      <vt:lpstr>Chromatic Correction &amp; DA with sextupoles in Arc (test9@x3500, 8-16, 15:56)</vt:lpstr>
      <vt:lpstr>Chromatic Correction &amp; DA with sextupoles in Arc (test10)</vt:lpstr>
      <vt:lpstr>Chromatic Correction &amp; DA with sextupoles in Arc/IR and Oct in IR (test11)</vt:lpstr>
      <vt:lpstr>Test12 with sextupoles in Arc/IR and Oct in IR </vt:lpstr>
      <vt:lpstr>Test13 (arc sext) </vt:lpstr>
      <vt:lpstr>Test14 (arc sext + ir sext + ir oct)  </vt:lpstr>
      <vt:lpstr>PowerPoint 演示文稿</vt:lpstr>
      <vt:lpstr>（new）TEST12 (arc+ir-sext+ir-oct) failed to achieve constraint objective </vt:lpstr>
      <vt:lpstr>（new）TEST13 (arc)</vt:lpstr>
      <vt:lpstr>(new)Test14(arc+ir-sext+ir-oct)</vt:lpstr>
      <vt:lpstr>Test15, ir-sext (26) </vt:lpstr>
      <vt:lpstr>Test16, continue based on test13-new</vt:lpstr>
      <vt:lpstr>Test17 pdr-sext</vt:lpstr>
      <vt:lpstr>Test18， ir-chromatic-sext(wd !=0 )</vt:lpstr>
      <vt:lpstr>Symmetry of PDR  (there should be mirror-symmetry)</vt:lpstr>
      <vt:lpstr>RADCOD - on</vt:lpstr>
      <vt:lpstr>Test19, all ir sext (wd!=0 &amp;wd==0)</vt:lpstr>
      <vt:lpstr>PowerPoint 演示文稿</vt:lpstr>
      <vt:lpstr>DA Optimization by tuning the phase advance</vt:lpstr>
      <vt:lpstr>DA Optimization by tuning the phase advance with Damping</vt:lpstr>
      <vt:lpstr>Test22rad，phase-advance + arc sext + ir sext</vt:lpstr>
      <vt:lpstr>Preliminary analysis of chromaticity courtesy of D. Zhou (KEK)</vt:lpstr>
      <vt:lpstr>Sawtooth effect of PDR 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in Direct DA Optimization</dc:title>
  <dc:creator>Yuan Zhang</dc:creator>
  <cp:lastModifiedBy>Yuan Zhang</cp:lastModifiedBy>
  <cp:revision>230</cp:revision>
  <dcterms:created xsi:type="dcterms:W3CDTF">2016-06-30T06:29:32Z</dcterms:created>
  <dcterms:modified xsi:type="dcterms:W3CDTF">2016-09-09T00:53:46Z</dcterms:modified>
</cp:coreProperties>
</file>